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60" r:id="rId4"/>
    <p:sldId id="301" r:id="rId5"/>
    <p:sldId id="307" r:id="rId6"/>
    <p:sldId id="308" r:id="rId7"/>
    <p:sldId id="270" r:id="rId8"/>
    <p:sldId id="306" r:id="rId9"/>
    <p:sldId id="312" r:id="rId10"/>
    <p:sldId id="303" r:id="rId11"/>
    <p:sldId id="313" r:id="rId12"/>
    <p:sldId id="315" r:id="rId13"/>
    <p:sldId id="316" r:id="rId14"/>
    <p:sldId id="317" r:id="rId15"/>
    <p:sldId id="318" r:id="rId16"/>
    <p:sldId id="326" r:id="rId17"/>
    <p:sldId id="320" r:id="rId18"/>
    <p:sldId id="321" r:id="rId19"/>
    <p:sldId id="325" r:id="rId20"/>
    <p:sldId id="319" r:id="rId21"/>
    <p:sldId id="324" r:id="rId22"/>
    <p:sldId id="322"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8" d="100"/>
          <a:sy n="58" d="100"/>
        </p:scale>
        <p:origin x="348" y="114"/>
      </p:cViewPr>
      <p:guideLst/>
    </p:cSldViewPr>
  </p:slideViewPr>
  <p:notesTextViewPr>
    <p:cViewPr>
      <p:scale>
        <a:sx n="1" d="1"/>
        <a:sy n="1" d="1"/>
      </p:scale>
      <p:origin x="0" y="0"/>
    </p:cViewPr>
  </p:notesTextViewPr>
  <p:sorterViewPr>
    <p:cViewPr>
      <p:scale>
        <a:sx n="87" d="100"/>
        <a:sy n="8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river flowing through a tropical forest"/>
          <p:cNvSpPr>
            <a:spLocks noGrp="1"/>
          </p:cNvSpPr>
          <p:nvPr>
            <p:ph type="pic" idx="21"/>
          </p:nvPr>
        </p:nvSpPr>
        <p:spPr>
          <a:xfrm>
            <a:off x="0" y="-2290234"/>
            <a:ext cx="24384000" cy="1829646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Close-up of an orange flower surrounded by large tropical leaves"/>
          <p:cNvSpPr>
            <a:spLocks noGrp="1"/>
          </p:cNvSpPr>
          <p:nvPr>
            <p:ph type="pic" idx="21"/>
          </p:nvPr>
        </p:nvSpPr>
        <p:spPr>
          <a:xfrm>
            <a:off x="5803900" y="952500"/>
            <a:ext cx="17236029"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Close-up of a red-eyed tree frog perched on a leaf"/>
          <p:cNvSpPr>
            <a:spLocks noGrp="1"/>
          </p:cNvSpPr>
          <p:nvPr>
            <p:ph type="pic" sz="half" idx="21"/>
          </p:nvPr>
        </p:nvSpPr>
        <p:spPr>
          <a:xfrm>
            <a:off x="87503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Close-up of an orange flower surrounded by large tropical leaves"/>
          <p:cNvSpPr>
            <a:spLocks noGrp="1"/>
          </p:cNvSpPr>
          <p:nvPr>
            <p:ph type="pic" sz="quarter" idx="21"/>
          </p:nvPr>
        </p:nvSpPr>
        <p:spPr>
          <a:xfrm>
            <a:off x="15292127" y="6870700"/>
            <a:ext cx="8341246" cy="5549900"/>
          </a:xfrm>
          <a:prstGeom prst="rect">
            <a:avLst/>
          </a:prstGeom>
        </p:spPr>
        <p:txBody>
          <a:bodyPr lIns="91439" tIns="45719" rIns="91439" bIns="45719" anchor="t">
            <a:noAutofit/>
          </a:bodyPr>
          <a:lstStyle/>
          <a:p>
            <a:endParaRPr/>
          </a:p>
        </p:txBody>
      </p:sp>
      <p:sp>
        <p:nvSpPr>
          <p:cNvPr id="84" name="Close-up of a red-eyed tree frog perched on a leaf"/>
          <p:cNvSpPr>
            <a:spLocks noGrp="1"/>
          </p:cNvSpPr>
          <p:nvPr>
            <p:ph type="pic" sz="quarter" idx="22"/>
          </p:nvPr>
        </p:nvSpPr>
        <p:spPr>
          <a:xfrm>
            <a:off x="14859000" y="952500"/>
            <a:ext cx="8324850" cy="5549900"/>
          </a:xfrm>
          <a:prstGeom prst="rect">
            <a:avLst/>
          </a:prstGeom>
        </p:spPr>
        <p:txBody>
          <a:bodyPr lIns="91439" tIns="45719" rIns="91439" bIns="45719" anchor="t">
            <a:noAutofit/>
          </a:bodyPr>
          <a:lstStyle/>
          <a:p>
            <a:endParaRPr/>
          </a:p>
        </p:txBody>
      </p:sp>
      <p:sp>
        <p:nvSpPr>
          <p:cNvPr id="85" name="River flowing through a tropical forest"/>
          <p:cNvSpPr>
            <a:spLocks noGrp="1"/>
          </p:cNvSpPr>
          <p:nvPr>
            <p:ph type="pic" idx="23"/>
          </p:nvPr>
        </p:nvSpPr>
        <p:spPr>
          <a:xfrm>
            <a:off x="651237" y="952500"/>
            <a:ext cx="15283726"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The Blessed Battle grey.jpg" descr="The Blessed Battle grey.jpg"/>
          <p:cNvPicPr>
            <a:picLocks noChangeAspect="1"/>
          </p:cNvPicPr>
          <p:nvPr/>
        </p:nvPicPr>
        <p:blipFill>
          <a:blip r:embed="rId2"/>
          <a:stretch>
            <a:fillRect/>
          </a:stretch>
        </p:blipFill>
        <p:spPr>
          <a:xfrm>
            <a:off x="0" y="0"/>
            <a:ext cx="24384000" cy="13716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971550" y="1498228"/>
            <a:ext cx="22434947" cy="9489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500"/>
            </a:lvl1pPr>
          </a:lstStyle>
          <a:p>
            <a:pPr>
              <a:spcAft>
                <a:spcPts val="1800"/>
              </a:spcAft>
            </a:pPr>
            <a:r>
              <a:rPr lang="en-US" spc="-50" baseline="30000" dirty="0">
                <a:solidFill>
                  <a:schemeClr val="bg1"/>
                </a:solidFill>
              </a:rPr>
              <a:t>25 </a:t>
            </a:r>
            <a:r>
              <a:rPr lang="en-US" spc="-50" dirty="0">
                <a:solidFill>
                  <a:schemeClr val="bg1"/>
                </a:solidFill>
              </a:rPr>
              <a:t>On one occasion an expert in the law stood up to test Jesus. “Teacher,” he asked, “what must I do to inherit eternal life?”</a:t>
            </a:r>
          </a:p>
          <a:p>
            <a:pPr>
              <a:spcAft>
                <a:spcPts val="1800"/>
              </a:spcAft>
            </a:pPr>
            <a:r>
              <a:rPr lang="en-US" spc="-50" baseline="30000" dirty="0">
                <a:solidFill>
                  <a:schemeClr val="bg1"/>
                </a:solidFill>
              </a:rPr>
              <a:t>26 </a:t>
            </a:r>
            <a:r>
              <a:rPr lang="en-US" spc="-50" dirty="0">
                <a:solidFill>
                  <a:schemeClr val="bg1"/>
                </a:solidFill>
              </a:rPr>
              <a:t>“What is written in the Law?” he replied. “How do you read it?”</a:t>
            </a:r>
          </a:p>
          <a:p>
            <a:pPr>
              <a:spcAft>
                <a:spcPts val="1800"/>
              </a:spcAft>
            </a:pPr>
            <a:r>
              <a:rPr lang="en-US" spc="-50" baseline="30000" dirty="0">
                <a:solidFill>
                  <a:schemeClr val="bg1"/>
                </a:solidFill>
              </a:rPr>
              <a:t>27 </a:t>
            </a:r>
            <a:r>
              <a:rPr lang="en-US" spc="-50" dirty="0">
                <a:solidFill>
                  <a:schemeClr val="bg1"/>
                </a:solidFill>
              </a:rPr>
              <a:t>He answered, “‘Love the Lord your God with all your heart and with all your soul and with all your strength and with all your mind’; and, ‘Love your neighbor as yourself.’”</a:t>
            </a:r>
          </a:p>
          <a:p>
            <a:pPr>
              <a:spcAft>
                <a:spcPts val="1800"/>
              </a:spcAft>
            </a:pPr>
            <a:r>
              <a:rPr lang="en-US" spc="-50" baseline="30000" dirty="0">
                <a:solidFill>
                  <a:schemeClr val="bg1"/>
                </a:solidFill>
              </a:rPr>
              <a:t>28 </a:t>
            </a:r>
            <a:r>
              <a:rPr lang="en-US" spc="-50" dirty="0">
                <a:solidFill>
                  <a:schemeClr val="bg1"/>
                </a:solidFill>
              </a:rPr>
              <a:t>“You have answered correctly,” Jesus replied. </a:t>
            </a:r>
            <a:br>
              <a:rPr lang="en-US" spc="-50" dirty="0">
                <a:solidFill>
                  <a:schemeClr val="bg1"/>
                </a:solidFill>
              </a:rPr>
            </a:br>
            <a:r>
              <a:rPr lang="en-US" spc="-50" dirty="0">
                <a:solidFill>
                  <a:schemeClr val="bg1"/>
                </a:solidFill>
              </a:rPr>
              <a:t>“Do this and you will live.”</a:t>
            </a:r>
          </a:p>
          <a:p>
            <a:pPr>
              <a:spcAft>
                <a:spcPts val="1800"/>
              </a:spcAft>
            </a:pPr>
            <a:r>
              <a:rPr lang="en-US" spc="-50" baseline="30000" dirty="0">
                <a:solidFill>
                  <a:schemeClr val="bg1"/>
                </a:solidFill>
              </a:rPr>
              <a:t>29 </a:t>
            </a:r>
            <a:r>
              <a:rPr lang="en-US" spc="-50" dirty="0">
                <a:solidFill>
                  <a:schemeClr val="bg1"/>
                </a:solidFill>
              </a:rPr>
              <a:t>But he wanted to justify himself, so he asked Jesus, </a:t>
            </a:r>
            <a:br>
              <a:rPr lang="en-US" spc="-50" dirty="0">
                <a:solidFill>
                  <a:schemeClr val="bg1"/>
                </a:solidFill>
              </a:rPr>
            </a:br>
            <a:r>
              <a:rPr lang="en-US" spc="-50" dirty="0">
                <a:solidFill>
                  <a:schemeClr val="bg1"/>
                </a:solidFill>
              </a:rPr>
              <a:t>“And who is my neighbor?”</a:t>
            </a: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lang="en-US" sz="6000" dirty="0">
                <a:solidFill>
                  <a:schemeClr val="bg1"/>
                </a:solidFill>
                <a:effectLst>
                  <a:outerShdw blurRad="38100" dist="38100" dir="2700000" algn="tl">
                    <a:srgbClr val="000000">
                      <a:alpha val="43137"/>
                    </a:srgbClr>
                  </a:outerShdw>
                </a:effectLst>
              </a:rPr>
              <a:t>the parable of the good </a:t>
            </a:r>
            <a:r>
              <a:rPr lang="en-US" sz="6000" dirty="0" err="1">
                <a:solidFill>
                  <a:schemeClr val="bg1"/>
                </a:solidFill>
                <a:effectLst>
                  <a:outerShdw blurRad="38100" dist="38100" dir="2700000" algn="tl">
                    <a:srgbClr val="000000">
                      <a:alpha val="43137"/>
                    </a:srgbClr>
                  </a:outerShdw>
                </a:effectLst>
              </a:rPr>
              <a:t>samaritan</a:t>
            </a:r>
            <a:r>
              <a:rPr lang="en-US" sz="6000" dirty="0">
                <a:solidFill>
                  <a:schemeClr val="bg1"/>
                </a:solidFill>
                <a:effectLst>
                  <a:outerShdw blurRad="38100" dist="38100" dir="2700000" algn="tl">
                    <a:srgbClr val="000000">
                      <a:alpha val="43137"/>
                    </a:srgbClr>
                  </a:outerShdw>
                </a:effectLst>
              </a:rPr>
              <a:t> in </a:t>
            </a:r>
            <a:r>
              <a:rPr lang="en-US" sz="6000" dirty="0" err="1">
                <a:solidFill>
                  <a:schemeClr val="bg1"/>
                </a:solidFill>
                <a:effectLst>
                  <a:outerShdw blurRad="38100" dist="38100" dir="2700000" algn="tl">
                    <a:srgbClr val="000000">
                      <a:alpha val="43137"/>
                    </a:srgbClr>
                  </a:outerShdw>
                </a:effectLst>
              </a:rPr>
              <a:t>luke</a:t>
            </a:r>
            <a:r>
              <a:rPr lang="en-US" sz="6000" dirty="0">
                <a:solidFill>
                  <a:schemeClr val="bg1"/>
                </a:solidFill>
                <a:effectLst>
                  <a:outerShdw blurRad="38100" dist="38100" dir="2700000" algn="tl">
                    <a:srgbClr val="000000">
                      <a:alpha val="43137"/>
                    </a:srgbClr>
                  </a:outerShdw>
                </a:effectLst>
              </a:rPr>
              <a:t> 18</a:t>
            </a:r>
            <a:endParaRPr sz="6000" dirty="0">
              <a:solidFill>
                <a:schemeClr val="bg1"/>
              </a:solidFill>
              <a:effectLst>
                <a:outerShdw blurRad="38100" dist="38100" dir="2700000" algn="tl">
                  <a:srgbClr val="000000">
                    <a:alpha val="43137"/>
                  </a:srgbClr>
                </a:outerShdw>
              </a:effectLst>
            </a:endParaRP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304074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10953750" y="441792"/>
            <a:ext cx="12668250" cy="114064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noAutofit/>
          </a:bodyPr>
          <a:lstStyle>
            <a:lvl1pPr>
              <a:defRPr sz="5500"/>
            </a:lvl1pPr>
          </a:lstStyle>
          <a:p>
            <a:pPr>
              <a:spcAft>
                <a:spcPts val="1800"/>
              </a:spcAft>
            </a:pPr>
            <a:r>
              <a:rPr lang="en-US" spc="-50" baseline="30000" dirty="0">
                <a:solidFill>
                  <a:schemeClr val="bg1"/>
                </a:solidFill>
              </a:rPr>
              <a:t>30 </a:t>
            </a:r>
            <a:r>
              <a:rPr lang="en-US" spc="-50" dirty="0">
                <a:solidFill>
                  <a:schemeClr val="bg1"/>
                </a:solidFill>
              </a:rPr>
              <a:t>In reply Jesus said: “A man was going down from Jerusalem to Jericho, when he was attacked by robbers. They stripped him of his clothes, beat him and went away, leaving him half dead. </a:t>
            </a:r>
            <a:r>
              <a:rPr lang="en-US" spc="-50" baseline="30000" dirty="0">
                <a:solidFill>
                  <a:schemeClr val="bg1"/>
                </a:solidFill>
              </a:rPr>
              <a:t>31 </a:t>
            </a:r>
            <a:r>
              <a:rPr lang="en-US" spc="-50" dirty="0">
                <a:solidFill>
                  <a:schemeClr val="bg1"/>
                </a:solidFill>
              </a:rPr>
              <a:t>A priest happened to be going down the same road, and when he saw the man, he passed by on the other side. </a:t>
            </a:r>
            <a:r>
              <a:rPr lang="en-US" spc="-50" baseline="30000" dirty="0">
                <a:solidFill>
                  <a:schemeClr val="bg1"/>
                </a:solidFill>
              </a:rPr>
              <a:t>32 </a:t>
            </a:r>
            <a:r>
              <a:rPr lang="en-US" spc="-50" dirty="0">
                <a:solidFill>
                  <a:schemeClr val="bg1"/>
                </a:solidFill>
              </a:rPr>
              <a:t>So too, a Levite, when he came to the place and saw him, passed by on the </a:t>
            </a:r>
            <a:br>
              <a:rPr lang="en-US" spc="-50" dirty="0">
                <a:solidFill>
                  <a:schemeClr val="bg1"/>
                </a:solidFill>
              </a:rPr>
            </a:br>
            <a:r>
              <a:rPr lang="en-US" spc="-50" dirty="0">
                <a:solidFill>
                  <a:schemeClr val="bg1"/>
                </a:solidFill>
              </a:rPr>
              <a:t>other side. </a:t>
            </a: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lang="en-US" sz="6000" dirty="0">
                <a:solidFill>
                  <a:schemeClr val="bg1"/>
                </a:solidFill>
                <a:effectLst>
                  <a:outerShdw blurRad="38100" dist="38100" dir="2700000" algn="tl">
                    <a:srgbClr val="000000">
                      <a:alpha val="43137"/>
                    </a:srgbClr>
                  </a:outerShdw>
                </a:effectLst>
              </a:rPr>
              <a:t>the parable of the good </a:t>
            </a:r>
            <a:r>
              <a:rPr lang="en-US" sz="6000" dirty="0" err="1">
                <a:solidFill>
                  <a:schemeClr val="bg1"/>
                </a:solidFill>
                <a:effectLst>
                  <a:outerShdw blurRad="38100" dist="38100" dir="2700000" algn="tl">
                    <a:srgbClr val="000000">
                      <a:alpha val="43137"/>
                    </a:srgbClr>
                  </a:outerShdw>
                </a:effectLst>
              </a:rPr>
              <a:t>samaritan</a:t>
            </a:r>
            <a:r>
              <a:rPr lang="en-US" sz="6000" dirty="0">
                <a:solidFill>
                  <a:schemeClr val="bg1"/>
                </a:solidFill>
                <a:effectLst>
                  <a:outerShdw blurRad="38100" dist="38100" dir="2700000" algn="tl">
                    <a:srgbClr val="000000">
                      <a:alpha val="43137"/>
                    </a:srgbClr>
                  </a:outerShdw>
                </a:effectLst>
              </a:rPr>
              <a:t> in </a:t>
            </a:r>
            <a:r>
              <a:rPr lang="en-US" sz="6000" dirty="0" err="1">
                <a:solidFill>
                  <a:schemeClr val="bg1"/>
                </a:solidFill>
                <a:effectLst>
                  <a:outerShdw blurRad="38100" dist="38100" dir="2700000" algn="tl">
                    <a:srgbClr val="000000">
                      <a:alpha val="43137"/>
                    </a:srgbClr>
                  </a:outerShdw>
                </a:effectLst>
              </a:rPr>
              <a:t>luke</a:t>
            </a:r>
            <a:r>
              <a:rPr lang="en-US" sz="6000" dirty="0">
                <a:solidFill>
                  <a:schemeClr val="bg1"/>
                </a:solidFill>
                <a:effectLst>
                  <a:outerShdw blurRad="38100" dist="38100" dir="2700000" algn="tl">
                    <a:srgbClr val="000000">
                      <a:alpha val="43137"/>
                    </a:srgbClr>
                  </a:outerShdw>
                </a:effectLst>
              </a:rPr>
              <a:t> 18</a:t>
            </a:r>
            <a:endParaRPr sz="6000" dirty="0">
              <a:solidFill>
                <a:schemeClr val="bg1"/>
              </a:solidFill>
              <a:effectLst>
                <a:outerShdw blurRad="38100" dist="38100" dir="2700000" algn="tl">
                  <a:srgbClr val="000000">
                    <a:alpha val="43137"/>
                  </a:srgbClr>
                </a:outerShdw>
              </a:effectLst>
            </a:endParaRP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pic>
        <p:nvPicPr>
          <p:cNvPr id="1026" name="Picture 2">
            <a:extLst>
              <a:ext uri="{FF2B5EF4-FFF2-40B4-BE49-F238E27FC236}">
                <a16:creationId xmlns:a16="http://schemas.microsoft.com/office/drawing/2014/main" id="{5FA621C6-670D-8603-E719-B5A2C3BE4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16" t="3875" r="4308" b="20130"/>
          <a:stretch/>
        </p:blipFill>
        <p:spPr bwMode="auto">
          <a:xfrm>
            <a:off x="438150" y="1432392"/>
            <a:ext cx="10319018" cy="868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85220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10953750" y="441792"/>
            <a:ext cx="12668250" cy="114064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noAutofit/>
          </a:bodyPr>
          <a:lstStyle>
            <a:lvl1pPr>
              <a:defRPr sz="5500"/>
            </a:lvl1pPr>
          </a:lstStyle>
          <a:p>
            <a:pPr>
              <a:spcAft>
                <a:spcPts val="1800"/>
              </a:spcAft>
            </a:pPr>
            <a:r>
              <a:rPr lang="en-US" spc="-50" baseline="30000" dirty="0">
                <a:solidFill>
                  <a:schemeClr val="bg1"/>
                </a:solidFill>
              </a:rPr>
              <a:t>33 </a:t>
            </a:r>
            <a:r>
              <a:rPr lang="en-US" spc="-50" dirty="0">
                <a:solidFill>
                  <a:schemeClr val="bg1"/>
                </a:solidFill>
              </a:rPr>
              <a:t>But a Samaritan, as he traveled, came where the man was; and when he saw him, he took pity on him. </a:t>
            </a:r>
            <a:r>
              <a:rPr lang="en-US" spc="-50" baseline="30000" dirty="0">
                <a:solidFill>
                  <a:schemeClr val="bg1"/>
                </a:solidFill>
              </a:rPr>
              <a:t>34 </a:t>
            </a:r>
            <a:r>
              <a:rPr lang="en-US" spc="-50" dirty="0">
                <a:solidFill>
                  <a:schemeClr val="bg1"/>
                </a:solidFill>
              </a:rPr>
              <a:t>He went to him and bandaged his wounds, pouring on oil and wine. Then he put the man on his own donkey, brought him to an inn and took care of him. </a:t>
            </a:r>
            <a:r>
              <a:rPr lang="en-US" spc="-50" baseline="30000" dirty="0">
                <a:solidFill>
                  <a:schemeClr val="bg1"/>
                </a:solidFill>
              </a:rPr>
              <a:t>35 </a:t>
            </a:r>
            <a:r>
              <a:rPr lang="en-US" spc="-50" dirty="0">
                <a:solidFill>
                  <a:schemeClr val="bg1"/>
                </a:solidFill>
              </a:rPr>
              <a:t>The next day he took out two denarii and gave them to the innkeeper. ‘Look after him,’ he said, ‘and when I return, I will reimburse you for any extra expense you may have.’</a:t>
            </a: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lang="en-US" sz="6000" dirty="0">
                <a:solidFill>
                  <a:schemeClr val="bg1"/>
                </a:solidFill>
                <a:effectLst>
                  <a:outerShdw blurRad="38100" dist="38100" dir="2700000" algn="tl">
                    <a:srgbClr val="000000">
                      <a:alpha val="43137"/>
                    </a:srgbClr>
                  </a:outerShdw>
                </a:effectLst>
              </a:rPr>
              <a:t>the parable of the good </a:t>
            </a:r>
            <a:r>
              <a:rPr lang="en-US" sz="6000" dirty="0" err="1">
                <a:solidFill>
                  <a:schemeClr val="bg1"/>
                </a:solidFill>
                <a:effectLst>
                  <a:outerShdw blurRad="38100" dist="38100" dir="2700000" algn="tl">
                    <a:srgbClr val="000000">
                      <a:alpha val="43137"/>
                    </a:srgbClr>
                  </a:outerShdw>
                </a:effectLst>
              </a:rPr>
              <a:t>samaritan</a:t>
            </a:r>
            <a:r>
              <a:rPr lang="en-US" sz="6000" dirty="0">
                <a:solidFill>
                  <a:schemeClr val="bg1"/>
                </a:solidFill>
                <a:effectLst>
                  <a:outerShdw blurRad="38100" dist="38100" dir="2700000" algn="tl">
                    <a:srgbClr val="000000">
                      <a:alpha val="43137"/>
                    </a:srgbClr>
                  </a:outerShdw>
                </a:effectLst>
              </a:rPr>
              <a:t> in </a:t>
            </a:r>
            <a:r>
              <a:rPr lang="en-US" sz="6000" dirty="0" err="1">
                <a:solidFill>
                  <a:schemeClr val="bg1"/>
                </a:solidFill>
                <a:effectLst>
                  <a:outerShdw blurRad="38100" dist="38100" dir="2700000" algn="tl">
                    <a:srgbClr val="000000">
                      <a:alpha val="43137"/>
                    </a:srgbClr>
                  </a:outerShdw>
                </a:effectLst>
              </a:rPr>
              <a:t>luke</a:t>
            </a:r>
            <a:r>
              <a:rPr lang="en-US" sz="6000" dirty="0">
                <a:solidFill>
                  <a:schemeClr val="bg1"/>
                </a:solidFill>
                <a:effectLst>
                  <a:outerShdw blurRad="38100" dist="38100" dir="2700000" algn="tl">
                    <a:srgbClr val="000000">
                      <a:alpha val="43137"/>
                    </a:srgbClr>
                  </a:outerShdw>
                </a:effectLst>
              </a:rPr>
              <a:t> 18</a:t>
            </a:r>
            <a:endParaRPr sz="6000" dirty="0">
              <a:solidFill>
                <a:schemeClr val="bg1"/>
              </a:solidFill>
              <a:effectLst>
                <a:outerShdw blurRad="38100" dist="38100" dir="2700000" algn="tl">
                  <a:srgbClr val="000000">
                    <a:alpha val="43137"/>
                  </a:srgbClr>
                </a:outerShdw>
              </a:effectLst>
            </a:endParaRP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pic>
        <p:nvPicPr>
          <p:cNvPr id="1026" name="Picture 2">
            <a:extLst>
              <a:ext uri="{FF2B5EF4-FFF2-40B4-BE49-F238E27FC236}">
                <a16:creationId xmlns:a16="http://schemas.microsoft.com/office/drawing/2014/main" id="{5FA621C6-670D-8603-E719-B5A2C3BE4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16" t="3875" r="4308" b="20130"/>
          <a:stretch/>
        </p:blipFill>
        <p:spPr bwMode="auto">
          <a:xfrm>
            <a:off x="438150" y="1432392"/>
            <a:ext cx="10319018" cy="868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74672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10953750" y="441792"/>
            <a:ext cx="12668250" cy="114064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noAutofit/>
          </a:bodyPr>
          <a:lstStyle>
            <a:lvl1pPr>
              <a:defRPr sz="5500"/>
            </a:lvl1pPr>
          </a:lstStyle>
          <a:p>
            <a:pPr>
              <a:spcAft>
                <a:spcPts val="1800"/>
              </a:spcAft>
            </a:pPr>
            <a:r>
              <a:rPr lang="en-US" spc="-50" baseline="30000" dirty="0">
                <a:solidFill>
                  <a:schemeClr val="bg1"/>
                </a:solidFill>
              </a:rPr>
              <a:t>36 </a:t>
            </a:r>
            <a:r>
              <a:rPr lang="en-US" spc="-50" dirty="0">
                <a:solidFill>
                  <a:schemeClr val="bg1"/>
                </a:solidFill>
              </a:rPr>
              <a:t>“Which of these three do you think was a neighbor to the man who fell into the hands of robbers?”</a:t>
            </a:r>
          </a:p>
          <a:p>
            <a:pPr>
              <a:spcAft>
                <a:spcPts val="1800"/>
              </a:spcAft>
            </a:pPr>
            <a:r>
              <a:rPr lang="en-US" spc="-50" baseline="30000" dirty="0">
                <a:solidFill>
                  <a:schemeClr val="bg1"/>
                </a:solidFill>
              </a:rPr>
              <a:t>37 </a:t>
            </a:r>
            <a:r>
              <a:rPr lang="en-US" spc="-50" dirty="0">
                <a:solidFill>
                  <a:schemeClr val="bg1"/>
                </a:solidFill>
              </a:rPr>
              <a:t>The expert in the law replied, </a:t>
            </a:r>
            <a:br>
              <a:rPr lang="en-US" spc="-50" dirty="0">
                <a:solidFill>
                  <a:schemeClr val="bg1"/>
                </a:solidFill>
              </a:rPr>
            </a:br>
            <a:r>
              <a:rPr lang="en-US" spc="-50" dirty="0">
                <a:solidFill>
                  <a:schemeClr val="bg1"/>
                </a:solidFill>
              </a:rPr>
              <a:t>“The one who had mercy on him.”</a:t>
            </a:r>
          </a:p>
          <a:p>
            <a:pPr>
              <a:spcAft>
                <a:spcPts val="1800"/>
              </a:spcAft>
            </a:pPr>
            <a:r>
              <a:rPr lang="en-US" spc="-50" dirty="0">
                <a:solidFill>
                  <a:schemeClr val="bg1"/>
                </a:solidFill>
              </a:rPr>
              <a:t>Jesus told him, “Go and do likewise.”</a:t>
            </a: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lang="en-US" sz="6000" dirty="0">
                <a:solidFill>
                  <a:schemeClr val="bg1"/>
                </a:solidFill>
                <a:effectLst>
                  <a:outerShdw blurRad="38100" dist="38100" dir="2700000" algn="tl">
                    <a:srgbClr val="000000">
                      <a:alpha val="43137"/>
                    </a:srgbClr>
                  </a:outerShdw>
                </a:effectLst>
              </a:rPr>
              <a:t>the parable of the good </a:t>
            </a:r>
            <a:r>
              <a:rPr lang="en-US" sz="6000" dirty="0" err="1">
                <a:solidFill>
                  <a:schemeClr val="bg1"/>
                </a:solidFill>
                <a:effectLst>
                  <a:outerShdw blurRad="38100" dist="38100" dir="2700000" algn="tl">
                    <a:srgbClr val="000000">
                      <a:alpha val="43137"/>
                    </a:srgbClr>
                  </a:outerShdw>
                </a:effectLst>
              </a:rPr>
              <a:t>samaritan</a:t>
            </a:r>
            <a:r>
              <a:rPr lang="en-US" sz="6000" dirty="0">
                <a:solidFill>
                  <a:schemeClr val="bg1"/>
                </a:solidFill>
                <a:effectLst>
                  <a:outerShdw blurRad="38100" dist="38100" dir="2700000" algn="tl">
                    <a:srgbClr val="000000">
                      <a:alpha val="43137"/>
                    </a:srgbClr>
                  </a:outerShdw>
                </a:effectLst>
              </a:rPr>
              <a:t> in </a:t>
            </a:r>
            <a:r>
              <a:rPr lang="en-US" sz="6000" dirty="0" err="1">
                <a:solidFill>
                  <a:schemeClr val="bg1"/>
                </a:solidFill>
                <a:effectLst>
                  <a:outerShdw blurRad="38100" dist="38100" dir="2700000" algn="tl">
                    <a:srgbClr val="000000">
                      <a:alpha val="43137"/>
                    </a:srgbClr>
                  </a:outerShdw>
                </a:effectLst>
              </a:rPr>
              <a:t>luke</a:t>
            </a:r>
            <a:r>
              <a:rPr lang="en-US" sz="6000" dirty="0">
                <a:solidFill>
                  <a:schemeClr val="bg1"/>
                </a:solidFill>
                <a:effectLst>
                  <a:outerShdw blurRad="38100" dist="38100" dir="2700000" algn="tl">
                    <a:srgbClr val="000000">
                      <a:alpha val="43137"/>
                    </a:srgbClr>
                  </a:outerShdw>
                </a:effectLst>
              </a:rPr>
              <a:t> 18</a:t>
            </a:r>
            <a:endParaRPr sz="6000" dirty="0">
              <a:solidFill>
                <a:schemeClr val="bg1"/>
              </a:solidFill>
              <a:effectLst>
                <a:outerShdw blurRad="38100" dist="38100" dir="2700000" algn="tl">
                  <a:srgbClr val="000000">
                    <a:alpha val="43137"/>
                  </a:srgbClr>
                </a:outerShdw>
              </a:effectLst>
            </a:endParaRP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pic>
        <p:nvPicPr>
          <p:cNvPr id="1026" name="Picture 2">
            <a:extLst>
              <a:ext uri="{FF2B5EF4-FFF2-40B4-BE49-F238E27FC236}">
                <a16:creationId xmlns:a16="http://schemas.microsoft.com/office/drawing/2014/main" id="{5FA621C6-670D-8603-E719-B5A2C3BE4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16" t="3875" r="4308" b="20130"/>
          <a:stretch/>
        </p:blipFill>
        <p:spPr bwMode="auto">
          <a:xfrm>
            <a:off x="438150" y="1432392"/>
            <a:ext cx="10319018" cy="868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29046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10953750" y="441792"/>
            <a:ext cx="12668250" cy="114064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noAutofit/>
          </a:bodyPr>
          <a:lstStyle>
            <a:lvl1pPr>
              <a:defRPr sz="5500"/>
            </a:lvl1pPr>
          </a:lstStyle>
          <a:p>
            <a:pPr>
              <a:spcAft>
                <a:spcPts val="1800"/>
              </a:spcAft>
            </a:pPr>
            <a:r>
              <a:rPr lang="en-US" spc="-50" baseline="30000" dirty="0">
                <a:solidFill>
                  <a:schemeClr val="bg1"/>
                </a:solidFill>
              </a:rPr>
              <a:t>33 </a:t>
            </a:r>
            <a:r>
              <a:rPr lang="en-US" spc="-50" dirty="0">
                <a:solidFill>
                  <a:schemeClr val="bg1"/>
                </a:solidFill>
              </a:rPr>
              <a:t>But a Samaritan, as he traveled, came where the man was; and when he saw him, he took pity on him. </a:t>
            </a:r>
            <a:r>
              <a:rPr lang="en-US" spc="-50" baseline="30000" dirty="0">
                <a:solidFill>
                  <a:schemeClr val="bg1"/>
                </a:solidFill>
              </a:rPr>
              <a:t>34 </a:t>
            </a:r>
            <a:r>
              <a:rPr lang="en-US" spc="-50" dirty="0">
                <a:solidFill>
                  <a:schemeClr val="bg1"/>
                </a:solidFill>
              </a:rPr>
              <a:t>He went to him and bandaged his wounds, pouring on oil and wine. Then he put the man on his own donkey, brought him to an inn and took care of him. </a:t>
            </a:r>
            <a:r>
              <a:rPr lang="en-US" spc="-50" baseline="30000" dirty="0">
                <a:solidFill>
                  <a:schemeClr val="bg1"/>
                </a:solidFill>
              </a:rPr>
              <a:t>35 </a:t>
            </a:r>
            <a:r>
              <a:rPr lang="en-US" spc="-50" dirty="0">
                <a:solidFill>
                  <a:schemeClr val="bg1"/>
                </a:solidFill>
              </a:rPr>
              <a:t>The next day he took out two denarii and gave them to the innkeeper. ‘Look after him,’ he said, ‘and when I return, I will reimburse you for any extra expense you may have.’</a:t>
            </a: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lang="en-US" sz="6000" dirty="0">
                <a:solidFill>
                  <a:schemeClr val="bg1"/>
                </a:solidFill>
                <a:effectLst>
                  <a:outerShdw blurRad="38100" dist="38100" dir="2700000" algn="tl">
                    <a:srgbClr val="000000">
                      <a:alpha val="43137"/>
                    </a:srgbClr>
                  </a:outerShdw>
                </a:effectLst>
              </a:rPr>
              <a:t>the parable of the good </a:t>
            </a:r>
            <a:r>
              <a:rPr lang="en-US" sz="6000" dirty="0" err="1">
                <a:solidFill>
                  <a:schemeClr val="bg1"/>
                </a:solidFill>
                <a:effectLst>
                  <a:outerShdw blurRad="38100" dist="38100" dir="2700000" algn="tl">
                    <a:srgbClr val="000000">
                      <a:alpha val="43137"/>
                    </a:srgbClr>
                  </a:outerShdw>
                </a:effectLst>
              </a:rPr>
              <a:t>samaritan</a:t>
            </a:r>
            <a:r>
              <a:rPr lang="en-US" sz="6000" dirty="0">
                <a:solidFill>
                  <a:schemeClr val="bg1"/>
                </a:solidFill>
                <a:effectLst>
                  <a:outerShdw blurRad="38100" dist="38100" dir="2700000" algn="tl">
                    <a:srgbClr val="000000">
                      <a:alpha val="43137"/>
                    </a:srgbClr>
                  </a:outerShdw>
                </a:effectLst>
              </a:rPr>
              <a:t> in </a:t>
            </a:r>
            <a:r>
              <a:rPr lang="en-US" sz="6000" dirty="0" err="1">
                <a:solidFill>
                  <a:schemeClr val="bg1"/>
                </a:solidFill>
                <a:effectLst>
                  <a:outerShdw blurRad="38100" dist="38100" dir="2700000" algn="tl">
                    <a:srgbClr val="000000">
                      <a:alpha val="43137"/>
                    </a:srgbClr>
                  </a:outerShdw>
                </a:effectLst>
              </a:rPr>
              <a:t>luke</a:t>
            </a:r>
            <a:r>
              <a:rPr lang="en-US" sz="6000" dirty="0">
                <a:solidFill>
                  <a:schemeClr val="bg1"/>
                </a:solidFill>
                <a:effectLst>
                  <a:outerShdw blurRad="38100" dist="38100" dir="2700000" algn="tl">
                    <a:srgbClr val="000000">
                      <a:alpha val="43137"/>
                    </a:srgbClr>
                  </a:outerShdw>
                </a:effectLst>
              </a:rPr>
              <a:t> 18</a:t>
            </a:r>
            <a:endParaRPr sz="6000" dirty="0">
              <a:solidFill>
                <a:schemeClr val="bg1"/>
              </a:solidFill>
              <a:effectLst>
                <a:outerShdw blurRad="38100" dist="38100" dir="2700000" algn="tl">
                  <a:srgbClr val="000000">
                    <a:alpha val="43137"/>
                  </a:srgbClr>
                </a:outerShdw>
              </a:effectLst>
            </a:endParaRP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pic>
        <p:nvPicPr>
          <p:cNvPr id="1026" name="Picture 2">
            <a:extLst>
              <a:ext uri="{FF2B5EF4-FFF2-40B4-BE49-F238E27FC236}">
                <a16:creationId xmlns:a16="http://schemas.microsoft.com/office/drawing/2014/main" id="{5FA621C6-670D-8603-E719-B5A2C3BE4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16" t="3875" r="4308" b="20130"/>
          <a:stretch/>
        </p:blipFill>
        <p:spPr bwMode="auto">
          <a:xfrm>
            <a:off x="438150" y="1432392"/>
            <a:ext cx="10319018" cy="868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005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10953750" y="441792"/>
            <a:ext cx="12668250" cy="114064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noAutofit/>
          </a:bodyPr>
          <a:lstStyle>
            <a:lvl1pPr>
              <a:defRPr sz="5500"/>
            </a:lvl1pPr>
          </a:lstStyle>
          <a:p>
            <a:pPr>
              <a:spcAft>
                <a:spcPts val="1800"/>
              </a:spcAft>
            </a:pPr>
            <a:r>
              <a:rPr lang="en-US" spc="-50" dirty="0">
                <a:solidFill>
                  <a:schemeClr val="bg1"/>
                </a:solidFill>
              </a:rPr>
              <a:t>“The Lord is gracious and full of compassion, slow to anger and great in mercy. The Lord is good to all, and His tender mercies are over all His works.”</a:t>
            </a: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lang="en-US" sz="6000" dirty="0">
                <a:solidFill>
                  <a:schemeClr val="bg1"/>
                </a:solidFill>
                <a:effectLst>
                  <a:outerShdw blurRad="38100" dist="38100" dir="2700000" algn="tl">
                    <a:srgbClr val="000000">
                      <a:alpha val="43137"/>
                    </a:srgbClr>
                  </a:outerShdw>
                </a:effectLst>
              </a:rPr>
              <a:t>psalm 145:8-9</a:t>
            </a:r>
            <a:endParaRPr sz="6000" dirty="0">
              <a:solidFill>
                <a:schemeClr val="bg1"/>
              </a:solidFill>
              <a:effectLst>
                <a:outerShdw blurRad="38100" dist="38100" dir="2700000" algn="tl">
                  <a:srgbClr val="000000">
                    <a:alpha val="43137"/>
                  </a:srgbClr>
                </a:outerShdw>
              </a:effectLst>
            </a:endParaRP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pic>
        <p:nvPicPr>
          <p:cNvPr id="1026" name="Picture 2">
            <a:extLst>
              <a:ext uri="{FF2B5EF4-FFF2-40B4-BE49-F238E27FC236}">
                <a16:creationId xmlns:a16="http://schemas.microsoft.com/office/drawing/2014/main" id="{5FA621C6-670D-8603-E719-B5A2C3BE4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16" t="3875" r="4308" b="20130"/>
          <a:stretch/>
        </p:blipFill>
        <p:spPr bwMode="auto">
          <a:xfrm>
            <a:off x="438150" y="1432392"/>
            <a:ext cx="10319018" cy="868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36805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10953750" y="441792"/>
            <a:ext cx="12668250" cy="114064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noAutofit/>
          </a:bodyPr>
          <a:lstStyle>
            <a:lvl1pPr>
              <a:defRPr sz="5500"/>
            </a:lvl1pPr>
          </a:lstStyle>
          <a:p>
            <a:pPr>
              <a:spcAft>
                <a:spcPts val="1800"/>
              </a:spcAft>
            </a:pPr>
            <a:r>
              <a:rPr lang="en-US" spc="-50" baseline="30000" dirty="0">
                <a:solidFill>
                  <a:schemeClr val="bg1"/>
                </a:solidFill>
              </a:rPr>
              <a:t>17 </a:t>
            </a:r>
            <a:r>
              <a:rPr lang="en-US" spc="-50" dirty="0">
                <a:solidFill>
                  <a:schemeClr val="bg1"/>
                </a:solidFill>
              </a:rPr>
              <a:t>You say, ‘I am rich; I have acquired wealth and do not need a thing.’ But you do not realize that you are wretched, pitiful, poor, blind and naked.</a:t>
            </a: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lang="en-US" sz="6000" dirty="0">
                <a:solidFill>
                  <a:schemeClr val="bg1"/>
                </a:solidFill>
                <a:effectLst>
                  <a:outerShdw blurRad="38100" dist="38100" dir="2700000" algn="tl">
                    <a:srgbClr val="000000">
                      <a:alpha val="43137"/>
                    </a:srgbClr>
                  </a:outerShdw>
                </a:effectLst>
              </a:rPr>
              <a:t>revelation 3:17</a:t>
            </a:r>
            <a:endParaRPr sz="6000" dirty="0">
              <a:solidFill>
                <a:schemeClr val="bg1"/>
              </a:solidFill>
              <a:effectLst>
                <a:outerShdw blurRad="38100" dist="38100" dir="2700000" algn="tl">
                  <a:srgbClr val="000000">
                    <a:alpha val="43137"/>
                  </a:srgbClr>
                </a:outerShdw>
              </a:effectLst>
            </a:endParaRP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pic>
        <p:nvPicPr>
          <p:cNvPr id="1026" name="Picture 2">
            <a:extLst>
              <a:ext uri="{FF2B5EF4-FFF2-40B4-BE49-F238E27FC236}">
                <a16:creationId xmlns:a16="http://schemas.microsoft.com/office/drawing/2014/main" id="{5FA621C6-670D-8603-E719-B5A2C3BE4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16" t="3875" r="4308" b="20130"/>
          <a:stretch/>
        </p:blipFill>
        <p:spPr bwMode="auto">
          <a:xfrm>
            <a:off x="438150" y="1432392"/>
            <a:ext cx="10319018" cy="868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2238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10953750" y="441792"/>
            <a:ext cx="12668250" cy="114064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noAutofit/>
          </a:bodyPr>
          <a:lstStyle>
            <a:lvl1pPr>
              <a:defRPr sz="5500"/>
            </a:lvl1pPr>
          </a:lstStyle>
          <a:p>
            <a:pPr>
              <a:spcAft>
                <a:spcPts val="1800"/>
              </a:spcAft>
            </a:pPr>
            <a:r>
              <a:rPr lang="en-US" spc="-50" baseline="30000" dirty="0">
                <a:solidFill>
                  <a:schemeClr val="bg1"/>
                </a:solidFill>
              </a:rPr>
              <a:t>1 </a:t>
            </a:r>
            <a:r>
              <a:rPr lang="en-US" spc="-50" dirty="0">
                <a:solidFill>
                  <a:schemeClr val="bg1"/>
                </a:solidFill>
              </a:rPr>
              <a:t>And you were dead in the trespasses and sins </a:t>
            </a:r>
            <a:r>
              <a:rPr lang="en-US" spc="-50" baseline="30000" dirty="0">
                <a:solidFill>
                  <a:schemeClr val="bg1"/>
                </a:solidFill>
              </a:rPr>
              <a:t>2 </a:t>
            </a:r>
            <a:r>
              <a:rPr lang="en-US" spc="-50" dirty="0">
                <a:solidFill>
                  <a:schemeClr val="bg1"/>
                </a:solidFill>
              </a:rPr>
              <a:t>in which you once walked, following the course of this world, following the prince of the power of the air…</a:t>
            </a:r>
            <a:r>
              <a:rPr lang="en-US" spc="-50" baseline="30000" dirty="0">
                <a:solidFill>
                  <a:schemeClr val="bg1"/>
                </a:solidFill>
              </a:rPr>
              <a:t>3b</a:t>
            </a:r>
            <a:r>
              <a:rPr lang="en-US" spc="-50" dirty="0">
                <a:solidFill>
                  <a:schemeClr val="bg1"/>
                </a:solidFill>
              </a:rPr>
              <a:t>carrying out the desires of the body and the mind, and were by nature children of wrath, like the rest of mankind. </a:t>
            </a:r>
            <a:r>
              <a:rPr lang="en-US" spc="-50" baseline="30000" dirty="0">
                <a:solidFill>
                  <a:schemeClr val="bg1"/>
                </a:solidFill>
              </a:rPr>
              <a:t>4 </a:t>
            </a:r>
            <a:r>
              <a:rPr lang="en-US" spc="-50" dirty="0">
                <a:solidFill>
                  <a:schemeClr val="bg1"/>
                </a:solidFill>
              </a:rPr>
              <a:t>But God, being rich in mercy, because of the great love with which he loved us, </a:t>
            </a:r>
            <a:r>
              <a:rPr lang="en-US" spc="-50" baseline="30000" dirty="0">
                <a:solidFill>
                  <a:schemeClr val="bg1"/>
                </a:solidFill>
              </a:rPr>
              <a:t>5 </a:t>
            </a:r>
            <a:r>
              <a:rPr lang="en-US" spc="-50" dirty="0">
                <a:solidFill>
                  <a:schemeClr val="bg1"/>
                </a:solidFill>
              </a:rPr>
              <a:t>even when we were dead in our trespasses, made us alive together with Christ— </a:t>
            </a: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lang="en-US" sz="6000" dirty="0" err="1">
                <a:solidFill>
                  <a:schemeClr val="bg1"/>
                </a:solidFill>
                <a:effectLst>
                  <a:outerShdw blurRad="38100" dist="38100" dir="2700000" algn="tl">
                    <a:srgbClr val="000000">
                      <a:alpha val="43137"/>
                    </a:srgbClr>
                  </a:outerShdw>
                </a:effectLst>
              </a:rPr>
              <a:t>ephesians</a:t>
            </a:r>
            <a:r>
              <a:rPr lang="en-US" sz="6000" dirty="0">
                <a:solidFill>
                  <a:schemeClr val="bg1"/>
                </a:solidFill>
                <a:effectLst>
                  <a:outerShdw blurRad="38100" dist="38100" dir="2700000" algn="tl">
                    <a:srgbClr val="000000">
                      <a:alpha val="43137"/>
                    </a:srgbClr>
                  </a:outerShdw>
                </a:effectLst>
              </a:rPr>
              <a:t> 2:1-7</a:t>
            </a:r>
            <a:endParaRPr sz="6000" dirty="0">
              <a:solidFill>
                <a:schemeClr val="bg1"/>
              </a:solidFill>
              <a:effectLst>
                <a:outerShdw blurRad="38100" dist="38100" dir="2700000" algn="tl">
                  <a:srgbClr val="000000">
                    <a:alpha val="43137"/>
                  </a:srgbClr>
                </a:outerShdw>
              </a:effectLst>
            </a:endParaRP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pic>
        <p:nvPicPr>
          <p:cNvPr id="1026" name="Picture 2">
            <a:extLst>
              <a:ext uri="{FF2B5EF4-FFF2-40B4-BE49-F238E27FC236}">
                <a16:creationId xmlns:a16="http://schemas.microsoft.com/office/drawing/2014/main" id="{5FA621C6-670D-8603-E719-B5A2C3BE4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16" t="3875" r="4308" b="20130"/>
          <a:stretch/>
        </p:blipFill>
        <p:spPr bwMode="auto">
          <a:xfrm>
            <a:off x="438150" y="1432392"/>
            <a:ext cx="10319018" cy="868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37671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10953750" y="441792"/>
            <a:ext cx="12668250" cy="114064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noAutofit/>
          </a:bodyPr>
          <a:lstStyle>
            <a:lvl1pPr>
              <a:defRPr sz="5500"/>
            </a:lvl1pPr>
          </a:lstStyle>
          <a:p>
            <a:pPr>
              <a:spcAft>
                <a:spcPts val="1800"/>
              </a:spcAft>
            </a:pPr>
            <a:r>
              <a:rPr lang="en-US" spc="-50" dirty="0">
                <a:solidFill>
                  <a:schemeClr val="bg1"/>
                </a:solidFill>
              </a:rPr>
              <a:t>by grace you have been saved—</a:t>
            </a:r>
            <a:r>
              <a:rPr lang="en-US" spc="-50" baseline="30000" dirty="0">
                <a:solidFill>
                  <a:schemeClr val="bg1"/>
                </a:solidFill>
              </a:rPr>
              <a:t>6</a:t>
            </a:r>
            <a:r>
              <a:rPr lang="en-US" spc="-50" dirty="0">
                <a:solidFill>
                  <a:schemeClr val="bg1"/>
                </a:solidFill>
              </a:rPr>
              <a:t>and raised us up with him and seated us with him in the heavenly places in Christ Jesus, </a:t>
            </a:r>
            <a:r>
              <a:rPr lang="en-US" spc="-50" baseline="30000" dirty="0">
                <a:solidFill>
                  <a:schemeClr val="bg1"/>
                </a:solidFill>
              </a:rPr>
              <a:t>7</a:t>
            </a:r>
            <a:r>
              <a:rPr lang="en-US" spc="-50" dirty="0">
                <a:solidFill>
                  <a:schemeClr val="bg1"/>
                </a:solidFill>
              </a:rPr>
              <a:t>so that in the coming ages he might show the immeasurable riches of his grace in kindness toward us in Christ Jesus.”</a:t>
            </a: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lang="en-US" sz="6000" dirty="0" err="1">
                <a:solidFill>
                  <a:schemeClr val="bg1"/>
                </a:solidFill>
                <a:effectLst>
                  <a:outerShdw blurRad="38100" dist="38100" dir="2700000" algn="tl">
                    <a:srgbClr val="000000">
                      <a:alpha val="43137"/>
                    </a:srgbClr>
                  </a:outerShdw>
                </a:effectLst>
              </a:rPr>
              <a:t>ephesians</a:t>
            </a:r>
            <a:r>
              <a:rPr lang="en-US" sz="6000" dirty="0">
                <a:solidFill>
                  <a:schemeClr val="bg1"/>
                </a:solidFill>
                <a:effectLst>
                  <a:outerShdw blurRad="38100" dist="38100" dir="2700000" algn="tl">
                    <a:srgbClr val="000000">
                      <a:alpha val="43137"/>
                    </a:srgbClr>
                  </a:outerShdw>
                </a:effectLst>
              </a:rPr>
              <a:t> 2:1-7</a:t>
            </a:r>
            <a:endParaRPr sz="6000" dirty="0">
              <a:solidFill>
                <a:schemeClr val="bg1"/>
              </a:solidFill>
              <a:effectLst>
                <a:outerShdw blurRad="38100" dist="38100" dir="2700000" algn="tl">
                  <a:srgbClr val="000000">
                    <a:alpha val="43137"/>
                  </a:srgbClr>
                </a:outerShdw>
              </a:effectLst>
            </a:endParaRP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pic>
        <p:nvPicPr>
          <p:cNvPr id="1026" name="Picture 2">
            <a:extLst>
              <a:ext uri="{FF2B5EF4-FFF2-40B4-BE49-F238E27FC236}">
                <a16:creationId xmlns:a16="http://schemas.microsoft.com/office/drawing/2014/main" id="{5FA621C6-670D-8603-E719-B5A2C3BE4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16" t="3875" r="4308" b="20130"/>
          <a:stretch/>
        </p:blipFill>
        <p:spPr bwMode="auto">
          <a:xfrm>
            <a:off x="438150" y="1432392"/>
            <a:ext cx="10319018" cy="868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0011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10953750" y="441792"/>
            <a:ext cx="12668250" cy="114064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noAutofit/>
          </a:bodyPr>
          <a:lstStyle>
            <a:lvl1pPr>
              <a:defRPr sz="5500"/>
            </a:lvl1pPr>
          </a:lstStyle>
          <a:p>
            <a:pPr>
              <a:spcAft>
                <a:spcPts val="1800"/>
              </a:spcAft>
            </a:pPr>
            <a:r>
              <a:rPr lang="en-US" spc="-50" baseline="30000" dirty="0">
                <a:solidFill>
                  <a:schemeClr val="bg1"/>
                </a:solidFill>
              </a:rPr>
              <a:t>1 </a:t>
            </a:r>
            <a:r>
              <a:rPr lang="en-US" spc="-50" dirty="0">
                <a:solidFill>
                  <a:schemeClr val="bg1"/>
                </a:solidFill>
              </a:rPr>
              <a:t>And you were dead in the trespasses and sins </a:t>
            </a:r>
            <a:r>
              <a:rPr lang="en-US" spc="-50" baseline="30000" dirty="0">
                <a:solidFill>
                  <a:schemeClr val="bg1"/>
                </a:solidFill>
              </a:rPr>
              <a:t>2 </a:t>
            </a:r>
            <a:r>
              <a:rPr lang="en-US" spc="-50" dirty="0">
                <a:solidFill>
                  <a:schemeClr val="bg1"/>
                </a:solidFill>
              </a:rPr>
              <a:t>in which you once walked, following the course of this world, following the prince of the power of the air…</a:t>
            </a:r>
            <a:r>
              <a:rPr lang="en-US" spc="-50" baseline="30000" dirty="0">
                <a:solidFill>
                  <a:schemeClr val="bg1"/>
                </a:solidFill>
              </a:rPr>
              <a:t>3b</a:t>
            </a:r>
            <a:r>
              <a:rPr lang="en-US" spc="-50" dirty="0">
                <a:solidFill>
                  <a:schemeClr val="bg1"/>
                </a:solidFill>
              </a:rPr>
              <a:t>carrying out the desires of the body and the mind, and were by nature children of wrath, like the rest of mankind. </a:t>
            </a:r>
            <a:r>
              <a:rPr lang="en-US" spc="-50" baseline="30000" dirty="0">
                <a:solidFill>
                  <a:schemeClr val="bg1"/>
                </a:solidFill>
              </a:rPr>
              <a:t>4 </a:t>
            </a:r>
            <a:r>
              <a:rPr lang="en-US" spc="-50" dirty="0">
                <a:solidFill>
                  <a:srgbClr val="C00000"/>
                </a:solidFill>
              </a:rPr>
              <a:t>But God, being rich in mercy</a:t>
            </a:r>
            <a:r>
              <a:rPr lang="en-US" spc="-50" dirty="0">
                <a:solidFill>
                  <a:schemeClr val="bg1"/>
                </a:solidFill>
              </a:rPr>
              <a:t>, because of the great love with which he loved us, </a:t>
            </a:r>
            <a:r>
              <a:rPr lang="en-US" spc="-50" baseline="30000" dirty="0">
                <a:solidFill>
                  <a:schemeClr val="bg1"/>
                </a:solidFill>
              </a:rPr>
              <a:t>5 </a:t>
            </a:r>
            <a:r>
              <a:rPr lang="en-US" spc="-50" dirty="0">
                <a:solidFill>
                  <a:schemeClr val="bg1"/>
                </a:solidFill>
              </a:rPr>
              <a:t>even when we were dead in our trespasses, made us alive together with Christ— </a:t>
            </a: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lang="en-US" sz="6000" dirty="0" err="1">
                <a:solidFill>
                  <a:schemeClr val="bg1"/>
                </a:solidFill>
                <a:effectLst>
                  <a:outerShdw blurRad="38100" dist="38100" dir="2700000" algn="tl">
                    <a:srgbClr val="000000">
                      <a:alpha val="43137"/>
                    </a:srgbClr>
                  </a:outerShdw>
                </a:effectLst>
              </a:rPr>
              <a:t>ephesians</a:t>
            </a:r>
            <a:r>
              <a:rPr lang="en-US" sz="6000" dirty="0">
                <a:solidFill>
                  <a:schemeClr val="bg1"/>
                </a:solidFill>
                <a:effectLst>
                  <a:outerShdw blurRad="38100" dist="38100" dir="2700000" algn="tl">
                    <a:srgbClr val="000000">
                      <a:alpha val="43137"/>
                    </a:srgbClr>
                  </a:outerShdw>
                </a:effectLst>
              </a:rPr>
              <a:t> 2:1-7</a:t>
            </a:r>
            <a:endParaRPr sz="6000" dirty="0">
              <a:solidFill>
                <a:schemeClr val="bg1"/>
              </a:solidFill>
              <a:effectLst>
                <a:outerShdw blurRad="38100" dist="38100" dir="2700000" algn="tl">
                  <a:srgbClr val="000000">
                    <a:alpha val="43137"/>
                  </a:srgbClr>
                </a:outerShdw>
              </a:effectLst>
            </a:endParaRP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pic>
        <p:nvPicPr>
          <p:cNvPr id="1026" name="Picture 2">
            <a:extLst>
              <a:ext uri="{FF2B5EF4-FFF2-40B4-BE49-F238E27FC236}">
                <a16:creationId xmlns:a16="http://schemas.microsoft.com/office/drawing/2014/main" id="{5FA621C6-670D-8603-E719-B5A2C3BE4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16" t="3875" r="4308" b="20130"/>
          <a:stretch/>
        </p:blipFill>
        <p:spPr bwMode="auto">
          <a:xfrm>
            <a:off x="438150" y="1432392"/>
            <a:ext cx="10319018" cy="868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4667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971551" y="728787"/>
            <a:ext cx="22402800" cy="11028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500"/>
            </a:lvl1pPr>
          </a:lstStyle>
          <a:p>
            <a:r>
              <a:rPr lang="en-US" sz="5000" baseline="30000" dirty="0">
                <a:solidFill>
                  <a:schemeClr val="bg1"/>
                </a:solidFill>
              </a:rPr>
              <a:t>3 </a:t>
            </a:r>
            <a:r>
              <a:rPr sz="5000" dirty="0">
                <a:solidFill>
                  <a:schemeClr val="bg1"/>
                </a:solidFill>
              </a:rPr>
              <a:t>Blessed are the poor in spirit, for theirs is the kingdom of heaven. </a:t>
            </a:r>
            <a:br>
              <a:rPr lang="en-US" sz="5000" dirty="0">
                <a:solidFill>
                  <a:schemeClr val="bg1"/>
                </a:solidFill>
              </a:rPr>
            </a:br>
            <a:r>
              <a:rPr lang="en-US" sz="5000" baseline="30000" dirty="0">
                <a:solidFill>
                  <a:schemeClr val="bg1"/>
                </a:solidFill>
              </a:rPr>
              <a:t>4 </a:t>
            </a:r>
            <a:r>
              <a:rPr sz="5000" dirty="0">
                <a:solidFill>
                  <a:schemeClr val="bg1"/>
                </a:solidFill>
              </a:rPr>
              <a:t>Blessed are those who mourn, for they will be comforted. </a:t>
            </a:r>
            <a:br>
              <a:rPr lang="en-US" sz="5000" dirty="0">
                <a:solidFill>
                  <a:schemeClr val="bg1"/>
                </a:solidFill>
              </a:rPr>
            </a:br>
            <a:r>
              <a:rPr lang="en-US" sz="5000" baseline="30000" dirty="0">
                <a:solidFill>
                  <a:schemeClr val="bg1"/>
                </a:solidFill>
              </a:rPr>
              <a:t>5 </a:t>
            </a:r>
            <a:r>
              <a:rPr sz="5000" dirty="0">
                <a:solidFill>
                  <a:schemeClr val="bg1"/>
                </a:solidFill>
              </a:rPr>
              <a:t>Blessed are the meek, for they will inherit the earth. </a:t>
            </a:r>
            <a:br>
              <a:rPr lang="en-US" sz="5000" dirty="0">
                <a:solidFill>
                  <a:schemeClr val="bg1"/>
                </a:solidFill>
              </a:rPr>
            </a:br>
            <a:r>
              <a:rPr lang="en-US" sz="5000" baseline="30000" dirty="0">
                <a:solidFill>
                  <a:schemeClr val="bg1"/>
                </a:solidFill>
              </a:rPr>
              <a:t>6 </a:t>
            </a:r>
            <a:r>
              <a:rPr sz="5000" dirty="0">
                <a:solidFill>
                  <a:schemeClr val="bg1"/>
                </a:solidFill>
              </a:rPr>
              <a:t>Blessed are those who hunger and thirst for righteousness, </a:t>
            </a:r>
            <a:br>
              <a:rPr lang="en-US" sz="5000" dirty="0">
                <a:solidFill>
                  <a:schemeClr val="bg1"/>
                </a:solidFill>
              </a:rPr>
            </a:br>
            <a:r>
              <a:rPr sz="5000" dirty="0">
                <a:solidFill>
                  <a:schemeClr val="bg1"/>
                </a:solidFill>
              </a:rPr>
              <a:t>for they will be filled. </a:t>
            </a:r>
            <a:br>
              <a:rPr lang="en-US" sz="5000" dirty="0">
                <a:solidFill>
                  <a:schemeClr val="bg1"/>
                </a:solidFill>
              </a:rPr>
            </a:br>
            <a:r>
              <a:rPr lang="en-US" sz="5000" baseline="30000" dirty="0">
                <a:solidFill>
                  <a:schemeClr val="bg1"/>
                </a:solidFill>
              </a:rPr>
              <a:t>7 </a:t>
            </a:r>
            <a:r>
              <a:rPr sz="5000" dirty="0">
                <a:solidFill>
                  <a:schemeClr val="bg1"/>
                </a:solidFill>
              </a:rPr>
              <a:t>Blessed are the merciful, for they will be shown mercy. </a:t>
            </a:r>
            <a:br>
              <a:rPr lang="en-US" sz="5000" dirty="0">
                <a:solidFill>
                  <a:schemeClr val="bg1"/>
                </a:solidFill>
              </a:rPr>
            </a:br>
            <a:r>
              <a:rPr lang="en-US" sz="5000" baseline="30000" dirty="0">
                <a:solidFill>
                  <a:schemeClr val="bg1"/>
                </a:solidFill>
              </a:rPr>
              <a:t>8 </a:t>
            </a:r>
            <a:r>
              <a:rPr sz="5000" dirty="0">
                <a:solidFill>
                  <a:schemeClr val="bg1"/>
                </a:solidFill>
              </a:rPr>
              <a:t>Blessed are the pure in heart, for they will see God. </a:t>
            </a:r>
            <a:br>
              <a:rPr lang="en-US" sz="5000" dirty="0">
                <a:solidFill>
                  <a:schemeClr val="bg1"/>
                </a:solidFill>
              </a:rPr>
            </a:br>
            <a:r>
              <a:rPr lang="en-US" sz="5000" baseline="30000" dirty="0">
                <a:solidFill>
                  <a:schemeClr val="bg1"/>
                </a:solidFill>
              </a:rPr>
              <a:t>9 </a:t>
            </a:r>
            <a:r>
              <a:rPr sz="5000" dirty="0">
                <a:solidFill>
                  <a:schemeClr val="bg1"/>
                </a:solidFill>
              </a:rPr>
              <a:t>Blessed are the peacemakers, for they will be called children of God. </a:t>
            </a:r>
            <a:br>
              <a:rPr lang="en-US" sz="5000" dirty="0">
                <a:solidFill>
                  <a:schemeClr val="bg1"/>
                </a:solidFill>
              </a:rPr>
            </a:br>
            <a:r>
              <a:rPr lang="en-US" sz="5000" baseline="30000" dirty="0">
                <a:solidFill>
                  <a:schemeClr val="bg1"/>
                </a:solidFill>
              </a:rPr>
              <a:t>10 </a:t>
            </a:r>
            <a:r>
              <a:rPr sz="5000" dirty="0">
                <a:solidFill>
                  <a:schemeClr val="bg1"/>
                </a:solidFill>
              </a:rPr>
              <a:t>Blessed are those who are persecuted because of righteousness, </a:t>
            </a:r>
            <a:br>
              <a:rPr lang="en-US" sz="5000" dirty="0">
                <a:solidFill>
                  <a:schemeClr val="bg1"/>
                </a:solidFill>
              </a:rPr>
            </a:br>
            <a:r>
              <a:rPr sz="5000" dirty="0">
                <a:solidFill>
                  <a:schemeClr val="bg1"/>
                </a:solidFill>
              </a:rPr>
              <a:t>for theirs is the kingdom of heaven. </a:t>
            </a:r>
            <a:br>
              <a:rPr lang="en-US" sz="5000" dirty="0">
                <a:solidFill>
                  <a:schemeClr val="bg1"/>
                </a:solidFill>
              </a:rPr>
            </a:br>
            <a:r>
              <a:rPr lang="en-US" sz="5000" baseline="30000" dirty="0">
                <a:solidFill>
                  <a:schemeClr val="bg1"/>
                </a:solidFill>
              </a:rPr>
              <a:t>11 </a:t>
            </a:r>
            <a:r>
              <a:rPr sz="5000" dirty="0">
                <a:solidFill>
                  <a:schemeClr val="bg1"/>
                </a:solidFill>
              </a:rPr>
              <a:t>Blessed are you when people insult you, persecute you and falsely say all kinds of evil against you because of me. </a:t>
            </a:r>
            <a:r>
              <a:rPr lang="en-US" sz="5000" baseline="30000" dirty="0">
                <a:solidFill>
                  <a:schemeClr val="bg1"/>
                </a:solidFill>
              </a:rPr>
              <a:t>12 </a:t>
            </a:r>
            <a:r>
              <a:rPr sz="5000" dirty="0">
                <a:solidFill>
                  <a:schemeClr val="bg1"/>
                </a:solidFill>
              </a:rPr>
              <a:t>Rejoice and be glad, because great is your reward in heaven, for in the same way they persecuted the prophets who were before you.”</a:t>
            </a: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sz="6000" dirty="0">
                <a:solidFill>
                  <a:schemeClr val="bg1"/>
                </a:solidFill>
                <a:effectLst>
                  <a:outerShdw blurRad="38100" dist="38100" dir="2700000" algn="tl">
                    <a:srgbClr val="000000">
                      <a:alpha val="43137"/>
                    </a:srgbClr>
                  </a:outerShdw>
                </a:effectLst>
              </a:rPr>
              <a:t>the beatitudes of </a:t>
            </a:r>
            <a:r>
              <a:rPr sz="6000" dirty="0" err="1">
                <a:solidFill>
                  <a:schemeClr val="bg1"/>
                </a:solidFill>
                <a:effectLst>
                  <a:outerShdw blurRad="38100" dist="38100" dir="2700000" algn="tl">
                    <a:srgbClr val="000000">
                      <a:alpha val="43137"/>
                    </a:srgbClr>
                  </a:outerShdw>
                </a:effectLst>
              </a:rPr>
              <a:t>jesus</a:t>
            </a:r>
            <a:r>
              <a:rPr lang="en-US" sz="6000" dirty="0">
                <a:solidFill>
                  <a:schemeClr val="bg1"/>
                </a:solidFill>
                <a:effectLst>
                  <a:outerShdw blurRad="38100" dist="38100" dir="2700000" algn="tl">
                    <a:srgbClr val="000000">
                      <a:alpha val="43137"/>
                    </a:srgbClr>
                  </a:outerShdw>
                </a:effectLst>
              </a:rPr>
              <a:t> in </a:t>
            </a:r>
            <a:r>
              <a:rPr lang="en-US" sz="6000" dirty="0" err="1">
                <a:solidFill>
                  <a:schemeClr val="bg1"/>
                </a:solidFill>
                <a:effectLst>
                  <a:outerShdw blurRad="38100" dist="38100" dir="2700000" algn="tl">
                    <a:srgbClr val="000000">
                      <a:alpha val="43137"/>
                    </a:srgbClr>
                  </a:outerShdw>
                </a:effectLst>
              </a:rPr>
              <a:t>matthew</a:t>
            </a:r>
            <a:r>
              <a:rPr lang="en-US" sz="6000" dirty="0">
                <a:solidFill>
                  <a:schemeClr val="bg1"/>
                </a:solidFill>
                <a:effectLst>
                  <a:outerShdw blurRad="38100" dist="38100" dir="2700000" algn="tl">
                    <a:srgbClr val="000000">
                      <a:alpha val="43137"/>
                    </a:srgbClr>
                  </a:outerShdw>
                </a:effectLst>
              </a:rPr>
              <a:t> chapter 5</a:t>
            </a:r>
            <a:endParaRPr sz="6000" dirty="0">
              <a:solidFill>
                <a:schemeClr val="bg1"/>
              </a:solidFill>
              <a:effectLst>
                <a:outerShdw blurRad="38100" dist="38100" dir="2700000" algn="tl">
                  <a:srgbClr val="000000">
                    <a:alpha val="43137"/>
                  </a:srgbClr>
                </a:outerShdw>
              </a:effectLst>
            </a:endParaRP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10953750" y="441792"/>
            <a:ext cx="12668250" cy="114064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noAutofit/>
          </a:bodyPr>
          <a:lstStyle>
            <a:lvl1pPr>
              <a:defRPr sz="5500"/>
            </a:lvl1pPr>
          </a:lstStyle>
          <a:p>
            <a:pPr>
              <a:spcAft>
                <a:spcPts val="1800"/>
              </a:spcAft>
            </a:pPr>
            <a:r>
              <a:rPr lang="en-US" spc="-50" dirty="0">
                <a:solidFill>
                  <a:schemeClr val="bg1"/>
                </a:solidFill>
              </a:rPr>
              <a:t>“Praise be to the God and Father of our Lord Jesus Christ! In his great mercy he has given us new birth into a living hope through the resurrection of Jesus Christ from the dead.”</a:t>
            </a: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lang="en-US" sz="6000" dirty="0">
                <a:solidFill>
                  <a:schemeClr val="bg1"/>
                </a:solidFill>
                <a:effectLst>
                  <a:outerShdw blurRad="38100" dist="38100" dir="2700000" algn="tl">
                    <a:srgbClr val="000000">
                      <a:alpha val="43137"/>
                    </a:srgbClr>
                  </a:outerShdw>
                </a:effectLst>
              </a:rPr>
              <a:t>1 peter 1:3</a:t>
            </a:r>
            <a:endParaRPr sz="6000" dirty="0">
              <a:solidFill>
                <a:schemeClr val="bg1"/>
              </a:solidFill>
              <a:effectLst>
                <a:outerShdw blurRad="38100" dist="38100" dir="2700000" algn="tl">
                  <a:srgbClr val="000000">
                    <a:alpha val="43137"/>
                  </a:srgbClr>
                </a:outerShdw>
              </a:effectLst>
            </a:endParaRP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pic>
        <p:nvPicPr>
          <p:cNvPr id="1026" name="Picture 2">
            <a:extLst>
              <a:ext uri="{FF2B5EF4-FFF2-40B4-BE49-F238E27FC236}">
                <a16:creationId xmlns:a16="http://schemas.microsoft.com/office/drawing/2014/main" id="{5FA621C6-670D-8603-E719-B5A2C3BE4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16" t="3875" r="4308" b="20130"/>
          <a:stretch/>
        </p:blipFill>
        <p:spPr bwMode="auto">
          <a:xfrm>
            <a:off x="438150" y="1432392"/>
            <a:ext cx="10319018" cy="868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60661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971550" y="3229472"/>
            <a:ext cx="22434947" cy="60272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500"/>
            </a:lvl1pPr>
          </a:lstStyle>
          <a:p>
            <a:r>
              <a:rPr lang="en-US" dirty="0">
                <a:solidFill>
                  <a:srgbClr val="C00000"/>
                </a:solidFill>
              </a:rPr>
              <a:t>EXPERIENCE GOD’S MERCY TOWARD YOU.</a:t>
            </a:r>
          </a:p>
          <a:p>
            <a:r>
              <a:rPr lang="en-US" i="1" dirty="0">
                <a:solidFill>
                  <a:schemeClr val="bg1"/>
                </a:solidFill>
              </a:rPr>
              <a:t>First time</a:t>
            </a:r>
          </a:p>
          <a:p>
            <a:r>
              <a:rPr lang="en-US" i="1" dirty="0">
                <a:solidFill>
                  <a:schemeClr val="bg1"/>
                </a:solidFill>
              </a:rPr>
              <a:t>Remember</a:t>
            </a:r>
          </a:p>
          <a:p>
            <a:endParaRPr lang="en-US" i="1" dirty="0">
              <a:solidFill>
                <a:schemeClr val="bg1"/>
              </a:solidFill>
            </a:endParaRPr>
          </a:p>
          <a:p>
            <a:r>
              <a:rPr lang="en-US" dirty="0">
                <a:solidFill>
                  <a:srgbClr val="C00000"/>
                </a:solidFill>
              </a:rPr>
              <a:t>ACT MERCIFULLY.</a:t>
            </a:r>
          </a:p>
          <a:p>
            <a:r>
              <a:rPr lang="en-US" i="1" dirty="0">
                <a:solidFill>
                  <a:schemeClr val="bg1"/>
                </a:solidFill>
              </a:rPr>
              <a:t>Toward yourself</a:t>
            </a:r>
          </a:p>
          <a:p>
            <a:r>
              <a:rPr lang="en-US" i="1" dirty="0">
                <a:solidFill>
                  <a:schemeClr val="bg1"/>
                </a:solidFill>
              </a:rPr>
              <a:t>Toward others</a:t>
            </a:r>
            <a:endParaRPr i="1" dirty="0">
              <a:solidFill>
                <a:schemeClr val="bg1"/>
              </a:solidFill>
            </a:endParaRP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lang="en-US" sz="6000" dirty="0">
                <a:solidFill>
                  <a:schemeClr val="bg1"/>
                </a:solidFill>
                <a:effectLst>
                  <a:outerShdw blurRad="38100" dist="38100" dir="2700000" algn="tl">
                    <a:srgbClr val="000000">
                      <a:alpha val="43137"/>
                    </a:srgbClr>
                  </a:outerShdw>
                </a:effectLst>
              </a:rPr>
              <a:t>applications</a:t>
            </a:r>
            <a:endParaRPr sz="6000" dirty="0">
              <a:solidFill>
                <a:schemeClr val="bg1"/>
              </a:solidFill>
              <a:effectLst>
                <a:outerShdw blurRad="38100" dist="38100" dir="2700000" algn="tl">
                  <a:srgbClr val="000000">
                    <a:alpha val="43137"/>
                  </a:srgbClr>
                </a:outerShdw>
              </a:effectLst>
            </a:endParaRP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2354412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The Blessed Battle grey.jpg" descr="The Blessed Battle grey.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24047726-7021-F754-67DE-3E34E81A41CB}"/>
              </a:ext>
            </a:extLst>
          </p:cNvPr>
          <p:cNvSpPr txBox="1"/>
          <p:nvPr/>
        </p:nvSpPr>
        <p:spPr>
          <a:xfrm>
            <a:off x="14253741" y="10926906"/>
            <a:ext cx="9400009" cy="13490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100" b="1" i="0" u="none" cap="none" spc="300" normalizeH="0" baseline="0" dirty="0">
                <a:ln>
                  <a:noFill/>
                </a:ln>
                <a:solidFill>
                  <a:srgbClr val="C00000"/>
                </a:solidFill>
                <a:effectLst/>
                <a:uFillTx/>
                <a:latin typeface="Ringbearer" panose="0202060205030B020303" pitchFamily="18" charset="0"/>
                <a:sym typeface="Helvetica Neue"/>
              </a:rPr>
              <a:t>are the merciful</a:t>
            </a:r>
          </a:p>
        </p:txBody>
      </p:sp>
      <p:sp>
        <p:nvSpPr>
          <p:cNvPr id="3" name="TextBox 2">
            <a:extLst>
              <a:ext uri="{FF2B5EF4-FFF2-40B4-BE49-F238E27FC236}">
                <a16:creationId xmlns:a16="http://schemas.microsoft.com/office/drawing/2014/main" id="{0495CED2-B8ED-52B8-A7EC-EE8BD0B8CFEF}"/>
              </a:ext>
            </a:extLst>
          </p:cNvPr>
          <p:cNvSpPr txBox="1"/>
          <p:nvPr/>
        </p:nvSpPr>
        <p:spPr>
          <a:xfrm>
            <a:off x="14253741" y="11833834"/>
            <a:ext cx="9273372" cy="17030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4900" b="1" i="0" u="none" strike="noStrike" kern="0" cap="none" spc="0" normalizeH="0" baseline="0" noProof="0" dirty="0">
                <a:ln>
                  <a:noFill/>
                </a:ln>
                <a:solidFill>
                  <a:srgbClr val="C00000"/>
                </a:solidFill>
                <a:effectLst/>
                <a:uLnTx/>
                <a:uFillTx/>
                <a:latin typeface="Ringbearer" panose="0202060205030B020303" pitchFamily="18" charset="0"/>
                <a:sym typeface="Helvetica Neue"/>
              </a:rPr>
              <a:t>for they will be shown mercy</a:t>
            </a: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200" b="1" i="0" u="none" strike="noStrike" kern="0" cap="none" spc="0" normalizeH="0" baseline="0" noProof="0" dirty="0">
              <a:ln>
                <a:noFill/>
              </a:ln>
              <a:solidFill>
                <a:srgbClr val="FFFFFF"/>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67741695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F2E2D34-7CE8-62EB-D9C9-F37A56A0A266}"/>
              </a:ext>
            </a:extLst>
          </p:cNvPr>
          <p:cNvGraphicFramePr>
            <a:graphicFrameLocks noChangeAspect="1"/>
          </p:cNvGraphicFramePr>
          <p:nvPr>
            <p:extLst>
              <p:ext uri="{D42A27DB-BD31-4B8C-83A1-F6EECF244321}">
                <p14:modId xmlns:p14="http://schemas.microsoft.com/office/powerpoint/2010/main" val="1684380837"/>
              </p:ext>
            </p:extLst>
          </p:nvPr>
        </p:nvGraphicFramePr>
        <p:xfrm>
          <a:off x="-1421065" y="-800100"/>
          <a:ext cx="28082935" cy="15811500"/>
        </p:xfrm>
        <a:graphic>
          <a:graphicData uri="http://schemas.openxmlformats.org/presentationml/2006/ole">
            <mc:AlternateContent xmlns:mc="http://schemas.openxmlformats.org/markup-compatibility/2006">
              <mc:Choice xmlns:v="urn:schemas-microsoft-com:vml" Requires="v">
                <p:oleObj name="Image" r:id="rId2" imgW="15199920" imgH="8558640" progId="Photoshop.Image.13">
                  <p:embed/>
                </p:oleObj>
              </mc:Choice>
              <mc:Fallback>
                <p:oleObj name="Image" r:id="rId2" imgW="15199920" imgH="8558640" progId="Photoshop.Image.13">
                  <p:embed/>
                  <p:pic>
                    <p:nvPicPr>
                      <p:cNvPr id="0" name=""/>
                      <p:cNvPicPr/>
                      <p:nvPr/>
                    </p:nvPicPr>
                    <p:blipFill>
                      <a:blip r:embed="rId3"/>
                      <a:stretch>
                        <a:fillRect/>
                      </a:stretch>
                    </p:blipFill>
                    <p:spPr>
                      <a:xfrm>
                        <a:off x="-1421065" y="-800100"/>
                        <a:ext cx="28082935" cy="15811500"/>
                      </a:xfrm>
                      <a:prstGeom prst="rect">
                        <a:avLst/>
                      </a:prstGeom>
                    </p:spPr>
                  </p:pic>
                </p:oleObj>
              </mc:Fallback>
            </mc:AlternateContent>
          </a:graphicData>
        </a:graphic>
      </p:graphicFrame>
    </p:spTree>
    <p:extLst>
      <p:ext uri="{BB962C8B-B14F-4D97-AF65-F5344CB8AC3E}">
        <p14:creationId xmlns:p14="http://schemas.microsoft.com/office/powerpoint/2010/main" val="314152150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The Blessed Battle grey.jpg" descr="The Blessed Battle grey.jpg"/>
          <p:cNvPicPr>
            <a:picLocks noChangeAspect="1"/>
          </p:cNvPicPr>
          <p:nvPr/>
        </p:nvPicPr>
        <p:blipFill>
          <a:blip r:embed="rId2"/>
          <a:stretch>
            <a:fillRect/>
          </a:stretch>
        </p:blipFill>
        <p:spPr>
          <a:xfrm>
            <a:off x="0" y="0"/>
            <a:ext cx="24384000" cy="13716000"/>
          </a:xfrm>
          <a:prstGeom prst="rect">
            <a:avLst/>
          </a:prstGeom>
          <a:ln w="12700">
            <a:miter lim="400000"/>
          </a:ln>
        </p:spPr>
      </p:pic>
    </p:spTree>
    <p:extLst>
      <p:ext uri="{BB962C8B-B14F-4D97-AF65-F5344CB8AC3E}">
        <p14:creationId xmlns:p14="http://schemas.microsoft.com/office/powerpoint/2010/main" val="17260634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The Blessed Battle grey.jpg" descr="The Blessed Battle grey.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24047726-7021-F754-67DE-3E34E81A41CB}"/>
              </a:ext>
            </a:extLst>
          </p:cNvPr>
          <p:cNvSpPr txBox="1"/>
          <p:nvPr/>
        </p:nvSpPr>
        <p:spPr>
          <a:xfrm>
            <a:off x="14253741" y="10926906"/>
            <a:ext cx="9400009" cy="13490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100" b="1" i="0" u="none" cap="none" spc="300" normalizeH="0" baseline="0" dirty="0">
                <a:ln>
                  <a:noFill/>
                </a:ln>
                <a:solidFill>
                  <a:srgbClr val="C00000"/>
                </a:solidFill>
                <a:effectLst/>
                <a:uFillTx/>
                <a:latin typeface="Ringbearer" panose="0202060205030B020303" pitchFamily="18" charset="0"/>
                <a:sym typeface="Helvetica Neue"/>
              </a:rPr>
              <a:t>are the merciful</a:t>
            </a:r>
          </a:p>
        </p:txBody>
      </p:sp>
      <p:sp>
        <p:nvSpPr>
          <p:cNvPr id="3" name="TextBox 2">
            <a:extLst>
              <a:ext uri="{FF2B5EF4-FFF2-40B4-BE49-F238E27FC236}">
                <a16:creationId xmlns:a16="http://schemas.microsoft.com/office/drawing/2014/main" id="{0495CED2-B8ED-52B8-A7EC-EE8BD0B8CFEF}"/>
              </a:ext>
            </a:extLst>
          </p:cNvPr>
          <p:cNvSpPr txBox="1"/>
          <p:nvPr/>
        </p:nvSpPr>
        <p:spPr>
          <a:xfrm>
            <a:off x="14253741" y="11833834"/>
            <a:ext cx="9273372" cy="17030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4900" b="1" i="0" u="none" strike="noStrike" kern="0" cap="none" spc="0" normalizeH="0" baseline="0" noProof="0" dirty="0">
                <a:ln>
                  <a:noFill/>
                </a:ln>
                <a:solidFill>
                  <a:srgbClr val="C00000"/>
                </a:solidFill>
                <a:effectLst/>
                <a:uLnTx/>
                <a:uFillTx/>
                <a:latin typeface="Ringbearer" panose="0202060205030B020303" pitchFamily="18" charset="0"/>
                <a:sym typeface="Helvetica Neue"/>
              </a:rPr>
              <a:t>for they will be shown mercy</a:t>
            </a: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200" b="1" i="0" u="none" strike="noStrike" kern="0" cap="none" spc="0" normalizeH="0" baseline="0" noProof="0" dirty="0">
              <a:ln>
                <a:noFill/>
              </a:ln>
              <a:solidFill>
                <a:srgbClr val="FFFFFF"/>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val="67878033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click to edit"/>
          <p:cNvSpPr txBox="1">
            <a:spLocks noGrp="1"/>
          </p:cNvSpPr>
          <p:nvPr>
            <p:ph type="title"/>
          </p:nvPr>
        </p:nvSpPr>
        <p:spPr>
          <a:prstGeom prst="rect">
            <a:avLst/>
          </a:prstGeom>
        </p:spPr>
        <p:txBody>
          <a:bodyPr/>
          <a:lstStyle/>
          <a:p>
            <a:endParaRPr/>
          </a:p>
        </p:txBody>
      </p:sp>
      <p:sp>
        <p:nvSpPr>
          <p:cNvPr id="120" name="Double-click to edit"/>
          <p:cNvSpPr txBox="1">
            <a:spLocks noGrp="1"/>
          </p:cNvSpPr>
          <p:nvPr>
            <p:ph type="body" idx="1"/>
          </p:nvPr>
        </p:nvSpPr>
        <p:spPr>
          <a:prstGeom prst="rect">
            <a:avLst/>
          </a:prstGeom>
        </p:spPr>
        <p:txBody>
          <a:bodyPr/>
          <a:lstStyle/>
          <a:p>
            <a:endParaRPr/>
          </a:p>
        </p:txBody>
      </p:sp>
      <p:pic>
        <p:nvPicPr>
          <p:cNvPr id="121" name="The Blessed Battle grey.jpg" descr="The Blessed Battle grey.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TextBox 1">
            <a:extLst>
              <a:ext uri="{FF2B5EF4-FFF2-40B4-BE49-F238E27FC236}">
                <a16:creationId xmlns:a16="http://schemas.microsoft.com/office/drawing/2014/main" id="{24047726-7021-F754-67DE-3E34E81A41CB}"/>
              </a:ext>
            </a:extLst>
          </p:cNvPr>
          <p:cNvSpPr txBox="1"/>
          <p:nvPr/>
        </p:nvSpPr>
        <p:spPr>
          <a:xfrm>
            <a:off x="14253741" y="10926906"/>
            <a:ext cx="9400009" cy="13490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100" b="1" i="0" u="none" cap="none" spc="300" normalizeH="0" baseline="0" dirty="0">
                <a:ln>
                  <a:noFill/>
                </a:ln>
                <a:solidFill>
                  <a:srgbClr val="C00000"/>
                </a:solidFill>
                <a:effectLst/>
                <a:uFillTx/>
                <a:latin typeface="Ringbearer" panose="0202060205030B020303" pitchFamily="18" charset="0"/>
                <a:sym typeface="Helvetica Neue"/>
              </a:rPr>
              <a:t>are the merciful</a:t>
            </a:r>
          </a:p>
        </p:txBody>
      </p:sp>
      <p:sp>
        <p:nvSpPr>
          <p:cNvPr id="3" name="TextBox 2">
            <a:extLst>
              <a:ext uri="{FF2B5EF4-FFF2-40B4-BE49-F238E27FC236}">
                <a16:creationId xmlns:a16="http://schemas.microsoft.com/office/drawing/2014/main" id="{0495CED2-B8ED-52B8-A7EC-EE8BD0B8CFEF}"/>
              </a:ext>
            </a:extLst>
          </p:cNvPr>
          <p:cNvSpPr txBox="1"/>
          <p:nvPr/>
        </p:nvSpPr>
        <p:spPr>
          <a:xfrm>
            <a:off x="14213668" y="11856917"/>
            <a:ext cx="9353522" cy="16568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kumimoji="0" lang="en-US" sz="4900" b="1" i="0" u="none" cap="none" normalizeH="0" baseline="0" dirty="0">
                <a:ln>
                  <a:noFill/>
                </a:ln>
                <a:solidFill>
                  <a:srgbClr val="C00000"/>
                </a:solidFill>
                <a:effectLst/>
                <a:uFillTx/>
                <a:latin typeface="Ringbearer" panose="0202060205030B020303" pitchFamily="18" charset="0"/>
                <a:sym typeface="Helvetica Neue"/>
              </a:rPr>
              <a:t>for they </a:t>
            </a:r>
            <a:r>
              <a:rPr lang="en-US" sz="4900" dirty="0">
                <a:solidFill>
                  <a:srgbClr val="C00000"/>
                </a:solidFill>
                <a:latin typeface="Ringbearer" panose="0202060205030B020303" pitchFamily="18" charset="0"/>
              </a:rPr>
              <a:t>will be shown mercy</a:t>
            </a:r>
            <a:endParaRPr kumimoji="0" lang="en-US" sz="4900" b="1" i="0" u="none" cap="none" normalizeH="0" baseline="0" dirty="0">
              <a:ln>
                <a:noFill/>
              </a:ln>
              <a:solidFill>
                <a:srgbClr val="C00000"/>
              </a:solidFill>
              <a:effectLst/>
              <a:uFillTx/>
              <a:latin typeface="Ringbearer" panose="0202060205030B020303" pitchFamily="18" charset="0"/>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5200" b="1" i="0" u="none" strike="noStrike" cap="none" normalizeH="0" baseline="0" dirty="0">
              <a:ln>
                <a:noFill/>
              </a:ln>
              <a:solidFill>
                <a:srgbClr val="FFFFFF"/>
              </a:solidFill>
              <a:effectLst/>
              <a:uFillTx/>
              <a:latin typeface="Helvetica Neue"/>
              <a:ea typeface="Helvetica Neue"/>
              <a:cs typeface="Helvetica Neue"/>
              <a:sym typeface="Helvetica Neue"/>
            </a:endParaRPr>
          </a:p>
        </p:txBody>
      </p:sp>
      <p:sp>
        <p:nvSpPr>
          <p:cNvPr id="4" name="“Blessed are the poor in spirit, for theirs is the kingdom of heaven. Blessed are those who mourn, for they will be comforted. Blessed are the meek, for they will inherit the earth. Blessed are those who hunger and thirst for righteousness, for they will">
            <a:extLst>
              <a:ext uri="{FF2B5EF4-FFF2-40B4-BE49-F238E27FC236}">
                <a16:creationId xmlns:a16="http://schemas.microsoft.com/office/drawing/2014/main" id="{070D30B3-5246-62E7-C28A-BAE5FECF73FD}"/>
              </a:ext>
            </a:extLst>
          </p:cNvPr>
          <p:cNvSpPr txBox="1"/>
          <p:nvPr/>
        </p:nvSpPr>
        <p:spPr>
          <a:xfrm>
            <a:off x="1301750" y="679066"/>
            <a:ext cx="24384000" cy="2900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500"/>
            </a:lvl1pPr>
          </a:lstStyle>
          <a:p>
            <a:pPr algn="l">
              <a:lnSpc>
                <a:spcPct val="90000"/>
              </a:lnSpc>
            </a:pPr>
            <a:r>
              <a:rPr lang="en-US" sz="7000" u="sng" dirty="0">
                <a:solidFill>
                  <a:srgbClr val="C00000"/>
                </a:solidFill>
              </a:rPr>
              <a:t>BIG IDEA: </a:t>
            </a:r>
            <a:br>
              <a:rPr lang="en-US" sz="7000" u="sng" dirty="0">
                <a:solidFill>
                  <a:srgbClr val="C00000"/>
                </a:solidFill>
              </a:rPr>
            </a:br>
            <a:r>
              <a:rPr lang="en-US" sz="6600" dirty="0">
                <a:solidFill>
                  <a:srgbClr val="C00000"/>
                </a:solidFill>
              </a:rPr>
              <a:t>You’ll be happy and fulfilled when </a:t>
            </a:r>
            <a:br>
              <a:rPr lang="en-US" sz="6600" dirty="0">
                <a:solidFill>
                  <a:srgbClr val="C00000"/>
                </a:solidFill>
              </a:rPr>
            </a:br>
            <a:r>
              <a:rPr lang="en-US" sz="6600" dirty="0">
                <a:solidFill>
                  <a:srgbClr val="C00000"/>
                </a:solidFill>
              </a:rPr>
              <a:t>you receive and give mercy as a settled lifestyle.</a:t>
            </a:r>
          </a:p>
        </p:txBody>
      </p:sp>
    </p:spTree>
    <p:extLst>
      <p:ext uri="{BB962C8B-B14F-4D97-AF65-F5344CB8AC3E}">
        <p14:creationId xmlns:p14="http://schemas.microsoft.com/office/powerpoint/2010/main" val="20473299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971550" y="2806278"/>
            <a:ext cx="22434947" cy="6873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500"/>
            </a:lvl1pPr>
          </a:lstStyle>
          <a:p>
            <a:r>
              <a:rPr lang="en-US" spc="-50" dirty="0">
                <a:solidFill>
                  <a:schemeClr val="bg1"/>
                </a:solidFill>
              </a:rPr>
              <a:t>[Jesus] explains how to get into God's kingdom right now (not in the next life), and he describes what life in God's kingdom looks like. On both counts, he speaks as a kind of spiritual revolutionary because his message runs directly contrary to the religious and ethical and philosophical teaching of his day. In a sense, Jesus was forming a counter-culture that would challenge the status quo, and this teaching was his manifesto. It doesn't take long to see that is just as revolutionary today.</a:t>
            </a:r>
            <a:endParaRPr lang="en-US" dirty="0">
              <a:solidFill>
                <a:schemeClr val="bg1"/>
              </a:solidFill>
            </a:endParaRP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lang="en-US" sz="6000" dirty="0" err="1">
                <a:solidFill>
                  <a:schemeClr val="bg1"/>
                </a:solidFill>
                <a:effectLst>
                  <a:outerShdw blurRad="38100" dist="38100" dir="2700000" algn="tl">
                    <a:srgbClr val="000000">
                      <a:alpha val="43137"/>
                    </a:srgbClr>
                  </a:outerShdw>
                </a:effectLst>
              </a:rPr>
              <a:t>gary</a:t>
            </a:r>
            <a:r>
              <a:rPr lang="en-US" sz="6000" dirty="0">
                <a:solidFill>
                  <a:schemeClr val="bg1"/>
                </a:solidFill>
                <a:effectLst>
                  <a:outerShdw blurRad="38100" dist="38100" dir="2700000" algn="tl">
                    <a:srgbClr val="000000">
                      <a:alpha val="43137"/>
                    </a:srgbClr>
                  </a:outerShdw>
                </a:effectLst>
              </a:rPr>
              <a:t> </a:t>
            </a:r>
            <a:r>
              <a:rPr lang="en-US" sz="6000" dirty="0" err="1">
                <a:solidFill>
                  <a:schemeClr val="bg1"/>
                </a:solidFill>
                <a:effectLst>
                  <a:outerShdw blurRad="38100" dist="38100" dir="2700000" algn="tl">
                    <a:srgbClr val="000000">
                      <a:alpha val="43137"/>
                    </a:srgbClr>
                  </a:outerShdw>
                </a:effectLst>
              </a:rPr>
              <a:t>delashmutt</a:t>
            </a:r>
            <a:r>
              <a:rPr lang="en-US" sz="6000" dirty="0">
                <a:solidFill>
                  <a:schemeClr val="bg1"/>
                </a:solidFill>
                <a:effectLst>
                  <a:outerShdw blurRad="38100" dist="38100" dir="2700000" algn="tl">
                    <a:srgbClr val="000000">
                      <a:alpha val="43137"/>
                    </a:srgbClr>
                  </a:outerShdw>
                </a:effectLst>
              </a:rPr>
              <a:t>, “the way to true happiness”</a:t>
            </a: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9649949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971550" y="3652664"/>
            <a:ext cx="22434947" cy="5180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500"/>
            </a:lvl1pPr>
          </a:lstStyle>
          <a:p>
            <a:r>
              <a:rPr lang="en-US" spc="-50" dirty="0">
                <a:solidFill>
                  <a:schemeClr val="bg1"/>
                </a:solidFill>
              </a:rPr>
              <a:t>In the Judeo-Christian tradition, it is a virtue to “tolerate much, forgive all, and condone nothing”. This is common moral sense. We tolerate the imperfections and sins of others, forgive them from the heart (as Christianity and other religions wisely urge), and yet never condone evil. … But… we now “condone much, tolerate little, and forgive nothing”. </a:t>
            </a:r>
            <a:endParaRPr lang="en-US" dirty="0">
              <a:solidFill>
                <a:schemeClr val="bg1"/>
              </a:solidFill>
            </a:endParaRP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lang="en-US" sz="6000" dirty="0">
                <a:solidFill>
                  <a:schemeClr val="bg1"/>
                </a:solidFill>
                <a:effectLst>
                  <a:outerShdw blurRad="38100" dist="38100" dir="2700000" algn="tl">
                    <a:srgbClr val="000000">
                      <a:alpha val="43137"/>
                    </a:srgbClr>
                  </a:outerShdw>
                </a:effectLst>
              </a:rPr>
              <a:t>dr. </a:t>
            </a:r>
            <a:r>
              <a:rPr lang="en-US" sz="6000" dirty="0" err="1">
                <a:solidFill>
                  <a:schemeClr val="bg1"/>
                </a:solidFill>
                <a:effectLst>
                  <a:outerShdw blurRad="38100" dist="38100" dir="2700000" algn="tl">
                    <a:srgbClr val="000000">
                      <a:alpha val="43137"/>
                    </a:srgbClr>
                  </a:outerShdw>
                </a:effectLst>
              </a:rPr>
              <a:t>aaron</a:t>
            </a:r>
            <a:r>
              <a:rPr lang="en-US" sz="6000" dirty="0">
                <a:solidFill>
                  <a:schemeClr val="bg1"/>
                </a:solidFill>
                <a:effectLst>
                  <a:outerShdw blurRad="38100" dist="38100" dir="2700000" algn="tl">
                    <a:srgbClr val="000000">
                      <a:alpha val="43137"/>
                    </a:srgbClr>
                  </a:outerShdw>
                </a:effectLst>
              </a:rPr>
              <a:t> </a:t>
            </a:r>
            <a:r>
              <a:rPr lang="en-US" sz="6000" dirty="0" err="1">
                <a:solidFill>
                  <a:schemeClr val="bg1"/>
                </a:solidFill>
                <a:effectLst>
                  <a:outerShdw blurRad="38100" dist="38100" dir="2700000" algn="tl">
                    <a:srgbClr val="000000">
                      <a:alpha val="43137"/>
                    </a:srgbClr>
                  </a:outerShdw>
                </a:effectLst>
              </a:rPr>
              <a:t>urbanczyk</a:t>
            </a:r>
            <a:r>
              <a:rPr lang="en-US" sz="6000" dirty="0">
                <a:solidFill>
                  <a:schemeClr val="bg1"/>
                </a:solidFill>
                <a:effectLst>
                  <a:outerShdw blurRad="38100" dist="38100" dir="2700000" algn="tl">
                    <a:srgbClr val="000000">
                      <a:alpha val="43137"/>
                    </a:srgbClr>
                  </a:outerShdw>
                </a:effectLst>
              </a:rPr>
              <a:t>, “a return to human nature”</a:t>
            </a: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904949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Blessed are the poor in spirit, for theirs is the kingdom of heaven. Blessed are those who mourn, for they will be comforted. Blessed are the meek, for they will inherit the earth. Blessed are those who hunger and thirst for righteousness, for they will"/>
          <p:cNvSpPr txBox="1"/>
          <p:nvPr/>
        </p:nvSpPr>
        <p:spPr>
          <a:xfrm>
            <a:off x="971551" y="728787"/>
            <a:ext cx="22402800" cy="11028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500"/>
            </a:lvl1pPr>
          </a:lstStyle>
          <a:p>
            <a:r>
              <a:rPr lang="en-US" sz="5000" baseline="30000" dirty="0">
                <a:solidFill>
                  <a:schemeClr val="bg1"/>
                </a:solidFill>
              </a:rPr>
              <a:t>3 </a:t>
            </a:r>
            <a:r>
              <a:rPr sz="5000" dirty="0">
                <a:solidFill>
                  <a:schemeClr val="bg1"/>
                </a:solidFill>
              </a:rPr>
              <a:t>Blessed are the poor in spirit, for theirs is the kingdom of heaven. </a:t>
            </a:r>
            <a:br>
              <a:rPr lang="en-US" sz="5000" dirty="0">
                <a:solidFill>
                  <a:schemeClr val="bg1"/>
                </a:solidFill>
              </a:rPr>
            </a:br>
            <a:r>
              <a:rPr lang="en-US" sz="5000" baseline="30000" dirty="0">
                <a:solidFill>
                  <a:schemeClr val="bg1"/>
                </a:solidFill>
              </a:rPr>
              <a:t>4 </a:t>
            </a:r>
            <a:r>
              <a:rPr sz="5000" dirty="0">
                <a:solidFill>
                  <a:schemeClr val="bg1"/>
                </a:solidFill>
              </a:rPr>
              <a:t>Blessed are those who mourn, for they will be comforted. </a:t>
            </a:r>
            <a:br>
              <a:rPr lang="en-US" sz="5000" dirty="0">
                <a:solidFill>
                  <a:schemeClr val="bg1"/>
                </a:solidFill>
              </a:rPr>
            </a:br>
            <a:r>
              <a:rPr lang="en-US" sz="5000" baseline="30000" dirty="0">
                <a:solidFill>
                  <a:schemeClr val="bg1"/>
                </a:solidFill>
              </a:rPr>
              <a:t>5 </a:t>
            </a:r>
            <a:r>
              <a:rPr sz="5000" dirty="0">
                <a:solidFill>
                  <a:schemeClr val="bg1"/>
                </a:solidFill>
              </a:rPr>
              <a:t>Blessed are the meek, for they will inherit the earth. </a:t>
            </a:r>
            <a:br>
              <a:rPr lang="en-US" sz="5000" dirty="0">
                <a:solidFill>
                  <a:schemeClr val="bg1"/>
                </a:solidFill>
              </a:rPr>
            </a:br>
            <a:r>
              <a:rPr lang="en-US" sz="5000" baseline="30000" dirty="0">
                <a:solidFill>
                  <a:schemeClr val="bg1"/>
                </a:solidFill>
              </a:rPr>
              <a:t>6 </a:t>
            </a:r>
            <a:r>
              <a:rPr sz="5000" dirty="0">
                <a:solidFill>
                  <a:schemeClr val="bg1"/>
                </a:solidFill>
              </a:rPr>
              <a:t>Blessed are those who hunger and thirst for righteousness, </a:t>
            </a:r>
            <a:br>
              <a:rPr lang="en-US" sz="5000" dirty="0">
                <a:solidFill>
                  <a:schemeClr val="bg1"/>
                </a:solidFill>
              </a:rPr>
            </a:br>
            <a:r>
              <a:rPr sz="5000" dirty="0">
                <a:solidFill>
                  <a:schemeClr val="bg1"/>
                </a:solidFill>
              </a:rPr>
              <a:t>for they will be filled. </a:t>
            </a:r>
            <a:br>
              <a:rPr lang="en-US" sz="5000" dirty="0">
                <a:solidFill>
                  <a:schemeClr val="bg1"/>
                </a:solidFill>
              </a:rPr>
            </a:br>
            <a:r>
              <a:rPr lang="en-US" sz="5000" baseline="30000" dirty="0">
                <a:solidFill>
                  <a:srgbClr val="C00000"/>
                </a:solidFill>
              </a:rPr>
              <a:t>7 </a:t>
            </a:r>
            <a:r>
              <a:rPr sz="5000" dirty="0">
                <a:solidFill>
                  <a:srgbClr val="C00000"/>
                </a:solidFill>
              </a:rPr>
              <a:t>Blessed are the merciful, for they will be shown mercy. </a:t>
            </a:r>
            <a:br>
              <a:rPr lang="en-US" sz="5000" dirty="0">
                <a:solidFill>
                  <a:srgbClr val="C00000"/>
                </a:solidFill>
              </a:rPr>
            </a:br>
            <a:r>
              <a:rPr lang="en-US" sz="5000" baseline="30000" dirty="0">
                <a:solidFill>
                  <a:schemeClr val="bg1"/>
                </a:solidFill>
              </a:rPr>
              <a:t>8 </a:t>
            </a:r>
            <a:r>
              <a:rPr sz="5000" dirty="0">
                <a:solidFill>
                  <a:schemeClr val="bg1"/>
                </a:solidFill>
              </a:rPr>
              <a:t>Blessed are the pure in heart, for they will see God. </a:t>
            </a:r>
            <a:br>
              <a:rPr lang="en-US" sz="5000" dirty="0">
                <a:solidFill>
                  <a:schemeClr val="bg1"/>
                </a:solidFill>
              </a:rPr>
            </a:br>
            <a:r>
              <a:rPr lang="en-US" sz="5000" baseline="30000" dirty="0">
                <a:solidFill>
                  <a:schemeClr val="bg1"/>
                </a:solidFill>
              </a:rPr>
              <a:t>9 </a:t>
            </a:r>
            <a:r>
              <a:rPr sz="5000" dirty="0">
                <a:solidFill>
                  <a:schemeClr val="bg1"/>
                </a:solidFill>
              </a:rPr>
              <a:t>Blessed are the peacemakers, for they will be called children of God. </a:t>
            </a:r>
            <a:br>
              <a:rPr lang="en-US" sz="5000" dirty="0">
                <a:solidFill>
                  <a:schemeClr val="bg1"/>
                </a:solidFill>
              </a:rPr>
            </a:br>
            <a:r>
              <a:rPr lang="en-US" sz="5000" baseline="30000" dirty="0">
                <a:solidFill>
                  <a:schemeClr val="bg1"/>
                </a:solidFill>
              </a:rPr>
              <a:t>10 </a:t>
            </a:r>
            <a:r>
              <a:rPr sz="5000" dirty="0">
                <a:solidFill>
                  <a:schemeClr val="bg1"/>
                </a:solidFill>
              </a:rPr>
              <a:t>Blessed are those who are persecuted because of righteousness, </a:t>
            </a:r>
            <a:br>
              <a:rPr lang="en-US" sz="5000" dirty="0">
                <a:solidFill>
                  <a:schemeClr val="bg1"/>
                </a:solidFill>
              </a:rPr>
            </a:br>
            <a:r>
              <a:rPr sz="5000" dirty="0">
                <a:solidFill>
                  <a:schemeClr val="bg1"/>
                </a:solidFill>
              </a:rPr>
              <a:t>for theirs is the kingdom of heaven. </a:t>
            </a:r>
            <a:br>
              <a:rPr lang="en-US" sz="5000" dirty="0">
                <a:solidFill>
                  <a:schemeClr val="bg1"/>
                </a:solidFill>
              </a:rPr>
            </a:br>
            <a:r>
              <a:rPr lang="en-US" sz="5000" baseline="30000" dirty="0">
                <a:solidFill>
                  <a:schemeClr val="bg1"/>
                </a:solidFill>
              </a:rPr>
              <a:t>11 </a:t>
            </a:r>
            <a:r>
              <a:rPr sz="5000" dirty="0">
                <a:solidFill>
                  <a:schemeClr val="bg1"/>
                </a:solidFill>
              </a:rPr>
              <a:t>Blessed are you when people insult you, persecute you and falsely say all kinds of evil against you because of me. </a:t>
            </a:r>
            <a:r>
              <a:rPr lang="en-US" sz="5000" baseline="30000" dirty="0">
                <a:solidFill>
                  <a:schemeClr val="bg1"/>
                </a:solidFill>
              </a:rPr>
              <a:t>12 </a:t>
            </a:r>
            <a:r>
              <a:rPr sz="5000" dirty="0">
                <a:solidFill>
                  <a:schemeClr val="bg1"/>
                </a:solidFill>
              </a:rPr>
              <a:t>Rejoice and be glad, because great is your reward in heaven, for in the same way they persecuted the prophets who were before you.”</a:t>
            </a:r>
          </a:p>
        </p:txBody>
      </p:sp>
      <p:sp>
        <p:nvSpPr>
          <p:cNvPr id="128" name="the beatitudes of jesus"/>
          <p:cNvSpPr txBox="1"/>
          <p:nvPr/>
        </p:nvSpPr>
        <p:spPr>
          <a:xfrm>
            <a:off x="1689099" y="12248287"/>
            <a:ext cx="21005801" cy="1025922"/>
          </a:xfrm>
          <a:prstGeom prst="rect">
            <a:avLst/>
          </a:prstGeom>
          <a:ln w="12700">
            <a:miter lim="400000"/>
          </a:ln>
          <a:effectLst>
            <a:outerShdw blurRad="88900" dist="508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500" b="0" spc="110">
                <a:solidFill>
                  <a:srgbClr val="CACACA"/>
                </a:solidFill>
                <a:latin typeface="Ringbearer Medium"/>
                <a:ea typeface="Ringbearer Medium"/>
                <a:cs typeface="Ringbearer Medium"/>
                <a:sym typeface="Ringbearer Medium"/>
              </a:defRPr>
            </a:lvl1pPr>
          </a:lstStyle>
          <a:p>
            <a:r>
              <a:rPr sz="6000" dirty="0">
                <a:solidFill>
                  <a:schemeClr val="bg1"/>
                </a:solidFill>
                <a:effectLst>
                  <a:outerShdw blurRad="38100" dist="38100" dir="2700000" algn="tl">
                    <a:srgbClr val="000000">
                      <a:alpha val="43137"/>
                    </a:srgbClr>
                  </a:outerShdw>
                </a:effectLst>
              </a:rPr>
              <a:t>the beatitudes of </a:t>
            </a:r>
            <a:r>
              <a:rPr sz="6000" dirty="0" err="1">
                <a:solidFill>
                  <a:schemeClr val="bg1"/>
                </a:solidFill>
                <a:effectLst>
                  <a:outerShdw blurRad="38100" dist="38100" dir="2700000" algn="tl">
                    <a:srgbClr val="000000">
                      <a:alpha val="43137"/>
                    </a:srgbClr>
                  </a:outerShdw>
                </a:effectLst>
              </a:rPr>
              <a:t>jesus</a:t>
            </a:r>
            <a:r>
              <a:rPr lang="en-US" sz="6000" dirty="0">
                <a:solidFill>
                  <a:schemeClr val="bg1"/>
                </a:solidFill>
                <a:effectLst>
                  <a:outerShdw blurRad="38100" dist="38100" dir="2700000" algn="tl">
                    <a:srgbClr val="000000">
                      <a:alpha val="43137"/>
                    </a:srgbClr>
                  </a:outerShdw>
                </a:effectLst>
              </a:rPr>
              <a:t> in </a:t>
            </a:r>
            <a:r>
              <a:rPr lang="en-US" sz="6000" dirty="0" err="1">
                <a:solidFill>
                  <a:schemeClr val="bg1"/>
                </a:solidFill>
                <a:effectLst>
                  <a:outerShdw blurRad="38100" dist="38100" dir="2700000" algn="tl">
                    <a:srgbClr val="000000">
                      <a:alpha val="43137"/>
                    </a:srgbClr>
                  </a:outerShdw>
                </a:effectLst>
              </a:rPr>
              <a:t>matthew</a:t>
            </a:r>
            <a:r>
              <a:rPr lang="en-US" sz="6000" dirty="0">
                <a:solidFill>
                  <a:schemeClr val="bg1"/>
                </a:solidFill>
                <a:effectLst>
                  <a:outerShdw blurRad="38100" dist="38100" dir="2700000" algn="tl">
                    <a:srgbClr val="000000">
                      <a:alpha val="43137"/>
                    </a:srgbClr>
                  </a:outerShdw>
                </a:effectLst>
              </a:rPr>
              <a:t> chapter 5</a:t>
            </a:r>
            <a:endParaRPr sz="6000" dirty="0">
              <a:solidFill>
                <a:schemeClr val="bg1"/>
              </a:solidFill>
              <a:effectLst>
                <a:outerShdw blurRad="38100" dist="38100" dir="2700000" algn="tl">
                  <a:srgbClr val="000000">
                    <a:alpha val="43137"/>
                  </a:srgbClr>
                </a:outerShdw>
              </a:effectLst>
            </a:endParaRPr>
          </a:p>
        </p:txBody>
      </p:sp>
      <p:cxnSp>
        <p:nvCxnSpPr>
          <p:cNvPr id="3" name="Straight Connector 2">
            <a:extLst>
              <a:ext uri="{FF2B5EF4-FFF2-40B4-BE49-F238E27FC236}">
                <a16:creationId xmlns:a16="http://schemas.microsoft.com/office/drawing/2014/main" id="{12A55AA2-A17B-85C2-9661-C5C005BE5139}"/>
              </a:ext>
            </a:extLst>
          </p:cNvPr>
          <p:cNvCxnSpPr/>
          <p:nvPr/>
        </p:nvCxnSpPr>
        <p:spPr>
          <a:xfrm>
            <a:off x="1238250" y="11848237"/>
            <a:ext cx="21945600" cy="0"/>
          </a:xfrm>
          <a:prstGeom prst="line">
            <a:avLst/>
          </a:prstGeom>
          <a:noFill/>
          <a:ln w="63500" cap="flat">
            <a:solidFill>
              <a:srgbClr val="CC1C0A"/>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08426247"/>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694</TotalTime>
  <Words>1531</Words>
  <Application>Microsoft Office PowerPoint</Application>
  <PresentationFormat>Custom</PresentationFormat>
  <Paragraphs>51</Paragraphs>
  <Slides>22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Helvetica Neue</vt:lpstr>
      <vt:lpstr>Helvetica Neue Light</vt:lpstr>
      <vt:lpstr>Helvetica Neue Medium</vt:lpstr>
      <vt:lpstr>Ringbearer</vt:lpstr>
      <vt:lpstr>Ringbearer Medium</vt:lpstr>
      <vt:lpstr>Black</vt:lpstr>
      <vt:lpstr>Adobe Photoshop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Geldart</dc:creator>
  <cp:lastModifiedBy> </cp:lastModifiedBy>
  <cp:revision>19</cp:revision>
  <dcterms:modified xsi:type="dcterms:W3CDTF">2022-10-16T05:16:15Z</dcterms:modified>
</cp:coreProperties>
</file>