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1" r:id="rId3"/>
    <p:sldId id="285" r:id="rId4"/>
    <p:sldId id="276" r:id="rId5"/>
    <p:sldId id="277" r:id="rId6"/>
    <p:sldId id="258" r:id="rId7"/>
    <p:sldId id="283" r:id="rId8"/>
    <p:sldId id="278" r:id="rId9"/>
    <p:sldId id="282" r:id="rId10"/>
    <p:sldId id="280" r:id="rId11"/>
    <p:sldId id="272" r:id="rId12"/>
    <p:sldId id="281" r:id="rId13"/>
    <p:sldId id="284" r:id="rId14"/>
    <p:sldId id="288" r:id="rId15"/>
    <p:sldId id="286" r:id="rId16"/>
    <p:sldId id="287" r:id="rId17"/>
    <p:sldId id="274"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907"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river flowing through a tropical forest"/>
          <p:cNvSpPr>
            <a:spLocks noGrp="1"/>
          </p:cNvSpPr>
          <p:nvPr>
            <p:ph type="pic" idx="21"/>
          </p:nvPr>
        </p:nvSpPr>
        <p:spPr>
          <a:xfrm>
            <a:off x="0" y="-2290234"/>
            <a:ext cx="24384000" cy="1829646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River flowing through a tropical forest"/>
          <p:cNvSpPr>
            <a:spLocks noGrp="1"/>
          </p:cNvSpPr>
          <p:nvPr>
            <p:ph type="pic" idx="21"/>
          </p:nvPr>
        </p:nvSpPr>
        <p:spPr>
          <a:xfrm>
            <a:off x="3125968" y="-1762099"/>
            <a:ext cx="18135601" cy="136079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n orange flower surrounded by large tropical leaves"/>
          <p:cNvSpPr>
            <a:spLocks noGrp="1"/>
          </p:cNvSpPr>
          <p:nvPr>
            <p:ph type="pic" idx="21"/>
          </p:nvPr>
        </p:nvSpPr>
        <p:spPr>
          <a:xfrm>
            <a:off x="5803900" y="952500"/>
            <a:ext cx="17236029"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red-eyed tree frog perched on a leaf"/>
          <p:cNvSpPr>
            <a:spLocks noGrp="1"/>
          </p:cNvSpPr>
          <p:nvPr>
            <p:ph type="pic" sz="half" idx="21"/>
          </p:nvPr>
        </p:nvSpPr>
        <p:spPr>
          <a:xfrm>
            <a:off x="87503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Close-up of an orange flower surrounded by large tropical leaves"/>
          <p:cNvSpPr>
            <a:spLocks noGrp="1"/>
          </p:cNvSpPr>
          <p:nvPr>
            <p:ph type="pic" sz="quarter" idx="21"/>
          </p:nvPr>
        </p:nvSpPr>
        <p:spPr>
          <a:xfrm>
            <a:off x="15292127" y="6870700"/>
            <a:ext cx="8341246" cy="5549900"/>
          </a:xfrm>
          <a:prstGeom prst="rect">
            <a:avLst/>
          </a:prstGeom>
        </p:spPr>
        <p:txBody>
          <a:bodyPr lIns="91439" tIns="45719" rIns="91439" bIns="45719" anchor="t">
            <a:noAutofit/>
          </a:bodyPr>
          <a:lstStyle/>
          <a:p>
            <a:endParaRPr/>
          </a:p>
        </p:txBody>
      </p:sp>
      <p:sp>
        <p:nvSpPr>
          <p:cNvPr id="84" name="Close-up of a red-eyed tree frog perched on a leaf"/>
          <p:cNvSpPr>
            <a:spLocks noGrp="1"/>
          </p:cNvSpPr>
          <p:nvPr>
            <p:ph type="pic" sz="quarter" idx="22"/>
          </p:nvPr>
        </p:nvSpPr>
        <p:spPr>
          <a:xfrm>
            <a:off x="14859000" y="952500"/>
            <a:ext cx="8324850" cy="5549900"/>
          </a:xfrm>
          <a:prstGeom prst="rect">
            <a:avLst/>
          </a:prstGeom>
        </p:spPr>
        <p:txBody>
          <a:bodyPr lIns="91439" tIns="45719" rIns="91439" bIns="45719" anchor="t">
            <a:noAutofit/>
          </a:bodyPr>
          <a:lstStyle/>
          <a:p>
            <a:endParaRPr/>
          </a:p>
        </p:txBody>
      </p:sp>
      <p:sp>
        <p:nvSpPr>
          <p:cNvPr id="85" name="River flowing through a tropical forest"/>
          <p:cNvSpPr>
            <a:spLocks noGrp="1"/>
          </p:cNvSpPr>
          <p:nvPr>
            <p:ph type="pic" idx="23"/>
          </p:nvPr>
        </p:nvSpPr>
        <p:spPr>
          <a:xfrm>
            <a:off x="651237" y="952500"/>
            <a:ext cx="15283726"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Presence.jpg" descr="Presence.jpg"/>
          <p:cNvPicPr>
            <a:picLocks noChangeAspect="1"/>
          </p:cNvPicPr>
          <p:nvPr/>
        </p:nvPicPr>
        <p:blipFill>
          <a:blip r:embed="rId2"/>
          <a:stretch>
            <a:fillRect/>
          </a:stretch>
        </p:blipFill>
        <p:spPr>
          <a:xfrm>
            <a:off x="0" y="6350"/>
            <a:ext cx="24384000" cy="13703300"/>
          </a:xfrm>
          <a:prstGeom prst="rect">
            <a:avLst/>
          </a:prstGeom>
          <a:ln w="12700">
            <a:miter lim="400000"/>
          </a:ln>
        </p:spPr>
      </p:pic>
      <p:sp>
        <p:nvSpPr>
          <p:cNvPr id="122" name="FULLNESS"/>
          <p:cNvSpPr txBox="1"/>
          <p:nvPr/>
        </p:nvSpPr>
        <p:spPr>
          <a:xfrm>
            <a:off x="4543822" y="11468057"/>
            <a:ext cx="15296356"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b="0" spc="499">
                <a:latin typeface="nevis Bold"/>
                <a:ea typeface="nevis Bold"/>
                <a:cs typeface="nevis Bold"/>
                <a:sym typeface="nevis Bold"/>
              </a:defRPr>
            </a:lvl1pPr>
          </a:lstStyle>
          <a:p>
            <a:r>
              <a:rPr lang="en-US" dirty="0"/>
              <a:t>RETREAT TO ADVANCE</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27"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8"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9" name="“Exclusive rationality is the belief that science is the only arbiter of what is real and factual and that we should not believe anything unless we can prove it decisively using empirical observation. The things that we can prove are the only things wort"/>
          <p:cNvSpPr txBox="1"/>
          <p:nvPr/>
        </p:nvSpPr>
        <p:spPr>
          <a:xfrm>
            <a:off x="874175" y="2434219"/>
            <a:ext cx="22635649"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000" b="0">
                <a:solidFill>
                  <a:schemeClr val="accent1">
                    <a:hueOff val="118245"/>
                    <a:lumOff val="-11372"/>
                  </a:schemeClr>
                </a:solidFill>
                <a:latin typeface="nevis Bold"/>
                <a:ea typeface="nevis Bold"/>
                <a:cs typeface="nevis Bold"/>
                <a:sym typeface="nevis Bold"/>
              </a:defRPr>
            </a:pPr>
            <a:r>
              <a:rPr lang="en-US" dirty="0"/>
              <a:t>“But on retreat there is time and space to attend to what is real in my own life—to celebrate the joys, grieve the losses, shed tears, sit with the questions, feel my anger, attend to my loneliness—and allow God to be with me in those places.</a:t>
            </a:r>
          </a:p>
          <a:p>
            <a:pPr>
              <a:defRPr sz="6000" b="0">
                <a:solidFill>
                  <a:schemeClr val="accent1">
                    <a:hueOff val="118245"/>
                    <a:lumOff val="-11372"/>
                  </a:schemeClr>
                </a:solidFill>
                <a:latin typeface="nevis Bold"/>
                <a:ea typeface="nevis Bold"/>
                <a:cs typeface="nevis Bold"/>
                <a:sym typeface="nevis Bold"/>
              </a:defRPr>
            </a:pPr>
            <a:r>
              <a:rPr lang="en-US" dirty="0"/>
              <a:t>These are not times for problem-solving or fixing, because not everything can be fixed or solved. On retreat we rest in God and wait on him to do what is needed. Eventually we return to the battle with fresh energy and keener insight.” </a:t>
            </a:r>
          </a:p>
        </p:txBody>
      </p:sp>
      <p:sp>
        <p:nvSpPr>
          <p:cNvPr id="130" name="Timothy Keller, Making Sense Of God"/>
          <p:cNvSpPr txBox="1"/>
          <p:nvPr/>
        </p:nvSpPr>
        <p:spPr>
          <a:xfrm>
            <a:off x="874175" y="11417338"/>
            <a:ext cx="22635651"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RUTH HALEY BARTON, </a:t>
            </a:r>
            <a:br>
              <a:rPr lang="en-US" dirty="0"/>
            </a:br>
            <a:r>
              <a:rPr lang="en-US" dirty="0"/>
              <a:t>STRENGTHENING THE SOUL OF YOUR LEADERSHIP</a:t>
            </a:r>
            <a:endParaRPr dirty="0"/>
          </a:p>
        </p:txBody>
      </p:sp>
    </p:spTree>
    <p:extLst>
      <p:ext uri="{BB962C8B-B14F-4D97-AF65-F5344CB8AC3E}">
        <p14:creationId xmlns:p14="http://schemas.microsoft.com/office/powerpoint/2010/main" val="23938606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211"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2"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13" name="Use time &amp; attention INTENTIONALLY.…"/>
          <p:cNvSpPr txBox="1"/>
          <p:nvPr/>
        </p:nvSpPr>
        <p:spPr>
          <a:xfrm>
            <a:off x="874175" y="6361510"/>
            <a:ext cx="22635649"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000" b="0">
                <a:solidFill>
                  <a:schemeClr val="accent1">
                    <a:hueOff val="118245"/>
                    <a:lumOff val="-11372"/>
                  </a:schemeClr>
                </a:solidFill>
                <a:latin typeface="nevis Bold"/>
                <a:ea typeface="nevis Bold"/>
                <a:cs typeface="nevis Bold"/>
                <a:sym typeface="nevis Bold"/>
              </a:defRPr>
            </a:pPr>
            <a:r>
              <a:rPr lang="en-US" dirty="0"/>
              <a:t>CORPORATELY</a:t>
            </a:r>
            <a:endParaRPr dirty="0"/>
          </a:p>
          <a:p>
            <a:pPr>
              <a:defRPr sz="6000" b="0">
                <a:solidFill>
                  <a:schemeClr val="accent1">
                    <a:hueOff val="118245"/>
                    <a:lumOff val="-11372"/>
                  </a:schemeClr>
                </a:solidFill>
                <a:latin typeface="nevis Bold"/>
                <a:ea typeface="nevis Bold"/>
                <a:cs typeface="nevis Bold"/>
                <a:sym typeface="nevis Bold"/>
              </a:defRPr>
            </a:pPr>
            <a:endParaRPr dirty="0"/>
          </a:p>
          <a:p>
            <a:pPr>
              <a:defRPr sz="6000" b="0">
                <a:solidFill>
                  <a:schemeClr val="accent1">
                    <a:hueOff val="118245"/>
                    <a:lumOff val="-11372"/>
                  </a:schemeClr>
                </a:solidFill>
                <a:latin typeface="nevis Bold"/>
                <a:ea typeface="nevis Bold"/>
                <a:cs typeface="nevis Bold"/>
                <a:sym typeface="nevis Bold"/>
              </a:defRPr>
            </a:pPr>
            <a:r>
              <a:rPr lang="en-US" dirty="0"/>
              <a:t>INDIVIDUALLY</a:t>
            </a:r>
            <a:endParaRPr dirty="0"/>
          </a:p>
        </p:txBody>
      </p:sp>
      <p:sp>
        <p:nvSpPr>
          <p:cNvPr id="214" name="How do we practically…"/>
          <p:cNvSpPr txBox="1"/>
          <p:nvPr/>
        </p:nvSpPr>
        <p:spPr>
          <a:xfrm>
            <a:off x="874175" y="2628781"/>
            <a:ext cx="2263565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000" b="0" cap="all">
                <a:solidFill>
                  <a:schemeClr val="accent1">
                    <a:hueOff val="118245"/>
                    <a:lumOff val="-11372"/>
                  </a:schemeClr>
                </a:solidFill>
                <a:latin typeface="nevis Bold"/>
                <a:ea typeface="nevis Bold"/>
                <a:cs typeface="nevis Bold"/>
                <a:sym typeface="nevis Bold"/>
              </a:defRPr>
            </a:pPr>
            <a:r>
              <a:rPr lang="en-US" dirty="0"/>
              <a:t>RETREATING WITH GOD BEFORE ADVANCING FOR GOD</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45"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6"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7" name="So God created mankind in his own image, in the image of God he created them; male and female he created them. God blessed them and said to them, “Be fruitful and increase in number; fill the earth and subdue it. Rule over the fish in the sea and the bir"/>
          <p:cNvSpPr txBox="1"/>
          <p:nvPr/>
        </p:nvSpPr>
        <p:spPr>
          <a:xfrm>
            <a:off x="874175" y="2895886"/>
            <a:ext cx="22635649" cy="6565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a:solidFill>
                  <a:schemeClr val="accent1">
                    <a:hueOff val="118245"/>
                    <a:lumOff val="-11372"/>
                  </a:schemeClr>
                </a:solidFill>
                <a:latin typeface="nevis Bold"/>
                <a:ea typeface="nevis Bold"/>
                <a:cs typeface="nevis Bold"/>
                <a:sym typeface="nevis Bold"/>
              </a:defRPr>
            </a:lvl1pPr>
          </a:lstStyle>
          <a:p>
            <a:r>
              <a:rPr lang="en-US" baseline="30000" dirty="0"/>
              <a:t>28 </a:t>
            </a:r>
            <a:r>
              <a:rPr lang="en-US" dirty="0"/>
              <a:t>“Come to me, </a:t>
            </a:r>
            <a:br>
              <a:rPr lang="en-US" dirty="0"/>
            </a:br>
            <a:r>
              <a:rPr lang="en-US" dirty="0"/>
              <a:t>all you who are weary and burdened, </a:t>
            </a:r>
            <a:br>
              <a:rPr lang="en-US" dirty="0"/>
            </a:br>
            <a:r>
              <a:rPr lang="en-US" dirty="0"/>
              <a:t>and I will give you rest. </a:t>
            </a:r>
            <a:br>
              <a:rPr lang="en-US" dirty="0"/>
            </a:br>
            <a:r>
              <a:rPr lang="en-US" baseline="30000" dirty="0"/>
              <a:t>29 </a:t>
            </a:r>
            <a:r>
              <a:rPr lang="en-US" dirty="0"/>
              <a:t>Take my yoke upon you and learn from me, </a:t>
            </a:r>
            <a:br>
              <a:rPr lang="en-US" dirty="0"/>
            </a:br>
            <a:r>
              <a:rPr lang="en-US" dirty="0"/>
              <a:t>for I am gentle and humble in heart, </a:t>
            </a:r>
            <a:br>
              <a:rPr lang="en-US" dirty="0"/>
            </a:br>
            <a:r>
              <a:rPr lang="en-US" dirty="0"/>
              <a:t>and you will find rest for your souls. </a:t>
            </a:r>
            <a:br>
              <a:rPr lang="en-US" dirty="0"/>
            </a:br>
            <a:r>
              <a:rPr lang="en-US" baseline="30000" dirty="0"/>
              <a:t>30 </a:t>
            </a:r>
            <a:r>
              <a:rPr lang="en-US" dirty="0"/>
              <a:t>For my yoke is easy and my burden is light.”</a:t>
            </a:r>
          </a:p>
        </p:txBody>
      </p:sp>
      <p:sp>
        <p:nvSpPr>
          <p:cNvPr id="148" name="Genesis 1:27-31, NIV"/>
          <p:cNvSpPr txBox="1"/>
          <p:nvPr/>
        </p:nvSpPr>
        <p:spPr>
          <a:xfrm>
            <a:off x="874175" y="11879003"/>
            <a:ext cx="2263565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MATTHEW 11:28-30</a:t>
            </a:r>
            <a:r>
              <a:rPr dirty="0"/>
              <a:t>, NIV</a:t>
            </a:r>
          </a:p>
        </p:txBody>
      </p:sp>
    </p:spTree>
    <p:extLst>
      <p:ext uri="{BB962C8B-B14F-4D97-AF65-F5344CB8AC3E}">
        <p14:creationId xmlns:p14="http://schemas.microsoft.com/office/powerpoint/2010/main" val="40776167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27"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8"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9" name="“Exclusive rationality is the belief that science is the only arbiter of what is real and factual and that we should not believe anything unless we can prove it decisively using empirical observation. The things that we can prove are the only things wort"/>
          <p:cNvSpPr txBox="1"/>
          <p:nvPr/>
        </p:nvSpPr>
        <p:spPr>
          <a:xfrm>
            <a:off x="874175" y="2434219"/>
            <a:ext cx="22635649"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000" b="0">
                <a:solidFill>
                  <a:schemeClr val="accent1">
                    <a:hueOff val="118245"/>
                    <a:lumOff val="-11372"/>
                  </a:schemeClr>
                </a:solidFill>
                <a:latin typeface="nevis Bold"/>
                <a:ea typeface="nevis Bold"/>
                <a:cs typeface="nevis Bold"/>
                <a:sym typeface="nevis Bold"/>
              </a:defRPr>
            </a:pPr>
            <a:r>
              <a:rPr lang="en-US" dirty="0"/>
              <a:t>“But on retreat there is time and space to attend to what is real in my own life—to celebrate the joys, grieve the losses, shed tears, sit with the questions, feel my anger, attend to my loneliness—and allow God to be with me in those places.</a:t>
            </a:r>
          </a:p>
          <a:p>
            <a:pPr>
              <a:defRPr sz="6000" b="0">
                <a:solidFill>
                  <a:schemeClr val="accent1">
                    <a:hueOff val="118245"/>
                    <a:lumOff val="-11372"/>
                  </a:schemeClr>
                </a:solidFill>
                <a:latin typeface="nevis Bold"/>
                <a:ea typeface="nevis Bold"/>
                <a:cs typeface="nevis Bold"/>
                <a:sym typeface="nevis Bold"/>
              </a:defRPr>
            </a:pPr>
            <a:r>
              <a:rPr lang="en-US" dirty="0"/>
              <a:t>These are not times for problem-solving or fixing, because not everything can be fixed or solved. On retreat we rest in God and wait on him to do what is needed. Eventually we return to the battle with fresh energy and keener insight.” </a:t>
            </a:r>
          </a:p>
        </p:txBody>
      </p:sp>
      <p:sp>
        <p:nvSpPr>
          <p:cNvPr id="130" name="Timothy Keller, Making Sense Of God"/>
          <p:cNvSpPr txBox="1"/>
          <p:nvPr/>
        </p:nvSpPr>
        <p:spPr>
          <a:xfrm>
            <a:off x="874175" y="11417338"/>
            <a:ext cx="22635651"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RUTH HALEY BARTON, </a:t>
            </a:r>
            <a:br>
              <a:rPr lang="en-US" dirty="0"/>
            </a:br>
            <a:r>
              <a:rPr lang="en-US" dirty="0"/>
              <a:t>STRENGTHENING THE SOUL OF YOUR LEADERSHIP</a:t>
            </a:r>
            <a:endParaRPr dirty="0"/>
          </a:p>
        </p:txBody>
      </p:sp>
    </p:spTree>
    <p:extLst>
      <p:ext uri="{BB962C8B-B14F-4D97-AF65-F5344CB8AC3E}">
        <p14:creationId xmlns:p14="http://schemas.microsoft.com/office/powerpoint/2010/main" val="35741116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27"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8"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9" name="“Exclusive rationality is the belief that science is the only arbiter of what is real and factual and that we should not believe anything unless we can prove it decisively using empirical observation. The things that we can prove are the only things wort"/>
          <p:cNvSpPr txBox="1"/>
          <p:nvPr/>
        </p:nvSpPr>
        <p:spPr>
          <a:xfrm>
            <a:off x="874175" y="2895884"/>
            <a:ext cx="22635649" cy="6565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000" b="0">
                <a:solidFill>
                  <a:schemeClr val="accent1">
                    <a:hueOff val="118245"/>
                    <a:lumOff val="-11372"/>
                  </a:schemeClr>
                </a:solidFill>
                <a:latin typeface="nevis Bold"/>
                <a:ea typeface="nevis Bold"/>
                <a:cs typeface="nevis Bold"/>
                <a:sym typeface="nevis Bold"/>
              </a:defRPr>
            </a:pPr>
            <a:r>
              <a:rPr lang="en-US" dirty="0"/>
              <a:t>“The process of cultivating a life-giving way of life in community is led by leaders who make it a norm in their working relationships to listen deeply to each person’s capacities, the demands of their job, what is realistic and sane given that person’s stage of life, personality type, extenuating circumstances (a marriage that is struggling, a health crisis, caring for aging parents and the like).”</a:t>
            </a:r>
          </a:p>
        </p:txBody>
      </p:sp>
      <p:sp>
        <p:nvSpPr>
          <p:cNvPr id="130" name="Timothy Keller, Making Sense Of God"/>
          <p:cNvSpPr txBox="1"/>
          <p:nvPr/>
        </p:nvSpPr>
        <p:spPr>
          <a:xfrm>
            <a:off x="874175" y="11417338"/>
            <a:ext cx="22635651"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RUTH HALEY BARTON, </a:t>
            </a:r>
            <a:br>
              <a:rPr lang="en-US" dirty="0"/>
            </a:br>
            <a:r>
              <a:rPr lang="en-US" dirty="0"/>
              <a:t>STRENGTHENING THE SOUL OF YOUR LEADERSHIP</a:t>
            </a:r>
            <a:endParaRPr dirty="0"/>
          </a:p>
        </p:txBody>
      </p:sp>
    </p:spTree>
    <p:extLst>
      <p:ext uri="{BB962C8B-B14F-4D97-AF65-F5344CB8AC3E}">
        <p14:creationId xmlns:p14="http://schemas.microsoft.com/office/powerpoint/2010/main" val="39490427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27"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8"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9" name="“Exclusive rationality is the belief that science is the only arbiter of what is real and factual and that we should not believe anything unless we can prove it decisively using empirical observation. The things that we can prove are the only things wort"/>
          <p:cNvSpPr txBox="1"/>
          <p:nvPr/>
        </p:nvSpPr>
        <p:spPr>
          <a:xfrm>
            <a:off x="874175" y="2895884"/>
            <a:ext cx="22635649" cy="6565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000" b="0">
                <a:solidFill>
                  <a:schemeClr val="accent1">
                    <a:hueOff val="118245"/>
                    <a:lumOff val="-11372"/>
                  </a:schemeClr>
                </a:solidFill>
                <a:latin typeface="nevis Bold"/>
                <a:ea typeface="nevis Bold"/>
                <a:cs typeface="nevis Bold"/>
                <a:sym typeface="nevis Bold"/>
              </a:defRPr>
            </a:pPr>
            <a:r>
              <a:rPr lang="en-US" dirty="0"/>
              <a:t>“In the quietness, allow yourself to remember the time when you first began to sense God’s call on your life. Maybe it was a moment like Moses’ when you heard God speak deep into your heart with great clarity, or perhaps your sense of calling grew in strength and conviction over time. Remember where you were, what it sounded like, what it felt like, what you said to God, how you resisted and how you said yes.”</a:t>
            </a:r>
          </a:p>
        </p:txBody>
      </p:sp>
      <p:sp>
        <p:nvSpPr>
          <p:cNvPr id="130" name="Timothy Keller, Making Sense Of God"/>
          <p:cNvSpPr txBox="1"/>
          <p:nvPr/>
        </p:nvSpPr>
        <p:spPr>
          <a:xfrm>
            <a:off x="874175" y="11417338"/>
            <a:ext cx="22635651"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RUTH HALEY BARTON, </a:t>
            </a:r>
            <a:br>
              <a:rPr lang="en-US" dirty="0"/>
            </a:br>
            <a:r>
              <a:rPr lang="en-US" dirty="0"/>
              <a:t>STRENGTHENING THE SOUL OF YOUR LEADERSHIP</a:t>
            </a:r>
            <a:endParaRPr dirty="0"/>
          </a:p>
        </p:txBody>
      </p:sp>
    </p:spTree>
    <p:extLst>
      <p:ext uri="{BB962C8B-B14F-4D97-AF65-F5344CB8AC3E}">
        <p14:creationId xmlns:p14="http://schemas.microsoft.com/office/powerpoint/2010/main" val="15439467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27"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8"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9" name="“Exclusive rationality is the belief that science is the only arbiter of what is real and factual and that we should not believe anything unless we can prove it decisively using empirical observation. The things that we can prove are the only things wort"/>
          <p:cNvSpPr txBox="1"/>
          <p:nvPr/>
        </p:nvSpPr>
        <p:spPr>
          <a:xfrm>
            <a:off x="874175" y="1972555"/>
            <a:ext cx="22635649" cy="8412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000" b="0">
                <a:solidFill>
                  <a:schemeClr val="accent1">
                    <a:hueOff val="118245"/>
                    <a:lumOff val="-11372"/>
                  </a:schemeClr>
                </a:solidFill>
                <a:latin typeface="nevis Bold"/>
                <a:ea typeface="nevis Bold"/>
                <a:cs typeface="nevis Bold"/>
                <a:sym typeface="nevis Bold"/>
              </a:defRPr>
            </a:pPr>
            <a:r>
              <a:rPr lang="en-US" dirty="0"/>
              <a:t>“After taking time to be with that initial experience, ask, </a:t>
            </a:r>
          </a:p>
          <a:p>
            <a:pPr>
              <a:defRPr sz="6000" b="0">
                <a:solidFill>
                  <a:schemeClr val="accent1">
                    <a:hueOff val="118245"/>
                    <a:lumOff val="-11372"/>
                  </a:schemeClr>
                </a:solidFill>
                <a:latin typeface="nevis Bold"/>
                <a:ea typeface="nevis Bold"/>
                <a:cs typeface="nevis Bold"/>
                <a:sym typeface="nevis Bold"/>
              </a:defRPr>
            </a:pPr>
            <a:r>
              <a:rPr lang="en-US" dirty="0"/>
              <a:t>What is God saying to me these days about my calling? </a:t>
            </a:r>
          </a:p>
          <a:p>
            <a:pPr>
              <a:defRPr sz="6000" b="0">
                <a:solidFill>
                  <a:schemeClr val="accent1">
                    <a:hueOff val="118245"/>
                    <a:lumOff val="-11372"/>
                  </a:schemeClr>
                </a:solidFill>
                <a:latin typeface="nevis Bold"/>
                <a:ea typeface="nevis Bold"/>
                <a:cs typeface="nevis Bold"/>
                <a:sym typeface="nevis Bold"/>
              </a:defRPr>
            </a:pPr>
            <a:r>
              <a:rPr lang="en-US" dirty="0"/>
              <a:t>As I settle into myself more fully, </a:t>
            </a:r>
          </a:p>
          <a:p>
            <a:pPr>
              <a:defRPr sz="6000" b="0">
                <a:solidFill>
                  <a:schemeClr val="accent1">
                    <a:hueOff val="118245"/>
                    <a:lumOff val="-11372"/>
                  </a:schemeClr>
                </a:solidFill>
                <a:latin typeface="nevis Bold"/>
                <a:ea typeface="nevis Bold"/>
                <a:cs typeface="nevis Bold"/>
                <a:sym typeface="nevis Bold"/>
              </a:defRPr>
            </a:pPr>
            <a:r>
              <a:rPr lang="en-US" dirty="0"/>
              <a:t>what am I learning about my calling? </a:t>
            </a:r>
          </a:p>
          <a:p>
            <a:pPr>
              <a:defRPr sz="6000" b="0">
                <a:solidFill>
                  <a:schemeClr val="accent1">
                    <a:hueOff val="118245"/>
                    <a:lumOff val="-11372"/>
                  </a:schemeClr>
                </a:solidFill>
                <a:latin typeface="nevis Bold"/>
                <a:ea typeface="nevis Bold"/>
                <a:cs typeface="nevis Bold"/>
                <a:sym typeface="nevis Bold"/>
              </a:defRPr>
            </a:pPr>
            <a:r>
              <a:rPr lang="en-US" dirty="0"/>
              <a:t>Is there any place where I am resisting who I am </a:t>
            </a:r>
          </a:p>
          <a:p>
            <a:pPr>
              <a:defRPr sz="6000" b="0">
                <a:solidFill>
                  <a:schemeClr val="accent1">
                    <a:hueOff val="118245"/>
                    <a:lumOff val="-11372"/>
                  </a:schemeClr>
                </a:solidFill>
                <a:latin typeface="nevis Bold"/>
                <a:ea typeface="nevis Bold"/>
                <a:cs typeface="nevis Bold"/>
                <a:sym typeface="nevis Bold"/>
              </a:defRPr>
            </a:pPr>
            <a:r>
              <a:rPr lang="en-US" dirty="0"/>
              <a:t>or have lost touch with who I am? </a:t>
            </a:r>
          </a:p>
          <a:p>
            <a:pPr>
              <a:defRPr sz="6000" b="0">
                <a:solidFill>
                  <a:schemeClr val="accent1">
                    <a:hueOff val="118245"/>
                    <a:lumOff val="-11372"/>
                  </a:schemeClr>
                </a:solidFill>
                <a:latin typeface="nevis Bold"/>
                <a:ea typeface="nevis Bold"/>
                <a:cs typeface="nevis Bold"/>
                <a:sym typeface="nevis Bold"/>
              </a:defRPr>
            </a:pPr>
            <a:r>
              <a:rPr lang="en-US" dirty="0"/>
              <a:t>Where am I still wrestling with God </a:t>
            </a:r>
          </a:p>
          <a:p>
            <a:pPr>
              <a:defRPr sz="6000" b="0">
                <a:solidFill>
                  <a:schemeClr val="accent1">
                    <a:hueOff val="118245"/>
                    <a:lumOff val="-11372"/>
                  </a:schemeClr>
                </a:solidFill>
                <a:latin typeface="nevis Bold"/>
                <a:ea typeface="nevis Bold"/>
                <a:cs typeface="nevis Bold"/>
                <a:sym typeface="nevis Bold"/>
              </a:defRPr>
            </a:pPr>
            <a:r>
              <a:rPr lang="en-US" dirty="0"/>
              <a:t>and needing assurance of his presence with me? </a:t>
            </a:r>
          </a:p>
          <a:p>
            <a:pPr>
              <a:defRPr sz="6000" b="0">
                <a:solidFill>
                  <a:schemeClr val="accent1">
                    <a:hueOff val="118245"/>
                    <a:lumOff val="-11372"/>
                  </a:schemeClr>
                </a:solidFill>
                <a:latin typeface="nevis Bold"/>
                <a:ea typeface="nevis Bold"/>
                <a:cs typeface="nevis Bold"/>
                <a:sym typeface="nevis Bold"/>
              </a:defRPr>
            </a:pPr>
            <a:r>
              <a:rPr lang="en-US" dirty="0"/>
              <a:t>Am I willing to say yes again?” </a:t>
            </a:r>
          </a:p>
        </p:txBody>
      </p:sp>
      <p:sp>
        <p:nvSpPr>
          <p:cNvPr id="130" name="Timothy Keller, Making Sense Of God"/>
          <p:cNvSpPr txBox="1"/>
          <p:nvPr/>
        </p:nvSpPr>
        <p:spPr>
          <a:xfrm>
            <a:off x="874175" y="11417338"/>
            <a:ext cx="22635651"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RUTH HALEY BARTON, </a:t>
            </a:r>
            <a:br>
              <a:rPr lang="en-US" dirty="0"/>
            </a:br>
            <a:r>
              <a:rPr lang="en-US" dirty="0"/>
              <a:t>STRENGTHENING THE SOUL OF YOUR LEADERSHIP</a:t>
            </a:r>
            <a:endParaRPr dirty="0"/>
          </a:p>
        </p:txBody>
      </p:sp>
    </p:spTree>
    <p:extLst>
      <p:ext uri="{BB962C8B-B14F-4D97-AF65-F5344CB8AC3E}">
        <p14:creationId xmlns:p14="http://schemas.microsoft.com/office/powerpoint/2010/main" val="19702197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223"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4"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25" name="Take moments throughout your day…"/>
          <p:cNvSpPr txBox="1"/>
          <p:nvPr/>
        </p:nvSpPr>
        <p:spPr>
          <a:xfrm>
            <a:off x="874175" y="5652542"/>
            <a:ext cx="22635649"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7500" b="0">
                <a:solidFill>
                  <a:schemeClr val="accent1">
                    <a:hueOff val="118245"/>
                    <a:lumOff val="-11372"/>
                  </a:schemeClr>
                </a:solidFill>
                <a:latin typeface="nevis Bold"/>
                <a:ea typeface="nevis Bold"/>
                <a:cs typeface="nevis Bold"/>
                <a:sym typeface="nevis Bold"/>
              </a:defRPr>
            </a:pPr>
            <a:r>
              <a:rPr lang="en-US" dirty="0"/>
              <a:t>Retreat with God before </a:t>
            </a:r>
            <a:br>
              <a:rPr lang="en-US" dirty="0"/>
            </a:br>
            <a:r>
              <a:rPr lang="en-US" dirty="0"/>
              <a:t>advancing for God.</a:t>
            </a:r>
            <a:endParaRPr dirty="0"/>
          </a:p>
        </p:txBody>
      </p:sp>
      <p:sp>
        <p:nvSpPr>
          <p:cNvPr id="226" name="Next step"/>
          <p:cNvSpPr txBox="1"/>
          <p:nvPr/>
        </p:nvSpPr>
        <p:spPr>
          <a:xfrm>
            <a:off x="874175" y="2560422"/>
            <a:ext cx="22635651" cy="1162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500" b="0" cap="all">
                <a:solidFill>
                  <a:schemeClr val="accent1">
                    <a:hueOff val="118245"/>
                    <a:lumOff val="-11372"/>
                  </a:schemeClr>
                </a:solidFill>
                <a:latin typeface="nevis Bold"/>
                <a:ea typeface="nevis Bold"/>
                <a:cs typeface="nevis Bold"/>
                <a:sym typeface="nevis Bold"/>
              </a:defRPr>
            </a:lvl1pPr>
          </a:lstStyle>
          <a:p>
            <a:r>
              <a:t>Next step</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45"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6"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7" name="So God created mankind in his own image, in the image of God he created them; male and female he created them. God blessed them and said to them, “Be fruitful and increase in number; fill the earth and subdue it. Rule over the fish in the sea and the bir"/>
          <p:cNvSpPr txBox="1"/>
          <p:nvPr/>
        </p:nvSpPr>
        <p:spPr>
          <a:xfrm>
            <a:off x="874175" y="1972555"/>
            <a:ext cx="22635649" cy="8412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0">
                <a:solidFill>
                  <a:schemeClr val="accent1">
                    <a:hueOff val="118245"/>
                    <a:lumOff val="-11372"/>
                  </a:schemeClr>
                </a:solidFill>
                <a:latin typeface="nevis Bold"/>
                <a:ea typeface="nevis Bold"/>
                <a:cs typeface="nevis Bold"/>
                <a:sym typeface="nevis Bold"/>
              </a:defRPr>
            </a:lvl1pPr>
          </a:lstStyle>
          <a:p>
            <a:r>
              <a:rPr lang="en-US" dirty="0"/>
              <a:t>Then the LORD said to Moses, </a:t>
            </a:r>
            <a:br>
              <a:rPr lang="en-US" dirty="0"/>
            </a:br>
            <a:r>
              <a:rPr lang="en-US" dirty="0"/>
              <a:t>“Leave this place, you and the people you brought up out of Egypt, and go up to the land I promised on oath to Abraham, Isaac and Jacob, saying, ‘I will give it to your descendants.’ </a:t>
            </a:r>
            <a:r>
              <a:rPr lang="en-US" baseline="30000" dirty="0"/>
              <a:t>2 </a:t>
            </a:r>
            <a:r>
              <a:rPr lang="en-US" dirty="0"/>
              <a:t>I will send an angel before you and drive out the Canaanites, Amorites, Hittites, Perizzites, Hivites and Jebusites. </a:t>
            </a:r>
            <a:br>
              <a:rPr lang="en-US" dirty="0"/>
            </a:br>
            <a:r>
              <a:rPr lang="en-US" baseline="30000" dirty="0"/>
              <a:t>3 </a:t>
            </a:r>
            <a:r>
              <a:rPr lang="en-US" dirty="0"/>
              <a:t>Go up to the land flowing with milk and honey. </a:t>
            </a:r>
            <a:br>
              <a:rPr lang="en-US" dirty="0"/>
            </a:br>
            <a:r>
              <a:rPr lang="en-US" dirty="0"/>
              <a:t>But I will not go with you, because you are a stiff-necked people and I might destroy you on the way.”</a:t>
            </a:r>
          </a:p>
        </p:txBody>
      </p:sp>
      <p:sp>
        <p:nvSpPr>
          <p:cNvPr id="148" name="Genesis 1:27-31, NIV"/>
          <p:cNvSpPr txBox="1"/>
          <p:nvPr/>
        </p:nvSpPr>
        <p:spPr>
          <a:xfrm>
            <a:off x="874175" y="11879003"/>
            <a:ext cx="2263565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Exodus 33:1-3</a:t>
            </a:r>
            <a:r>
              <a:rPr dirty="0"/>
              <a:t>, NIV</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45"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6"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7" name="So God created mankind in his own image, in the image of God he created them; male and female he created them. God blessed them and said to them, “Be fruitful and increase in number; fill the earth and subdue it. Rule over the fish in the sea and the bir"/>
          <p:cNvSpPr txBox="1"/>
          <p:nvPr/>
        </p:nvSpPr>
        <p:spPr>
          <a:xfrm>
            <a:off x="874175" y="1972555"/>
            <a:ext cx="22635649" cy="8412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0">
                <a:solidFill>
                  <a:schemeClr val="accent1">
                    <a:hueOff val="118245"/>
                    <a:lumOff val="-11372"/>
                  </a:schemeClr>
                </a:solidFill>
                <a:latin typeface="nevis Bold"/>
                <a:ea typeface="nevis Bold"/>
                <a:cs typeface="nevis Bold"/>
                <a:sym typeface="nevis Bold"/>
              </a:defRPr>
            </a:lvl1pPr>
          </a:lstStyle>
          <a:p>
            <a:r>
              <a:rPr lang="en-US" baseline="30000" dirty="0"/>
              <a:t>7 </a:t>
            </a:r>
            <a:r>
              <a:rPr lang="en-US" dirty="0"/>
              <a:t>Now Moses used to take a tent and pitch it outside the camp some distance away, calling it the “tent of meeting.” </a:t>
            </a:r>
            <a:br>
              <a:rPr lang="en-US" dirty="0"/>
            </a:br>
            <a:r>
              <a:rPr lang="en-US" dirty="0"/>
              <a:t>Anyone inquiring of the LORD would go </a:t>
            </a:r>
            <a:br>
              <a:rPr lang="en-US" dirty="0"/>
            </a:br>
            <a:r>
              <a:rPr lang="en-US" dirty="0"/>
              <a:t>to the tent of meeting outside the camp. </a:t>
            </a:r>
          </a:p>
          <a:p>
            <a:r>
              <a:rPr lang="en-US" baseline="30000" dirty="0"/>
              <a:t>9 </a:t>
            </a:r>
            <a:r>
              <a:rPr lang="en-US" dirty="0"/>
              <a:t>As Moses went into the tent, the pillar of cloud would come down and stay at the entrance, while the LORD spoke with Moses. </a:t>
            </a:r>
            <a:r>
              <a:rPr lang="en-US" baseline="30000" dirty="0"/>
              <a:t>10 </a:t>
            </a:r>
            <a:r>
              <a:rPr lang="en-US" dirty="0"/>
              <a:t>Whenever the people saw the pillar of cloud standing at the entrance to the tent, they all stood and worshiped, </a:t>
            </a:r>
            <a:br>
              <a:rPr lang="en-US" dirty="0"/>
            </a:br>
            <a:r>
              <a:rPr lang="en-US" dirty="0"/>
              <a:t>each at the entrance to their tent. </a:t>
            </a:r>
          </a:p>
        </p:txBody>
      </p:sp>
      <p:sp>
        <p:nvSpPr>
          <p:cNvPr id="148" name="Genesis 1:27-31, NIV"/>
          <p:cNvSpPr txBox="1"/>
          <p:nvPr/>
        </p:nvSpPr>
        <p:spPr>
          <a:xfrm>
            <a:off x="874175" y="11879003"/>
            <a:ext cx="2263565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Exodus 33:7, 9-10</a:t>
            </a:r>
            <a:r>
              <a:rPr dirty="0"/>
              <a:t>, NIV</a:t>
            </a:r>
          </a:p>
        </p:txBody>
      </p:sp>
    </p:spTree>
    <p:extLst>
      <p:ext uri="{BB962C8B-B14F-4D97-AF65-F5344CB8AC3E}">
        <p14:creationId xmlns:p14="http://schemas.microsoft.com/office/powerpoint/2010/main" val="8941919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45"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6"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7" name="So God created mankind in his own image, in the image of God he created them; male and female he created them. God blessed them and said to them, “Be fruitful and increase in number; fill the earth and subdue it. Rule over the fish in the sea and the bir"/>
          <p:cNvSpPr txBox="1"/>
          <p:nvPr/>
        </p:nvSpPr>
        <p:spPr>
          <a:xfrm>
            <a:off x="874175" y="1972556"/>
            <a:ext cx="22635649" cy="8412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a:solidFill>
                  <a:schemeClr val="accent1">
                    <a:hueOff val="118245"/>
                    <a:lumOff val="-11372"/>
                  </a:schemeClr>
                </a:solidFill>
                <a:latin typeface="nevis Bold"/>
                <a:ea typeface="nevis Bold"/>
                <a:cs typeface="nevis Bold"/>
                <a:sym typeface="nevis Bold"/>
              </a:defRPr>
            </a:lvl1pPr>
          </a:lstStyle>
          <a:p>
            <a:r>
              <a:rPr lang="en-US" baseline="30000" dirty="0"/>
              <a:t>11 </a:t>
            </a:r>
            <a:r>
              <a:rPr lang="en-US" dirty="0"/>
              <a:t>The LORD would speak to Moses face to face, as one speaks to a friend. Then Moses would return to the camp, but his young aide Joshua son of Nun did not leave the tent. </a:t>
            </a:r>
            <a:br>
              <a:rPr lang="en-US" dirty="0"/>
            </a:br>
            <a:r>
              <a:rPr lang="en-US" baseline="30000" dirty="0"/>
              <a:t>12</a:t>
            </a:r>
            <a:r>
              <a:rPr lang="en-US" dirty="0"/>
              <a:t> Moses said to the LORD, “You have been telling me, </a:t>
            </a:r>
            <a:br>
              <a:rPr lang="en-US" dirty="0"/>
            </a:br>
            <a:r>
              <a:rPr lang="en-US" dirty="0"/>
              <a:t>‘Lead these people,’ but you have not let me know whom you will send with me. You have said, ‘I know you by name and you have found favor with me.’ </a:t>
            </a:r>
            <a:r>
              <a:rPr lang="en-US" baseline="30000" dirty="0"/>
              <a:t>13 </a:t>
            </a:r>
            <a:r>
              <a:rPr lang="en-US" dirty="0"/>
              <a:t>If you are pleased with me, teach me your ways so I may know you and continue to find favor with you. Remember that this nation is your people.” </a:t>
            </a:r>
          </a:p>
        </p:txBody>
      </p:sp>
      <p:sp>
        <p:nvSpPr>
          <p:cNvPr id="148" name="Genesis 1:27-31, NIV"/>
          <p:cNvSpPr txBox="1"/>
          <p:nvPr/>
        </p:nvSpPr>
        <p:spPr>
          <a:xfrm>
            <a:off x="874175" y="11879003"/>
            <a:ext cx="2263565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Exodus 33:11-13</a:t>
            </a:r>
            <a:r>
              <a:rPr dirty="0"/>
              <a:t>, NIV</a:t>
            </a:r>
          </a:p>
        </p:txBody>
      </p:sp>
    </p:spTree>
    <p:extLst>
      <p:ext uri="{BB962C8B-B14F-4D97-AF65-F5344CB8AC3E}">
        <p14:creationId xmlns:p14="http://schemas.microsoft.com/office/powerpoint/2010/main" val="2020015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45"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6"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7" name="So God created mankind in his own image, in the image of God he created them; male and female he created them. God blessed them and said to them, “Be fruitful and increase in number; fill the earth and subdue it. Rule over the fish in the sea and the bir"/>
          <p:cNvSpPr txBox="1"/>
          <p:nvPr/>
        </p:nvSpPr>
        <p:spPr>
          <a:xfrm>
            <a:off x="874175" y="4742545"/>
            <a:ext cx="22635649"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a:solidFill>
                  <a:schemeClr val="accent1">
                    <a:hueOff val="118245"/>
                    <a:lumOff val="-11372"/>
                  </a:schemeClr>
                </a:solidFill>
                <a:latin typeface="nevis Bold"/>
                <a:ea typeface="nevis Bold"/>
                <a:cs typeface="nevis Bold"/>
                <a:sym typeface="nevis Bold"/>
              </a:defRPr>
            </a:lvl1pPr>
          </a:lstStyle>
          <a:p>
            <a:r>
              <a:rPr lang="en-US" dirty="0"/>
              <a:t>Then Moses said to him, </a:t>
            </a:r>
            <a:br>
              <a:rPr lang="en-US" dirty="0"/>
            </a:br>
            <a:r>
              <a:rPr lang="en-US" dirty="0"/>
              <a:t>“If your Presence does not go with us, </a:t>
            </a:r>
            <a:br>
              <a:rPr lang="en-US" dirty="0"/>
            </a:br>
            <a:r>
              <a:rPr lang="en-US" dirty="0"/>
              <a:t>do not send us up from here.”</a:t>
            </a:r>
          </a:p>
        </p:txBody>
      </p:sp>
      <p:sp>
        <p:nvSpPr>
          <p:cNvPr id="148" name="Genesis 1:27-31, NIV"/>
          <p:cNvSpPr txBox="1"/>
          <p:nvPr/>
        </p:nvSpPr>
        <p:spPr>
          <a:xfrm>
            <a:off x="874175" y="11879003"/>
            <a:ext cx="2263565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Exodus 33:15</a:t>
            </a:r>
            <a:r>
              <a:rPr dirty="0"/>
              <a:t>, NIV</a:t>
            </a:r>
          </a:p>
        </p:txBody>
      </p:sp>
    </p:spTree>
    <p:extLst>
      <p:ext uri="{BB962C8B-B14F-4D97-AF65-F5344CB8AC3E}">
        <p14:creationId xmlns:p14="http://schemas.microsoft.com/office/powerpoint/2010/main" val="18869194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27"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8"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9" name="“Exclusive rationality is the belief that science is the only arbiter of what is real and factual and that we should not believe anything unless we can prove it decisively using empirical observation. The things that we can prove are the only things wort"/>
          <p:cNvSpPr txBox="1"/>
          <p:nvPr/>
        </p:nvSpPr>
        <p:spPr>
          <a:xfrm>
            <a:off x="874175" y="2434219"/>
            <a:ext cx="22635649"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000" b="0">
                <a:solidFill>
                  <a:schemeClr val="accent1">
                    <a:hueOff val="118245"/>
                    <a:lumOff val="-11372"/>
                  </a:schemeClr>
                </a:solidFill>
                <a:latin typeface="nevis Bold"/>
                <a:ea typeface="nevis Bold"/>
                <a:cs typeface="nevis Bold"/>
                <a:sym typeface="nevis Bold"/>
              </a:defRPr>
            </a:pPr>
            <a:r>
              <a:rPr lang="en-US" dirty="0"/>
              <a:t>“The greater that call for decisive action, </a:t>
            </a:r>
            <a:br>
              <a:rPr lang="en-US" dirty="0"/>
            </a:br>
            <a:r>
              <a:rPr lang="en-US" dirty="0"/>
              <a:t>the more we must be sure that we have waited long enough to receive clear direction. This was a rhythm that Moses had learned so well that when the challenges of leadership came, </a:t>
            </a:r>
            <a:br>
              <a:rPr lang="en-US" dirty="0"/>
            </a:br>
            <a:r>
              <a:rPr lang="en-US" dirty="0"/>
              <a:t>his first response was to be still and wait (as he instructed the people at the Red Sea) until he recognized God’s instruction. His action emerged from a clear sense </a:t>
            </a:r>
            <a:br>
              <a:rPr lang="en-US" dirty="0"/>
            </a:br>
            <a:r>
              <a:rPr lang="en-US" dirty="0"/>
              <a:t>of what he had heard from God.”</a:t>
            </a:r>
          </a:p>
        </p:txBody>
      </p:sp>
      <p:sp>
        <p:nvSpPr>
          <p:cNvPr id="130" name="Timothy Keller, Making Sense Of God"/>
          <p:cNvSpPr txBox="1"/>
          <p:nvPr/>
        </p:nvSpPr>
        <p:spPr>
          <a:xfrm>
            <a:off x="874175" y="11417338"/>
            <a:ext cx="22635651"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RUTH HALEY BARTON, </a:t>
            </a:r>
            <a:br>
              <a:rPr lang="en-US" dirty="0"/>
            </a:br>
            <a:r>
              <a:rPr lang="en-US" dirty="0"/>
              <a:t>STRENGTHENING THE SOUL OF YOUR LEADERSHIP</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27"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8"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9" name="“Exclusive rationality is the belief that science is the only arbiter of what is real and factual and that we should not believe anything unless we can prove it decisively using empirical observation. The things that we can prove are the only things wort"/>
          <p:cNvSpPr txBox="1"/>
          <p:nvPr/>
        </p:nvSpPr>
        <p:spPr>
          <a:xfrm>
            <a:off x="874175" y="2434219"/>
            <a:ext cx="22635649"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000" b="0">
                <a:solidFill>
                  <a:schemeClr val="accent1">
                    <a:hueOff val="118245"/>
                    <a:lumOff val="-11372"/>
                  </a:schemeClr>
                </a:solidFill>
                <a:latin typeface="nevis Bold"/>
                <a:ea typeface="nevis Bold"/>
                <a:cs typeface="nevis Bold"/>
                <a:sym typeface="nevis Bold"/>
              </a:defRPr>
            </a:pPr>
            <a:r>
              <a:rPr lang="en-US" dirty="0"/>
              <a:t>“When God’s instruction came for the Israelites </a:t>
            </a:r>
            <a:br>
              <a:rPr lang="en-US" dirty="0"/>
            </a:br>
            <a:r>
              <a:rPr lang="en-US" dirty="0"/>
              <a:t>to move forward and for Moses to lift his staff </a:t>
            </a:r>
            <a:br>
              <a:rPr lang="en-US" dirty="0"/>
            </a:br>
            <a:r>
              <a:rPr lang="en-US" dirty="0"/>
              <a:t>and stretch out his hand so that the water would divide, </a:t>
            </a:r>
            <a:br>
              <a:rPr lang="en-US" dirty="0"/>
            </a:br>
            <a:r>
              <a:rPr lang="en-US" dirty="0"/>
              <a:t>it was the exactly right thing to do. But it was something </a:t>
            </a:r>
            <a:br>
              <a:rPr lang="en-US" dirty="0"/>
            </a:br>
            <a:r>
              <a:rPr lang="en-US" dirty="0"/>
              <a:t>they would have never thought up on their own. </a:t>
            </a:r>
            <a:br>
              <a:rPr lang="en-US" dirty="0"/>
            </a:br>
            <a:r>
              <a:rPr lang="en-US" dirty="0"/>
              <a:t>Moses would not have known to do this had he </a:t>
            </a:r>
            <a:br>
              <a:rPr lang="en-US" dirty="0"/>
            </a:br>
            <a:r>
              <a:rPr lang="en-US" dirty="0"/>
              <a:t>not been orienting himself internally to God </a:t>
            </a:r>
            <a:br>
              <a:rPr lang="en-US" dirty="0"/>
            </a:br>
            <a:r>
              <a:rPr lang="en-US" dirty="0"/>
              <a:t>and waiting until God’s guidance was clear.” </a:t>
            </a:r>
          </a:p>
        </p:txBody>
      </p:sp>
      <p:sp>
        <p:nvSpPr>
          <p:cNvPr id="130" name="Timothy Keller, Making Sense Of God"/>
          <p:cNvSpPr txBox="1"/>
          <p:nvPr/>
        </p:nvSpPr>
        <p:spPr>
          <a:xfrm>
            <a:off x="874175" y="11417338"/>
            <a:ext cx="22635651"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RUTH HALEY BARTON, </a:t>
            </a:r>
            <a:br>
              <a:rPr lang="en-US" dirty="0"/>
            </a:br>
            <a:r>
              <a:rPr lang="en-US" dirty="0"/>
              <a:t>STRENGTHENING THE SOUL OF YOUR LEADERSHIP</a:t>
            </a:r>
            <a:endParaRPr dirty="0"/>
          </a:p>
        </p:txBody>
      </p:sp>
    </p:spTree>
    <p:extLst>
      <p:ext uri="{BB962C8B-B14F-4D97-AF65-F5344CB8AC3E}">
        <p14:creationId xmlns:p14="http://schemas.microsoft.com/office/powerpoint/2010/main" val="32225031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45"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6"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7" name="So God created mankind in his own image, in the image of God he created them; male and female he created them. God blessed them and said to them, “Be fruitful and increase in number; fill the earth and subdue it. Rule over the fish in the sea and the bir"/>
          <p:cNvSpPr txBox="1"/>
          <p:nvPr/>
        </p:nvSpPr>
        <p:spPr>
          <a:xfrm>
            <a:off x="874175" y="4742545"/>
            <a:ext cx="22635649"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a:solidFill>
                  <a:schemeClr val="accent1">
                    <a:hueOff val="118245"/>
                    <a:lumOff val="-11372"/>
                  </a:schemeClr>
                </a:solidFill>
                <a:latin typeface="nevis Bold"/>
                <a:ea typeface="nevis Bold"/>
                <a:cs typeface="nevis Bold"/>
                <a:sym typeface="nevis Bold"/>
              </a:defRPr>
            </a:lvl1pPr>
          </a:lstStyle>
          <a:p>
            <a:r>
              <a:rPr lang="en-US" dirty="0"/>
              <a:t>The LORD replied, </a:t>
            </a:r>
            <a:br>
              <a:rPr lang="en-US" dirty="0"/>
            </a:br>
            <a:r>
              <a:rPr lang="en-US" dirty="0"/>
              <a:t>“My Presence will go with you, </a:t>
            </a:r>
            <a:br>
              <a:rPr lang="en-US" dirty="0"/>
            </a:br>
            <a:r>
              <a:rPr lang="en-US" dirty="0"/>
              <a:t>and I will give you rest.” </a:t>
            </a:r>
          </a:p>
        </p:txBody>
      </p:sp>
      <p:sp>
        <p:nvSpPr>
          <p:cNvPr id="148" name="Genesis 1:27-31, NIV"/>
          <p:cNvSpPr txBox="1"/>
          <p:nvPr/>
        </p:nvSpPr>
        <p:spPr>
          <a:xfrm>
            <a:off x="874175" y="11879003"/>
            <a:ext cx="2263565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Exodus 33:14</a:t>
            </a:r>
            <a:r>
              <a:rPr dirty="0"/>
              <a:t>, NIV</a:t>
            </a:r>
          </a:p>
        </p:txBody>
      </p:sp>
    </p:spTree>
    <p:extLst>
      <p:ext uri="{BB962C8B-B14F-4D97-AF65-F5344CB8AC3E}">
        <p14:creationId xmlns:p14="http://schemas.microsoft.com/office/powerpoint/2010/main" val="41348471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elliot-andrews-HVBE7WH0h8Q-unsplash.jpg" descr="elliot-andrews-HVBE7WH0h8Q-unsplash.jpg"/>
          <p:cNvPicPr>
            <a:picLocks noChangeAspect="1"/>
          </p:cNvPicPr>
          <p:nvPr/>
        </p:nvPicPr>
        <p:blipFill>
          <a:blip r:embed="rId2"/>
          <a:stretch>
            <a:fillRect/>
          </a:stretch>
        </p:blipFill>
        <p:spPr>
          <a:xfrm>
            <a:off x="-5164766" y="-1624848"/>
            <a:ext cx="34713532" cy="19508283"/>
          </a:xfrm>
          <a:prstGeom prst="rect">
            <a:avLst/>
          </a:prstGeom>
          <a:ln w="12700">
            <a:miter lim="400000"/>
          </a:ln>
        </p:spPr>
      </p:pic>
      <p:sp>
        <p:nvSpPr>
          <p:cNvPr id="127" name="Rectangle"/>
          <p:cNvSpPr/>
          <p:nvPr/>
        </p:nvSpPr>
        <p:spPr>
          <a:xfrm>
            <a:off x="-32927" y="-21805"/>
            <a:ext cx="24449854" cy="13759610"/>
          </a:xfrm>
          <a:prstGeom prst="rect">
            <a:avLst/>
          </a:prstGeom>
          <a:solidFill>
            <a:srgbClr val="FFFFFF">
              <a:alpha val="39509"/>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8" name="Rectangle"/>
          <p:cNvSpPr/>
          <p:nvPr/>
        </p:nvSpPr>
        <p:spPr>
          <a:xfrm>
            <a:off x="275635" y="330700"/>
            <a:ext cx="23832730" cy="13054600"/>
          </a:xfrm>
          <a:prstGeom prst="rect">
            <a:avLst/>
          </a:prstGeom>
          <a:solidFill>
            <a:srgbClr val="FFFFFF">
              <a:alpha val="20452"/>
            </a:srgbClr>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9" name="“Exclusive rationality is the belief that science is the only arbiter of what is real and factual and that we should not believe anything unless we can prove it decisively using empirical observation. The things that we can prove are the only things wort"/>
          <p:cNvSpPr txBox="1"/>
          <p:nvPr/>
        </p:nvSpPr>
        <p:spPr>
          <a:xfrm>
            <a:off x="874175" y="2895884"/>
            <a:ext cx="22635649" cy="656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000" b="0">
                <a:solidFill>
                  <a:schemeClr val="accent1">
                    <a:hueOff val="118245"/>
                    <a:lumOff val="-11372"/>
                  </a:schemeClr>
                </a:solidFill>
                <a:latin typeface="nevis Bold"/>
                <a:ea typeface="nevis Bold"/>
                <a:cs typeface="nevis Bold"/>
                <a:sym typeface="nevis Bold"/>
              </a:defRPr>
            </a:pPr>
            <a:r>
              <a:rPr lang="en-US" dirty="0"/>
              <a:t>“Time of extended retreat give us a chance to come home to ourselves in God’s presence and to bring the realities of our life to God in utter privacy. This is important for us and for those we serve. When we repress what is real in our life and just keep soldiering on, we get weary from holding it in, and eventually it leaks out in ways that are damaging to ourselves and to others.”</a:t>
            </a:r>
          </a:p>
        </p:txBody>
      </p:sp>
      <p:sp>
        <p:nvSpPr>
          <p:cNvPr id="130" name="Timothy Keller, Making Sense Of God"/>
          <p:cNvSpPr txBox="1"/>
          <p:nvPr/>
        </p:nvSpPr>
        <p:spPr>
          <a:xfrm>
            <a:off x="874175" y="11417338"/>
            <a:ext cx="22635651"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0" cap="all">
                <a:solidFill>
                  <a:schemeClr val="accent1">
                    <a:hueOff val="118245"/>
                    <a:lumOff val="-11372"/>
                  </a:schemeClr>
                </a:solidFill>
                <a:latin typeface="nevis Bold"/>
                <a:ea typeface="nevis Bold"/>
                <a:cs typeface="nevis Bold"/>
                <a:sym typeface="nevis Bold"/>
              </a:defRPr>
            </a:lvl1pPr>
          </a:lstStyle>
          <a:p>
            <a:r>
              <a:rPr lang="en-US" dirty="0"/>
              <a:t>RUTH HALEY BARTON, </a:t>
            </a:r>
            <a:br>
              <a:rPr lang="en-US" dirty="0"/>
            </a:br>
            <a:r>
              <a:rPr lang="en-US" dirty="0"/>
              <a:t>STRENGTHENING THE SOUL OF YOUR LEADERSHIP</a:t>
            </a:r>
            <a:endParaRPr dirty="0"/>
          </a:p>
        </p:txBody>
      </p:sp>
    </p:spTree>
    <p:extLst>
      <p:ext uri="{BB962C8B-B14F-4D97-AF65-F5344CB8AC3E}">
        <p14:creationId xmlns:p14="http://schemas.microsoft.com/office/powerpoint/2010/main" val="1443404439"/>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2624</TotalTime>
  <Words>1305</Words>
  <Application>Microsoft Office PowerPoint</Application>
  <PresentationFormat>Custom</PresentationFormat>
  <Paragraphs>46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Helvetica Neue</vt:lpstr>
      <vt:lpstr>Helvetica Neue Light</vt:lpstr>
      <vt:lpstr>Helvetica Neue Medium</vt:lpstr>
      <vt:lpstr>nevis Bold</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Deaver</dc:creator>
  <cp:lastModifiedBy>Benjamin Deaver</cp:lastModifiedBy>
  <cp:revision>8</cp:revision>
  <dcterms:modified xsi:type="dcterms:W3CDTF">2022-05-15T13:46:10Z</dcterms:modified>
</cp:coreProperties>
</file>