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5" r:id="rId5"/>
    <p:sldId id="284" r:id="rId6"/>
    <p:sldId id="280" r:id="rId7"/>
    <p:sldId id="281" r:id="rId8"/>
    <p:sldId id="282" r:id="rId9"/>
    <p:sldId id="283" r:id="rId10"/>
    <p:sldId id="260" r:id="rId11"/>
    <p:sldId id="262" r:id="rId12"/>
    <p:sldId id="263" r:id="rId13"/>
    <p:sldId id="267" r:id="rId14"/>
    <p:sldId id="266" r:id="rId15"/>
    <p:sldId id="292" r:id="rId16"/>
    <p:sldId id="293" r:id="rId17"/>
    <p:sldId id="269" r:id="rId18"/>
    <p:sldId id="270" r:id="rId19"/>
    <p:sldId id="271" r:id="rId20"/>
    <p:sldId id="285" r:id="rId21"/>
    <p:sldId id="294" r:id="rId22"/>
    <p:sldId id="295" r:id="rId23"/>
    <p:sldId id="298" r:id="rId24"/>
    <p:sldId id="296" r:id="rId25"/>
    <p:sldId id="297" r:id="rId26"/>
    <p:sldId id="299" r:id="rId27"/>
    <p:sldId id="286" r:id="rId28"/>
    <p:sldId id="300" r:id="rId29"/>
    <p:sldId id="301" r:id="rId30"/>
    <p:sldId id="302" r:id="rId31"/>
    <p:sldId id="287" r:id="rId32"/>
    <p:sldId id="303" r:id="rId33"/>
    <p:sldId id="304" r:id="rId34"/>
    <p:sldId id="305" r:id="rId35"/>
    <p:sldId id="272" r:id="rId36"/>
    <p:sldId id="275" r:id="rId37"/>
    <p:sldId id="274" r:id="rId38"/>
    <p:sldId id="273" r:id="rId39"/>
    <p:sldId id="276" r:id="rId40"/>
    <p:sldId id="277" r:id="rId41"/>
    <p:sldId id="278" r:id="rId42"/>
    <p:sldId id="289" r:id="rId43"/>
    <p:sldId id="288" r:id="rId44"/>
    <p:sldId id="291" r:id="rId45"/>
    <p:sldId id="29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74C4FF"/>
    <a:srgbClr val="FED665"/>
    <a:srgbClr val="231F20"/>
    <a:srgbClr val="FFFF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40D0-2BF1-4E53-99B9-195A015FA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552AE-508C-4BE9-A644-27FE8D107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FEA8-0E64-479D-9913-F3E06235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0E761-89DE-4C47-B26F-7EE49068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D32D6-615D-4DFD-B616-591F4F07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B29E-E242-4333-89F7-71F64F67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A5FB3-F3EE-44BA-879E-C58CEC5AF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14C0-E8C1-4A1F-995C-63A62443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342FA-47CB-421C-8643-14763915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8D8B-D68A-4C95-9482-DAA960DB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6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CB135-6A6D-4C2A-ACF5-59E7E9840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4D56C-335C-49C1-AE8B-3085689EF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9DB08-5D0C-46E1-9133-0D892814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E3315-CA5B-4AA9-B673-3265E6F4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632B-F503-4079-8495-A0EAE516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6CDD-0B92-44DA-BFB9-4E9DD8C00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10515600" cy="1009651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SF Sports Night NS" panose="00000400000000000000" pitchFamily="2" charset="0"/>
              </a:defRPr>
            </a:lvl1pPr>
          </a:lstStyle>
          <a:p>
            <a:r>
              <a:rPr lang="en-US" dirty="0"/>
              <a:t>SF SPORTS NIGHT 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6D02-4A65-47BA-9CC8-CA429BE7B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24075"/>
            <a:ext cx="10515600" cy="4052888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latin typeface="Ubuntu" panose="020B0504030602030204" pitchFamily="34" charset="0"/>
              </a:defRPr>
            </a:lvl1pPr>
            <a:lvl2pPr marL="457200" indent="0" algn="ctr">
              <a:buFont typeface="Arial" panose="020B0604020202020204" pitchFamily="34" charset="0"/>
              <a:buNone/>
              <a:defRPr>
                <a:latin typeface="Ubuntu" panose="020B0504030602030204" pitchFamily="34" charset="0"/>
              </a:defRPr>
            </a:lvl2pPr>
            <a:lvl3pPr marL="914400" indent="0" algn="ctr">
              <a:buFont typeface="Arial" panose="020B0604020202020204" pitchFamily="34" charset="0"/>
              <a:buNone/>
              <a:defRPr>
                <a:latin typeface="Ubuntu" panose="020B0504030602030204" pitchFamily="34" charset="0"/>
              </a:defRPr>
            </a:lvl3pPr>
            <a:lvl4pPr marL="1371600" indent="0" algn="ctr">
              <a:buFont typeface="Arial" panose="020B0604020202020204" pitchFamily="34" charset="0"/>
              <a:buNone/>
              <a:defRPr>
                <a:latin typeface="Ubuntu" panose="020B0504030602030204" pitchFamily="34" charset="0"/>
              </a:defRPr>
            </a:lvl4pPr>
            <a:lvl5pPr marL="1828800" indent="0" algn="ctr">
              <a:buFont typeface="Arial" panose="020B0604020202020204" pitchFamily="34" charset="0"/>
              <a:buNone/>
              <a:defRPr>
                <a:latin typeface="Ubuntu" panose="020B0504030602030204" pitchFamily="34" charset="0"/>
              </a:defRPr>
            </a:lvl5pPr>
          </a:lstStyle>
          <a:p>
            <a:pPr lvl="0"/>
            <a:r>
              <a:rPr lang="en-US" dirty="0"/>
              <a:t>Ubuntu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D3129-65CB-42E7-923D-1A99C934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0138F-ED55-4243-9621-84657320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A908-35FA-4098-9086-2523764C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469D-360B-40DA-A4D3-0320E85CB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D0BB-B01D-4957-9792-2FE28F3BF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1C48F-CF72-4AB2-BCA7-626886E7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CB3D3-218D-4344-919E-3DD1D4E1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D060-4056-45A0-84CE-BBA7297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7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2049-384D-436A-83D9-1E4CF8BD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920B-719A-4052-BCA6-716F77D53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CB32B-99CA-452B-A8C7-6B825A3E7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0A231-6F7F-4057-8987-ED311B54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A8891-B47A-4C69-92A8-233E1377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425A1-71F7-4AA5-8418-3811755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DC18-886A-4B66-B643-15E00BF5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0F221-80AD-4FBE-81F0-F475ACBE7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68FB9-B656-417B-8407-2F8D191D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45DC0-BDAE-4AEB-8034-E80FCD227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3095C-F246-40D9-A435-B260671EE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E1C953-3FC9-4AE3-BCE6-25E3155A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0BEB9-AC7A-4ECF-9F7E-E34EC0B7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A26338-3929-40C4-B03E-59BF2348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DB0A-6F2D-4DEC-8EBF-583BE7A4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5528A-044E-47A4-A51E-09FB0A1E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A95BE-CB98-4B34-B0BA-B77EE0B8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298B0-639E-4E77-AFBF-231B2754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24EEF-04FA-4C2E-B79F-6B0699DD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60F9E-5D1D-4A3D-8200-4BC75805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AE44D-F7A0-4BE9-BDF6-F8F1A83F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9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4F435-FD54-4778-B0DB-895202A5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0EDDA-21C7-4BAC-B62D-773EE9A46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B97EC-F4EB-4169-8B34-1C02E0713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E9A17-4981-4029-A7A8-1E2FE87B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39E4F-EA63-479C-9DE6-BD44304E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454B1-B58C-4542-B02F-9FB99F6E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BB6C-40AC-4162-9743-03AD8B89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A09AE-A40E-42C0-BC7E-E5F294DDD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C617E-2D59-4B5E-800E-AF9D1D617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FDEA3-9918-4957-89BD-28F36341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68AD0-EBB4-4E8D-956A-C8582A53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AD276-D5D2-4525-A857-CB723F22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3DE25-E674-4049-87CE-1058E6C7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6B8D8-DA87-42E5-AE7F-216895E29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0AAB-4916-4A48-9A43-FEEA3AFF8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7A34-3D73-4760-8BD8-2E8EA1DB78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2CD9-D678-4883-8768-899248975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517F2-2C10-4955-8428-24CCC9492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7A0D-8E3A-43B4-B4F2-A7D7D3D7B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4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E85E2-4A67-4A0F-86FA-8002F032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5E294-64F6-4145-939D-0E2FF4790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100C31-BB11-48FE-8335-F2000237F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8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 </a:t>
            </a:r>
            <a:r>
              <a:rPr lang="en-US" sz="3300" dirty="0"/>
              <a:t>But since you excel in everything—</a:t>
            </a:r>
            <a:br>
              <a:rPr lang="en-US" sz="3300" dirty="0"/>
            </a:br>
            <a:r>
              <a:rPr lang="en-US" sz="3300" dirty="0"/>
              <a:t>in faith, in speech, in knowledge, </a:t>
            </a:r>
            <a:br>
              <a:rPr lang="en-US" sz="3300" dirty="0"/>
            </a:br>
            <a:r>
              <a:rPr lang="en-US" sz="3300" dirty="0"/>
              <a:t>in complete earnestness </a:t>
            </a:r>
            <a:br>
              <a:rPr lang="en-US" sz="3300" dirty="0"/>
            </a:br>
            <a:r>
              <a:rPr lang="en-US" sz="3300" dirty="0"/>
              <a:t>and in the love we have kindled in you—</a:t>
            </a:r>
            <a:br>
              <a:rPr lang="en-US" sz="3300" dirty="0"/>
            </a:br>
            <a:r>
              <a:rPr lang="en-US" sz="3300" dirty="0"/>
              <a:t>see that you also excel in this grace of giving.</a:t>
            </a:r>
          </a:p>
        </p:txBody>
      </p:sp>
    </p:spTree>
    <p:extLst>
      <p:ext uri="{BB962C8B-B14F-4D97-AF65-F5344CB8AC3E}">
        <p14:creationId xmlns:p14="http://schemas.microsoft.com/office/powerpoint/2010/main" val="815058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 </a:t>
            </a:r>
            <a:r>
              <a:rPr lang="en-US" sz="3300" dirty="0"/>
              <a:t>But since you excel in everything—</a:t>
            </a:r>
            <a:br>
              <a:rPr lang="en-US" sz="3300" dirty="0"/>
            </a:br>
            <a:r>
              <a:rPr lang="en-US" sz="3300" dirty="0"/>
              <a:t>in faith, in speech, in knowledge, </a:t>
            </a:r>
            <a:br>
              <a:rPr lang="en-US" sz="3300" dirty="0"/>
            </a:br>
            <a:r>
              <a:rPr lang="en-US" sz="3300" dirty="0"/>
              <a:t>in complete earnestness </a:t>
            </a:r>
            <a:br>
              <a:rPr lang="en-US" sz="3300" dirty="0"/>
            </a:br>
            <a:r>
              <a:rPr lang="en-US" sz="3300" dirty="0"/>
              <a:t>and in the love we have kindled in you—</a:t>
            </a:r>
            <a:br>
              <a:rPr lang="en-US" sz="3300" dirty="0"/>
            </a:br>
            <a:r>
              <a:rPr lang="en-US" sz="3300" dirty="0"/>
              <a:t>see that you also excel in this grace of giving.</a:t>
            </a:r>
          </a:p>
          <a:p>
            <a:r>
              <a:rPr lang="en-US" sz="3300" b="1" i="1" baseline="30000" dirty="0"/>
              <a:t>8 </a:t>
            </a:r>
            <a:r>
              <a:rPr lang="en-US" sz="3300" b="1" i="1" dirty="0"/>
              <a:t>I command you to tithe!</a:t>
            </a:r>
          </a:p>
        </p:txBody>
      </p:sp>
    </p:spTree>
    <p:extLst>
      <p:ext uri="{BB962C8B-B14F-4D97-AF65-F5344CB8AC3E}">
        <p14:creationId xmlns:p14="http://schemas.microsoft.com/office/powerpoint/2010/main" val="116100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 </a:t>
            </a:r>
            <a:r>
              <a:rPr lang="en-US" sz="3300" dirty="0"/>
              <a:t>But since you excel in everything—</a:t>
            </a:r>
            <a:br>
              <a:rPr lang="en-US" sz="3300" dirty="0"/>
            </a:br>
            <a:r>
              <a:rPr lang="en-US" sz="3300" dirty="0"/>
              <a:t>in faith, in speech, in knowledge, </a:t>
            </a:r>
            <a:br>
              <a:rPr lang="en-US" sz="3300" dirty="0"/>
            </a:br>
            <a:r>
              <a:rPr lang="en-US" sz="3300" dirty="0"/>
              <a:t>in complete earnestness </a:t>
            </a:r>
            <a:br>
              <a:rPr lang="en-US" sz="3300" dirty="0"/>
            </a:br>
            <a:r>
              <a:rPr lang="en-US" sz="3300" dirty="0"/>
              <a:t>and in the love we have kindled in you—</a:t>
            </a:r>
            <a:br>
              <a:rPr lang="en-US" sz="3300" dirty="0"/>
            </a:br>
            <a:r>
              <a:rPr lang="en-US" sz="3300" dirty="0"/>
              <a:t>see that you also excel in this grace of giving.</a:t>
            </a:r>
          </a:p>
          <a:p>
            <a:r>
              <a:rPr lang="en-US" sz="3300" b="1" i="1" baseline="30000" dirty="0"/>
              <a:t>8 </a:t>
            </a:r>
            <a:r>
              <a:rPr lang="en-US" sz="3300" b="1" i="1" strike="sngStrike" dirty="0"/>
              <a:t>I command you to tithe!</a:t>
            </a:r>
          </a:p>
        </p:txBody>
      </p:sp>
    </p:spTree>
    <p:extLst>
      <p:ext uri="{BB962C8B-B14F-4D97-AF65-F5344CB8AC3E}">
        <p14:creationId xmlns:p14="http://schemas.microsoft.com/office/powerpoint/2010/main" val="395111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 </a:t>
            </a:r>
            <a:r>
              <a:rPr lang="en-US" sz="3300" dirty="0"/>
              <a:t>But since you excel in everything—</a:t>
            </a:r>
            <a:br>
              <a:rPr lang="en-US" sz="3300" dirty="0"/>
            </a:br>
            <a:r>
              <a:rPr lang="en-US" sz="3300" dirty="0"/>
              <a:t>in faith, in speech, in knowledge, </a:t>
            </a:r>
            <a:br>
              <a:rPr lang="en-US" sz="3300" dirty="0"/>
            </a:br>
            <a:r>
              <a:rPr lang="en-US" sz="3300" dirty="0"/>
              <a:t>in complete earnestness </a:t>
            </a:r>
            <a:br>
              <a:rPr lang="en-US" sz="3300" dirty="0"/>
            </a:br>
            <a:r>
              <a:rPr lang="en-US" sz="3300" dirty="0"/>
              <a:t>and in the love we have kindled in you—</a:t>
            </a:r>
            <a:br>
              <a:rPr lang="en-US" sz="3300" dirty="0"/>
            </a:br>
            <a:r>
              <a:rPr lang="en-US" sz="3300" dirty="0"/>
              <a:t>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b="1" i="1" dirty="0"/>
              <a:t>I am not commanding you</a:t>
            </a:r>
            <a:r>
              <a:rPr lang="en-US" sz="33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1062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7c </a:t>
            </a:r>
            <a:r>
              <a:rPr lang="en-US" sz="3300" dirty="0"/>
              <a:t>…see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dirty="0"/>
              <a:t>I am not commanding you, but I want to test the sincerity of your love by comparing it with the earnestness of others. </a:t>
            </a:r>
            <a:r>
              <a:rPr lang="en-US" sz="3300" b="1" baseline="30000" dirty="0"/>
              <a:t>9 </a:t>
            </a:r>
            <a:r>
              <a:rPr lang="en-US" sz="3300" dirty="0"/>
              <a:t>For you know the grace of our Lord Jesus Christ, that though he was rich, </a:t>
            </a:r>
            <a:br>
              <a:rPr lang="en-US" sz="3300" dirty="0"/>
            </a:br>
            <a:r>
              <a:rPr lang="en-US" sz="3300" dirty="0"/>
              <a:t>yet for your sake he became poor, </a:t>
            </a:r>
            <a:br>
              <a:rPr lang="en-US" sz="3300" dirty="0"/>
            </a:br>
            <a:r>
              <a:rPr lang="en-US" sz="3300" dirty="0"/>
              <a:t>so that you through his poverty might become rich.</a:t>
            </a:r>
          </a:p>
        </p:txBody>
      </p:sp>
    </p:spTree>
    <p:extLst>
      <p:ext uri="{BB962C8B-B14F-4D97-AF65-F5344CB8AC3E}">
        <p14:creationId xmlns:p14="http://schemas.microsoft.com/office/powerpoint/2010/main" val="397251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Gospel circles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endParaRPr lang="en-US" sz="33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58E15C-5E8A-434E-BEF6-E818B8D1AF0F}"/>
              </a:ext>
            </a:extLst>
          </p:cNvPr>
          <p:cNvSpPr/>
          <p:nvPr/>
        </p:nvSpPr>
        <p:spPr>
          <a:xfrm>
            <a:off x="1040858" y="1945534"/>
            <a:ext cx="9961126" cy="4863824"/>
          </a:xfrm>
          <a:prstGeom prst="ellipse">
            <a:avLst/>
          </a:prstGeom>
          <a:solidFill>
            <a:srgbClr val="74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9C36DB-7BF0-4C30-BFB1-FE7739A84214}"/>
              </a:ext>
            </a:extLst>
          </p:cNvPr>
          <p:cNvSpPr/>
          <p:nvPr/>
        </p:nvSpPr>
        <p:spPr>
          <a:xfrm>
            <a:off x="2436905" y="2933829"/>
            <a:ext cx="7106902" cy="3626748"/>
          </a:xfrm>
          <a:prstGeom prst="ellipse">
            <a:avLst/>
          </a:prstGeom>
          <a:solidFill>
            <a:srgbClr val="FED6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7CD8DE-BBF3-46DC-8C00-F61A356AE05E}"/>
              </a:ext>
            </a:extLst>
          </p:cNvPr>
          <p:cNvSpPr/>
          <p:nvPr/>
        </p:nvSpPr>
        <p:spPr>
          <a:xfrm>
            <a:off x="3780761" y="4130727"/>
            <a:ext cx="4630478" cy="2154496"/>
          </a:xfrm>
          <a:prstGeom prst="ellipse">
            <a:avLst/>
          </a:prstGeom>
          <a:solidFill>
            <a:srgbClr val="74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072962-F45C-4133-865A-AD3B4A841C2B}"/>
              </a:ext>
            </a:extLst>
          </p:cNvPr>
          <p:cNvSpPr txBox="1"/>
          <p:nvPr/>
        </p:nvSpPr>
        <p:spPr>
          <a:xfrm>
            <a:off x="4883282" y="5221564"/>
            <a:ext cx="319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C0E38E-26C8-4961-870D-018E99372BD9}"/>
              </a:ext>
            </a:extLst>
          </p:cNvPr>
          <p:cNvSpPr txBox="1"/>
          <p:nvPr/>
        </p:nvSpPr>
        <p:spPr>
          <a:xfrm>
            <a:off x="3503318" y="3271801"/>
            <a:ext cx="4974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 truth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BD91C3-3C9C-4F4E-8B30-561156EA4F32}"/>
              </a:ext>
            </a:extLst>
          </p:cNvPr>
          <p:cNvSpPr txBox="1"/>
          <p:nvPr/>
        </p:nvSpPr>
        <p:spPr>
          <a:xfrm>
            <a:off x="3152570" y="2150788"/>
            <a:ext cx="5719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 conduct</a:t>
            </a:r>
          </a:p>
        </p:txBody>
      </p:sp>
    </p:spTree>
    <p:extLst>
      <p:ext uri="{BB962C8B-B14F-4D97-AF65-F5344CB8AC3E}">
        <p14:creationId xmlns:p14="http://schemas.microsoft.com/office/powerpoint/2010/main" val="401724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7c </a:t>
            </a:r>
            <a:r>
              <a:rPr lang="en-US" sz="3300" dirty="0"/>
              <a:t>…see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dirty="0"/>
              <a:t>I am not commanding you, but I want to test the sincerity of your love by comparing it with the earnestness of others. </a:t>
            </a:r>
            <a:r>
              <a:rPr lang="en-US" sz="3300" b="1" baseline="30000" dirty="0"/>
              <a:t>9 </a:t>
            </a:r>
            <a:r>
              <a:rPr lang="en-US" sz="3300" dirty="0"/>
              <a:t>For you know the grace of our Lord Jesus Christ, that though he was rich, </a:t>
            </a:r>
            <a:br>
              <a:rPr lang="en-US" sz="3300" dirty="0"/>
            </a:br>
            <a:r>
              <a:rPr lang="en-US" sz="3300" dirty="0"/>
              <a:t>yet for your sake he became poor, </a:t>
            </a:r>
            <a:br>
              <a:rPr lang="en-US" sz="3300" dirty="0"/>
            </a:br>
            <a:r>
              <a:rPr lang="en-US" sz="3300" dirty="0"/>
              <a:t>so that you through his poverty might become rich.</a:t>
            </a:r>
          </a:p>
        </p:txBody>
      </p:sp>
    </p:spTree>
    <p:extLst>
      <p:ext uri="{BB962C8B-B14F-4D97-AF65-F5344CB8AC3E}">
        <p14:creationId xmlns:p14="http://schemas.microsoft.com/office/powerpoint/2010/main" val="140547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7c </a:t>
            </a:r>
            <a:r>
              <a:rPr lang="en-US" sz="3300" dirty="0"/>
              <a:t>…see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dirty="0"/>
              <a:t>I am not commanding you, but I want to test the sincerity of your love by comparing it with the earnestness of others. </a:t>
            </a:r>
            <a:r>
              <a:rPr lang="en-US" sz="3300" b="1" baseline="30000" dirty="0"/>
              <a:t>9 </a:t>
            </a:r>
            <a:r>
              <a:rPr lang="en-US" sz="3300" dirty="0"/>
              <a:t>For you know the grace of our Lord Jesus Christ, that though he was rich, </a:t>
            </a:r>
            <a:br>
              <a:rPr lang="en-US" sz="3300" dirty="0"/>
            </a:br>
            <a:r>
              <a:rPr lang="en-US" sz="3400" b="1" i="1" dirty="0"/>
              <a:t>yet for your sake he became poor, </a:t>
            </a:r>
            <a:br>
              <a:rPr lang="en-US" sz="3300" dirty="0"/>
            </a:br>
            <a:r>
              <a:rPr lang="en-US" sz="3300" dirty="0"/>
              <a:t>so that you through his poverty might become rich.</a:t>
            </a:r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B50EF536-A0D3-472C-857C-46A44D90BBC4}"/>
              </a:ext>
            </a:extLst>
          </p:cNvPr>
          <p:cNvSpPr/>
          <p:nvPr/>
        </p:nvSpPr>
        <p:spPr>
          <a:xfrm>
            <a:off x="838200" y="5802853"/>
            <a:ext cx="4153710" cy="710120"/>
          </a:xfrm>
          <a:prstGeom prst="parallelogram">
            <a:avLst/>
          </a:prstGeom>
          <a:solidFill>
            <a:srgbClr val="74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</a:t>
            </a:r>
          </a:p>
        </p:txBody>
      </p:sp>
    </p:spTree>
    <p:extLst>
      <p:ext uri="{BB962C8B-B14F-4D97-AF65-F5344CB8AC3E}">
        <p14:creationId xmlns:p14="http://schemas.microsoft.com/office/powerpoint/2010/main" val="386088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7c </a:t>
            </a:r>
            <a:r>
              <a:rPr lang="en-US" sz="3300" dirty="0"/>
              <a:t>…see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dirty="0"/>
              <a:t>I am not commanding you, but I want to test the sincerity of your love by comparing it with the earnestness of others. </a:t>
            </a:r>
            <a:r>
              <a:rPr lang="en-US" sz="3300" b="1" baseline="30000" dirty="0"/>
              <a:t>9 </a:t>
            </a:r>
            <a:r>
              <a:rPr lang="en-US" sz="3300" dirty="0"/>
              <a:t>For you know the grace of our Lord Jesus Christ, that though he was rich, </a:t>
            </a:r>
            <a:br>
              <a:rPr lang="en-US" sz="3300" dirty="0"/>
            </a:br>
            <a:r>
              <a:rPr lang="en-US" sz="3300" dirty="0"/>
              <a:t>yet for your sake he became poor, </a:t>
            </a:r>
            <a:br>
              <a:rPr lang="en-US" sz="3300" dirty="0"/>
            </a:br>
            <a:r>
              <a:rPr lang="en-US" sz="3400" b="1" i="1" dirty="0"/>
              <a:t>so that you through his poverty might become rich.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F9AB6FA-E8FE-44B8-936E-AC3B531CFD76}"/>
              </a:ext>
            </a:extLst>
          </p:cNvPr>
          <p:cNvSpPr/>
          <p:nvPr/>
        </p:nvSpPr>
        <p:spPr>
          <a:xfrm>
            <a:off x="838200" y="5802853"/>
            <a:ext cx="6204626" cy="710120"/>
          </a:xfrm>
          <a:prstGeom prst="parallelogram">
            <a:avLst/>
          </a:prstGeom>
          <a:solidFill>
            <a:srgbClr val="74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 TRUTH</a:t>
            </a:r>
          </a:p>
        </p:txBody>
      </p:sp>
    </p:spTree>
    <p:extLst>
      <p:ext uri="{BB962C8B-B14F-4D97-AF65-F5344CB8AC3E}">
        <p14:creationId xmlns:p14="http://schemas.microsoft.com/office/powerpoint/2010/main" val="3917989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8:7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7c </a:t>
            </a:r>
            <a:r>
              <a:rPr lang="en-US" sz="3400" b="1" i="1" dirty="0"/>
              <a:t>…see that you also excel in this grace of giving.</a:t>
            </a:r>
          </a:p>
          <a:p>
            <a:r>
              <a:rPr lang="en-US" sz="3300" b="1" baseline="30000" dirty="0"/>
              <a:t>8 </a:t>
            </a:r>
            <a:r>
              <a:rPr lang="en-US" sz="3300" dirty="0"/>
              <a:t>I am not commanding you, but I want to test the sincerity of your love by comparing it with the earnestness of others. </a:t>
            </a:r>
            <a:r>
              <a:rPr lang="en-US" sz="3300" b="1" baseline="30000" dirty="0"/>
              <a:t>9 </a:t>
            </a:r>
            <a:r>
              <a:rPr lang="en-US" sz="3300" dirty="0"/>
              <a:t>For you know the grace of our Lord Jesus Christ, that though he was rich, </a:t>
            </a:r>
            <a:br>
              <a:rPr lang="en-US" sz="3300" dirty="0"/>
            </a:br>
            <a:r>
              <a:rPr lang="en-US" sz="3300" dirty="0"/>
              <a:t>yet for your sake he became poor, </a:t>
            </a:r>
            <a:br>
              <a:rPr lang="en-US" sz="3300" dirty="0"/>
            </a:br>
            <a:r>
              <a:rPr lang="en-US" sz="3300" dirty="0"/>
              <a:t>so that you through his poverty might become rich.</a:t>
            </a: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DF9AB6FA-E8FE-44B8-936E-AC3B531CFD76}"/>
              </a:ext>
            </a:extLst>
          </p:cNvPr>
          <p:cNvSpPr/>
          <p:nvPr/>
        </p:nvSpPr>
        <p:spPr>
          <a:xfrm>
            <a:off x="838200" y="5802853"/>
            <a:ext cx="7060660" cy="710120"/>
          </a:xfrm>
          <a:prstGeom prst="parallelogram">
            <a:avLst/>
          </a:prstGeom>
          <a:solidFill>
            <a:srgbClr val="74C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404040"/>
                </a:solidFill>
                <a:latin typeface="SF Sports Night NS" panose="00000400000000000000" pitchFamily="2" charset="0"/>
              </a:rPr>
              <a:t>GOSPEL CONDUCT</a:t>
            </a:r>
          </a:p>
        </p:txBody>
      </p:sp>
    </p:spTree>
    <p:extLst>
      <p:ext uri="{BB962C8B-B14F-4D97-AF65-F5344CB8AC3E}">
        <p14:creationId xmlns:p14="http://schemas.microsoft.com/office/powerpoint/2010/main" val="75791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8:1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80779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1 </a:t>
            </a:r>
            <a:r>
              <a:rPr lang="en-US" sz="3300" dirty="0"/>
              <a:t>And now, brothers and sisters, </a:t>
            </a:r>
            <a:br>
              <a:rPr lang="en-US" sz="3300" dirty="0"/>
            </a:br>
            <a:r>
              <a:rPr lang="en-US" sz="3300" dirty="0"/>
              <a:t>we want you to know about the grace </a:t>
            </a:r>
            <a:br>
              <a:rPr lang="en-US" sz="3300" dirty="0"/>
            </a:br>
            <a:r>
              <a:rPr lang="en-US" sz="3300" dirty="0"/>
              <a:t>that God has given the Macedonian churches. </a:t>
            </a:r>
            <a:br>
              <a:rPr lang="en-US" sz="3300" dirty="0"/>
            </a:br>
            <a:r>
              <a:rPr lang="en-US" sz="3300" b="1" baseline="30000" dirty="0"/>
              <a:t>2 </a:t>
            </a:r>
            <a:r>
              <a:rPr lang="en-US" sz="3300" dirty="0"/>
              <a:t>In the midst of a very severe trial, </a:t>
            </a:r>
            <a:br>
              <a:rPr lang="en-US" sz="3300" dirty="0"/>
            </a:br>
            <a:r>
              <a:rPr lang="en-US" sz="3300" dirty="0"/>
              <a:t>their overflowing joy and their extreme poverty welled up in rich generosity. </a:t>
            </a:r>
            <a:br>
              <a:rPr lang="en-US" sz="3300" dirty="0"/>
            </a:br>
            <a:r>
              <a:rPr lang="en-US" sz="3300" b="1" baseline="30000" dirty="0"/>
              <a:t>3a </a:t>
            </a:r>
            <a:r>
              <a:rPr lang="en-US" sz="3300" dirty="0"/>
              <a:t>For I testify that they gave </a:t>
            </a:r>
            <a:br>
              <a:rPr lang="en-US" sz="3300" dirty="0"/>
            </a:br>
            <a:r>
              <a:rPr lang="en-US" sz="3300" dirty="0"/>
              <a:t>as much as they were able, </a:t>
            </a:r>
            <a:br>
              <a:rPr lang="en-US" sz="3300" dirty="0"/>
            </a:br>
            <a:r>
              <a:rPr lang="en-US" sz="3300" dirty="0"/>
              <a:t>and even beyond their ability. </a:t>
            </a:r>
          </a:p>
        </p:txBody>
      </p:sp>
    </p:spTree>
    <p:extLst>
      <p:ext uri="{BB962C8B-B14F-4D97-AF65-F5344CB8AC3E}">
        <p14:creationId xmlns:p14="http://schemas.microsoft.com/office/powerpoint/2010/main" val="2221377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2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4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has 25 family units: $1,263,425.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22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has 25 family units: $1,263,425.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group by itself could give $126,342 at 10%.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99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has 25 family units: $1,263,425.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group by itself could give $126,342 at 10%.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Include 15 families that aren’t in the Directory yet that brings the total to: $2,012,480. 10% of that is $202,148.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44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has 25 family units: $1,263,425.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group by itself could give $126,342 at 10%.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Include 15 families that aren’t in the Directory yet that brings the total to: $2,012,480. 10% of that is $202,148.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We need $16,766/month of average income to reach our 2022 budget of $201,192.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65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Median income for MHK is $50,537.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has 25 family units: $1,263,425.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Our Directory group by itself could give $126,342 at 10%.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Include 15 families that aren’t in the Directory yet that brings the total to: $2,012,480. 10% of that is $202,148.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We need $16,766/month of average income to reach our 2022 budget of $201,192.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January giving was $16,000!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10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Start Strong EOY drive funds were $7250.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52077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Start Strong EOY drive funds were $7250.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March Madness drive to replace carpet and update signage, etc. after our Revisioning 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993595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Start Strong EOY drive funds were $7250.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March Madness drive to replace carpet and update signage, etc. after our Revisioning 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We are working towards $50,000 this year from our Wesleyan District and a couple generous churches in our network.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92850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 Corinthians 8:1</a:t>
            </a:r>
            <a:r>
              <a:rPr lang="en-US" dirty="0">
                <a:latin typeface="Ubuntu" panose="020B0504030602030204" pitchFamily="34" charset="0"/>
              </a:rPr>
              <a:t>-</a:t>
            </a:r>
            <a:r>
              <a:rPr lang="en-US" dirty="0"/>
              <a:t>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3b </a:t>
            </a:r>
            <a:r>
              <a:rPr lang="en-US" sz="3300" dirty="0"/>
              <a:t>Entirely on their own, </a:t>
            </a:r>
            <a:r>
              <a:rPr lang="en-US" sz="3300" b="1" baseline="30000" dirty="0"/>
              <a:t>4 </a:t>
            </a:r>
            <a:r>
              <a:rPr lang="en-US" sz="3300" dirty="0"/>
              <a:t>they urgently pleaded with us for the privilege of sharing in this service to the Lord’s people.</a:t>
            </a:r>
            <a:r>
              <a:rPr lang="en-US" sz="3300" b="1" baseline="30000" dirty="0"/>
              <a:t> 5 </a:t>
            </a:r>
            <a:r>
              <a:rPr lang="en-US" sz="3300" dirty="0"/>
              <a:t>And they exceeded our expectations: </a:t>
            </a:r>
            <a:br>
              <a:rPr lang="en-US" sz="3300" dirty="0"/>
            </a:br>
            <a:r>
              <a:rPr lang="en-US" sz="3300" dirty="0"/>
              <a:t>They gave themselves first of all to the Lord, </a:t>
            </a:r>
            <a:br>
              <a:rPr lang="en-US" sz="3300" dirty="0"/>
            </a:br>
            <a:r>
              <a:rPr lang="en-US" sz="3300" dirty="0"/>
              <a:t>and then by the will of God also to us. </a:t>
            </a:r>
            <a:br>
              <a:rPr lang="en-US" sz="3300" dirty="0"/>
            </a:br>
            <a:r>
              <a:rPr lang="en-US" sz="3300" b="1" baseline="30000" dirty="0"/>
              <a:t>6 </a:t>
            </a:r>
            <a:r>
              <a:rPr lang="en-US" sz="3300" dirty="0"/>
              <a:t>So we urged Titus, just as he had earlier made a beginning, to bring also to completion </a:t>
            </a:r>
            <a:br>
              <a:rPr lang="en-US" sz="3300" dirty="0"/>
            </a:br>
            <a:r>
              <a:rPr lang="en-US" sz="3300" dirty="0"/>
              <a:t>this act of grace on your part. </a:t>
            </a:r>
          </a:p>
        </p:txBody>
      </p:sp>
    </p:spTree>
    <p:extLst>
      <p:ext uri="{BB962C8B-B14F-4D97-AF65-F5344CB8AC3E}">
        <p14:creationId xmlns:p14="http://schemas.microsoft.com/office/powerpoint/2010/main" val="1027910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We are hustling!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Start Strong EOY drive funds were $7250.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March Madness drive to replace carpet and update signage, etc. after our Revisioning 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We are working towards $50,000 this year from our Wesleyan District and a couple generous churches in our network.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Pastors Josh, Dave, and I have all gone from full-time to </a:t>
            </a:r>
            <a:br>
              <a:rPr lang="en-US" dirty="0"/>
            </a:br>
            <a:r>
              <a:rPr lang="en-US" dirty="0"/>
              <a:t>part-time, right above 30 hours a week.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58599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616"/>
            <a:ext cx="10515600" cy="1009651"/>
          </a:xfrm>
        </p:spPr>
        <p:txBody>
          <a:bodyPr/>
          <a:lstStyle/>
          <a:p>
            <a:r>
              <a:rPr lang="en-US" dirty="0"/>
              <a:t>Passing the plate:</a:t>
            </a:r>
            <a:br>
              <a:rPr lang="en-US" dirty="0"/>
            </a:br>
            <a:r>
              <a:rPr lang="en-US" sz="2400" i="1" dirty="0">
                <a:latin typeface="Ubuntu" panose="020B0504030602030204" pitchFamily="34" charset="0"/>
              </a:rPr>
              <a:t>Why American Christians Don’t Give Away More Money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" panose="020B0504030602030204" pitchFamily="34" charset="0"/>
              </a:rPr>
              <a:t>by Christian Smith, Michael Emerson, and Patricia Snell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More than one out of four American Protestants give away no money at all—"not even a token $5 per year,"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21415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616"/>
            <a:ext cx="10515600" cy="1009651"/>
          </a:xfrm>
        </p:spPr>
        <p:txBody>
          <a:bodyPr/>
          <a:lstStyle/>
          <a:p>
            <a:r>
              <a:rPr lang="en-US" dirty="0"/>
              <a:t>Passing the plate:</a:t>
            </a:r>
            <a:br>
              <a:rPr lang="en-US" dirty="0"/>
            </a:br>
            <a:r>
              <a:rPr lang="en-US" sz="2400" i="1" dirty="0">
                <a:latin typeface="Ubuntu" panose="020B0504030602030204" pitchFamily="34" charset="0"/>
              </a:rPr>
              <a:t>Why American Christians Don’t Give Away More Money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" panose="020B0504030602030204" pitchFamily="34" charset="0"/>
              </a:rPr>
              <a:t>by Christian Smith, Michael Emerson, and Patricia Snell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More than one out of four American Protestants give away no money at all—"not even a token $5 per year,"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median annual giving for an American Christian is actually $200, just over half a percent of after-tax income.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8126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616"/>
            <a:ext cx="10515600" cy="1009651"/>
          </a:xfrm>
        </p:spPr>
        <p:txBody>
          <a:bodyPr/>
          <a:lstStyle/>
          <a:p>
            <a:r>
              <a:rPr lang="en-US" dirty="0"/>
              <a:t>Passing the plate:</a:t>
            </a:r>
            <a:br>
              <a:rPr lang="en-US" dirty="0"/>
            </a:br>
            <a:r>
              <a:rPr lang="en-US" sz="2400" i="1" dirty="0">
                <a:latin typeface="Ubuntu" panose="020B0504030602030204" pitchFamily="34" charset="0"/>
              </a:rPr>
              <a:t>Why American Christians Don’t Give Away More Money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" panose="020B0504030602030204" pitchFamily="34" charset="0"/>
              </a:rPr>
              <a:t>by Christian Smith, Michael Emerson, and Patricia Snell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More than one out of four American Protestants give away no money at all—"not even a token $5 per year,"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median annual giving for an American Christian is actually $200, just over half a percent of after-tax income.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About 5 percent of American Christians provide 60 percent of the money churches and religious groups use to operate.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029167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616"/>
            <a:ext cx="10515600" cy="1009651"/>
          </a:xfrm>
        </p:spPr>
        <p:txBody>
          <a:bodyPr/>
          <a:lstStyle/>
          <a:p>
            <a:r>
              <a:rPr lang="en-US" dirty="0"/>
              <a:t>Passing the plate:</a:t>
            </a:r>
            <a:br>
              <a:rPr lang="en-US" dirty="0"/>
            </a:br>
            <a:r>
              <a:rPr lang="en-US" sz="2400" i="1" dirty="0">
                <a:latin typeface="Ubuntu" panose="020B0504030602030204" pitchFamily="34" charset="0"/>
              </a:rPr>
              <a:t>Why American Christians Don’t Give Away More Money</a:t>
            </a:r>
            <a:br>
              <a:rPr lang="en-US" sz="2400" dirty="0">
                <a:latin typeface="Ubuntu" panose="020B0504030602030204" pitchFamily="34" charset="0"/>
              </a:rPr>
            </a:br>
            <a:r>
              <a:rPr lang="en-US" sz="2400" dirty="0">
                <a:latin typeface="Ubuntu" panose="020B0504030602030204" pitchFamily="34" charset="0"/>
              </a:rPr>
              <a:t>by Christian Smith, Michael Emerson, and Patricia Snell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43642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More than one out of four American Protestants give away no money at all—"not even a token $5 per year,"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median annual giving for an American Christian is actually $200, just over half a percent of after-tax income.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About 5 percent of American Christians provide 60 percent of the money churches and religious groups use to operate.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"Americans who earn less than $10,000 gave 2.3 percent of their income to religious organizations whereas those who earn $70,000 or more gave only 1.2 percent."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72031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Sick giving: Give...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8623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/>
              <a:t>Sacrificially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Intentionally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Cheerfully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err="1"/>
              <a:t>Kingdomly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503140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1. Give sacrificially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3969494"/>
          </a:xfrm>
        </p:spPr>
        <p:txBody>
          <a:bodyPr>
            <a:normAutofit/>
          </a:bodyPr>
          <a:lstStyle/>
          <a:p>
            <a:r>
              <a:rPr lang="en-US" sz="3300" dirty="0"/>
              <a:t>For I testify that they gave </a:t>
            </a:r>
            <a:br>
              <a:rPr lang="en-US" sz="3300" dirty="0"/>
            </a:br>
            <a:r>
              <a:rPr lang="en-US" sz="3300" dirty="0"/>
              <a:t>as much as they were able, </a:t>
            </a:r>
            <a:br>
              <a:rPr lang="en-US" sz="3300" dirty="0"/>
            </a:br>
            <a:r>
              <a:rPr lang="en-US" sz="3300" dirty="0"/>
              <a:t>and even beyond their ability.</a:t>
            </a:r>
          </a:p>
          <a:p>
            <a:r>
              <a:rPr lang="en-US" sz="3300" i="1" dirty="0"/>
              <a:t>2 Corinthians 8:3a</a:t>
            </a:r>
          </a:p>
        </p:txBody>
      </p:sp>
    </p:spTree>
    <p:extLst>
      <p:ext uri="{BB962C8B-B14F-4D97-AF65-F5344CB8AC3E}">
        <p14:creationId xmlns:p14="http://schemas.microsoft.com/office/powerpoint/2010/main" val="2219022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1. Give sacrificially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3"/>
            <a:ext cx="10515600" cy="432941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6 </a:t>
            </a:r>
            <a:r>
              <a:rPr lang="en-US" sz="3300" dirty="0"/>
              <a:t>But godliness with contentment is great gain. </a:t>
            </a:r>
            <a:br>
              <a:rPr lang="en-US" sz="3300" dirty="0"/>
            </a:br>
            <a:r>
              <a:rPr lang="en-US" sz="3300" b="1" baseline="30000" dirty="0"/>
              <a:t>7 </a:t>
            </a:r>
            <a:r>
              <a:rPr lang="en-US" sz="3300" dirty="0"/>
              <a:t>For we brought nothing into the world, </a:t>
            </a:r>
            <a:br>
              <a:rPr lang="en-US" sz="3300" dirty="0"/>
            </a:br>
            <a:r>
              <a:rPr lang="en-US" sz="3300" dirty="0"/>
              <a:t>and we can take nothing out of it. </a:t>
            </a:r>
            <a:br>
              <a:rPr lang="en-US" sz="3300" dirty="0"/>
            </a:br>
            <a:r>
              <a:rPr lang="en-US" sz="3300" b="1" baseline="30000" dirty="0"/>
              <a:t>8 </a:t>
            </a:r>
            <a:r>
              <a:rPr lang="en-US" sz="3300" dirty="0"/>
              <a:t>But if we have food and clothing, </a:t>
            </a:r>
            <a:br>
              <a:rPr lang="en-US" sz="3300" dirty="0"/>
            </a:br>
            <a:r>
              <a:rPr lang="en-US" sz="3300" dirty="0"/>
              <a:t>we will be content with that. </a:t>
            </a:r>
            <a:br>
              <a:rPr lang="en-US" sz="3300" dirty="0"/>
            </a:br>
            <a:r>
              <a:rPr lang="en-US" sz="3300" b="1" baseline="30000" dirty="0"/>
              <a:t>9 </a:t>
            </a:r>
            <a:r>
              <a:rPr lang="en-US" sz="3300" dirty="0"/>
              <a:t>Those who want to get rich fall into temptation </a:t>
            </a:r>
            <a:br>
              <a:rPr lang="en-US" sz="3300" dirty="0"/>
            </a:br>
            <a:r>
              <a:rPr lang="en-US" sz="3300" dirty="0"/>
              <a:t>and a trap and into many foolish and harmful desires that plunge people into ruin and destruction. </a:t>
            </a:r>
          </a:p>
          <a:p>
            <a:r>
              <a:rPr lang="en-US" sz="3300" i="1" dirty="0"/>
              <a:t>1 Timothy 6:6-9</a:t>
            </a:r>
          </a:p>
        </p:txBody>
      </p:sp>
    </p:spTree>
    <p:extLst>
      <p:ext uri="{BB962C8B-B14F-4D97-AF65-F5344CB8AC3E}">
        <p14:creationId xmlns:p14="http://schemas.microsoft.com/office/powerpoint/2010/main" val="1777316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1. Give sacrificially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10 </a:t>
            </a:r>
            <a:r>
              <a:rPr lang="en-US" sz="3300" dirty="0"/>
              <a:t>For the love of money is a root of all kinds of evil. Some people, eager for money, </a:t>
            </a:r>
            <a:br>
              <a:rPr lang="en-US" sz="3300" dirty="0"/>
            </a:br>
            <a:r>
              <a:rPr lang="en-US" sz="3300" dirty="0"/>
              <a:t>have wandered from the faith </a:t>
            </a:r>
            <a:br>
              <a:rPr lang="en-US" sz="3300" dirty="0"/>
            </a:br>
            <a:r>
              <a:rPr lang="en-US" sz="3300" dirty="0"/>
              <a:t>and pierced themselves with many griefs. </a:t>
            </a:r>
          </a:p>
          <a:p>
            <a:r>
              <a:rPr lang="en-US" sz="3300" b="1" baseline="30000" dirty="0"/>
              <a:t>11</a:t>
            </a:r>
            <a:r>
              <a:rPr lang="en-US" sz="3300" dirty="0"/>
              <a:t> But you, man of God, flee from all this, </a:t>
            </a:r>
            <a:br>
              <a:rPr lang="en-US" sz="3300" dirty="0"/>
            </a:br>
            <a:r>
              <a:rPr lang="en-US" sz="3300" dirty="0"/>
              <a:t>and pursue righteousness, godliness, faith, </a:t>
            </a:r>
            <a:br>
              <a:rPr lang="en-US" sz="3300" dirty="0"/>
            </a:br>
            <a:r>
              <a:rPr lang="en-US" sz="3300" dirty="0"/>
              <a:t>love, endurance and gentleness.</a:t>
            </a:r>
          </a:p>
          <a:p>
            <a:r>
              <a:rPr lang="en-US" sz="3300" i="1" dirty="0"/>
              <a:t>1 Timothy 6:10-11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26717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2. Give intentionally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r>
              <a:rPr lang="en-US" sz="3300" b="1" baseline="30000" dirty="0"/>
              <a:t>5 </a:t>
            </a:r>
            <a:r>
              <a:rPr lang="en-US" sz="3300" dirty="0"/>
              <a:t>So I thought it necessary to urge the brothers to visit you in advance and finish the arrangements for the generous gift you had promised. Then it will be ready as a generous gift, not as one grudgingly given. </a:t>
            </a:r>
            <a:r>
              <a:rPr lang="en-US" sz="3300" b="1" baseline="30000" dirty="0"/>
              <a:t>6 </a:t>
            </a:r>
            <a:r>
              <a:rPr lang="en-US" sz="3300" dirty="0"/>
              <a:t>Remember this: Whoever sows sparingly will also reap sparingly, and whoever sows generously will also reap generously. </a:t>
            </a:r>
            <a:r>
              <a:rPr lang="en-US" sz="3300" b="1" baseline="30000" dirty="0"/>
              <a:t>7 </a:t>
            </a:r>
            <a:r>
              <a:rPr lang="en-US" sz="3300" dirty="0"/>
              <a:t>for God loves a cheerful giver.</a:t>
            </a:r>
          </a:p>
          <a:p>
            <a:r>
              <a:rPr lang="en-US" sz="3300" i="1" dirty="0"/>
              <a:t>2 Corinthians 9:5-7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30119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</p:spTree>
    <p:extLst>
      <p:ext uri="{BB962C8B-B14F-4D97-AF65-F5344CB8AC3E}">
        <p14:creationId xmlns:p14="http://schemas.microsoft.com/office/powerpoint/2010/main" val="2532234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2. Give intentionally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 lnSpcReduction="10000"/>
          </a:bodyPr>
          <a:lstStyle/>
          <a:p>
            <a:r>
              <a:rPr lang="en-US" sz="3300" b="1" baseline="30000" dirty="0"/>
              <a:t>1 </a:t>
            </a:r>
            <a:r>
              <a:rPr lang="en-US" sz="3300" dirty="0"/>
              <a:t>Now about the collection for the Lord’s people: Do what I told the Galatian churches to do. </a:t>
            </a:r>
            <a:r>
              <a:rPr lang="en-US" sz="3300" b="1" baseline="30000" dirty="0"/>
              <a:t>2 </a:t>
            </a:r>
            <a:r>
              <a:rPr lang="en-US" sz="3300" dirty="0"/>
              <a:t>On the first day of every week, each one of you should set aside a sum of money in keeping with your income, saving it up, so that when I come no collections will have to be made. </a:t>
            </a:r>
            <a:r>
              <a:rPr lang="en-US" sz="3300" b="1" baseline="30000" dirty="0"/>
              <a:t>3 </a:t>
            </a:r>
            <a:r>
              <a:rPr lang="en-US" sz="3300" dirty="0"/>
              <a:t>Then, when I arrive, I will give letters of introduction to the men you approve and send them with your gift to Jerusalem.</a:t>
            </a:r>
          </a:p>
          <a:p>
            <a:r>
              <a:rPr lang="en-US" sz="3300" i="1" dirty="0"/>
              <a:t>1 Corinthians 16:1-3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924307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3. Give cheerfully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r>
              <a:rPr lang="en-US" sz="3300" dirty="0"/>
              <a:t>…for God loves a cheerful giver.</a:t>
            </a:r>
          </a:p>
          <a:p>
            <a:r>
              <a:rPr lang="en-US" sz="3300" i="1" dirty="0"/>
              <a:t>2 Corinthians 9:7c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5341814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3. Give cheerfully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r>
              <a:rPr lang="en-US" sz="3300" dirty="0"/>
              <a:t>…for God loves a cheerful giver.</a:t>
            </a:r>
          </a:p>
          <a:p>
            <a:r>
              <a:rPr lang="en-US" sz="3300" i="1" dirty="0"/>
              <a:t>2 Corinthians 9:7c</a:t>
            </a:r>
          </a:p>
          <a:p>
            <a:r>
              <a:rPr lang="en-US" sz="3300" dirty="0"/>
              <a:t>Where your treasure is, there your heart will be also.</a:t>
            </a:r>
          </a:p>
          <a:p>
            <a:r>
              <a:rPr lang="en-US" sz="3300" i="1" dirty="0"/>
              <a:t>Matthew 6:21</a:t>
            </a:r>
            <a:endParaRPr lang="en-US" sz="3300" dirty="0"/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058136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3. Give cheerfully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r>
              <a:rPr lang="en-US" sz="3300" dirty="0"/>
              <a:t>…for God loves a cheerful giver.</a:t>
            </a:r>
          </a:p>
          <a:p>
            <a:r>
              <a:rPr lang="en-US" sz="3300" i="1" dirty="0"/>
              <a:t>2 Corinthians 9:7c</a:t>
            </a:r>
          </a:p>
          <a:p>
            <a:r>
              <a:rPr lang="en-US" sz="3300" dirty="0"/>
              <a:t>Where your treasure is, there your heart will be also.</a:t>
            </a:r>
          </a:p>
          <a:p>
            <a:r>
              <a:rPr lang="en-US" sz="3300" i="1" dirty="0"/>
              <a:t>Matthew 6:21</a:t>
            </a:r>
            <a:endParaRPr lang="en-US" sz="3300" dirty="0"/>
          </a:p>
          <a:p>
            <a:r>
              <a:rPr lang="en-US" sz="3300" dirty="0"/>
              <a:t>It is more blessed/happy to give than to receive…</a:t>
            </a:r>
          </a:p>
          <a:p>
            <a:r>
              <a:rPr lang="en-US" sz="3300" i="1" dirty="0"/>
              <a:t>Acts 20:35b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6932578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Sick giving: Give...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1251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/>
              <a:t>Sacrificially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Intentionally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Cheerfully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b="1" dirty="0" err="1"/>
              <a:t>Kingdomly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…</a:t>
            </a:r>
            <a:r>
              <a:rPr lang="en-US" sz="4400" dirty="0"/>
              <a:t>excel in this grace of giving!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15073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dirty="0"/>
              <a:t>Reflection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4"/>
            <a:ext cx="10515600" cy="4290507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300" dirty="0"/>
              <a:t>What does the way I handle money say about how I view You and Your grace?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300" dirty="0"/>
              <a:t>Is the fact that You’ve entrusted me with so many resources an indication that you want me to excel in the grace of giving?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300" dirty="0"/>
              <a:t>In light of the cross, do You want me to set a basic level of income and assets to live on, then give away whatever you provide beyond that?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0047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013" y="2314574"/>
            <a:ext cx="5303184" cy="3862387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Very Severe Trial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009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665" y="2314574"/>
            <a:ext cx="4612532" cy="3862387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Very Severe Trial</a:t>
            </a:r>
          </a:p>
          <a:p>
            <a:pPr algn="r"/>
            <a:r>
              <a:rPr lang="en-US" sz="3800" u="sng" dirty="0"/>
              <a:t>+Extreme Poverty</a:t>
            </a:r>
          </a:p>
        </p:txBody>
      </p:sp>
    </p:spTree>
    <p:extLst>
      <p:ext uri="{BB962C8B-B14F-4D97-AF65-F5344CB8AC3E}">
        <p14:creationId xmlns:p14="http://schemas.microsoft.com/office/powerpoint/2010/main" val="117042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665" y="2314574"/>
            <a:ext cx="4612532" cy="3862387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Very Severe Trial</a:t>
            </a:r>
          </a:p>
          <a:p>
            <a:pPr algn="r"/>
            <a:r>
              <a:rPr lang="en-US" sz="3800" dirty="0"/>
              <a:t>Extreme Poverty</a:t>
            </a:r>
          </a:p>
          <a:p>
            <a:pPr algn="r"/>
            <a:r>
              <a:rPr lang="en-US" sz="3800" u="sng" dirty="0"/>
              <a:t>+Grace of God</a:t>
            </a:r>
          </a:p>
        </p:txBody>
      </p:sp>
    </p:spTree>
    <p:extLst>
      <p:ext uri="{BB962C8B-B14F-4D97-AF65-F5344CB8AC3E}">
        <p14:creationId xmlns:p14="http://schemas.microsoft.com/office/powerpoint/2010/main" val="252347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665" y="2314574"/>
            <a:ext cx="4612532" cy="3862387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Very Severe Trial</a:t>
            </a:r>
          </a:p>
          <a:p>
            <a:pPr algn="r"/>
            <a:r>
              <a:rPr lang="en-US" sz="3800" dirty="0"/>
              <a:t>Extreme Poverty</a:t>
            </a:r>
          </a:p>
          <a:p>
            <a:pPr algn="r"/>
            <a:r>
              <a:rPr lang="en-US" sz="3800" dirty="0"/>
              <a:t>Grace of God</a:t>
            </a:r>
          </a:p>
          <a:p>
            <a:pPr algn="r"/>
            <a:r>
              <a:rPr lang="en-US" sz="3800" u="sng" dirty="0"/>
              <a:t>+Overflowing Joy</a:t>
            </a:r>
          </a:p>
          <a:p>
            <a:pPr algn="r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2921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12113F-8D45-48B8-B599-10FE9F4E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009651"/>
          </a:xfrm>
        </p:spPr>
        <p:txBody>
          <a:bodyPr/>
          <a:lstStyle/>
          <a:p>
            <a:r>
              <a:rPr lang="en-US" baseline="30000" dirty="0"/>
              <a:t>The </a:t>
            </a:r>
            <a:r>
              <a:rPr lang="en-US" dirty="0"/>
              <a:t>Macedonian formula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FAF1E7-C3F0-4956-9915-1BF593B1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665" y="2314574"/>
            <a:ext cx="4612532" cy="3862387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Very Severe Trial</a:t>
            </a:r>
          </a:p>
          <a:p>
            <a:pPr algn="r"/>
            <a:r>
              <a:rPr lang="en-US" sz="3800" dirty="0"/>
              <a:t>Extreme Poverty</a:t>
            </a:r>
          </a:p>
          <a:p>
            <a:pPr algn="r"/>
            <a:r>
              <a:rPr lang="en-US" sz="3800" dirty="0"/>
              <a:t>Grace of God</a:t>
            </a:r>
          </a:p>
          <a:p>
            <a:pPr algn="r"/>
            <a:r>
              <a:rPr lang="en-US" sz="3800" u="sng" dirty="0"/>
              <a:t>+Overflowing Joy</a:t>
            </a:r>
          </a:p>
          <a:p>
            <a:pPr algn="r"/>
            <a:r>
              <a:rPr lang="en-US" sz="3800" b="1" dirty="0"/>
              <a:t>Rich Generosity</a:t>
            </a:r>
          </a:p>
        </p:txBody>
      </p:sp>
    </p:spTree>
    <p:extLst>
      <p:ext uri="{BB962C8B-B14F-4D97-AF65-F5344CB8AC3E}">
        <p14:creationId xmlns:p14="http://schemas.microsoft.com/office/powerpoint/2010/main" val="372220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2188</Words>
  <Application>Microsoft Office PowerPoint</Application>
  <PresentationFormat>Widescreen</PresentationFormat>
  <Paragraphs>159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SF Sports Night NS</vt:lpstr>
      <vt:lpstr>Ubuntu</vt:lpstr>
      <vt:lpstr>Office Theme</vt:lpstr>
      <vt:lpstr>PowerPoint Presentation</vt:lpstr>
      <vt:lpstr>2 Corinthians 8:1-6</vt:lpstr>
      <vt:lpstr>2 Corinthians 8:1-6</vt:lpstr>
      <vt:lpstr>The Macedonian formula</vt:lpstr>
      <vt:lpstr>The Macedonian formula</vt:lpstr>
      <vt:lpstr>The Macedonian formula</vt:lpstr>
      <vt:lpstr>The Macedonian formula</vt:lpstr>
      <vt:lpstr>The Macedonian formula</vt:lpstr>
      <vt:lpstr>The Macedonian formula</vt:lpstr>
      <vt:lpstr>2 Corinthians 8:7-9</vt:lpstr>
      <vt:lpstr>2 Corinthians 8:7-9</vt:lpstr>
      <vt:lpstr>2 Corinthians 8:7-9</vt:lpstr>
      <vt:lpstr>2 Corinthians 8:7-9</vt:lpstr>
      <vt:lpstr>2 Corinthians 8:7-9</vt:lpstr>
      <vt:lpstr>Gospel circles</vt:lpstr>
      <vt:lpstr>2 Corinthians 8:7-9</vt:lpstr>
      <vt:lpstr>2 Corinthians 8:7-9</vt:lpstr>
      <vt:lpstr>2 Corinthians 8:7-9</vt:lpstr>
      <vt:lpstr>2 Corinthians 8:7-9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We are hustling!</vt:lpstr>
      <vt:lpstr>Passing the plate: Why American Christians Don’t Give Away More Money by Christian Smith, Michael Emerson, and Patricia Snell</vt:lpstr>
      <vt:lpstr>Passing the plate: Why American Christians Don’t Give Away More Money by Christian Smith, Michael Emerson, and Patricia Snell</vt:lpstr>
      <vt:lpstr>Passing the plate: Why American Christians Don’t Give Away More Money by Christian Smith, Michael Emerson, and Patricia Snell</vt:lpstr>
      <vt:lpstr>Passing the plate: Why American Christians Don’t Give Away More Money by Christian Smith, Michael Emerson, and Patricia Snell</vt:lpstr>
      <vt:lpstr>Sick giving: Give...</vt:lpstr>
      <vt:lpstr>1. Give sacrificially</vt:lpstr>
      <vt:lpstr>1. Give sacrificially</vt:lpstr>
      <vt:lpstr>1. Give sacrificially</vt:lpstr>
      <vt:lpstr>2. Give intentionally</vt:lpstr>
      <vt:lpstr>2. Give intentionally</vt:lpstr>
      <vt:lpstr>3. Give cheerfully</vt:lpstr>
      <vt:lpstr>3. Give cheerfully</vt:lpstr>
      <vt:lpstr>3. Give cheerfully</vt:lpstr>
      <vt:lpstr>Sick giving: Give...</vt:lpstr>
      <vt:lpstr>Reflection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NHAdmin</dc:creator>
  <cp:lastModifiedBy> </cp:lastModifiedBy>
  <cp:revision>11</cp:revision>
  <dcterms:created xsi:type="dcterms:W3CDTF">2022-01-19T20:31:12Z</dcterms:created>
  <dcterms:modified xsi:type="dcterms:W3CDTF">2022-03-21T20:34:10Z</dcterms:modified>
</cp:coreProperties>
</file>