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3" r:id="rId2"/>
    <p:sldId id="279" r:id="rId3"/>
    <p:sldId id="295" r:id="rId4"/>
    <p:sldId id="296" r:id="rId5"/>
    <p:sldId id="297" r:id="rId6"/>
    <p:sldId id="259" r:id="rId7"/>
    <p:sldId id="284" r:id="rId8"/>
    <p:sldId id="303" r:id="rId9"/>
    <p:sldId id="285" r:id="rId10"/>
    <p:sldId id="286" r:id="rId11"/>
    <p:sldId id="280" r:id="rId12"/>
    <p:sldId id="306" r:id="rId13"/>
    <p:sldId id="282" r:id="rId14"/>
    <p:sldId id="283" r:id="rId15"/>
    <p:sldId id="287" r:id="rId16"/>
    <p:sldId id="288" r:id="rId17"/>
    <p:sldId id="289" r:id="rId18"/>
    <p:sldId id="290" r:id="rId19"/>
    <p:sldId id="265" r:id="rId20"/>
    <p:sldId id="266" r:id="rId21"/>
    <p:sldId id="291" r:id="rId22"/>
    <p:sldId id="292" r:id="rId23"/>
    <p:sldId id="264" r:id="rId24"/>
    <p:sldId id="267" r:id="rId25"/>
    <p:sldId id="268" r:id="rId26"/>
    <p:sldId id="269" r:id="rId27"/>
    <p:sldId id="271" r:id="rId28"/>
    <p:sldId id="272" r:id="rId29"/>
    <p:sldId id="273" r:id="rId30"/>
    <p:sldId id="275" r:id="rId31"/>
    <p:sldId id="299" r:id="rId32"/>
    <p:sldId id="300" r:id="rId33"/>
    <p:sldId id="301" r:id="rId34"/>
    <p:sldId id="302" r:id="rId35"/>
    <p:sldId id="274" r:id="rId36"/>
    <p:sldId id="293" r:id="rId37"/>
    <p:sldId id="277" r:id="rId38"/>
    <p:sldId id="258" r:id="rId39"/>
    <p:sldId id="294" r:id="rId40"/>
    <p:sldId id="311" r:id="rId41"/>
    <p:sldId id="307" r:id="rId42"/>
    <p:sldId id="308" r:id="rId43"/>
    <p:sldId id="309" r:id="rId44"/>
    <p:sldId id="310" r:id="rId45"/>
    <p:sldId id="298" r:id="rId46"/>
    <p:sldId id="27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618"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AEFE1AB-432B-4014-9623-CC819FF08A34}" type="datetimeFigureOut">
              <a:rPr lang="en-US" smtClean="0"/>
              <a:pPr/>
              <a:t>1/22/2017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46A2B19-5335-49AB-8685-D2CC0E8583D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EFE1AB-432B-4014-9623-CC819FF08A34}"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2B19-5335-49AB-8685-D2CC0E8583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EFE1AB-432B-4014-9623-CC819FF08A34}"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2B19-5335-49AB-8685-D2CC0E8583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AEFE1AB-432B-4014-9623-CC819FF08A34}" type="datetimeFigureOut">
              <a:rPr lang="en-US" smtClean="0"/>
              <a:pPr/>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A2B19-5335-49AB-8685-D2CC0E8583D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EFE1AB-432B-4014-9623-CC819FF08A34}" type="datetimeFigureOut">
              <a:rPr lang="en-US" smtClean="0"/>
              <a:pPr/>
              <a:t>1/22/2017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46A2B19-5335-49AB-8685-D2CC0E8583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AEFE1AB-432B-4014-9623-CC819FF08A34}" type="datetimeFigureOut">
              <a:rPr lang="en-US" smtClean="0"/>
              <a:pPr/>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A2B19-5335-49AB-8685-D2CC0E8583D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AEFE1AB-432B-4014-9623-CC819FF08A34}" type="datetimeFigureOut">
              <a:rPr lang="en-US" smtClean="0"/>
              <a:pPr/>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A2B19-5335-49AB-8685-D2CC0E8583D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EFE1AB-432B-4014-9623-CC819FF08A34}" type="datetimeFigureOut">
              <a:rPr lang="en-US" smtClean="0"/>
              <a:pPr/>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A2B19-5335-49AB-8685-D2CC0E8583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FE1AB-432B-4014-9623-CC819FF08A34}" type="datetimeFigureOut">
              <a:rPr lang="en-US" smtClean="0"/>
              <a:pPr/>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A2B19-5335-49AB-8685-D2CC0E8583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EFE1AB-432B-4014-9623-CC819FF08A34}" type="datetimeFigureOut">
              <a:rPr lang="en-US" smtClean="0"/>
              <a:pPr/>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A2B19-5335-49AB-8685-D2CC0E8583D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EFE1AB-432B-4014-9623-CC819FF08A34}" type="datetimeFigureOut">
              <a:rPr lang="en-US" smtClean="0"/>
              <a:pPr/>
              <a:t>1/22/2017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46A2B19-5335-49AB-8685-D2CC0E8583D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EFE1AB-432B-4014-9623-CC819FF08A34}" type="datetimeFigureOut">
              <a:rPr lang="en-US" smtClean="0"/>
              <a:pPr/>
              <a:t>1/22/2017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46A2B19-5335-49AB-8685-D2CC0E8583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1IMG_8276.jpg"/>
          <p:cNvPicPr>
            <a:picLocks noChangeAspect="1"/>
          </p:cNvPicPr>
          <p:nvPr/>
        </p:nvPicPr>
        <p:blipFill>
          <a:blip r:embed="rId2" cstate="print"/>
          <a:stretch>
            <a:fillRect/>
          </a:stretch>
        </p:blipFill>
        <p:spPr>
          <a:xfrm>
            <a:off x="-513022" y="0"/>
            <a:ext cx="10266622" cy="6923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The Macedonian Formula</a:t>
            </a:r>
            <a:endParaRPr lang="en-US" dirty="0"/>
          </a:p>
        </p:txBody>
      </p:sp>
      <p:sp>
        <p:nvSpPr>
          <p:cNvPr id="3" name="Content Placeholder 2"/>
          <p:cNvSpPr>
            <a:spLocks noGrp="1"/>
          </p:cNvSpPr>
          <p:nvPr>
            <p:ph sz="quarter" idx="1"/>
          </p:nvPr>
        </p:nvSpPr>
        <p:spPr>
          <a:xfrm>
            <a:off x="-76200" y="530352"/>
            <a:ext cx="8717280" cy="5260848"/>
          </a:xfrm>
        </p:spPr>
        <p:txBody>
          <a:bodyPr>
            <a:normAutofit/>
          </a:bodyPr>
          <a:lstStyle/>
          <a:p>
            <a:pPr algn="r">
              <a:buNone/>
            </a:pPr>
            <a:r>
              <a:rPr lang="en-US" sz="2800" dirty="0" smtClean="0"/>
              <a:t>	</a:t>
            </a:r>
            <a:r>
              <a:rPr lang="en-US" sz="3600" dirty="0" smtClean="0"/>
              <a:t>the grace of God </a:t>
            </a:r>
          </a:p>
          <a:p>
            <a:pPr algn="r">
              <a:buNone/>
            </a:pPr>
            <a:r>
              <a:rPr lang="en-US" sz="3600" dirty="0" smtClean="0"/>
              <a:t>	a severe test of affliction </a:t>
            </a:r>
          </a:p>
          <a:p>
            <a:pPr algn="r">
              <a:buNone/>
            </a:pPr>
            <a:r>
              <a:rPr lang="en-US" sz="3600" dirty="0" smtClean="0"/>
              <a:t>	their abundance of joy </a:t>
            </a:r>
          </a:p>
          <a:p>
            <a:pPr algn="r">
              <a:buNone/>
            </a:pPr>
            <a:r>
              <a:rPr lang="en-US" sz="3600" b="1" dirty="0" smtClean="0"/>
              <a:t>+</a:t>
            </a:r>
            <a:r>
              <a:rPr lang="en-US" sz="3600" dirty="0" smtClean="0"/>
              <a:t> their extreme poverty</a:t>
            </a:r>
          </a:p>
          <a:p>
            <a:pPr algn="r">
              <a:buNone/>
            </a:pPr>
            <a:r>
              <a:rPr lang="en-US" sz="3600" dirty="0" smtClean="0"/>
              <a:t>	a wealth of generosity on their part</a:t>
            </a:r>
          </a:p>
          <a:p>
            <a:pPr>
              <a:buNone/>
            </a:pPr>
            <a:endParaRPr lang="en-US" dirty="0" smtClean="0"/>
          </a:p>
          <a:p>
            <a:pPr>
              <a:buNone/>
            </a:pPr>
            <a:endParaRPr lang="en-US" dirty="0"/>
          </a:p>
        </p:txBody>
      </p:sp>
      <p:cxnSp>
        <p:nvCxnSpPr>
          <p:cNvPr id="5" name="Straight Connector 4"/>
          <p:cNvCxnSpPr/>
          <p:nvPr/>
        </p:nvCxnSpPr>
        <p:spPr>
          <a:xfrm>
            <a:off x="2590800" y="3048000"/>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Am I rich?</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Am I rich?</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fontScale="32500" lnSpcReduction="20000"/>
          </a:bodyPr>
          <a:lstStyle/>
          <a:p>
            <a:pPr lvl="0">
              <a:buFont typeface="Arial" pitchFamily="34" charset="0"/>
              <a:buChar char="•"/>
            </a:pPr>
            <a:r>
              <a:rPr lang="en-US" sz="8000" dirty="0" smtClean="0"/>
              <a:t>If you made $1500 last year, you’re in the top </a:t>
            </a:r>
            <a:r>
              <a:rPr lang="en-US" sz="8000" b="1" dirty="0" smtClean="0"/>
              <a:t>20%</a:t>
            </a:r>
            <a:r>
              <a:rPr lang="en-US" sz="8000" dirty="0" smtClean="0"/>
              <a:t> of the world’s income earners.**</a:t>
            </a:r>
          </a:p>
          <a:p>
            <a:pPr lvl="0">
              <a:buFont typeface="Arial" pitchFamily="34" charset="0"/>
              <a:buChar char="•"/>
            </a:pPr>
            <a:r>
              <a:rPr lang="en-US" sz="8000" dirty="0" smtClean="0"/>
              <a:t>If you have sufficient food, decent clothes, live in a house or apartment, and have a reasonably reliable means of transportation, you are among the top </a:t>
            </a:r>
            <a:r>
              <a:rPr lang="en-US" sz="8000" b="1" dirty="0" smtClean="0"/>
              <a:t>15% </a:t>
            </a:r>
            <a:r>
              <a:rPr lang="en-US" sz="8000" dirty="0" smtClean="0"/>
              <a:t>of the world’s wealthy. **</a:t>
            </a:r>
          </a:p>
          <a:p>
            <a:pPr lvl="0">
              <a:buFont typeface="Arial" pitchFamily="34" charset="0"/>
              <a:buChar char="•"/>
            </a:pPr>
            <a:r>
              <a:rPr lang="en-US" sz="8000" dirty="0" smtClean="0"/>
              <a:t>If you earn $25,000 or more annually, you are in the top </a:t>
            </a:r>
            <a:r>
              <a:rPr lang="en-US" sz="8000" b="1" dirty="0" smtClean="0"/>
              <a:t>10%</a:t>
            </a:r>
            <a:r>
              <a:rPr lang="en-US" sz="8000" dirty="0" smtClean="0"/>
              <a:t> of the world’s income-earners.***</a:t>
            </a:r>
          </a:p>
          <a:p>
            <a:pPr lvl="0">
              <a:buFont typeface="Arial" pitchFamily="34" charset="0"/>
              <a:buChar char="•"/>
            </a:pPr>
            <a:r>
              <a:rPr lang="en-US" sz="8000" dirty="0" smtClean="0"/>
              <a:t>If you have any money saved, a hobby that requires some equipment or supplies, a variety of clothes in your closet, two cars (in any condition), and live in your own home, you are in the top </a:t>
            </a:r>
            <a:r>
              <a:rPr lang="en-US" sz="8000" b="1" dirty="0" smtClean="0"/>
              <a:t>5%</a:t>
            </a:r>
            <a:r>
              <a:rPr lang="en-US" sz="8000" dirty="0" smtClean="0"/>
              <a:t> of the world’s wealthy. **</a:t>
            </a:r>
          </a:p>
          <a:p>
            <a:pPr lvl="0">
              <a:buFont typeface="Arial" pitchFamily="34" charset="0"/>
              <a:buChar char="•"/>
            </a:pPr>
            <a:r>
              <a:rPr lang="en-US" sz="8000" dirty="0" smtClean="0"/>
              <a:t>If you earn more than $50,000 annually, you are in the top</a:t>
            </a:r>
            <a:r>
              <a:rPr lang="en-US" sz="8000" b="1" dirty="0" smtClean="0"/>
              <a:t> 1%</a:t>
            </a:r>
            <a:r>
              <a:rPr lang="en-US" sz="8000" dirty="0" smtClean="0"/>
              <a:t> of the world’s income earners.***</a:t>
            </a:r>
          </a:p>
          <a:p>
            <a:pPr lvl="0">
              <a:buFont typeface="Arial" pitchFamily="34" charset="0"/>
              <a:buChar char="•"/>
            </a:pPr>
            <a:endParaRPr lang="en-US" sz="3400" dirty="0" smtClean="0"/>
          </a:p>
          <a:p>
            <a:pPr lvl="0">
              <a:buFont typeface="Arial" pitchFamily="34" charset="0"/>
              <a:buChar char="•"/>
            </a:pPr>
            <a:endParaRPr lang="en-US" sz="3400" dirty="0" smtClean="0"/>
          </a:p>
          <a:p>
            <a:pPr lvl="0">
              <a:buFont typeface="Arial" pitchFamily="34" charset="0"/>
              <a:buChar char="•"/>
            </a:pPr>
            <a:endParaRPr lang="en-US" sz="3400" dirty="0" smtClean="0"/>
          </a:p>
          <a:p>
            <a:pPr algn="r"/>
            <a:r>
              <a:rPr lang="en-US" sz="6800" dirty="0" smtClean="0"/>
              <a:t>*MSN Money</a:t>
            </a:r>
          </a:p>
          <a:p>
            <a:pPr algn="r"/>
            <a:r>
              <a:rPr lang="en-US" sz="6800" dirty="0" smtClean="0"/>
              <a:t>**</a:t>
            </a:r>
            <a:r>
              <a:rPr lang="en-US" sz="6800" i="1" dirty="0" smtClean="0"/>
              <a:t>Money Possessions &amp; Eternity </a:t>
            </a:r>
            <a:r>
              <a:rPr lang="en-US" sz="6800" dirty="0" smtClean="0"/>
              <a:t>by Randy Alcorn, pg. 291</a:t>
            </a:r>
          </a:p>
          <a:p>
            <a:pPr algn="r"/>
            <a:r>
              <a:rPr lang="en-US" sz="6800" dirty="0" smtClean="0"/>
              <a:t>***</a:t>
            </a:r>
            <a:r>
              <a:rPr lang="en-US" sz="6800" i="1" dirty="0" smtClean="0"/>
              <a:t>The Hole in our Gospel </a:t>
            </a:r>
            <a:r>
              <a:rPr lang="en-US" sz="6800" dirty="0" smtClean="0"/>
              <a:t>by Richard Stearns, pg. 216</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What about our poor?</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What about our poor?</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198120" y="228600"/>
            <a:ext cx="8717280" cy="5870448"/>
          </a:xfrm>
          <a:prstGeom prst="rect">
            <a:avLst/>
          </a:prstGeom>
        </p:spPr>
        <p:txBody>
          <a:bodyPr vert="horz">
            <a:normAutofit/>
          </a:bodyPr>
          <a:lstStyle/>
          <a:p>
            <a:pPr lvl="0">
              <a:buFont typeface="Arial" pitchFamily="34" charset="0"/>
              <a:buChar char="•"/>
            </a:pPr>
            <a:r>
              <a:rPr lang="en-US" sz="2800" dirty="0" smtClean="0"/>
              <a:t>In America a couple who earns less than $14,710 per year in 2012 will be considered below the poverty line, however they will still be wealthy enough to be in the top 10% of the wealthiest on earth.</a:t>
            </a:r>
          </a:p>
          <a:p>
            <a:pPr lvl="0">
              <a:buFont typeface="Arial" pitchFamily="34" charset="0"/>
              <a:buChar char="•"/>
            </a:pPr>
            <a:r>
              <a:rPr lang="en-US" sz="2800" dirty="0" smtClean="0"/>
              <a:t>According to the World Health Organization, 1.1 billion people worldwide lack access to clean water—that’s approximately one in six people on earth. None of these people are Americans.</a:t>
            </a:r>
          </a:p>
          <a:p>
            <a:pPr lvl="0">
              <a:buFont typeface="Arial" pitchFamily="34" charset="0"/>
              <a:buChar char="•"/>
            </a:pPr>
            <a:r>
              <a:rPr lang="en-US" sz="2800" dirty="0" smtClean="0"/>
              <a:t>Today, of Americans officially designated as 'poor,' 99 percent have electricity, running water, flush toilets, and a refrigerator; 95 percent have a television, 88 percent a telephone, 71 percent a car, and 70 percent air conditioning.</a:t>
            </a:r>
          </a:p>
          <a:p>
            <a:pPr lvl="0"/>
            <a:endParaRPr lang="en-US" sz="280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Ok, but we’re generous, right?</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Ok, but we’re generous, right?</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198120" y="228600"/>
            <a:ext cx="8717280" cy="5870448"/>
          </a:xfrm>
          <a:prstGeom prst="rect">
            <a:avLst/>
          </a:prstGeom>
        </p:spPr>
        <p:txBody>
          <a:bodyPr vert="horz">
            <a:normAutofit lnSpcReduction="10000"/>
          </a:bodyPr>
          <a:lstStyle/>
          <a:p>
            <a:pPr lvl="0">
              <a:buFont typeface="Arial" pitchFamily="34" charset="0"/>
              <a:buChar char="•"/>
            </a:pPr>
            <a:r>
              <a:rPr lang="en-US" sz="2800" dirty="0" smtClean="0"/>
              <a:t>More than one out of four American Protestants give away no money at all—"not even a token $5 per year," </a:t>
            </a:r>
          </a:p>
          <a:p>
            <a:pPr lvl="0">
              <a:buFont typeface="Arial" pitchFamily="34" charset="0"/>
              <a:buChar char="•"/>
            </a:pPr>
            <a:r>
              <a:rPr lang="en-US" sz="2800" dirty="0" smtClean="0"/>
              <a:t>The median annual giving for an American Christian is actually $200, just over half a percent of after-tax income. About 5 percent of American Christians provide 60 percent of the money churches and religious groups use to operate. (It's these people who skew the average.) "A small group of truly generous Christian givers are essentially 'covering' for the vast majority of Christians who give nothing or quite little.“</a:t>
            </a:r>
          </a:p>
          <a:p>
            <a:pPr lvl="0">
              <a:buFont typeface="Arial" pitchFamily="34" charset="0"/>
              <a:buChar char="•"/>
            </a:pPr>
            <a:r>
              <a:rPr lang="en-US" sz="2800" dirty="0" smtClean="0"/>
              <a:t>"Americans who earn less than $10,000 gave 2.3 percent of their income to religious organizations whereas those who earn $70,000 or more gave only 1.2 percent.“</a:t>
            </a:r>
          </a:p>
          <a:p>
            <a:pPr algn="r"/>
            <a:endParaRPr lang="en-US" sz="2200" i="1" dirty="0" smtClean="0"/>
          </a:p>
          <a:p>
            <a:pPr algn="r"/>
            <a:r>
              <a:rPr lang="en-US" sz="2200" i="1" dirty="0" smtClean="0"/>
              <a:t>Passing the Plate: Why American Christians Don’t Give Away More Money</a:t>
            </a:r>
            <a:r>
              <a:rPr lang="en-US" sz="2200" dirty="0" smtClean="0"/>
              <a:t> by Christian Smith, Michael Emerson, and Patricia Snell (2008)</a:t>
            </a:r>
          </a:p>
          <a:p>
            <a:pPr lvl="0"/>
            <a:endParaRPr lang="en-US" sz="2800" dirty="0" smtClean="0"/>
          </a:p>
          <a:p>
            <a:pPr lvl="0" algn="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fontScale="90000"/>
          </a:bodyPr>
          <a:lstStyle/>
          <a:p>
            <a:pPr algn="r"/>
            <a:r>
              <a:rPr lang="en-US" dirty="0" smtClean="0"/>
              <a:t>Ok, ok, but we at New Hope are generous, right?</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fontScale="90000"/>
          </a:bodyPr>
          <a:lstStyle/>
          <a:p>
            <a:pPr algn="r"/>
            <a:r>
              <a:rPr lang="en-US" dirty="0" smtClean="0"/>
              <a:t>Ok, ok, but we at New Hope are generous, right?</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76200" y="530352"/>
            <a:ext cx="8717280" cy="5260848"/>
          </a:xfrm>
          <a:prstGeom prst="rect">
            <a:avLst/>
          </a:prstGeom>
        </p:spPr>
        <p:txBody>
          <a:bodyPr vert="horz">
            <a:normAutofit/>
          </a:bodyPr>
          <a:lstStyle/>
          <a:p>
            <a:pPr marL="274320" lvl="0" indent="-274320" algn="r">
              <a:spcBef>
                <a:spcPts val="580"/>
              </a:spcBef>
              <a:buClr>
                <a:schemeClr val="accent1"/>
              </a:buClr>
              <a:buSzPct val="85000"/>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3600" dirty="0" smtClean="0"/>
              <a:t> $50,354 (median income for MHK)</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lgn="r">
              <a:spcBef>
                <a:spcPts val="580"/>
              </a:spcBef>
              <a:buClr>
                <a:schemeClr val="accent1"/>
              </a:buClr>
              <a:buSzPct val="85000"/>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X 162 (giving units in 2017</a:t>
            </a:r>
            <a:r>
              <a:rPr kumimoji="0" lang="en-US" sz="3600" b="0" i="0" u="none" strike="noStrike" kern="1200" cap="none" spc="0" normalizeH="0" noProof="0" dirty="0" smtClean="0">
                <a:ln>
                  <a:noFill/>
                </a:ln>
                <a:solidFill>
                  <a:schemeClr val="tx1"/>
                </a:solidFill>
                <a:effectLst/>
                <a:uLnTx/>
                <a:uFillTx/>
                <a:latin typeface="+mn-lt"/>
                <a:ea typeface="+mn-ea"/>
                <a:cs typeface="+mn-cs"/>
              </a:rPr>
              <a:t> NH Directory)</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lgn="r">
              <a:spcBef>
                <a:spcPts val="580"/>
              </a:spcBef>
              <a:buClr>
                <a:schemeClr val="accent1"/>
              </a:buClr>
              <a:buSzPct val="85000"/>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lang="en-US" sz="3600" dirty="0" smtClean="0"/>
              <a:t> $8,157,348</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Straight Connector 7"/>
          <p:cNvCxnSpPr/>
          <p:nvPr/>
        </p:nvCxnSpPr>
        <p:spPr>
          <a:xfrm>
            <a:off x="1295400" y="1828800"/>
            <a:ext cx="731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The Gospel Circles</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dirty="0" smtClean="0"/>
              <a:t> </a:t>
            </a:r>
          </a:p>
          <a:p>
            <a:pPr>
              <a:buNone/>
            </a:pPr>
            <a:endParaRPr lang="en-US" dirty="0"/>
          </a:p>
        </p:txBody>
      </p:sp>
      <p:sp>
        <p:nvSpPr>
          <p:cNvPr id="4" name="Oval 3"/>
          <p:cNvSpPr/>
          <p:nvPr/>
        </p:nvSpPr>
        <p:spPr>
          <a:xfrm>
            <a:off x="3581400" y="2209800"/>
            <a:ext cx="1828800" cy="1752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71800" y="1676400"/>
            <a:ext cx="3048000" cy="2895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066800"/>
            <a:ext cx="4495800" cy="411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01640"/>
            <a:ext cx="8183880" cy="1051560"/>
          </a:xfrm>
        </p:spPr>
        <p:txBody>
          <a:bodyPr>
            <a:normAutofit fontScale="90000"/>
          </a:bodyPr>
          <a:lstStyle/>
          <a:p>
            <a:pPr algn="r"/>
            <a:r>
              <a:rPr lang="en-US" dirty="0" smtClean="0"/>
              <a:t>It’s beginning to look a lot like Christmas…</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The Gospel Circles</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dirty="0" smtClean="0"/>
              <a:t> </a:t>
            </a:r>
          </a:p>
          <a:p>
            <a:pPr>
              <a:buNone/>
            </a:pPr>
            <a:endParaRPr lang="en-US" dirty="0"/>
          </a:p>
        </p:txBody>
      </p:sp>
      <p:sp>
        <p:nvSpPr>
          <p:cNvPr id="4" name="Oval 3"/>
          <p:cNvSpPr/>
          <p:nvPr/>
        </p:nvSpPr>
        <p:spPr>
          <a:xfrm>
            <a:off x="3581400" y="2209800"/>
            <a:ext cx="1828800" cy="1752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71800" y="1676400"/>
            <a:ext cx="3048000" cy="2895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066800"/>
            <a:ext cx="4495800" cy="411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0" y="2891135"/>
            <a:ext cx="1524000" cy="461665"/>
          </a:xfrm>
          <a:prstGeom prst="rect">
            <a:avLst/>
          </a:prstGeom>
          <a:noFill/>
        </p:spPr>
        <p:txBody>
          <a:bodyPr wrap="square" rtlCol="0">
            <a:spAutoFit/>
          </a:bodyPr>
          <a:lstStyle/>
          <a:p>
            <a:r>
              <a:rPr lang="en-US" sz="2400" dirty="0" smtClean="0"/>
              <a:t>The Gospel</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The Gospel Circles</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dirty="0" smtClean="0"/>
              <a:t> </a:t>
            </a:r>
          </a:p>
          <a:p>
            <a:pPr>
              <a:buNone/>
            </a:pPr>
            <a:endParaRPr lang="en-US" dirty="0"/>
          </a:p>
        </p:txBody>
      </p:sp>
      <p:sp>
        <p:nvSpPr>
          <p:cNvPr id="4" name="Oval 3"/>
          <p:cNvSpPr/>
          <p:nvPr/>
        </p:nvSpPr>
        <p:spPr>
          <a:xfrm>
            <a:off x="3581400" y="2209800"/>
            <a:ext cx="1828800" cy="1752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71800" y="1676400"/>
            <a:ext cx="3048000" cy="2895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066800"/>
            <a:ext cx="4495800" cy="411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0" y="2891135"/>
            <a:ext cx="1524000" cy="461665"/>
          </a:xfrm>
          <a:prstGeom prst="rect">
            <a:avLst/>
          </a:prstGeom>
          <a:noFill/>
        </p:spPr>
        <p:txBody>
          <a:bodyPr wrap="square" rtlCol="0">
            <a:spAutoFit/>
          </a:bodyPr>
          <a:lstStyle/>
          <a:p>
            <a:r>
              <a:rPr lang="en-US" sz="2400" dirty="0" smtClean="0"/>
              <a:t>The Gospel</a:t>
            </a:r>
            <a:endParaRPr lang="en-US" sz="2400" dirty="0"/>
          </a:p>
        </p:txBody>
      </p:sp>
      <p:sp>
        <p:nvSpPr>
          <p:cNvPr id="8" name="TextBox 7"/>
          <p:cNvSpPr txBox="1"/>
          <p:nvPr/>
        </p:nvSpPr>
        <p:spPr>
          <a:xfrm>
            <a:off x="3733800" y="3962400"/>
            <a:ext cx="1752600" cy="461665"/>
          </a:xfrm>
          <a:prstGeom prst="rect">
            <a:avLst/>
          </a:prstGeom>
          <a:noFill/>
        </p:spPr>
        <p:txBody>
          <a:bodyPr wrap="square" rtlCol="0">
            <a:spAutoFit/>
          </a:bodyPr>
          <a:lstStyle/>
          <a:p>
            <a:r>
              <a:rPr lang="en-US" sz="2400" dirty="0" smtClean="0"/>
              <a:t>Gospel Truth</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The Gospel Circles</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dirty="0" smtClean="0"/>
              <a:t> </a:t>
            </a:r>
          </a:p>
          <a:p>
            <a:pPr>
              <a:buNone/>
            </a:pPr>
            <a:endParaRPr lang="en-US" dirty="0"/>
          </a:p>
        </p:txBody>
      </p:sp>
      <p:sp>
        <p:nvSpPr>
          <p:cNvPr id="4" name="Oval 3"/>
          <p:cNvSpPr/>
          <p:nvPr/>
        </p:nvSpPr>
        <p:spPr>
          <a:xfrm>
            <a:off x="3581400" y="2209800"/>
            <a:ext cx="1828800" cy="1752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71800" y="1676400"/>
            <a:ext cx="3048000" cy="2895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066800"/>
            <a:ext cx="4495800" cy="41148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0" y="2891135"/>
            <a:ext cx="1524000" cy="461665"/>
          </a:xfrm>
          <a:prstGeom prst="rect">
            <a:avLst/>
          </a:prstGeom>
          <a:noFill/>
        </p:spPr>
        <p:txBody>
          <a:bodyPr wrap="square" rtlCol="0">
            <a:spAutoFit/>
          </a:bodyPr>
          <a:lstStyle/>
          <a:p>
            <a:r>
              <a:rPr lang="en-US" sz="2400" dirty="0" smtClean="0"/>
              <a:t>The Gospel</a:t>
            </a:r>
            <a:endParaRPr lang="en-US" sz="2400" dirty="0"/>
          </a:p>
        </p:txBody>
      </p:sp>
      <p:sp>
        <p:nvSpPr>
          <p:cNvPr id="8" name="TextBox 7"/>
          <p:cNvSpPr txBox="1"/>
          <p:nvPr/>
        </p:nvSpPr>
        <p:spPr>
          <a:xfrm>
            <a:off x="3733800" y="3962400"/>
            <a:ext cx="1752600" cy="461665"/>
          </a:xfrm>
          <a:prstGeom prst="rect">
            <a:avLst/>
          </a:prstGeom>
          <a:noFill/>
        </p:spPr>
        <p:txBody>
          <a:bodyPr wrap="square" rtlCol="0">
            <a:spAutoFit/>
          </a:bodyPr>
          <a:lstStyle/>
          <a:p>
            <a:r>
              <a:rPr lang="en-US" sz="2400" dirty="0" smtClean="0"/>
              <a:t>Gospel Truth</a:t>
            </a:r>
            <a:endParaRPr lang="en-US" sz="2400" dirty="0"/>
          </a:p>
        </p:txBody>
      </p:sp>
      <p:sp>
        <p:nvSpPr>
          <p:cNvPr id="9" name="TextBox 8"/>
          <p:cNvSpPr txBox="1"/>
          <p:nvPr/>
        </p:nvSpPr>
        <p:spPr>
          <a:xfrm>
            <a:off x="3581400" y="4572000"/>
            <a:ext cx="2057400" cy="461665"/>
          </a:xfrm>
          <a:prstGeom prst="rect">
            <a:avLst/>
          </a:prstGeom>
          <a:noFill/>
        </p:spPr>
        <p:txBody>
          <a:bodyPr wrap="square" rtlCol="0">
            <a:spAutoFit/>
          </a:bodyPr>
          <a:lstStyle/>
          <a:p>
            <a:r>
              <a:rPr lang="en-US" sz="2400" dirty="0" smtClean="0"/>
              <a:t>Gospel Conduct</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Gospel Circles</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b="1" baseline="30000" dirty="0" smtClean="0"/>
              <a:t>	2 </a:t>
            </a:r>
            <a:r>
              <a:rPr lang="en-US" sz="3200" b="1" baseline="30000" dirty="0" err="1" smtClean="0"/>
              <a:t>Cor</a:t>
            </a:r>
            <a:r>
              <a:rPr lang="en-US" sz="3200" b="1" baseline="30000" dirty="0" smtClean="0"/>
              <a:t> 8:7 </a:t>
            </a:r>
            <a:r>
              <a:rPr lang="en-US" sz="3200" dirty="0" smtClean="0"/>
              <a:t>But as you excel in everything—in faith, in speech, in knowledge, in all earnestness, and in our love for you—see that you excel in this act of grace also. </a:t>
            </a:r>
            <a:r>
              <a:rPr lang="en-US" sz="3200" b="1" baseline="30000" dirty="0" smtClean="0"/>
              <a:t>8 </a:t>
            </a:r>
            <a:r>
              <a:rPr lang="en-US" sz="3200" dirty="0" smtClean="0"/>
              <a:t>I say this not as a command, but to prove by the earnestness of others that your love also is genuine. </a:t>
            </a:r>
            <a:r>
              <a:rPr lang="en-US" sz="3200" b="1" baseline="30000" dirty="0" smtClean="0"/>
              <a:t>9 </a:t>
            </a:r>
            <a:r>
              <a:rPr lang="en-US" sz="3200" dirty="0" smtClean="0"/>
              <a:t>For you know the grace of our Lord Jesus Christ, that though he was rich, yet for your sake he became poor, so that you by his poverty might become rich. </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The Gospel</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b="1" baseline="30000" dirty="0" smtClean="0"/>
              <a:t>	2 </a:t>
            </a:r>
            <a:r>
              <a:rPr lang="en-US" sz="3200" b="1" baseline="30000" dirty="0" err="1" smtClean="0"/>
              <a:t>Cor</a:t>
            </a:r>
            <a:r>
              <a:rPr lang="en-US" sz="3200" b="1" baseline="30000" dirty="0" smtClean="0"/>
              <a:t> 8:7 </a:t>
            </a:r>
            <a:r>
              <a:rPr lang="en-US" sz="3200" dirty="0" smtClean="0"/>
              <a:t>But as you excel in everything—in faith, in speech, in knowledge, in all earnestness, and in our love for you—see that you excel in this act of grace also. </a:t>
            </a:r>
            <a:r>
              <a:rPr lang="en-US" sz="3200" b="1" baseline="30000" dirty="0" smtClean="0"/>
              <a:t>8 </a:t>
            </a:r>
            <a:r>
              <a:rPr lang="en-US" sz="3200" dirty="0" smtClean="0"/>
              <a:t>I say this not as a command, but to prove by the earnestness of others that your love also is genuine. </a:t>
            </a:r>
            <a:r>
              <a:rPr lang="en-US" sz="3200" b="1" baseline="30000" dirty="0" smtClean="0"/>
              <a:t>9 </a:t>
            </a:r>
            <a:r>
              <a:rPr lang="en-US" sz="3200" dirty="0" smtClean="0"/>
              <a:t>For you know the grace of our Lord Jesus Christ, that though he was rich, yet for your sake </a:t>
            </a:r>
            <a:r>
              <a:rPr lang="en-US" sz="4000" b="1" u="sng" dirty="0" smtClean="0"/>
              <a:t>he became poor</a:t>
            </a:r>
            <a:r>
              <a:rPr lang="en-US" sz="3200" dirty="0" smtClean="0"/>
              <a:t>, so that you by his poverty might become rich. </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Gospel Truth</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b="1" baseline="30000" dirty="0" smtClean="0"/>
              <a:t>	2 </a:t>
            </a:r>
            <a:r>
              <a:rPr lang="en-US" sz="3200" b="1" baseline="30000" dirty="0" err="1" smtClean="0"/>
              <a:t>Cor</a:t>
            </a:r>
            <a:r>
              <a:rPr lang="en-US" sz="3200" b="1" baseline="30000" dirty="0" smtClean="0"/>
              <a:t> 8:7 </a:t>
            </a:r>
            <a:r>
              <a:rPr lang="en-US" sz="3200" dirty="0" smtClean="0"/>
              <a:t>But as you excel in everything—in faith, in speech, in knowledge, in all earnestness, and in our love for you—see that you excel in this act of grace also. </a:t>
            </a:r>
            <a:r>
              <a:rPr lang="en-US" sz="3200" b="1" baseline="30000" dirty="0" smtClean="0"/>
              <a:t>8 </a:t>
            </a:r>
            <a:r>
              <a:rPr lang="en-US" sz="3200" dirty="0" smtClean="0"/>
              <a:t>I say this not as a command, but to prove by the earnestness of others that your love also is genuine. </a:t>
            </a:r>
            <a:r>
              <a:rPr lang="en-US" sz="3200" b="1" baseline="30000" dirty="0" smtClean="0"/>
              <a:t>9 </a:t>
            </a:r>
            <a:r>
              <a:rPr lang="en-US" sz="3200" dirty="0" smtClean="0"/>
              <a:t>For you know the grace of our Lord Jesus Christ, that though he was rich, yet for your sake he became poor, </a:t>
            </a:r>
            <a:r>
              <a:rPr lang="en-US" sz="4000" b="1" u="sng" dirty="0" smtClean="0"/>
              <a:t>so that you by his poverty might become rich. </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Gospel Conduct</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b="1" baseline="30000" dirty="0" smtClean="0"/>
              <a:t>	2 </a:t>
            </a:r>
            <a:r>
              <a:rPr lang="en-US" sz="3200" b="1" baseline="30000" dirty="0" err="1" smtClean="0"/>
              <a:t>Cor</a:t>
            </a:r>
            <a:r>
              <a:rPr lang="en-US" sz="3200" b="1" baseline="30000" dirty="0" smtClean="0"/>
              <a:t> 8:7 </a:t>
            </a:r>
            <a:r>
              <a:rPr lang="en-US" sz="3200" dirty="0" smtClean="0"/>
              <a:t>But as you excel in everything—in faith, in speech, in knowledge, in all earnestness, and in our love for </a:t>
            </a:r>
            <a:r>
              <a:rPr lang="en-US" sz="4000" b="1" u="sng" dirty="0" smtClean="0"/>
              <a:t>you—see that you excel in this act of grace also.</a:t>
            </a:r>
            <a:r>
              <a:rPr lang="en-US" sz="4000" b="1" dirty="0" smtClean="0"/>
              <a:t> </a:t>
            </a:r>
            <a:r>
              <a:rPr lang="en-US" sz="3200" b="1" baseline="30000" dirty="0" smtClean="0"/>
              <a:t>8 </a:t>
            </a:r>
            <a:r>
              <a:rPr lang="en-US" sz="3200" dirty="0" smtClean="0"/>
              <a:t>I say this not as a command, but to prove by the earnestness of others that your love also is genuine. </a:t>
            </a:r>
            <a:r>
              <a:rPr lang="en-US" sz="3200" b="1" baseline="30000" dirty="0" smtClean="0"/>
              <a:t>9 </a:t>
            </a:r>
            <a:r>
              <a:rPr lang="en-US" sz="3200" dirty="0" smtClean="0"/>
              <a:t>For you know the grace of our Lord Jesus Christ, that though he was rich, yet for your sake he became poor, so that you by his poverty might become rich.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Gospel Conduct</a:t>
            </a:r>
            <a:endParaRPr lang="en-US" dirty="0"/>
          </a:p>
        </p:txBody>
      </p:sp>
      <p:sp>
        <p:nvSpPr>
          <p:cNvPr id="3" name="Content Placeholder 2"/>
          <p:cNvSpPr>
            <a:spLocks noGrp="1"/>
          </p:cNvSpPr>
          <p:nvPr>
            <p:ph sz="quarter" idx="1"/>
          </p:nvPr>
        </p:nvSpPr>
        <p:spPr>
          <a:xfrm>
            <a:off x="121920" y="530352"/>
            <a:ext cx="8641080" cy="5489448"/>
          </a:xfrm>
        </p:spPr>
        <p:txBody>
          <a:bodyPr>
            <a:normAutofit/>
          </a:bodyPr>
          <a:lstStyle/>
          <a:p>
            <a:pPr>
              <a:buNone/>
            </a:pPr>
            <a:r>
              <a:rPr lang="en-US" sz="3200" b="1" baseline="30000" dirty="0" smtClean="0"/>
              <a:t>	2 </a:t>
            </a:r>
            <a:r>
              <a:rPr lang="en-US" sz="3200" b="1" baseline="30000" dirty="0" err="1" smtClean="0"/>
              <a:t>Cor</a:t>
            </a:r>
            <a:r>
              <a:rPr lang="en-US" sz="3200" b="1" baseline="30000" dirty="0" smtClean="0"/>
              <a:t> 8:7 </a:t>
            </a:r>
            <a:r>
              <a:rPr lang="en-US" sz="3200" dirty="0" smtClean="0"/>
              <a:t>But as you excel in everything—in faith, in speech, in knowledge, in all earnestness, and in our love for </a:t>
            </a:r>
            <a:r>
              <a:rPr lang="en-US" sz="4000" b="1" u="sng" dirty="0" smtClean="0"/>
              <a:t>you—see that you excel in this act of grace also.</a:t>
            </a:r>
            <a:r>
              <a:rPr lang="en-US" sz="4000" b="1" dirty="0" smtClean="0"/>
              <a:t> </a:t>
            </a:r>
            <a:r>
              <a:rPr lang="en-US" sz="3200" b="1" baseline="30000" dirty="0" smtClean="0"/>
              <a:t>8 </a:t>
            </a:r>
            <a:r>
              <a:rPr lang="en-US" sz="3200" dirty="0" smtClean="0"/>
              <a:t>I say this not as a command, but to prove by the earnestness of others that your love also is genuine. </a:t>
            </a:r>
            <a:r>
              <a:rPr lang="en-US" sz="3200" b="1" baseline="30000" dirty="0" smtClean="0"/>
              <a:t>9 </a:t>
            </a:r>
            <a:r>
              <a:rPr lang="en-US" sz="3200" dirty="0" smtClean="0"/>
              <a:t>For you know the grace of our Lord Jesus Christ, that though he was rich, yet for your sake he became poor, so that you by his poverty might become rich. </a:t>
            </a:r>
          </a:p>
          <a:p>
            <a:pPr algn="r">
              <a:buNone/>
            </a:pPr>
            <a:r>
              <a:rPr lang="en-US" sz="4000" b="1" dirty="0" smtClean="0"/>
              <a:t>vs. 2…wealth of generosity…</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1. Give Sacrificially!</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2 </a:t>
            </a:r>
            <a:r>
              <a:rPr lang="en-US" b="1" baseline="30000" dirty="0" err="1" smtClean="0"/>
              <a:t>Cor</a:t>
            </a:r>
            <a:r>
              <a:rPr lang="en-US" b="1" baseline="30000" dirty="0" smtClean="0"/>
              <a:t> 8:1</a:t>
            </a:r>
            <a:r>
              <a:rPr lang="en-US" sz="2800" b="1" baseline="30000" dirty="0" smtClean="0"/>
              <a:t> </a:t>
            </a:r>
            <a:r>
              <a:rPr lang="en-US" sz="2800" dirty="0" smtClean="0"/>
              <a:t>We want you to know, brothers, about the grace of God that has been given among the churches of Macedonia,  </a:t>
            </a:r>
            <a:r>
              <a:rPr lang="en-US" sz="2800" b="1" baseline="30000" dirty="0" smtClean="0"/>
              <a:t>2 </a:t>
            </a:r>
            <a:r>
              <a:rPr lang="en-US" sz="2800" dirty="0" smtClean="0"/>
              <a:t>for in a severe test of affliction, their abundance of joy and their extreme poverty have overflowed in a wealth of generosity on their part. </a:t>
            </a:r>
            <a:r>
              <a:rPr lang="en-US" sz="2800" b="1" baseline="30000" dirty="0" smtClean="0"/>
              <a:t>3 </a:t>
            </a:r>
            <a:r>
              <a:rPr lang="en-US" sz="3600" b="1" u="sng" dirty="0" smtClean="0"/>
              <a:t>For they gave according to their means, as I can testify, and beyond their means,</a:t>
            </a:r>
            <a:r>
              <a:rPr lang="en-US" sz="2800" dirty="0" smtClean="0"/>
              <a:t> of their own accord,</a:t>
            </a:r>
            <a:r>
              <a:rPr lang="en-US" sz="2800" b="1" baseline="30000" dirty="0" smtClean="0"/>
              <a:t>4 </a:t>
            </a:r>
            <a:r>
              <a:rPr lang="en-US" sz="2800" dirty="0" smtClean="0"/>
              <a:t>begging us earnestly for the favor of taking part in the relief of the saints— </a:t>
            </a:r>
            <a:r>
              <a:rPr lang="en-US" sz="2800" b="1" baseline="30000" dirty="0" smtClean="0"/>
              <a:t>5 </a:t>
            </a:r>
            <a:r>
              <a:rPr lang="en-US" sz="2800" dirty="0" smtClean="0"/>
              <a:t>and this, not as we expected, but they gave themselves first to the Lord and then by the will of God to us. </a:t>
            </a:r>
            <a:r>
              <a:rPr lang="en-US" sz="2800" b="1" baseline="30000" dirty="0" smtClean="0"/>
              <a:t>6 </a:t>
            </a:r>
            <a:r>
              <a:rPr lang="en-US" sz="2800" dirty="0" smtClean="0"/>
              <a:t>Accordingly, we urged Titus that as he had started, so he should complete among you this act of grace. </a:t>
            </a:r>
          </a:p>
          <a:p>
            <a:pPr>
              <a:buNone/>
            </a:pPr>
            <a:endParaRPr lang="en-US" dirty="0" smtClean="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Give Deliberately!</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r>
              <a:rPr lang="en-US" sz="3200" b="1" baseline="30000" dirty="0" smtClean="0"/>
              <a:t>2 </a:t>
            </a:r>
            <a:r>
              <a:rPr lang="en-US" sz="3200" b="1" baseline="30000" dirty="0" err="1" smtClean="0"/>
              <a:t>Cor</a:t>
            </a:r>
            <a:r>
              <a:rPr lang="en-US" sz="3200" b="1" baseline="30000" dirty="0" smtClean="0"/>
              <a:t> 9:5 </a:t>
            </a:r>
            <a:r>
              <a:rPr lang="en-US" sz="3200" dirty="0" smtClean="0"/>
              <a:t>So I thought it necessary to urge the brothers to go on ahead to you and arrange in advance for the gift you have promised, so that it may be ready as a willing gift, not as an exaction. </a:t>
            </a:r>
            <a:r>
              <a:rPr lang="en-US" sz="3200" b="1" baseline="30000" dirty="0" smtClean="0"/>
              <a:t>6 </a:t>
            </a:r>
            <a:r>
              <a:rPr lang="en-US" sz="3200" dirty="0" smtClean="0"/>
              <a:t>The point is this: whoever sows sparingly will also reap sparingly, and whoever sows bountifully will also reap bountifully. </a:t>
            </a:r>
            <a:r>
              <a:rPr lang="en-US" sz="3200" b="1" baseline="30000" dirty="0" smtClean="0"/>
              <a:t>7 </a:t>
            </a:r>
            <a:r>
              <a:rPr lang="en-US" sz="3200" dirty="0" smtClean="0"/>
              <a:t>Each one must give as he has decided in his heart, not reluctantly or under compulsion, for God loves a cheerful giver. </a:t>
            </a:r>
          </a:p>
          <a:p>
            <a:pPr>
              <a:buNone/>
            </a:pPr>
            <a:endParaRPr lang="en-US" dirty="0" smtClean="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01640"/>
            <a:ext cx="8183880" cy="1051560"/>
          </a:xfrm>
        </p:spPr>
        <p:txBody>
          <a:bodyPr>
            <a:normAutofit fontScale="90000"/>
          </a:bodyPr>
          <a:lstStyle/>
          <a:p>
            <a:pPr algn="r"/>
            <a:r>
              <a:rPr lang="en-US" dirty="0" smtClean="0"/>
              <a:t>It’s beginning to look a lot like Christmas…storage!!!</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Give Deliberately!</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r>
              <a:rPr lang="en-US" sz="3200" b="1" baseline="30000" dirty="0" smtClean="0"/>
              <a:t>1 </a:t>
            </a:r>
            <a:r>
              <a:rPr lang="en-US" sz="3200" b="1" baseline="30000" dirty="0" err="1" smtClean="0"/>
              <a:t>Cor</a:t>
            </a:r>
            <a:r>
              <a:rPr lang="en-US" sz="3200" b="1" baseline="30000" dirty="0" smtClean="0"/>
              <a:t> 16:1 </a:t>
            </a:r>
            <a:r>
              <a:rPr lang="en-US" sz="3200" dirty="0" smtClean="0"/>
              <a:t>Now concerning the collection for the saints: as I directed the churches of Galatia, so you also are to do. </a:t>
            </a:r>
            <a:r>
              <a:rPr lang="en-US" sz="3200" b="1" baseline="30000" dirty="0" smtClean="0"/>
              <a:t>2 </a:t>
            </a:r>
            <a:r>
              <a:rPr lang="en-US" sz="3200" dirty="0" smtClean="0"/>
              <a:t>On the first day of every week, each of you is to put something aside and store it up, as he may prosper, so that there will be no collecting when I come. </a:t>
            </a:r>
            <a:r>
              <a:rPr lang="en-US" sz="3200" b="1" baseline="30000" dirty="0" smtClean="0"/>
              <a:t>3 </a:t>
            </a:r>
            <a:r>
              <a:rPr lang="en-US" sz="3200" dirty="0" smtClean="0"/>
              <a:t>And when I arrive, I will send those whom you accredit by letter to carry your gift to Jerusalem. </a:t>
            </a:r>
          </a:p>
          <a:p>
            <a:pPr>
              <a:buNone/>
            </a:pPr>
            <a:endParaRPr lang="en-US" dirty="0" smtClean="0"/>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Tackling our 2017 budget together!</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76200" y="530352"/>
            <a:ext cx="8717280" cy="5260848"/>
          </a:xfrm>
          <a:prstGeom prst="rect">
            <a:avLst/>
          </a:prstGeom>
        </p:spPr>
        <p:txBody>
          <a:bodyPr vert="horz">
            <a:normAutofit/>
          </a:bodyPr>
          <a:lstStyle/>
          <a:p>
            <a:pPr algn="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endParaRPr lang="en-US" sz="3600" dirty="0" smtClean="0"/>
          </a:p>
          <a:p>
            <a:pPr algn="r"/>
            <a:endParaRPr lang="en-US" sz="360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Tackling our 2017 budget together!</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76200" y="530352"/>
            <a:ext cx="8717280" cy="5260848"/>
          </a:xfrm>
          <a:prstGeom prst="rect">
            <a:avLst/>
          </a:prstGeom>
        </p:spPr>
        <p:txBody>
          <a:bodyPr vert="horz">
            <a:normAutofit/>
          </a:bodyPr>
          <a:lstStyle/>
          <a:p>
            <a:pPr algn="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3600" dirty="0" smtClean="0"/>
              <a:t> $392,000 (2017 budget)</a:t>
            </a:r>
          </a:p>
          <a:p>
            <a:pPr algn="r"/>
            <a:r>
              <a:rPr lang="en-US" sz="3600" dirty="0" smtClean="0"/>
              <a:t>—$350,700 (Income NH received in 2016)</a:t>
            </a:r>
          </a:p>
          <a:p>
            <a:pPr algn="r"/>
            <a:r>
              <a:rPr lang="en-US" sz="3600" dirty="0" smtClean="0"/>
              <a:t>$41,000 (more needed this year compared to giving last year)</a:t>
            </a:r>
          </a:p>
          <a:p>
            <a:pPr algn="r"/>
            <a:endParaRPr lang="en-US" sz="3600" dirty="0" smtClean="0"/>
          </a:p>
          <a:p>
            <a:pPr algn="r"/>
            <a:endParaRPr lang="en-US" sz="3600" dirty="0" smtClean="0"/>
          </a:p>
          <a:p>
            <a:pPr algn="r"/>
            <a:endParaRPr lang="en-US" sz="360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Straight Connector 7"/>
          <p:cNvCxnSpPr/>
          <p:nvPr/>
        </p:nvCxnSpPr>
        <p:spPr>
          <a:xfrm>
            <a:off x="990600" y="1676400"/>
            <a:ext cx="76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Tackling our 2017 budget together!</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76200" y="530352"/>
            <a:ext cx="8717280" cy="5260848"/>
          </a:xfrm>
          <a:prstGeom prst="rect">
            <a:avLst/>
          </a:prstGeom>
        </p:spPr>
        <p:txBody>
          <a:bodyPr vert="horz">
            <a:normAutofit/>
          </a:bodyPr>
          <a:lstStyle/>
          <a:p>
            <a:pPr algn="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3600" dirty="0" smtClean="0"/>
              <a:t> $392,000 (2017 budget)</a:t>
            </a:r>
          </a:p>
          <a:p>
            <a:pPr algn="r"/>
            <a:r>
              <a:rPr lang="en-US" sz="3600" dirty="0" smtClean="0"/>
              <a:t>—$350,700 (Income NH received in 2016)</a:t>
            </a:r>
          </a:p>
          <a:p>
            <a:pPr algn="r"/>
            <a:r>
              <a:rPr lang="en-US" sz="3600" dirty="0" smtClean="0"/>
              <a:t>$41,000 (more needed this year compared to giving last year)</a:t>
            </a:r>
          </a:p>
          <a:p>
            <a:pPr algn="r"/>
            <a:endParaRPr lang="en-US" sz="3600" dirty="0" smtClean="0"/>
          </a:p>
          <a:p>
            <a:pPr algn="r"/>
            <a:r>
              <a:rPr lang="en-US" sz="3600" dirty="0" smtClean="0"/>
              <a:t>$41,000/162 (giving units) = $255/year/unit</a:t>
            </a:r>
          </a:p>
          <a:p>
            <a:pPr algn="r"/>
            <a:endParaRPr lang="en-US" sz="3600" dirty="0" smtClean="0"/>
          </a:p>
          <a:p>
            <a:pPr algn="r"/>
            <a:endParaRPr lang="en-US" sz="360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Straight Connector 7"/>
          <p:cNvCxnSpPr/>
          <p:nvPr/>
        </p:nvCxnSpPr>
        <p:spPr>
          <a:xfrm>
            <a:off x="990600" y="1676400"/>
            <a:ext cx="76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normAutofit/>
          </a:bodyPr>
          <a:lstStyle/>
          <a:p>
            <a:pPr algn="r"/>
            <a:r>
              <a:rPr lang="en-US" dirty="0" smtClean="0"/>
              <a:t>Tackling our 2017 budget together!</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endParaRPr lang="en-US" sz="2800" dirty="0" smtClean="0"/>
          </a:p>
          <a:p>
            <a:pPr>
              <a:buNone/>
            </a:pPr>
            <a:endParaRPr lang="en-US" dirty="0" smtClean="0"/>
          </a:p>
          <a:p>
            <a:pPr>
              <a:buNone/>
            </a:pPr>
            <a:endParaRPr lang="en-US" dirty="0"/>
          </a:p>
        </p:txBody>
      </p:sp>
      <p:sp>
        <p:nvSpPr>
          <p:cNvPr id="4" name="Content Placeholder 2"/>
          <p:cNvSpPr txBox="1">
            <a:spLocks/>
          </p:cNvSpPr>
          <p:nvPr/>
        </p:nvSpPr>
        <p:spPr>
          <a:xfrm>
            <a:off x="274320" y="301752"/>
            <a:ext cx="8717280" cy="58704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76200" y="530352"/>
            <a:ext cx="8717280" cy="5260848"/>
          </a:xfrm>
          <a:prstGeom prst="rect">
            <a:avLst/>
          </a:prstGeom>
        </p:spPr>
        <p:txBody>
          <a:bodyPr vert="horz">
            <a:normAutofit/>
          </a:bodyPr>
          <a:lstStyle/>
          <a:p>
            <a:pPr algn="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3600" dirty="0" smtClean="0"/>
              <a:t> $392,000 (2017 budget)</a:t>
            </a:r>
          </a:p>
          <a:p>
            <a:pPr algn="r"/>
            <a:r>
              <a:rPr lang="en-US" sz="3600" dirty="0" smtClean="0"/>
              <a:t>—$350,700 (Income NH received in 2016)</a:t>
            </a:r>
          </a:p>
          <a:p>
            <a:pPr algn="r"/>
            <a:r>
              <a:rPr lang="en-US" sz="3600" dirty="0" smtClean="0"/>
              <a:t>$41,000 (more needed this year compared to giving last year)</a:t>
            </a:r>
          </a:p>
          <a:p>
            <a:pPr algn="r"/>
            <a:endParaRPr lang="en-US" sz="3600" dirty="0" smtClean="0"/>
          </a:p>
          <a:p>
            <a:pPr algn="r"/>
            <a:r>
              <a:rPr lang="en-US" sz="3600" dirty="0" smtClean="0"/>
              <a:t>$41,000/162 (giving units) = $255/year/unit</a:t>
            </a:r>
          </a:p>
          <a:p>
            <a:pPr algn="r"/>
            <a:endParaRPr lang="en-US" sz="3600" dirty="0" smtClean="0"/>
          </a:p>
          <a:p>
            <a:pPr algn="r"/>
            <a:r>
              <a:rPr lang="en-US" sz="3600" dirty="0" smtClean="0"/>
              <a:t>$255/12 = $21.25/month/unit</a:t>
            </a:r>
          </a:p>
          <a:p>
            <a:pPr algn="r"/>
            <a:endParaRPr lang="en-US" sz="3600" dirty="0" smtClean="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 name="Straight Connector 7"/>
          <p:cNvCxnSpPr/>
          <p:nvPr/>
        </p:nvCxnSpPr>
        <p:spPr>
          <a:xfrm>
            <a:off x="990600" y="1676400"/>
            <a:ext cx="76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Give Cheerfully!</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r>
              <a:rPr lang="en-US" sz="3200" b="1" baseline="30000" dirty="0" smtClean="0"/>
              <a:t>2 </a:t>
            </a:r>
            <a:r>
              <a:rPr lang="en-US" sz="3200" b="1" baseline="30000" dirty="0" err="1" smtClean="0"/>
              <a:t>Cor</a:t>
            </a:r>
            <a:r>
              <a:rPr lang="en-US" sz="3200" b="1" baseline="30000" dirty="0" smtClean="0"/>
              <a:t> 9:5 </a:t>
            </a:r>
            <a:r>
              <a:rPr lang="en-US" sz="3200" dirty="0" smtClean="0"/>
              <a:t>So I thought it necessary to urge the brothers to go on ahead to you and arrange in advance for the gift you have promised, so that it may be ready as a willing gift, not as an exaction. </a:t>
            </a:r>
            <a:r>
              <a:rPr lang="en-US" sz="3200" b="1" baseline="30000" dirty="0" smtClean="0"/>
              <a:t>6 </a:t>
            </a:r>
            <a:r>
              <a:rPr lang="en-US" sz="3200" dirty="0" smtClean="0"/>
              <a:t>The point is this: whoever sows sparingly will also reap sparingly, and whoever sows bountifully will also reap bountifully. </a:t>
            </a:r>
            <a:r>
              <a:rPr lang="en-US" sz="3200" b="1" baseline="30000" dirty="0" smtClean="0"/>
              <a:t>7 </a:t>
            </a:r>
            <a:r>
              <a:rPr lang="en-US" sz="3200" dirty="0" smtClean="0"/>
              <a:t>Each one must give as he has decided in his heart, not reluctantly or under compulsion, for </a:t>
            </a:r>
            <a:r>
              <a:rPr lang="en-US" sz="3600" b="1" u="sng" dirty="0" smtClean="0"/>
              <a:t>God loves a cheerful giver.</a:t>
            </a:r>
            <a:r>
              <a:rPr lang="en-US" sz="3600" b="1" dirty="0" smtClean="0"/>
              <a:t> </a:t>
            </a:r>
          </a:p>
          <a:p>
            <a:pPr>
              <a:buNone/>
            </a:pPr>
            <a:endParaRPr lang="en-US" dirty="0" smtClean="0"/>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Give Cheerfully!</a:t>
            </a:r>
            <a:endParaRPr lang="en-US" dirty="0"/>
          </a:p>
        </p:txBody>
      </p:sp>
      <p:sp>
        <p:nvSpPr>
          <p:cNvPr id="3" name="Content Placeholder 2"/>
          <p:cNvSpPr>
            <a:spLocks noGrp="1"/>
          </p:cNvSpPr>
          <p:nvPr>
            <p:ph sz="quarter" idx="1"/>
          </p:nvPr>
        </p:nvSpPr>
        <p:spPr>
          <a:xfrm>
            <a:off x="121920" y="530352"/>
            <a:ext cx="8717280" cy="6022848"/>
          </a:xfrm>
        </p:spPr>
        <p:txBody>
          <a:bodyPr>
            <a:normAutofit/>
          </a:bodyPr>
          <a:lstStyle/>
          <a:p>
            <a:pPr>
              <a:buNone/>
            </a:pPr>
            <a:r>
              <a:rPr lang="en-US" b="1" baseline="30000" dirty="0" smtClean="0"/>
              <a:t>	</a:t>
            </a:r>
            <a:r>
              <a:rPr lang="en-US" sz="3200" b="1" baseline="30000" dirty="0" smtClean="0"/>
              <a:t>2 </a:t>
            </a:r>
            <a:r>
              <a:rPr lang="en-US" sz="3200" b="1" baseline="30000" dirty="0" err="1" smtClean="0"/>
              <a:t>Cor</a:t>
            </a:r>
            <a:r>
              <a:rPr lang="en-US" sz="3200" b="1" baseline="30000" dirty="0" smtClean="0"/>
              <a:t> 9:5 </a:t>
            </a:r>
            <a:r>
              <a:rPr lang="en-US" sz="3200" dirty="0" smtClean="0"/>
              <a:t>So I thought it necessary to urge the brothers to go on ahead to you and arrange in advance for the gift you have promised, so that it may be ready as a willing gift, not as an exaction. </a:t>
            </a:r>
            <a:r>
              <a:rPr lang="en-US" sz="3200" b="1" baseline="30000" dirty="0" smtClean="0"/>
              <a:t>6 </a:t>
            </a:r>
            <a:r>
              <a:rPr lang="en-US" sz="3200" dirty="0" smtClean="0"/>
              <a:t>The point is this: whoever sows sparingly will also reap sparingly, and whoever sows bountifully will also reap bountifully. </a:t>
            </a:r>
            <a:r>
              <a:rPr lang="en-US" sz="3200" b="1" baseline="30000" dirty="0" smtClean="0"/>
              <a:t>7 </a:t>
            </a:r>
            <a:r>
              <a:rPr lang="en-US" sz="3200" dirty="0" smtClean="0"/>
              <a:t>Each one must give as he has decided in his heart, not reluctantly or under compulsion, for </a:t>
            </a:r>
            <a:r>
              <a:rPr lang="en-US" sz="3600" b="1" u="sng" dirty="0" smtClean="0"/>
              <a:t>God loves a cheerful giver.</a:t>
            </a:r>
            <a:r>
              <a:rPr lang="en-US" sz="3600" b="1" dirty="0" smtClean="0"/>
              <a:t> </a:t>
            </a:r>
          </a:p>
          <a:p>
            <a:pPr algn="r">
              <a:buNone/>
            </a:pPr>
            <a:r>
              <a:rPr lang="en-US" sz="3600" i="1" dirty="0" smtClean="0"/>
              <a:t>Not Malachi 3:8-9 motivation!</a:t>
            </a:r>
          </a:p>
          <a:p>
            <a:pPr>
              <a:buNone/>
            </a:pPr>
            <a:endParaRPr lang="en-US" dirty="0" smtClean="0"/>
          </a:p>
          <a:p>
            <a:pPr>
              <a:buNone/>
            </a:pPr>
            <a:endParaRPr lang="en-US" dirty="0"/>
          </a:p>
        </p:txBody>
      </p:sp>
      <p:sp>
        <p:nvSpPr>
          <p:cNvPr id="4" name="Oval 3"/>
          <p:cNvSpPr/>
          <p:nvPr/>
        </p:nvSpPr>
        <p:spPr>
          <a:xfrm>
            <a:off x="914400" y="1981200"/>
            <a:ext cx="3124200" cy="6096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 y="3962400"/>
            <a:ext cx="3733800" cy="6096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19800" y="3429000"/>
            <a:ext cx="2895600" cy="6096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Give Cheerfully!</a:t>
            </a:r>
            <a:endParaRPr lang="en-US" dirty="0"/>
          </a:p>
        </p:txBody>
      </p:sp>
      <p:sp>
        <p:nvSpPr>
          <p:cNvPr id="3" name="Content Placeholder 2"/>
          <p:cNvSpPr>
            <a:spLocks noGrp="1"/>
          </p:cNvSpPr>
          <p:nvPr>
            <p:ph sz="quarter" idx="1"/>
          </p:nvPr>
        </p:nvSpPr>
        <p:spPr>
          <a:xfrm>
            <a:off x="121920" y="530352"/>
            <a:ext cx="8717280" cy="5260848"/>
          </a:xfrm>
        </p:spPr>
        <p:txBody>
          <a:bodyPr>
            <a:normAutofit lnSpcReduction="10000"/>
          </a:bodyPr>
          <a:lstStyle/>
          <a:p>
            <a:pPr>
              <a:buNone/>
            </a:pPr>
            <a:r>
              <a:rPr lang="en-US" b="1" baseline="30000" dirty="0" smtClean="0"/>
              <a:t>	</a:t>
            </a:r>
            <a:r>
              <a:rPr lang="en-US" sz="3200" b="1" baseline="30000" dirty="0" smtClean="0"/>
              <a:t>2 </a:t>
            </a:r>
            <a:r>
              <a:rPr lang="en-US" sz="3200" b="1" baseline="30000" dirty="0" err="1" smtClean="0"/>
              <a:t>Cor</a:t>
            </a:r>
            <a:r>
              <a:rPr lang="en-US" sz="3200" b="1" baseline="30000" dirty="0" smtClean="0"/>
              <a:t> 9:5 </a:t>
            </a:r>
            <a:r>
              <a:rPr lang="en-US" sz="3200" dirty="0" smtClean="0"/>
              <a:t>So I thought it necessary to urge the brothers to go on ahead to you and arrange in advance for the gift you have promised, so that it may be ready as a willing gift, not as an exaction. </a:t>
            </a:r>
            <a:r>
              <a:rPr lang="en-US" sz="3200" b="1" baseline="30000" dirty="0" smtClean="0"/>
              <a:t>6 </a:t>
            </a:r>
            <a:r>
              <a:rPr lang="en-US" sz="3200" dirty="0" smtClean="0"/>
              <a:t>The point is this: whoever sows sparingly will also reap sparingly, and whoever sows bountifully will also reap bountifully. </a:t>
            </a:r>
            <a:r>
              <a:rPr lang="en-US" sz="3200" b="1" baseline="30000" dirty="0" smtClean="0"/>
              <a:t>7 </a:t>
            </a:r>
            <a:r>
              <a:rPr lang="en-US" sz="3200" dirty="0" smtClean="0"/>
              <a:t>Each one must give as he has decided in his heart, not reluctantly or under compulsion, for </a:t>
            </a:r>
            <a:r>
              <a:rPr lang="en-US" sz="3600" b="1" u="sng" dirty="0" smtClean="0"/>
              <a:t>God loves a cheerful giver.</a:t>
            </a:r>
            <a:r>
              <a:rPr lang="en-US" sz="3600" b="1" dirty="0" smtClean="0"/>
              <a:t> </a:t>
            </a:r>
            <a:endParaRPr lang="en-US" sz="400" b="1" dirty="0" smtClean="0"/>
          </a:p>
          <a:p>
            <a:pPr>
              <a:buNone/>
            </a:pPr>
            <a:endParaRPr lang="en-US" sz="400" b="1" dirty="0" smtClean="0"/>
          </a:p>
          <a:p>
            <a:pPr>
              <a:buNone/>
            </a:pPr>
            <a:endParaRPr lang="en-US" sz="400" b="1" dirty="0" smtClean="0"/>
          </a:p>
          <a:p>
            <a:pPr>
              <a:buNone/>
            </a:pPr>
            <a:endParaRPr lang="en-US" sz="400" b="1" dirty="0" smtClean="0"/>
          </a:p>
          <a:p>
            <a:pPr algn="ctr">
              <a:buNone/>
            </a:pPr>
            <a:r>
              <a:rPr lang="en-US" sz="3600" i="1" baseline="30000" dirty="0" smtClean="0"/>
              <a:t>Matt 6:21 </a:t>
            </a:r>
            <a:r>
              <a:rPr lang="en-US" sz="3400" i="1" dirty="0" smtClean="0"/>
              <a:t>“Where your treasure is, there your heart will be also.”</a:t>
            </a:r>
          </a:p>
          <a:p>
            <a:pPr>
              <a:buNone/>
            </a:pPr>
            <a:endParaRPr lang="en-US" dirty="0" smtClean="0"/>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na.ssl-images-amazon.com/images/I/51uPHkA8A%2BL.jpg"/>
          <p:cNvPicPr>
            <a:picLocks noChangeAspect="1" noChangeArrowheads="1"/>
          </p:cNvPicPr>
          <p:nvPr/>
        </p:nvPicPr>
        <p:blipFill>
          <a:blip r:embed="rId2" cstate="print"/>
          <a:srcRect/>
          <a:stretch>
            <a:fillRect/>
          </a:stretch>
        </p:blipFill>
        <p:spPr bwMode="auto">
          <a:xfrm>
            <a:off x="304800" y="838199"/>
            <a:ext cx="3375508" cy="5257801"/>
          </a:xfrm>
          <a:prstGeom prst="rect">
            <a:avLst/>
          </a:prstGeom>
          <a:noFill/>
        </p:spPr>
      </p:pic>
      <p:sp>
        <p:nvSpPr>
          <p:cNvPr id="3" name="TextBox 2"/>
          <p:cNvSpPr txBox="1"/>
          <p:nvPr/>
        </p:nvSpPr>
        <p:spPr>
          <a:xfrm>
            <a:off x="3886200" y="630734"/>
            <a:ext cx="5029200" cy="5693866"/>
          </a:xfrm>
          <a:prstGeom prst="rect">
            <a:avLst/>
          </a:prstGeom>
          <a:noFill/>
        </p:spPr>
        <p:txBody>
          <a:bodyPr wrap="square" rtlCol="0">
            <a:spAutoFit/>
          </a:bodyPr>
          <a:lstStyle/>
          <a:p>
            <a:r>
              <a:rPr lang="en-US" sz="2800" dirty="0" smtClean="0"/>
              <a:t>What we do with our money doesn’t simply </a:t>
            </a:r>
            <a:r>
              <a:rPr lang="en-US" sz="2800" i="1" dirty="0" smtClean="0"/>
              <a:t>indicate</a:t>
            </a:r>
            <a:r>
              <a:rPr lang="en-US" sz="2800" dirty="0" smtClean="0"/>
              <a:t> where our heart is. According to Jesus, it </a:t>
            </a:r>
            <a:r>
              <a:rPr lang="en-US" sz="2800" i="1" dirty="0" smtClean="0"/>
              <a:t>determines</a:t>
            </a:r>
            <a:r>
              <a:rPr lang="en-US" sz="2800" dirty="0" smtClean="0"/>
              <a:t> where our heart goes. This is an amazing and exciting truth. If I want my heart to be in one particular place and not in another, then I need to put my money in that place and not in the other. I’ve heard people say, “I want more of a heart for missions.” I always respond, “Jesus tells you exactly how to get it. Put your money in missions, and your heart will follow.”</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What’s my scary step of faith?</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276600"/>
            <a:ext cx="8183880" cy="3276600"/>
          </a:xfrm>
        </p:spPr>
        <p:txBody>
          <a:bodyPr>
            <a:normAutofit/>
          </a:bodyPr>
          <a:lstStyle/>
          <a:p>
            <a:pPr algn="r"/>
            <a:r>
              <a:rPr lang="x-none" sz="3600" smtClean="0"/>
              <a:t>America Has More Self-Storage </a:t>
            </a:r>
            <a:r>
              <a:rPr lang="en-US" sz="3600" dirty="0" smtClean="0"/>
              <a:t/>
            </a:r>
            <a:br>
              <a:rPr lang="en-US" sz="3600" dirty="0" smtClean="0"/>
            </a:br>
            <a:r>
              <a:rPr lang="x-none" sz="3600" smtClean="0"/>
              <a:t>Facilities Than McDonald’s, </a:t>
            </a:r>
            <a:r>
              <a:rPr lang="en-US" sz="3600" b="1" dirty="0" smtClean="0"/>
              <a:t/>
            </a:r>
            <a:br>
              <a:rPr lang="en-US" sz="3600" b="1" dirty="0" smtClean="0"/>
            </a:br>
            <a:r>
              <a:rPr lang="x-none" sz="3600" smtClean="0"/>
              <a:t>Because Apparently We’re All Hoarders</a:t>
            </a:r>
            <a:r>
              <a:rPr lang="en-US" sz="3600" b="1" dirty="0" smtClean="0"/>
              <a:t/>
            </a:r>
            <a:br>
              <a:rPr lang="en-US" sz="3600" b="1" dirty="0" smtClean="0"/>
            </a:br>
            <a:r>
              <a:rPr lang="en-US" sz="400" b="1" dirty="0" smtClean="0"/>
              <a:t/>
            </a:r>
            <a:br>
              <a:rPr lang="en-US" sz="400" b="1" dirty="0" smtClean="0"/>
            </a:br>
            <a:r>
              <a:rPr lang="en-US" sz="400" b="1" dirty="0" smtClean="0"/>
              <a:t/>
            </a:r>
            <a:br>
              <a:rPr lang="en-US" sz="400" b="1" dirty="0" smtClean="0"/>
            </a:br>
            <a:r>
              <a:rPr lang="en-US" sz="2400" i="1" dirty="0" smtClean="0"/>
              <a:t>From the Huffington Post on April 21, 2015</a:t>
            </a:r>
            <a:endParaRPr lang="en-US" sz="24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What’s my scary step of faith?</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marL="514350" lvl="0" indent="-514350">
              <a:buClrTx/>
              <a:buFont typeface="+mj-lt"/>
              <a:buAutoNum type="arabicPeriod"/>
            </a:pPr>
            <a:r>
              <a:rPr lang="en-US" sz="3200" dirty="0" smtClean="0"/>
              <a:t>Go from giving 0% to $25/month. Great baby step!</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What’s my scary step of faith?</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marL="514350" lvl="0" indent="-514350">
              <a:buClrTx/>
              <a:buFont typeface="+mj-lt"/>
              <a:buAutoNum type="arabicPeriod"/>
            </a:pPr>
            <a:r>
              <a:rPr lang="en-US" sz="3200" dirty="0" smtClean="0"/>
              <a:t>Go from giving 0% to $25/month. Great baby step!</a:t>
            </a:r>
          </a:p>
          <a:p>
            <a:pPr marL="514350" lvl="0" indent="-514350">
              <a:buClrTx/>
              <a:buFont typeface="+mj-lt"/>
              <a:buAutoNum type="arabicPeriod"/>
            </a:pPr>
            <a:r>
              <a:rPr lang="en-US" sz="3200" dirty="0" smtClean="0"/>
              <a:t>Go from giving 10% to 15% or 20%. Perhaps a bit more scary!</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What’s my scary step of faith?</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marL="514350" lvl="0" indent="-514350">
              <a:buClrTx/>
              <a:buFont typeface="+mj-lt"/>
              <a:buAutoNum type="arabicPeriod"/>
            </a:pPr>
            <a:r>
              <a:rPr lang="en-US" sz="3200" dirty="0" smtClean="0"/>
              <a:t>Go from giving 0% to $25/month. Great baby step!</a:t>
            </a:r>
          </a:p>
          <a:p>
            <a:pPr marL="514350" lvl="0" indent="-514350">
              <a:buClrTx/>
              <a:buFont typeface="+mj-lt"/>
              <a:buAutoNum type="arabicPeriod"/>
            </a:pPr>
            <a:r>
              <a:rPr lang="en-US" sz="3200" dirty="0" smtClean="0"/>
              <a:t>Go from giving 10% to 15% or 20%. Perhaps a bit more scary!</a:t>
            </a:r>
          </a:p>
          <a:p>
            <a:pPr marL="514350" lvl="0" indent="-514350">
              <a:buClrTx/>
              <a:buFont typeface="+mj-lt"/>
              <a:buAutoNum type="arabicPeriod"/>
            </a:pPr>
            <a:r>
              <a:rPr lang="en-US" sz="3200" dirty="0" smtClean="0"/>
              <a:t>Pick up </a:t>
            </a:r>
            <a:r>
              <a:rPr lang="en-US" sz="3200" i="1" dirty="0" smtClean="0"/>
              <a:t>Money, Possession, and Eternity</a:t>
            </a:r>
            <a:r>
              <a:rPr lang="en-US" sz="3200" dirty="0" smtClean="0"/>
              <a:t> by Randy Alcorn.</a:t>
            </a:r>
            <a:endParaRPr lang="en-US" sz="3200" i="1" dirty="0" smtClean="0"/>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What’s my scary step of faith?</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marL="514350" lvl="0" indent="-514350">
              <a:buClrTx/>
              <a:buFont typeface="+mj-lt"/>
              <a:buAutoNum type="arabicPeriod"/>
            </a:pPr>
            <a:r>
              <a:rPr lang="en-US" sz="3200" dirty="0" smtClean="0"/>
              <a:t>Go from giving 0% to $25/month. Great baby step!</a:t>
            </a:r>
          </a:p>
          <a:p>
            <a:pPr marL="514350" lvl="0" indent="-514350">
              <a:buClrTx/>
              <a:buFont typeface="+mj-lt"/>
              <a:buAutoNum type="arabicPeriod"/>
            </a:pPr>
            <a:r>
              <a:rPr lang="en-US" sz="3200" dirty="0" smtClean="0"/>
              <a:t>Go from giving 10% to 15% or 20%. Perhaps a bit more scary!</a:t>
            </a:r>
          </a:p>
          <a:p>
            <a:pPr marL="514350" lvl="0" indent="-514350">
              <a:buClrTx/>
              <a:buFont typeface="+mj-lt"/>
              <a:buAutoNum type="arabicPeriod"/>
            </a:pPr>
            <a:r>
              <a:rPr lang="en-US" sz="3200" dirty="0" smtClean="0"/>
              <a:t>Pick up </a:t>
            </a:r>
            <a:r>
              <a:rPr lang="en-US" sz="3200" i="1" dirty="0" smtClean="0"/>
              <a:t>Money, Possession, and Eternity</a:t>
            </a:r>
            <a:r>
              <a:rPr lang="en-US" sz="3200" dirty="0" smtClean="0"/>
              <a:t> by Randy Alcorn.</a:t>
            </a:r>
            <a:endParaRPr lang="en-US" sz="3200" i="1" dirty="0" smtClean="0"/>
          </a:p>
          <a:p>
            <a:pPr marL="514350" lvl="0" indent="-514350">
              <a:buClrTx/>
              <a:buFont typeface="+mj-lt"/>
              <a:buAutoNum type="arabicPeriod"/>
            </a:pPr>
            <a:r>
              <a:rPr lang="en-US" sz="3200" dirty="0" smtClean="0"/>
              <a:t>Take our </a:t>
            </a:r>
            <a:r>
              <a:rPr lang="en-US" sz="3200" i="1" dirty="0" smtClean="0"/>
              <a:t>Kingdom Stewardship</a:t>
            </a:r>
            <a:r>
              <a:rPr lang="en-US" sz="3200" dirty="0" smtClean="0"/>
              <a:t> class.</a:t>
            </a: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What’s my scary step of faith?</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marL="514350" lvl="0" indent="-514350">
              <a:buClrTx/>
              <a:buFont typeface="+mj-lt"/>
              <a:buAutoNum type="arabicPeriod"/>
            </a:pPr>
            <a:r>
              <a:rPr lang="en-US" sz="3200" dirty="0" smtClean="0"/>
              <a:t>Go from giving 0% to $25/month. Great baby step!</a:t>
            </a:r>
          </a:p>
          <a:p>
            <a:pPr marL="514350" lvl="0" indent="-514350">
              <a:buClrTx/>
              <a:buFont typeface="+mj-lt"/>
              <a:buAutoNum type="arabicPeriod"/>
            </a:pPr>
            <a:r>
              <a:rPr lang="en-US" sz="3200" dirty="0" smtClean="0"/>
              <a:t>Go from giving 10% to 15% or 20%. Perhaps a bit more scary!</a:t>
            </a:r>
          </a:p>
          <a:p>
            <a:pPr marL="514350" lvl="0" indent="-514350">
              <a:buClrTx/>
              <a:buFont typeface="+mj-lt"/>
              <a:buAutoNum type="arabicPeriod"/>
            </a:pPr>
            <a:r>
              <a:rPr lang="en-US" sz="3200" dirty="0" smtClean="0"/>
              <a:t>Pick up </a:t>
            </a:r>
            <a:r>
              <a:rPr lang="en-US" sz="3200" i="1" dirty="0" smtClean="0"/>
              <a:t>Money, Possession, and Eternity</a:t>
            </a:r>
            <a:r>
              <a:rPr lang="en-US" sz="3200" dirty="0" smtClean="0"/>
              <a:t> by Randy Alcorn.</a:t>
            </a:r>
            <a:endParaRPr lang="en-US" sz="3200" i="1" dirty="0" smtClean="0"/>
          </a:p>
          <a:p>
            <a:pPr marL="514350" lvl="0" indent="-514350">
              <a:buClrTx/>
              <a:buFont typeface="+mj-lt"/>
              <a:buAutoNum type="arabicPeriod"/>
            </a:pPr>
            <a:r>
              <a:rPr lang="en-US" sz="3200" dirty="0" smtClean="0"/>
              <a:t>Take our </a:t>
            </a:r>
            <a:r>
              <a:rPr lang="en-US" sz="3200" i="1" dirty="0" smtClean="0"/>
              <a:t>Kingdom Stewardship</a:t>
            </a:r>
            <a:r>
              <a:rPr lang="en-US" sz="3200" dirty="0" smtClean="0"/>
              <a:t> class.</a:t>
            </a:r>
          </a:p>
          <a:p>
            <a:pPr marL="514350" lvl="0" indent="-514350">
              <a:buClrTx/>
              <a:buFont typeface="+mj-lt"/>
              <a:buAutoNum type="arabicPeriod"/>
            </a:pPr>
            <a:r>
              <a:rPr lang="en-US" sz="3200" dirty="0" smtClean="0"/>
              <a:t>How is God leading you?</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Questions to ask Jesus.</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marL="514350" lvl="0" indent="-514350">
              <a:buClrTx/>
              <a:buFont typeface="+mj-lt"/>
              <a:buAutoNum type="arabicPeriod"/>
            </a:pPr>
            <a:r>
              <a:rPr lang="en-US" sz="3200" dirty="0" smtClean="0"/>
              <a:t>What does my standard of giving indicate about my experience/understanding of the grace of God?</a:t>
            </a:r>
          </a:p>
          <a:p>
            <a:pPr marL="514350" indent="-514350">
              <a:buClrTx/>
              <a:buFont typeface="+mj-lt"/>
              <a:buAutoNum type="arabicPeriod"/>
            </a:pPr>
            <a:r>
              <a:rPr lang="en-US" sz="3200" dirty="0" smtClean="0"/>
              <a:t>Is the fact that You’ve entrusted me with so many resources an indication that you have given me the gift of giving and want me to learn to exercise it more frequently and skillfully?</a:t>
            </a:r>
          </a:p>
          <a:p>
            <a:pPr marL="514350" lvl="0" indent="-514350">
              <a:buClrTx/>
              <a:buFont typeface="+mj-lt"/>
              <a:buAutoNum type="arabicPeriod"/>
            </a:pPr>
            <a:r>
              <a:rPr lang="en-US" sz="3200" dirty="0" smtClean="0"/>
              <a:t>Do You want me to set a basic level of income and assets to live on, then give away whatever you provide beyond that (regardless of whether that’s 50%, 90%, or more)?</a:t>
            </a: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Corinthians 8:7-9</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b="1" baseline="30000" dirty="0" smtClean="0"/>
              <a:t>	7 </a:t>
            </a:r>
            <a:r>
              <a:rPr lang="en-US" sz="3200" dirty="0" smtClean="0"/>
              <a:t>But as you excel in everything—in faith, in speech, in knowledge, in all earnestness, and in our love for you—see that you excel in this act of grace also. </a:t>
            </a:r>
            <a:r>
              <a:rPr lang="en-US" sz="3200" b="1" baseline="30000" dirty="0" smtClean="0"/>
              <a:t>8 </a:t>
            </a:r>
            <a:r>
              <a:rPr lang="en-US" sz="3200" dirty="0" smtClean="0"/>
              <a:t>I say this not as a command, but to prove by the earnestness of others that your love also is genuine. </a:t>
            </a:r>
            <a:r>
              <a:rPr lang="en-US" sz="3200" b="1" baseline="30000" dirty="0" smtClean="0"/>
              <a:t>9 </a:t>
            </a:r>
            <a:r>
              <a:rPr lang="en-US" sz="3200" dirty="0" smtClean="0"/>
              <a:t>For you know the grace of our Lord Jesus Christ, that though he was rich, yet for your sake he became poor, so that you by his poverty might become rich.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276600"/>
            <a:ext cx="8183880" cy="3276600"/>
          </a:xfrm>
        </p:spPr>
        <p:txBody>
          <a:bodyPr>
            <a:normAutofit/>
          </a:bodyPr>
          <a:lstStyle/>
          <a:p>
            <a:pPr algn="r"/>
            <a:r>
              <a:rPr lang="en-US" sz="3600" dirty="0" smtClean="0"/>
              <a:t>Minimalism: A Documentary </a:t>
            </a:r>
            <a:br>
              <a:rPr lang="en-US" sz="3600" dirty="0" smtClean="0"/>
            </a:br>
            <a:r>
              <a:rPr lang="en-US" sz="3600" dirty="0" smtClean="0"/>
              <a:t>About The Important Things</a:t>
            </a:r>
            <a:r>
              <a:rPr lang="en-US" sz="2400" i="1" dirty="0" smtClean="0"/>
              <a:t> (2015)</a:t>
            </a:r>
            <a:endParaRPr lang="en-US" sz="2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Corinthians 8:1-6</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r>
              <a:rPr lang="en-US" sz="2800" b="1" baseline="30000" dirty="0" smtClean="0"/>
              <a:t>1 </a:t>
            </a:r>
            <a:r>
              <a:rPr lang="en-US" sz="2800" dirty="0" smtClean="0"/>
              <a:t>We want you to know, brothers, about the grace of God that has been given among the churches of Macedonia,  </a:t>
            </a:r>
            <a:r>
              <a:rPr lang="en-US" sz="2800" b="1" baseline="30000" dirty="0" smtClean="0"/>
              <a:t>2 </a:t>
            </a:r>
            <a:r>
              <a:rPr lang="en-US" sz="2800" dirty="0" smtClean="0"/>
              <a:t>for in a severe test of affliction, their abundance of joy and their extreme poverty have overflowed in a wealth of generosity on their part. </a:t>
            </a:r>
            <a:r>
              <a:rPr lang="en-US" sz="2800" b="1" baseline="30000" dirty="0" smtClean="0"/>
              <a:t>3 </a:t>
            </a:r>
            <a:r>
              <a:rPr lang="en-US" sz="2800" dirty="0" smtClean="0"/>
              <a:t>For they gave according to their means, as I can testify, and beyond their means, of their own accord,</a:t>
            </a:r>
            <a:r>
              <a:rPr lang="en-US" sz="2800" b="1" baseline="30000" dirty="0" smtClean="0"/>
              <a:t>4 </a:t>
            </a:r>
            <a:r>
              <a:rPr lang="en-US" sz="2800" dirty="0" smtClean="0"/>
              <a:t>begging us earnestly for the favor of taking part in the relief of the saints— </a:t>
            </a:r>
            <a:r>
              <a:rPr lang="en-US" sz="2800" b="1" baseline="30000" dirty="0" smtClean="0"/>
              <a:t>5 </a:t>
            </a:r>
            <a:r>
              <a:rPr lang="en-US" sz="2800" dirty="0" smtClean="0"/>
              <a:t>and this, not as we expected, but they gave themselves first to the Lord and then by the will of God to us. </a:t>
            </a:r>
            <a:r>
              <a:rPr lang="en-US" sz="2800" b="1" baseline="30000" dirty="0" smtClean="0"/>
              <a:t>6 </a:t>
            </a:r>
            <a:r>
              <a:rPr lang="en-US" sz="2800" dirty="0" smtClean="0"/>
              <a:t>Accordingly, we urged Titus that as he had started, so he should complete among you this act of grace. </a:t>
            </a:r>
          </a:p>
          <a:p>
            <a:pPr>
              <a:buNone/>
            </a:pPr>
            <a:endParaRPr lang="en-US" dirty="0" smtClean="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Corinthians 8:7-9</a:t>
            </a:r>
            <a:endParaRPr lang="en-US" dirty="0"/>
          </a:p>
        </p:txBody>
      </p:sp>
      <p:sp>
        <p:nvSpPr>
          <p:cNvPr id="3" name="Content Placeholder 2"/>
          <p:cNvSpPr>
            <a:spLocks noGrp="1"/>
          </p:cNvSpPr>
          <p:nvPr>
            <p:ph sz="quarter" idx="1"/>
          </p:nvPr>
        </p:nvSpPr>
        <p:spPr>
          <a:xfrm>
            <a:off x="121920" y="530352"/>
            <a:ext cx="8641080" cy="5260848"/>
          </a:xfrm>
        </p:spPr>
        <p:txBody>
          <a:bodyPr>
            <a:normAutofit/>
          </a:bodyPr>
          <a:lstStyle/>
          <a:p>
            <a:pPr>
              <a:buNone/>
            </a:pPr>
            <a:r>
              <a:rPr lang="en-US" sz="3200" b="1" baseline="30000" dirty="0" smtClean="0"/>
              <a:t>	7 </a:t>
            </a:r>
            <a:r>
              <a:rPr lang="en-US" sz="3200" dirty="0" smtClean="0"/>
              <a:t>But as you excel in everything—in faith, in speech, in knowledge, in all earnestness, and in our love for you—see that you excel in this act of grace also. </a:t>
            </a:r>
            <a:r>
              <a:rPr lang="en-US" sz="3200" b="1" baseline="30000" dirty="0" smtClean="0"/>
              <a:t>8 </a:t>
            </a:r>
            <a:r>
              <a:rPr lang="en-US" sz="3200" dirty="0" smtClean="0"/>
              <a:t>I say this not as a command, but to prove by the earnestness of others that your love also is genuine. </a:t>
            </a:r>
            <a:r>
              <a:rPr lang="en-US" sz="3200" b="1" baseline="30000" dirty="0" smtClean="0"/>
              <a:t>9 </a:t>
            </a:r>
            <a:r>
              <a:rPr lang="en-US" sz="3200" dirty="0" smtClean="0"/>
              <a:t>For you know the grace of our Lord Jesus Christ, that though he was rich, yet for your sake he became poor, so that you by his poverty might become rich. </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2 Corinthians 8:1-6</a:t>
            </a:r>
            <a:endParaRPr lang="en-US" dirty="0"/>
          </a:p>
        </p:txBody>
      </p:sp>
      <p:sp>
        <p:nvSpPr>
          <p:cNvPr id="3" name="Content Placeholder 2"/>
          <p:cNvSpPr>
            <a:spLocks noGrp="1"/>
          </p:cNvSpPr>
          <p:nvPr>
            <p:ph sz="quarter" idx="1"/>
          </p:nvPr>
        </p:nvSpPr>
        <p:spPr>
          <a:xfrm>
            <a:off x="121920" y="530352"/>
            <a:ext cx="8717280" cy="5260848"/>
          </a:xfrm>
        </p:spPr>
        <p:txBody>
          <a:bodyPr>
            <a:normAutofit/>
          </a:bodyPr>
          <a:lstStyle/>
          <a:p>
            <a:pPr>
              <a:buNone/>
            </a:pPr>
            <a:r>
              <a:rPr lang="en-US" b="1" baseline="30000" dirty="0" smtClean="0"/>
              <a:t>	</a:t>
            </a:r>
            <a:r>
              <a:rPr lang="en-US" sz="2800" b="1" baseline="30000" dirty="0" smtClean="0"/>
              <a:t>1 </a:t>
            </a:r>
            <a:r>
              <a:rPr lang="en-US" sz="2800" dirty="0" smtClean="0"/>
              <a:t>We want you to know, brothers, about the grace of God that has been given among the churches of Macedonia,  </a:t>
            </a:r>
            <a:r>
              <a:rPr lang="en-US" sz="2800" b="1" baseline="30000" dirty="0" smtClean="0"/>
              <a:t>2 </a:t>
            </a:r>
            <a:r>
              <a:rPr lang="en-US" sz="2800" dirty="0" smtClean="0"/>
              <a:t>for in a severe test of affliction, their abundance of joy and their extreme poverty have overflowed in a wealth of generosity on their part. </a:t>
            </a:r>
            <a:r>
              <a:rPr lang="en-US" sz="2800" b="1" baseline="30000" dirty="0" smtClean="0"/>
              <a:t>3 </a:t>
            </a:r>
            <a:r>
              <a:rPr lang="en-US" sz="2800" dirty="0" smtClean="0"/>
              <a:t>For they gave according to their means, as I can testify, and beyond their means, of their own accord,</a:t>
            </a:r>
            <a:r>
              <a:rPr lang="en-US" sz="2800" b="1" baseline="30000" dirty="0" smtClean="0"/>
              <a:t>4 </a:t>
            </a:r>
            <a:r>
              <a:rPr lang="en-US" sz="2800" dirty="0" smtClean="0"/>
              <a:t>begging us earnestly for the favor of taking part in the relief of the saints— </a:t>
            </a:r>
            <a:r>
              <a:rPr lang="en-US" sz="2800" b="1" baseline="30000" dirty="0" smtClean="0"/>
              <a:t>5 </a:t>
            </a:r>
            <a:r>
              <a:rPr lang="en-US" sz="2800" dirty="0" smtClean="0"/>
              <a:t>and this, not as we expected, but they gave themselves first to the Lord and then by the will of God to us. </a:t>
            </a:r>
            <a:r>
              <a:rPr lang="en-US" sz="2800" b="1" baseline="30000" dirty="0" smtClean="0"/>
              <a:t>6 </a:t>
            </a:r>
            <a:r>
              <a:rPr lang="en-US" sz="2800" dirty="0" smtClean="0"/>
              <a:t>Accordingly, we urged Titus that as he had started, so he should complete among you this act of grace. </a:t>
            </a:r>
          </a:p>
          <a:p>
            <a:pPr>
              <a:buNone/>
            </a:pPr>
            <a:endParaRPr lang="en-US"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730240"/>
            <a:ext cx="8183880" cy="1051560"/>
          </a:xfrm>
        </p:spPr>
        <p:txBody>
          <a:bodyPr/>
          <a:lstStyle/>
          <a:p>
            <a:pPr algn="r"/>
            <a:r>
              <a:rPr lang="en-US" dirty="0" smtClean="0"/>
              <a:t>The Macedonian Formula</a:t>
            </a:r>
            <a:endParaRPr lang="en-US" dirty="0"/>
          </a:p>
        </p:txBody>
      </p:sp>
      <p:sp>
        <p:nvSpPr>
          <p:cNvPr id="3" name="Content Placeholder 2"/>
          <p:cNvSpPr>
            <a:spLocks noGrp="1"/>
          </p:cNvSpPr>
          <p:nvPr>
            <p:ph sz="quarter" idx="1"/>
          </p:nvPr>
        </p:nvSpPr>
        <p:spPr>
          <a:xfrm>
            <a:off x="-76200" y="530352"/>
            <a:ext cx="8717280" cy="5260848"/>
          </a:xfrm>
        </p:spPr>
        <p:txBody>
          <a:bodyPr>
            <a:normAutofit/>
          </a:bodyPr>
          <a:lstStyle/>
          <a:p>
            <a:pPr algn="r">
              <a:buNone/>
            </a:pPr>
            <a:r>
              <a:rPr lang="en-US" sz="2800" dirty="0" smtClean="0"/>
              <a:t>	</a:t>
            </a:r>
            <a:r>
              <a:rPr lang="en-US" sz="3600" dirty="0" smtClean="0"/>
              <a:t>the grace of God </a:t>
            </a:r>
          </a:p>
          <a:p>
            <a:pPr algn="r">
              <a:buNone/>
            </a:pPr>
            <a:r>
              <a:rPr lang="en-US" sz="3600" dirty="0" smtClean="0"/>
              <a:t>	a severe test of affliction </a:t>
            </a:r>
          </a:p>
          <a:p>
            <a:pPr algn="r">
              <a:buNone/>
            </a:pPr>
            <a:r>
              <a:rPr lang="en-US" sz="3600" dirty="0" smtClean="0"/>
              <a:t>	their abundance of joy </a:t>
            </a:r>
          </a:p>
          <a:p>
            <a:pPr algn="r">
              <a:buNone/>
            </a:pPr>
            <a:r>
              <a:rPr lang="en-US" sz="3600" b="1" dirty="0" smtClean="0"/>
              <a:t>+</a:t>
            </a:r>
            <a:r>
              <a:rPr lang="en-US" sz="3600" dirty="0" smtClean="0"/>
              <a:t> their extreme poverty</a:t>
            </a:r>
          </a:p>
          <a:p>
            <a:pPr algn="r">
              <a:buNone/>
            </a:pPr>
            <a:r>
              <a:rPr lang="en-US" sz="3600" dirty="0" smtClean="0"/>
              <a:t>	</a:t>
            </a:r>
            <a:endParaRPr lang="en-US" dirty="0" smtClean="0"/>
          </a:p>
          <a:p>
            <a:pPr>
              <a:buNone/>
            </a:pPr>
            <a:endParaRPr lang="en-US" dirty="0"/>
          </a:p>
        </p:txBody>
      </p:sp>
      <p:cxnSp>
        <p:nvCxnSpPr>
          <p:cNvPr id="5" name="Straight Connector 4"/>
          <p:cNvCxnSpPr/>
          <p:nvPr/>
        </p:nvCxnSpPr>
        <p:spPr>
          <a:xfrm>
            <a:off x="2590800" y="3048000"/>
            <a:ext cx="60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3678</TotalTime>
  <Words>909</Words>
  <Application>Microsoft Office PowerPoint</Application>
  <PresentationFormat>On-screen Show (4:3)</PresentationFormat>
  <Paragraphs>165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Equity</vt:lpstr>
      <vt:lpstr>Slide 1</vt:lpstr>
      <vt:lpstr>It’s beginning to look a lot like Christmas…</vt:lpstr>
      <vt:lpstr>It’s beginning to look a lot like Christmas…storage!!!</vt:lpstr>
      <vt:lpstr>America Has More Self-Storage  Facilities Than McDonald’s,  Because Apparently We’re All Hoarders   From the Huffington Post on April 21, 2015</vt:lpstr>
      <vt:lpstr>Minimalism: A Documentary  About The Important Things (2015)</vt:lpstr>
      <vt:lpstr>2 Corinthians 8:1-6</vt:lpstr>
      <vt:lpstr>2 Corinthians 8:7-9</vt:lpstr>
      <vt:lpstr>2 Corinthians 8:1-6</vt:lpstr>
      <vt:lpstr>The Macedonian Formula</vt:lpstr>
      <vt:lpstr>The Macedonian Formula</vt:lpstr>
      <vt:lpstr>Am I rich?</vt:lpstr>
      <vt:lpstr>Am I rich?</vt:lpstr>
      <vt:lpstr>What about our poor?</vt:lpstr>
      <vt:lpstr>What about our poor?</vt:lpstr>
      <vt:lpstr>Ok, but we’re generous, right?</vt:lpstr>
      <vt:lpstr>Ok, but we’re generous, right?</vt:lpstr>
      <vt:lpstr>Ok, ok, but we at New Hope are generous, right?</vt:lpstr>
      <vt:lpstr>Ok, ok, but we at New Hope are generous, right?</vt:lpstr>
      <vt:lpstr>The Gospel Circles</vt:lpstr>
      <vt:lpstr>The Gospel Circles</vt:lpstr>
      <vt:lpstr>The Gospel Circles</vt:lpstr>
      <vt:lpstr>The Gospel Circles</vt:lpstr>
      <vt:lpstr>Gospel Circles</vt:lpstr>
      <vt:lpstr>The Gospel</vt:lpstr>
      <vt:lpstr>Gospel Truth</vt:lpstr>
      <vt:lpstr>Gospel Conduct</vt:lpstr>
      <vt:lpstr>Gospel Conduct</vt:lpstr>
      <vt:lpstr>1. Give Sacrificially!</vt:lpstr>
      <vt:lpstr>2. Give Deliberately!</vt:lpstr>
      <vt:lpstr>2. Give Deliberately!</vt:lpstr>
      <vt:lpstr>Tackling our 2017 budget together!</vt:lpstr>
      <vt:lpstr>Tackling our 2017 budget together!</vt:lpstr>
      <vt:lpstr>Tackling our 2017 budget together!</vt:lpstr>
      <vt:lpstr>Tackling our 2017 budget together!</vt:lpstr>
      <vt:lpstr>2. Give Cheerfully!</vt:lpstr>
      <vt:lpstr>2. Give Cheerfully!</vt:lpstr>
      <vt:lpstr>2. Give Cheerfully!</vt:lpstr>
      <vt:lpstr>Slide 38</vt:lpstr>
      <vt:lpstr>What’s my scary step of faith?</vt:lpstr>
      <vt:lpstr>What’s my scary step of faith?</vt:lpstr>
      <vt:lpstr>What’s my scary step of faith?</vt:lpstr>
      <vt:lpstr>What’s my scary step of faith?</vt:lpstr>
      <vt:lpstr>What’s my scary step of faith?</vt:lpstr>
      <vt:lpstr>What’s my scary step of faith?</vt:lpstr>
      <vt:lpstr>Questions to ask Jesus.</vt:lpstr>
      <vt:lpstr>2 Corinthians 8:7-9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1:27</dc:title>
  <dc:creator>Ben Deaver</dc:creator>
  <cp:lastModifiedBy>Ben Deaver</cp:lastModifiedBy>
  <cp:revision>31</cp:revision>
  <dcterms:created xsi:type="dcterms:W3CDTF">2017-01-11T16:26:29Z</dcterms:created>
  <dcterms:modified xsi:type="dcterms:W3CDTF">2017-01-22T15:09:25Z</dcterms:modified>
</cp:coreProperties>
</file>