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66" r:id="rId3"/>
    <p:sldId id="269" r:id="rId4"/>
    <p:sldId id="267" r:id="rId5"/>
    <p:sldId id="270" r:id="rId6"/>
    <p:sldId id="271" r:id="rId7"/>
    <p:sldId id="268" r:id="rId8"/>
    <p:sldId id="272" r:id="rId9"/>
    <p:sldId id="273" r:id="rId10"/>
    <p:sldId id="291" r:id="rId11"/>
    <p:sldId id="292" r:id="rId12"/>
    <p:sldId id="290" r:id="rId13"/>
    <p:sldId id="261" r:id="rId14"/>
    <p:sldId id="257" r:id="rId15"/>
    <p:sldId id="274" r:id="rId16"/>
    <p:sldId id="275" r:id="rId17"/>
    <p:sldId id="276" r:id="rId18"/>
    <p:sldId id="3292" r:id="rId19"/>
    <p:sldId id="277" r:id="rId20"/>
    <p:sldId id="282" r:id="rId21"/>
    <p:sldId id="278" r:id="rId22"/>
    <p:sldId id="279" r:id="rId23"/>
    <p:sldId id="280" r:id="rId24"/>
    <p:sldId id="281" r:id="rId25"/>
    <p:sldId id="283" r:id="rId26"/>
    <p:sldId id="284" r:id="rId27"/>
    <p:sldId id="285" r:id="rId28"/>
    <p:sldId id="287" r:id="rId29"/>
    <p:sldId id="288" r:id="rId30"/>
    <p:sldId id="3294" r:id="rId31"/>
    <p:sldId id="3293" r:id="rId32"/>
    <p:sldId id="286" r:id="rId33"/>
    <p:sldId id="265" r:id="rId34"/>
    <p:sldId id="289" r:id="rId35"/>
    <p:sldId id="264" r:id="rId36"/>
    <p:sldId id="3296" r:id="rId37"/>
    <p:sldId id="259" r:id="rId38"/>
    <p:sldId id="260" r:id="rId39"/>
    <p:sldId id="3297" r:id="rId40"/>
    <p:sldId id="3295" r:id="rId4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41" d="100"/>
          <a:sy n="41" d="100"/>
        </p:scale>
        <p:origin x="69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b10067705dm-001_2880x2161.jpg"/>
          <p:cNvSpPr>
            <a:spLocks noGrp="1"/>
          </p:cNvSpPr>
          <p:nvPr>
            <p:ph type="pic" idx="21"/>
          </p:nvPr>
        </p:nvSpPr>
        <p:spPr>
          <a:xfrm>
            <a:off x="0" y="-2290234"/>
            <a:ext cx="24384000" cy="18296468"/>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4B91A0E0-42F3-49BA-8B76-3CF834EE4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title"/>
          </p:nvPr>
        </p:nvSpPr>
        <p:spPr>
          <a:xfrm>
            <a:off x="752031" y="302971"/>
            <a:ext cx="23404093" cy="2106949"/>
          </a:xfrm>
        </p:spPr>
        <p:txBody>
          <a:bodyPr/>
          <a:lstStyle>
            <a:lvl1pPr>
              <a:defRPr sz="11000"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752031" y="2785932"/>
            <a:ext cx="23404093" cy="10769779"/>
          </a:xfrm>
        </p:spPr>
        <p:txBody>
          <a:bodyPr/>
          <a:lstStyle>
            <a:lvl1pPr>
              <a:defRPr>
                <a:latin typeface="Ubuntu" panose="020B0504030602030204" pitchFamily="34" charset="0"/>
              </a:defRPr>
            </a:lvl1pPr>
            <a:lvl2pPr>
              <a:defRPr>
                <a:latin typeface="Ubuntu" panose="020B0504030602030204" pitchFamily="34" charset="0"/>
              </a:defRPr>
            </a:lvl2pPr>
            <a:lvl3pPr>
              <a:defRPr>
                <a:latin typeface="Ubuntu" panose="020B0504030602030204" pitchFamily="34" charset="0"/>
              </a:defRPr>
            </a:lvl3pPr>
            <a:lvl4pPr>
              <a:defRPr>
                <a:latin typeface="Ubuntu" panose="020B0504030602030204" pitchFamily="34" charset="0"/>
              </a:defRPr>
            </a:lvl4pPr>
            <a:lvl5pPr>
              <a:defRPr>
                <a:latin typeface="Ubuntu" panose="020B0504030602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71612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b10067705dm-001_2880x2161.jpg"/>
          <p:cNvSpPr>
            <a:spLocks noGrp="1"/>
          </p:cNvSpPr>
          <p:nvPr>
            <p:ph type="pic" idx="21"/>
          </p:nvPr>
        </p:nvSpPr>
        <p:spPr>
          <a:xfrm>
            <a:off x="3125968" y="-1762099"/>
            <a:ext cx="18135601" cy="136079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1197913361_2035x1354.jpg"/>
          <p:cNvSpPr>
            <a:spLocks noGrp="1"/>
          </p:cNvSpPr>
          <p:nvPr>
            <p:ph type="pic" idx="21"/>
          </p:nvPr>
        </p:nvSpPr>
        <p:spPr>
          <a:xfrm>
            <a:off x="5803900" y="952500"/>
            <a:ext cx="17236029"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108348088_flipped_1647x1098.jpg"/>
          <p:cNvSpPr>
            <a:spLocks noGrp="1"/>
          </p:cNvSpPr>
          <p:nvPr>
            <p:ph type="pic" sz="half" idx="21"/>
          </p:nvPr>
        </p:nvSpPr>
        <p:spPr>
          <a:xfrm>
            <a:off x="87503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1197913361_2035x1354.jpg"/>
          <p:cNvSpPr>
            <a:spLocks noGrp="1"/>
          </p:cNvSpPr>
          <p:nvPr>
            <p:ph type="pic" sz="quarter" idx="21"/>
          </p:nvPr>
        </p:nvSpPr>
        <p:spPr>
          <a:xfrm>
            <a:off x="15292127" y="6870700"/>
            <a:ext cx="8341246" cy="5549900"/>
          </a:xfrm>
          <a:prstGeom prst="rect">
            <a:avLst/>
          </a:prstGeom>
        </p:spPr>
        <p:txBody>
          <a:bodyPr lIns="91439" tIns="45719" rIns="91439" bIns="45719" anchor="t">
            <a:noAutofit/>
          </a:bodyPr>
          <a:lstStyle/>
          <a:p>
            <a:endParaRPr/>
          </a:p>
        </p:txBody>
      </p:sp>
      <p:sp>
        <p:nvSpPr>
          <p:cNvPr id="84" name="108348088_flipped_1647x1098.jpg"/>
          <p:cNvSpPr>
            <a:spLocks noGrp="1"/>
          </p:cNvSpPr>
          <p:nvPr>
            <p:ph type="pic" sz="quarter" idx="22"/>
          </p:nvPr>
        </p:nvSpPr>
        <p:spPr>
          <a:xfrm>
            <a:off x="14859000" y="952500"/>
            <a:ext cx="8324850" cy="5549900"/>
          </a:xfrm>
          <a:prstGeom prst="rect">
            <a:avLst/>
          </a:prstGeom>
        </p:spPr>
        <p:txBody>
          <a:bodyPr lIns="91439" tIns="45719" rIns="91439" bIns="45719" anchor="t">
            <a:noAutofit/>
          </a:bodyPr>
          <a:lstStyle/>
          <a:p>
            <a:endParaRPr/>
          </a:p>
        </p:txBody>
      </p:sp>
      <p:sp>
        <p:nvSpPr>
          <p:cNvPr id="85" name="sb10067705dm-001_2880x2161.jpg"/>
          <p:cNvSpPr>
            <a:spLocks noGrp="1"/>
          </p:cNvSpPr>
          <p:nvPr>
            <p:ph type="pic" idx="23"/>
          </p:nvPr>
        </p:nvSpPr>
        <p:spPr>
          <a:xfrm>
            <a:off x="651237" y="952500"/>
            <a:ext cx="15283726"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Radical Jesus Title Slide.jpg" descr="Radical Jesus Title Slide.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2" name="SERMON TITLE"/>
          <p:cNvSpPr txBox="1"/>
          <p:nvPr/>
        </p:nvSpPr>
        <p:spPr>
          <a:xfrm>
            <a:off x="3896471" y="6037263"/>
            <a:ext cx="16591080"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spc="600">
                <a:latin typeface="Stretch Pro"/>
                <a:ea typeface="Stretch Pro"/>
                <a:cs typeface="Stretch Pro"/>
                <a:sym typeface="Stretch Pro"/>
              </a:defRPr>
            </a:lvl1pPr>
          </a:lstStyle>
          <a:p>
            <a:r>
              <a:rPr lang="en-US" dirty="0"/>
              <a:t>RADICAL JESUS</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9F47891E-F1AC-4504-AB41-749E07D3D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88958"/>
            <a:ext cx="24384000" cy="18867120"/>
          </a:xfrm>
          <a:prstGeom prst="rect">
            <a:avLst/>
          </a:prstGeom>
        </p:spPr>
      </p:pic>
    </p:spTree>
    <p:extLst>
      <p:ext uri="{BB962C8B-B14F-4D97-AF65-F5344CB8AC3E}">
        <p14:creationId xmlns:p14="http://schemas.microsoft.com/office/powerpoint/2010/main" val="195712258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2606"/>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ALGORITHMS DIVIDE USERS</a:t>
            </a:r>
            <a:endParaRPr dirty="0"/>
          </a:p>
        </p:txBody>
      </p:sp>
      <p:sp>
        <p:nvSpPr>
          <p:cNvPr id="128" name="SCRIPTURE REFERENCE"/>
          <p:cNvSpPr txBox="1"/>
          <p:nvPr/>
        </p:nvSpPr>
        <p:spPr>
          <a:xfrm>
            <a:off x="2159509" y="11867657"/>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FROM THE VERGE, 5/26/20</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4498380"/>
            <a:ext cx="21499611" cy="471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dirty="0"/>
              <a:t>“Our algorithms exploit the human brain’s attraction to divisiveness,” one slide from the presentation read. The group found that if this core element of its recommendation engine were left unchecked, it would continue to serve Facebook users “more and more divisive content in an effort to gain user attention &amp; increase time on the platform.”</a:t>
            </a:r>
          </a:p>
        </p:txBody>
      </p:sp>
    </p:spTree>
    <p:extLst>
      <p:ext uri="{BB962C8B-B14F-4D97-AF65-F5344CB8AC3E}">
        <p14:creationId xmlns:p14="http://schemas.microsoft.com/office/powerpoint/2010/main" val="273405123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Radical Jesus Title Slide.jpg" descr="Radical Jesus Title Slide.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2" name="SERMON TITLE"/>
          <p:cNvSpPr txBox="1"/>
          <p:nvPr/>
        </p:nvSpPr>
        <p:spPr>
          <a:xfrm>
            <a:off x="3896471" y="6037263"/>
            <a:ext cx="16591080"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spc="600">
                <a:latin typeface="Stretch Pro"/>
                <a:ea typeface="Stretch Pro"/>
                <a:cs typeface="Stretch Pro"/>
                <a:sym typeface="Stretch Pro"/>
              </a:defRPr>
            </a:lvl1pPr>
          </a:lstStyle>
          <a:p>
            <a:r>
              <a:rPr lang="en-US" dirty="0"/>
              <a:t>RADICAL JESUS</a:t>
            </a:r>
            <a:endParaRPr dirty="0"/>
          </a:p>
        </p:txBody>
      </p:sp>
    </p:spTree>
    <p:extLst>
      <p:ext uri="{BB962C8B-B14F-4D97-AF65-F5344CB8AC3E}">
        <p14:creationId xmlns:p14="http://schemas.microsoft.com/office/powerpoint/2010/main" val="336554203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Radical Jesus Title Slide.jpg" descr="Radical Jesus Title Slide.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2" name="SERMON TITLE"/>
          <p:cNvSpPr txBox="1"/>
          <p:nvPr/>
        </p:nvSpPr>
        <p:spPr>
          <a:xfrm>
            <a:off x="5097116" y="6037263"/>
            <a:ext cx="14189782"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spc="600">
                <a:latin typeface="Stretch Pro"/>
                <a:ea typeface="Stretch Pro"/>
                <a:cs typeface="Stretch Pro"/>
                <a:sym typeface="Stretch Pro"/>
              </a:defRPr>
            </a:lvl1pPr>
          </a:lstStyle>
          <a:p>
            <a:r>
              <a:rPr lang="en-US" dirty="0"/>
              <a:t>TO THE ROOT</a:t>
            </a:r>
            <a:endParaRPr dirty="0"/>
          </a:p>
        </p:txBody>
      </p:sp>
    </p:spTree>
    <p:extLst>
      <p:ext uri="{BB962C8B-B14F-4D97-AF65-F5344CB8AC3E}">
        <p14:creationId xmlns:p14="http://schemas.microsoft.com/office/powerpoint/2010/main" val="95538640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2606"/>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TO THE ROOT</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ISAIAH 40:8</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6037263"/>
            <a:ext cx="21499611"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dirty="0"/>
              <a:t>The grass withers, the flower fades, but the word of our God will stand forever.</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WORKING ACROSS FACTIONS</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KANSAS LEADERSHIP CENTER</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6421986"/>
            <a:ext cx="21499611"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pPr marL="914400" indent="-914400">
              <a:buFont typeface="+mj-lt"/>
              <a:buAutoNum type="arabicPeriod"/>
            </a:pPr>
            <a:endParaRPr lang="en-US" dirty="0"/>
          </a:p>
        </p:txBody>
      </p:sp>
    </p:spTree>
    <p:extLst>
      <p:ext uri="{BB962C8B-B14F-4D97-AF65-F5344CB8AC3E}">
        <p14:creationId xmlns:p14="http://schemas.microsoft.com/office/powerpoint/2010/main" val="80727947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WORKING ACROSS FACTIONS</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KANSAS LEADERSHIP CENTER</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6421986"/>
            <a:ext cx="21499611"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pPr marL="914400" indent="-914400">
              <a:buFont typeface="+mj-lt"/>
              <a:buAutoNum type="arabicPeriod"/>
            </a:pPr>
            <a:r>
              <a:rPr lang="en-US" dirty="0"/>
              <a:t>Focus on building trust first. </a:t>
            </a:r>
          </a:p>
        </p:txBody>
      </p:sp>
    </p:spTree>
    <p:extLst>
      <p:ext uri="{BB962C8B-B14F-4D97-AF65-F5344CB8AC3E}">
        <p14:creationId xmlns:p14="http://schemas.microsoft.com/office/powerpoint/2010/main" val="331972801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WORKING ACROSS FACTIONS</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KANSAS LEADERSHIP CENTER</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5652545"/>
            <a:ext cx="21499611" cy="2410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pPr marL="914400" indent="-914400">
              <a:buFont typeface="+mj-lt"/>
              <a:buAutoNum type="arabicPeriod"/>
            </a:pPr>
            <a:r>
              <a:rPr lang="en-US" dirty="0"/>
              <a:t>Focus on building trust first. </a:t>
            </a:r>
          </a:p>
          <a:p>
            <a:pPr marL="914400" indent="-914400">
              <a:buFont typeface="+mj-lt"/>
              <a:buAutoNum type="arabicPeriod"/>
            </a:pPr>
            <a:r>
              <a:rPr lang="en-US" dirty="0"/>
              <a:t>Identify overlapping interests and build off them, rather than focusing on disagreements.</a:t>
            </a:r>
          </a:p>
        </p:txBody>
      </p:sp>
    </p:spTree>
    <p:extLst>
      <p:ext uri="{BB962C8B-B14F-4D97-AF65-F5344CB8AC3E}">
        <p14:creationId xmlns:p14="http://schemas.microsoft.com/office/powerpoint/2010/main" val="61037626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fontScale="90000"/>
          </a:bodyPr>
          <a:lstStyle/>
          <a:p>
            <a:r>
              <a:rPr lang="en-US" sz="13334" dirty="0"/>
              <a:t>LOVE THE OTHER</a:t>
            </a:r>
          </a:p>
        </p:txBody>
      </p:sp>
      <p:pic>
        <p:nvPicPr>
          <p:cNvPr id="7" name="Picture 6" descr="A person smiling for the picture&#10;&#10;Description automatically generated with low confidence">
            <a:extLst>
              <a:ext uri="{FF2B5EF4-FFF2-40B4-BE49-F238E27FC236}">
                <a16:creationId xmlns:a16="http://schemas.microsoft.com/office/drawing/2014/main" id="{C8857A7A-BE76-46D5-B568-2A61869B2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3999" y="-1"/>
            <a:ext cx="13715997" cy="13715997"/>
          </a:xfrm>
          <a:prstGeom prst="rect">
            <a:avLst/>
          </a:prstGeom>
        </p:spPr>
      </p:pic>
      <p:pic>
        <p:nvPicPr>
          <p:cNvPr id="9" name="Picture 8" descr="A person wearing glasses&#10;&#10;Description automatically generated with low confidence">
            <a:extLst>
              <a:ext uri="{FF2B5EF4-FFF2-40B4-BE49-F238E27FC236}">
                <a16:creationId xmlns:a16="http://schemas.microsoft.com/office/drawing/2014/main" id="{E6D66DA9-5719-4FF4-AD15-4C4EA7843D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501" y="0"/>
            <a:ext cx="13716000" cy="13716000"/>
          </a:xfrm>
          <a:prstGeom prst="rect">
            <a:avLst/>
          </a:prstGeom>
        </p:spPr>
      </p:pic>
      <p:pic>
        <p:nvPicPr>
          <p:cNvPr id="5" name="Picture 4" descr="A person smiling for the camera&#10;&#10;Description automatically generated with low confidence">
            <a:extLst>
              <a:ext uri="{FF2B5EF4-FFF2-40B4-BE49-F238E27FC236}">
                <a16:creationId xmlns:a16="http://schemas.microsoft.com/office/drawing/2014/main" id="{B0F62582-F60D-470C-9A8D-50D2AAD5C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323" y="-138648"/>
            <a:ext cx="9918875" cy="13860437"/>
          </a:xfrm>
          <a:prstGeom prst="rect">
            <a:avLst/>
          </a:prstGeom>
        </p:spPr>
      </p:pic>
    </p:spTree>
    <p:extLst>
      <p:ext uri="{BB962C8B-B14F-4D97-AF65-F5344CB8AC3E}">
        <p14:creationId xmlns:p14="http://schemas.microsoft.com/office/powerpoint/2010/main" val="183870596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WORKING ACROSS FACTIONS</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KANSAS LEADERSHIP CENTER</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5267824"/>
            <a:ext cx="21499611"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pPr marL="914400" indent="-914400">
              <a:buFont typeface="+mj-lt"/>
              <a:buAutoNum type="arabicPeriod"/>
            </a:pPr>
            <a:r>
              <a:rPr lang="en-US" dirty="0"/>
              <a:t>Focus on building trust first. </a:t>
            </a:r>
          </a:p>
          <a:p>
            <a:pPr marL="914400" indent="-914400">
              <a:buFont typeface="+mj-lt"/>
              <a:buAutoNum type="arabicPeriod"/>
            </a:pPr>
            <a:r>
              <a:rPr lang="en-US" dirty="0"/>
              <a:t>Identify overlapping interests and build off them, rather than focusing on disagreements.</a:t>
            </a:r>
          </a:p>
          <a:p>
            <a:pPr marL="914400" indent="-914400">
              <a:buFont typeface="+mj-lt"/>
              <a:buAutoNum type="arabicPeriod"/>
            </a:pPr>
            <a:r>
              <a:rPr lang="en-US" dirty="0"/>
              <a:t>Have a mindset that you might not be right. </a:t>
            </a:r>
          </a:p>
        </p:txBody>
      </p:sp>
    </p:spTree>
    <p:extLst>
      <p:ext uri="{BB962C8B-B14F-4D97-AF65-F5344CB8AC3E}">
        <p14:creationId xmlns:p14="http://schemas.microsoft.com/office/powerpoint/2010/main" val="32015301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CE817BF9-A35A-401F-80A0-E86AB61B7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0"/>
            <a:ext cx="27432000" cy="13716000"/>
          </a:xfrm>
          <a:prstGeom prst="rect">
            <a:avLst/>
          </a:prstGeom>
        </p:spPr>
      </p:pic>
    </p:spTree>
    <p:extLst>
      <p:ext uri="{BB962C8B-B14F-4D97-AF65-F5344CB8AC3E}">
        <p14:creationId xmlns:p14="http://schemas.microsoft.com/office/powerpoint/2010/main" val="31289568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WORKING ACROSS FACTIONS</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KANSAS LEADERSHIP CENTER</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4498383"/>
            <a:ext cx="21499611" cy="471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pPr marL="914400" indent="-914400">
              <a:buFont typeface="+mj-lt"/>
              <a:buAutoNum type="arabicPeriod"/>
            </a:pPr>
            <a:r>
              <a:rPr lang="en-US" dirty="0"/>
              <a:t>Focus on building trust first. </a:t>
            </a:r>
          </a:p>
          <a:p>
            <a:pPr marL="914400" indent="-914400">
              <a:buFont typeface="+mj-lt"/>
              <a:buAutoNum type="arabicPeriod"/>
            </a:pPr>
            <a:r>
              <a:rPr lang="en-US" dirty="0"/>
              <a:t>Identify overlapping interests and build off them, rather than focusing on disagreements.</a:t>
            </a:r>
          </a:p>
          <a:p>
            <a:pPr marL="914400" indent="-914400">
              <a:buFont typeface="+mj-lt"/>
              <a:buAutoNum type="arabicPeriod"/>
            </a:pPr>
            <a:r>
              <a:rPr lang="en-US" dirty="0"/>
              <a:t>Have a mindset that you might not be right. </a:t>
            </a:r>
          </a:p>
          <a:p>
            <a:pPr marL="914400" indent="-914400">
              <a:buFont typeface="+mj-lt"/>
              <a:buAutoNum type="arabicPeriod"/>
            </a:pPr>
            <a:r>
              <a:rPr lang="en-US" dirty="0"/>
              <a:t>Acknowledge loss the other factions might experience, rather than sugarcoating the situation.</a:t>
            </a:r>
          </a:p>
        </p:txBody>
      </p:sp>
    </p:spTree>
    <p:extLst>
      <p:ext uri="{BB962C8B-B14F-4D97-AF65-F5344CB8AC3E}">
        <p14:creationId xmlns:p14="http://schemas.microsoft.com/office/powerpoint/2010/main" val="354501668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WORKING ACROSS FACTIONS</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KANSAS LEADERSHIP CENTER</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4113662"/>
            <a:ext cx="21499611" cy="5488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pPr marL="914400" indent="-914400">
              <a:buFont typeface="+mj-lt"/>
              <a:buAutoNum type="arabicPeriod"/>
            </a:pPr>
            <a:r>
              <a:rPr lang="en-US" dirty="0"/>
              <a:t>Focus on building trust first. </a:t>
            </a:r>
          </a:p>
          <a:p>
            <a:pPr marL="914400" indent="-914400">
              <a:buFont typeface="+mj-lt"/>
              <a:buAutoNum type="arabicPeriod"/>
            </a:pPr>
            <a:r>
              <a:rPr lang="en-US" dirty="0"/>
              <a:t>Identify overlapping interests and build off them, rather than focusing on disagreements.</a:t>
            </a:r>
          </a:p>
          <a:p>
            <a:pPr marL="914400" indent="-914400">
              <a:buFont typeface="+mj-lt"/>
              <a:buAutoNum type="arabicPeriod"/>
            </a:pPr>
            <a:r>
              <a:rPr lang="en-US" dirty="0"/>
              <a:t>Have a mindset that you might not be right. </a:t>
            </a:r>
          </a:p>
          <a:p>
            <a:pPr marL="914400" indent="-914400">
              <a:buFont typeface="+mj-lt"/>
              <a:buAutoNum type="arabicPeriod"/>
            </a:pPr>
            <a:r>
              <a:rPr lang="en-US" dirty="0"/>
              <a:t>Acknowledge loss the other factions might experience, rather than sugarcoating the situation.</a:t>
            </a:r>
          </a:p>
          <a:p>
            <a:pPr marL="914400" indent="-914400">
              <a:buFont typeface="+mj-lt"/>
              <a:buAutoNum type="arabicPeriod"/>
            </a:pPr>
            <a:r>
              <a:rPr lang="en-US" dirty="0"/>
              <a:t>Ask questions. </a:t>
            </a:r>
          </a:p>
        </p:txBody>
      </p:sp>
    </p:spTree>
    <p:extLst>
      <p:ext uri="{BB962C8B-B14F-4D97-AF65-F5344CB8AC3E}">
        <p14:creationId xmlns:p14="http://schemas.microsoft.com/office/powerpoint/2010/main" val="31504814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WORKING ACROSS FACTIONS</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KANSAS LEADERSHIP CENTER</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3344221"/>
            <a:ext cx="21499611" cy="70275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pPr marL="914400" indent="-914400">
              <a:buFont typeface="+mj-lt"/>
              <a:buAutoNum type="arabicPeriod"/>
            </a:pPr>
            <a:r>
              <a:rPr lang="en-US" dirty="0"/>
              <a:t>Focus on building trust first. </a:t>
            </a:r>
          </a:p>
          <a:p>
            <a:pPr marL="914400" indent="-914400">
              <a:buFont typeface="+mj-lt"/>
              <a:buAutoNum type="arabicPeriod"/>
            </a:pPr>
            <a:r>
              <a:rPr lang="en-US" dirty="0"/>
              <a:t>Identify overlapping interests and build off them, rather than focusing on disagreements.</a:t>
            </a:r>
          </a:p>
          <a:p>
            <a:pPr marL="914400" indent="-914400">
              <a:buFont typeface="+mj-lt"/>
              <a:buAutoNum type="arabicPeriod"/>
            </a:pPr>
            <a:r>
              <a:rPr lang="en-US" dirty="0"/>
              <a:t>Have a mindset that you might not be right. </a:t>
            </a:r>
          </a:p>
          <a:p>
            <a:pPr marL="914400" indent="-914400">
              <a:buFont typeface="+mj-lt"/>
              <a:buAutoNum type="arabicPeriod"/>
            </a:pPr>
            <a:r>
              <a:rPr lang="en-US" dirty="0"/>
              <a:t>Acknowledge loss the other factions might experience, rather than sugarcoating the situation.</a:t>
            </a:r>
          </a:p>
          <a:p>
            <a:pPr marL="914400" indent="-914400">
              <a:buFont typeface="+mj-lt"/>
              <a:buAutoNum type="arabicPeriod"/>
            </a:pPr>
            <a:r>
              <a:rPr lang="en-US" dirty="0"/>
              <a:t>Ask questions. </a:t>
            </a:r>
          </a:p>
          <a:p>
            <a:pPr marL="914400" indent="-914400">
              <a:buFont typeface="+mj-lt"/>
              <a:buAutoNum type="arabicPeriod"/>
            </a:pPr>
            <a:r>
              <a:rPr lang="en-US" dirty="0"/>
              <a:t>Once you deeply understand where they are coming from, start with “Yes-Able” propositions. </a:t>
            </a:r>
          </a:p>
        </p:txBody>
      </p:sp>
    </p:spTree>
    <p:extLst>
      <p:ext uri="{BB962C8B-B14F-4D97-AF65-F5344CB8AC3E}">
        <p14:creationId xmlns:p14="http://schemas.microsoft.com/office/powerpoint/2010/main" val="233454255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WORKING ACROSS FACTIONS</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KANSAS LEADERSHIP CENTER</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2574779"/>
            <a:ext cx="21499611" cy="8566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pPr marL="914400" indent="-914400">
              <a:buFont typeface="+mj-lt"/>
              <a:buAutoNum type="arabicPeriod"/>
            </a:pPr>
            <a:r>
              <a:rPr lang="en-US" dirty="0"/>
              <a:t>Focus on building trust first. </a:t>
            </a:r>
          </a:p>
          <a:p>
            <a:pPr marL="914400" indent="-914400">
              <a:buFont typeface="+mj-lt"/>
              <a:buAutoNum type="arabicPeriod"/>
            </a:pPr>
            <a:r>
              <a:rPr lang="en-US" dirty="0"/>
              <a:t>Identify overlapping interests and build off them, rather than focusing on disagreements.</a:t>
            </a:r>
          </a:p>
          <a:p>
            <a:pPr marL="914400" indent="-914400">
              <a:buFont typeface="+mj-lt"/>
              <a:buAutoNum type="arabicPeriod"/>
            </a:pPr>
            <a:r>
              <a:rPr lang="en-US" dirty="0"/>
              <a:t>Have a mindset that you might not be right. </a:t>
            </a:r>
          </a:p>
          <a:p>
            <a:pPr marL="914400" indent="-914400">
              <a:buFont typeface="+mj-lt"/>
              <a:buAutoNum type="arabicPeriod"/>
            </a:pPr>
            <a:r>
              <a:rPr lang="en-US" dirty="0"/>
              <a:t>Acknowledge loss the other factions might experience, rather than sugarcoating the situation.</a:t>
            </a:r>
          </a:p>
          <a:p>
            <a:pPr marL="914400" indent="-914400">
              <a:buFont typeface="+mj-lt"/>
              <a:buAutoNum type="arabicPeriod"/>
            </a:pPr>
            <a:r>
              <a:rPr lang="en-US" dirty="0"/>
              <a:t>Ask questions. </a:t>
            </a:r>
          </a:p>
          <a:p>
            <a:pPr marL="914400" indent="-914400">
              <a:buFont typeface="+mj-lt"/>
              <a:buAutoNum type="arabicPeriod"/>
            </a:pPr>
            <a:r>
              <a:rPr lang="en-US" dirty="0"/>
              <a:t>Once you deeply understand where they are coming from, start with “Yes-Able” propositions. </a:t>
            </a:r>
          </a:p>
          <a:p>
            <a:pPr marL="914400" indent="-914400">
              <a:buFont typeface="+mj-lt"/>
              <a:buAutoNum type="arabicPeriod"/>
            </a:pPr>
            <a:r>
              <a:rPr lang="en-US" dirty="0"/>
              <a:t>Only after working hard to understand them, begin asking for their feedback on your opinions. </a:t>
            </a:r>
          </a:p>
        </p:txBody>
      </p:sp>
    </p:spTree>
    <p:extLst>
      <p:ext uri="{BB962C8B-B14F-4D97-AF65-F5344CB8AC3E}">
        <p14:creationId xmlns:p14="http://schemas.microsoft.com/office/powerpoint/2010/main" val="13502728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WORKING ACROSS FACTIONS</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KANSAS LEADERSHIP CENTER</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2190059"/>
            <a:ext cx="21499611" cy="93358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pPr marL="914400" indent="-914400">
              <a:buFont typeface="+mj-lt"/>
              <a:buAutoNum type="arabicPeriod"/>
            </a:pPr>
            <a:r>
              <a:rPr lang="en-US" dirty="0"/>
              <a:t>Focus on building trust first. </a:t>
            </a:r>
          </a:p>
          <a:p>
            <a:pPr marL="914400" indent="-914400">
              <a:buFont typeface="+mj-lt"/>
              <a:buAutoNum type="arabicPeriod"/>
            </a:pPr>
            <a:r>
              <a:rPr lang="en-US" dirty="0"/>
              <a:t>Identify overlapping interests and build off them, rather than focusing on disagreements.</a:t>
            </a:r>
          </a:p>
          <a:p>
            <a:pPr marL="914400" indent="-914400">
              <a:buFont typeface="+mj-lt"/>
              <a:buAutoNum type="arabicPeriod"/>
            </a:pPr>
            <a:r>
              <a:rPr lang="en-US" dirty="0"/>
              <a:t>Have a mindset that you might not be right. </a:t>
            </a:r>
          </a:p>
          <a:p>
            <a:pPr marL="914400" indent="-914400">
              <a:buFont typeface="+mj-lt"/>
              <a:buAutoNum type="arabicPeriod"/>
            </a:pPr>
            <a:r>
              <a:rPr lang="en-US" dirty="0"/>
              <a:t>Acknowledge loss the other factions might experience, rather than sugarcoating the situation.</a:t>
            </a:r>
          </a:p>
          <a:p>
            <a:pPr marL="914400" indent="-914400">
              <a:buFont typeface="+mj-lt"/>
              <a:buAutoNum type="arabicPeriod"/>
            </a:pPr>
            <a:r>
              <a:rPr lang="en-US" dirty="0"/>
              <a:t>Ask questions. </a:t>
            </a:r>
          </a:p>
          <a:p>
            <a:pPr marL="914400" indent="-914400">
              <a:buFont typeface="+mj-lt"/>
              <a:buAutoNum type="arabicPeriod"/>
            </a:pPr>
            <a:r>
              <a:rPr lang="en-US" dirty="0"/>
              <a:t>Once you deeply understand where they are coming from, start with “Yes-Able” propositions. </a:t>
            </a:r>
          </a:p>
          <a:p>
            <a:pPr marL="914400" indent="-914400">
              <a:buFont typeface="+mj-lt"/>
              <a:buAutoNum type="arabicPeriod"/>
            </a:pPr>
            <a:r>
              <a:rPr lang="en-US" dirty="0"/>
              <a:t>Only after working hard to understand them, begin asking for their feedback on your opinions. </a:t>
            </a:r>
          </a:p>
          <a:p>
            <a:pPr marL="914400" indent="-914400">
              <a:buFont typeface="+mj-lt"/>
              <a:buAutoNum type="arabicPeriod"/>
            </a:pPr>
            <a:r>
              <a:rPr lang="en-US" dirty="0"/>
              <a:t>Don’t see things as a zero sum game. </a:t>
            </a:r>
          </a:p>
        </p:txBody>
      </p:sp>
    </p:spTree>
    <p:extLst>
      <p:ext uri="{BB962C8B-B14F-4D97-AF65-F5344CB8AC3E}">
        <p14:creationId xmlns:p14="http://schemas.microsoft.com/office/powerpoint/2010/main" val="290267221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RULES OF ENGAGEMENT</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TO REPRESENT JESUS</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4883104"/>
            <a:ext cx="21499611" cy="39497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dirty="0"/>
              <a:t>Colossians 4:2, 5-6   </a:t>
            </a:r>
            <a:r>
              <a:rPr lang="en-US" baseline="30000" dirty="0"/>
              <a:t>2 </a:t>
            </a:r>
            <a:r>
              <a:rPr lang="en-US" dirty="0"/>
              <a:t>Continue steadfastly in prayer, being watchful in it with thanksgiving. </a:t>
            </a:r>
            <a:r>
              <a:rPr lang="en-US" baseline="30000" dirty="0"/>
              <a:t>5 </a:t>
            </a:r>
            <a:r>
              <a:rPr lang="en-US" dirty="0"/>
              <a:t>Walk in wisdom toward outsiders, making the best use of the time. </a:t>
            </a:r>
            <a:r>
              <a:rPr lang="en-US" baseline="30000" dirty="0"/>
              <a:t>6 </a:t>
            </a:r>
            <a:r>
              <a:rPr lang="en-US" dirty="0"/>
              <a:t>Let your speech always be gracious, seasoned with salt, so that you may know how you ought to answer each person.</a:t>
            </a:r>
          </a:p>
        </p:txBody>
      </p:sp>
    </p:spTree>
    <p:extLst>
      <p:ext uri="{BB962C8B-B14F-4D97-AF65-F5344CB8AC3E}">
        <p14:creationId xmlns:p14="http://schemas.microsoft.com/office/powerpoint/2010/main" val="29566391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3996"/>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RULES OF ENGAGEMENT</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TO REPRESENT JESUS</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3159556"/>
            <a:ext cx="21499611" cy="73968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dirty="0"/>
              <a:t>Colossians 4:2, 5-6   </a:t>
            </a:r>
            <a:r>
              <a:rPr lang="en-US" baseline="30000" dirty="0"/>
              <a:t>2 </a:t>
            </a:r>
            <a:r>
              <a:rPr lang="en-US" dirty="0"/>
              <a:t>Continue steadfastly in prayer, being watchful in it with thanksgiving. </a:t>
            </a:r>
            <a:r>
              <a:rPr lang="en-US" baseline="30000" dirty="0"/>
              <a:t>5 </a:t>
            </a:r>
            <a:r>
              <a:rPr lang="en-US" dirty="0"/>
              <a:t>Walk in wisdom toward outsiders, making the best use of the time. </a:t>
            </a:r>
            <a:r>
              <a:rPr lang="en-US" baseline="30000" dirty="0"/>
              <a:t>6 </a:t>
            </a:r>
            <a:r>
              <a:rPr lang="en-US" dirty="0"/>
              <a:t>Let your speech always be gracious, seasoned with salt, so that you may know how you ought to answer each person.</a:t>
            </a:r>
          </a:p>
          <a:p>
            <a:endParaRPr lang="en-US" sz="800" dirty="0"/>
          </a:p>
          <a:p>
            <a:endParaRPr lang="en-US" sz="800" dirty="0"/>
          </a:p>
          <a:p>
            <a:endParaRPr lang="en-US" sz="800" dirty="0"/>
          </a:p>
          <a:p>
            <a:r>
              <a:rPr lang="en-US" dirty="0"/>
              <a:t>1 Peter 3:15   …but in your hearts honor Christ the Lord as holy, always being prepared to make a defense to anyone who asks you for a reason for the hope that is in you; yet do it with gentleness and respect… </a:t>
            </a:r>
          </a:p>
        </p:txBody>
      </p:sp>
    </p:spTree>
    <p:extLst>
      <p:ext uri="{BB962C8B-B14F-4D97-AF65-F5344CB8AC3E}">
        <p14:creationId xmlns:p14="http://schemas.microsoft.com/office/powerpoint/2010/main" val="355877280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3996"/>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RULES OF ENGAGEMENT</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TO REPRESENT JESUS</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2205449"/>
            <a:ext cx="21499611" cy="9305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dirty="0"/>
              <a:t>Colossians 4:2, 5-6   </a:t>
            </a:r>
            <a:r>
              <a:rPr lang="en-US" baseline="30000" dirty="0"/>
              <a:t>2 </a:t>
            </a:r>
            <a:r>
              <a:rPr lang="en-US" dirty="0"/>
              <a:t>Continue steadfastly in prayer, being watchful in it with thanksgiving. </a:t>
            </a:r>
            <a:r>
              <a:rPr lang="en-US" baseline="30000" dirty="0"/>
              <a:t>5 </a:t>
            </a:r>
            <a:r>
              <a:rPr lang="en-US" dirty="0"/>
              <a:t>Walk in wisdom toward outsiders, making the best use of the time. </a:t>
            </a:r>
            <a:r>
              <a:rPr lang="en-US" baseline="30000" dirty="0"/>
              <a:t>6 </a:t>
            </a:r>
            <a:r>
              <a:rPr lang="en-US" dirty="0"/>
              <a:t>Let your speech always be gracious, seasoned with salt, so that you may know how you ought to answer each person.</a:t>
            </a:r>
          </a:p>
          <a:p>
            <a:endParaRPr lang="en-US" sz="800" dirty="0"/>
          </a:p>
          <a:p>
            <a:endParaRPr lang="en-US" sz="800" dirty="0"/>
          </a:p>
          <a:p>
            <a:endParaRPr lang="en-US" sz="800" dirty="0"/>
          </a:p>
          <a:p>
            <a:r>
              <a:rPr lang="en-US" dirty="0"/>
              <a:t>1 Peter 3:15   …but in your hearts honor Christ the Lord as holy, always being prepared to make a defense to anyone who asks you for a reason for the hope that is in you; yet do it with gentleness and respect… </a:t>
            </a:r>
          </a:p>
          <a:p>
            <a:endParaRPr lang="en-US" sz="800" dirty="0"/>
          </a:p>
          <a:p>
            <a:endParaRPr lang="en-US" sz="800" dirty="0"/>
          </a:p>
          <a:p>
            <a:endParaRPr lang="en-US" sz="800" dirty="0"/>
          </a:p>
          <a:p>
            <a:r>
              <a:rPr lang="en-US" dirty="0"/>
              <a:t>1 Corinthians 13:2b   And if I have… all knowledge, but have not love, I am nothing. </a:t>
            </a:r>
          </a:p>
        </p:txBody>
      </p:sp>
    </p:spTree>
    <p:extLst>
      <p:ext uri="{BB962C8B-B14F-4D97-AF65-F5344CB8AC3E}">
        <p14:creationId xmlns:p14="http://schemas.microsoft.com/office/powerpoint/2010/main" val="33888639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Radical Jesus Title Slide.jpg" descr="Radical Jesus Title Slide.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2" name="SERMON TITLE"/>
          <p:cNvSpPr txBox="1"/>
          <p:nvPr/>
        </p:nvSpPr>
        <p:spPr>
          <a:xfrm>
            <a:off x="3896471" y="6037263"/>
            <a:ext cx="16591080"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spc="600">
                <a:latin typeface="Stretch Pro"/>
                <a:ea typeface="Stretch Pro"/>
                <a:cs typeface="Stretch Pro"/>
                <a:sym typeface="Stretch Pro"/>
              </a:defRPr>
            </a:lvl1pPr>
          </a:lstStyle>
          <a:p>
            <a:r>
              <a:rPr lang="en-US" dirty="0"/>
              <a:t>RADICAL JESUS</a:t>
            </a:r>
            <a:endParaRPr dirty="0"/>
          </a:p>
        </p:txBody>
      </p:sp>
    </p:spTree>
    <p:extLst>
      <p:ext uri="{BB962C8B-B14F-4D97-AF65-F5344CB8AC3E}">
        <p14:creationId xmlns:p14="http://schemas.microsoft.com/office/powerpoint/2010/main" val="146590074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ˈ</a:t>
            </a:r>
            <a:r>
              <a:rPr lang="en-US" dirty="0" err="1"/>
              <a:t>ræd</a:t>
            </a:r>
            <a:r>
              <a:rPr lang="en-US" dirty="0"/>
              <a:t> ɪ </a:t>
            </a:r>
            <a:r>
              <a:rPr lang="en-US" dirty="0" err="1"/>
              <a:t>kəl</a:t>
            </a:r>
            <a:r>
              <a:rPr lang="en-US" dirty="0"/>
              <a:t> / [ rad-</a:t>
            </a:r>
            <a:r>
              <a:rPr lang="en-US" dirty="0" err="1"/>
              <a:t>i</a:t>
            </a:r>
            <a:r>
              <a:rPr lang="en-US" dirty="0"/>
              <a:t>-</a:t>
            </a:r>
            <a:r>
              <a:rPr lang="en-US" dirty="0" err="1"/>
              <a:t>kuhl</a:t>
            </a:r>
            <a:r>
              <a:rPr lang="en-US" dirty="0"/>
              <a:t> ]</a:t>
            </a:r>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radical</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2959500"/>
            <a:ext cx="21499611" cy="7797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dirty="0"/>
              <a:t>adjective</a:t>
            </a:r>
          </a:p>
          <a:p>
            <a:pPr marL="914400" indent="-914400">
              <a:buFont typeface="+mj-lt"/>
              <a:buAutoNum type="arabicPeriod"/>
            </a:pPr>
            <a:r>
              <a:rPr lang="en-US" dirty="0"/>
              <a:t>of or going to the root or origin; fundamental</a:t>
            </a:r>
          </a:p>
          <a:p>
            <a:pPr marL="914400" indent="-914400">
              <a:buFont typeface="+mj-lt"/>
              <a:buAutoNum type="arabicPeriod"/>
            </a:pPr>
            <a:r>
              <a:rPr lang="en-US" dirty="0"/>
              <a:t>thoroughgoing or extreme, especially as regards change from accepted or traditional forms</a:t>
            </a:r>
          </a:p>
          <a:p>
            <a:pPr marL="914400" indent="-914400">
              <a:buFont typeface="+mj-lt"/>
              <a:buAutoNum type="arabicPeriod"/>
            </a:pPr>
            <a:r>
              <a:rPr lang="en-US" dirty="0"/>
              <a:t>favoring drastic political, economic, or social reforms: radical ideas; radical and anarchistic ideologues.</a:t>
            </a:r>
          </a:p>
          <a:p>
            <a:pPr marL="914400" indent="-914400">
              <a:buFont typeface="+mj-lt"/>
              <a:buAutoNum type="arabicPeriod"/>
            </a:pPr>
            <a:r>
              <a:rPr lang="en-US" dirty="0"/>
              <a:t>favoring, supporting, or representing extreme forms of religious fundamentalism: radical fundamentalists and their rejection of modern science.</a:t>
            </a:r>
          </a:p>
          <a:p>
            <a:pPr marL="914400" indent="-914400">
              <a:buFont typeface="+mj-lt"/>
              <a:buAutoNum type="arabicPeriod"/>
            </a:pPr>
            <a:r>
              <a:rPr lang="en-US" dirty="0"/>
              <a:t>forming a basis or foundation</a:t>
            </a:r>
          </a:p>
        </p:txBody>
      </p:sp>
    </p:spTree>
    <p:extLst>
      <p:ext uri="{BB962C8B-B14F-4D97-AF65-F5344CB8AC3E}">
        <p14:creationId xmlns:p14="http://schemas.microsoft.com/office/powerpoint/2010/main" val="24776203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805351-703C-4E42-A98A-2157B6625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343" y="-7206343"/>
            <a:ext cx="29652686" cy="29652686"/>
          </a:xfrm>
          <a:prstGeom prst="rect">
            <a:avLst/>
          </a:prstGeom>
        </p:spPr>
      </p:pic>
    </p:spTree>
    <p:extLst>
      <p:ext uri="{BB962C8B-B14F-4D97-AF65-F5344CB8AC3E}">
        <p14:creationId xmlns:p14="http://schemas.microsoft.com/office/powerpoint/2010/main" val="184467769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3996"/>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ˈ</a:t>
            </a:r>
            <a:r>
              <a:rPr lang="en-US" dirty="0" err="1"/>
              <a:t>ræd</a:t>
            </a:r>
            <a:r>
              <a:rPr lang="en-US" dirty="0"/>
              <a:t> ɪ </a:t>
            </a:r>
            <a:r>
              <a:rPr lang="en-US" dirty="0" err="1"/>
              <a:t>kəl</a:t>
            </a:r>
            <a:r>
              <a:rPr lang="en-US" dirty="0"/>
              <a:t> / [ rad-</a:t>
            </a:r>
            <a:r>
              <a:rPr lang="en-US" dirty="0" err="1"/>
              <a:t>i</a:t>
            </a:r>
            <a:r>
              <a:rPr lang="en-US" dirty="0"/>
              <a:t>-</a:t>
            </a:r>
            <a:r>
              <a:rPr lang="en-US" dirty="0" err="1"/>
              <a:t>kuhl</a:t>
            </a:r>
            <a:r>
              <a:rPr lang="en-US" dirty="0"/>
              <a:t> ]</a:t>
            </a:r>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6000" b="0" spc="479">
                <a:latin typeface="Stretch Pro"/>
                <a:ea typeface="Stretch Pro"/>
                <a:cs typeface="Stretch Pro"/>
                <a:sym typeface="Stretch Pro"/>
              </a:defRPr>
            </a:lvl1pPr>
          </a:lstStyle>
          <a:p>
            <a:r>
              <a:rPr lang="en-US" dirty="0"/>
              <a:t>radical</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2959500"/>
            <a:ext cx="21499611" cy="7797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dirty="0"/>
              <a:t>adjective</a:t>
            </a:r>
          </a:p>
          <a:p>
            <a:pPr marL="914400" indent="-914400">
              <a:buFont typeface="+mj-lt"/>
              <a:buAutoNum type="arabicPeriod" startAt="6"/>
            </a:pPr>
            <a:r>
              <a:rPr lang="en-US" dirty="0"/>
              <a:t>existing inherently in a thing or person</a:t>
            </a:r>
          </a:p>
          <a:p>
            <a:pPr marL="914400" indent="-914400">
              <a:buFont typeface="+mj-lt"/>
              <a:buAutoNum type="arabicPeriod" startAt="6"/>
            </a:pPr>
            <a:r>
              <a:rPr lang="en-US" dirty="0"/>
              <a:t>Slang. excellent; wonderful; cool; rad: He's so sweet, so awesome, so radical!</a:t>
            </a:r>
          </a:p>
          <a:p>
            <a:pPr marL="914400" indent="-914400">
              <a:buFont typeface="+mj-lt"/>
              <a:buAutoNum type="arabicPeriod" startAt="6"/>
            </a:pPr>
            <a:r>
              <a:rPr lang="en-US" dirty="0"/>
              <a:t>Mathematics.</a:t>
            </a:r>
          </a:p>
          <a:p>
            <a:r>
              <a:rPr lang="en-US" dirty="0"/>
              <a:t>	a) pertaining to or forming a root.</a:t>
            </a:r>
          </a:p>
          <a:p>
            <a:r>
              <a:rPr lang="en-US" dirty="0"/>
              <a:t>	b) denoting or pertaining to the radical sign.</a:t>
            </a:r>
          </a:p>
          <a:p>
            <a:r>
              <a:rPr lang="en-US" dirty="0"/>
              <a:t>	c) irrational.</a:t>
            </a:r>
          </a:p>
          <a:p>
            <a:pPr marL="914400" indent="-914400">
              <a:buFont typeface="+mj-lt"/>
              <a:buAutoNum type="arabicPeriod" startAt="9"/>
            </a:pPr>
            <a:r>
              <a:rPr lang="en-US" dirty="0"/>
              <a:t>Grammar. of or pertaining to the root of a word.</a:t>
            </a:r>
          </a:p>
          <a:p>
            <a:pPr marL="914400" indent="-914400">
              <a:buFont typeface="+mj-lt"/>
              <a:buAutoNum type="arabicPeriod" startAt="9"/>
            </a:pPr>
            <a:r>
              <a:rPr lang="en-US" dirty="0"/>
              <a:t>Botany. of or arising from the root or the base of the stem.</a:t>
            </a:r>
          </a:p>
        </p:txBody>
      </p:sp>
    </p:spTree>
    <p:extLst>
      <p:ext uri="{BB962C8B-B14F-4D97-AF65-F5344CB8AC3E}">
        <p14:creationId xmlns:p14="http://schemas.microsoft.com/office/powerpoint/2010/main" val="216812307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RADICAL JESUS IS THE ROOT</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ISAIAH 11:1</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6037267"/>
            <a:ext cx="21499611"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dirty="0"/>
              <a:t>There shall come forth a shoot from the stump of Jesse,</a:t>
            </a:r>
          </a:p>
          <a:p>
            <a:r>
              <a:rPr lang="en-US" dirty="0"/>
              <a:t>    and a branch from his roots shall bear fruit.</a:t>
            </a:r>
          </a:p>
        </p:txBody>
      </p:sp>
    </p:spTree>
    <p:extLst>
      <p:ext uri="{BB962C8B-B14F-4D97-AF65-F5344CB8AC3E}">
        <p14:creationId xmlns:p14="http://schemas.microsoft.com/office/powerpoint/2010/main" val="9547941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3996"/>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RADICAL JESUS IS THE ROOT</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ISAIAH 11:1, 10</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4698440"/>
            <a:ext cx="21499611" cy="4319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dirty="0"/>
              <a:t>There shall come forth a shoot from the stump of Jesse,</a:t>
            </a:r>
          </a:p>
          <a:p>
            <a:r>
              <a:rPr lang="en-US" dirty="0"/>
              <a:t>    and a branch from his roots shall bear fruit.</a:t>
            </a:r>
          </a:p>
          <a:p>
            <a:endParaRPr lang="en-US" sz="800" dirty="0"/>
          </a:p>
          <a:p>
            <a:endParaRPr lang="en-US" sz="800" dirty="0"/>
          </a:p>
          <a:p>
            <a:endParaRPr lang="en-US" sz="800" dirty="0"/>
          </a:p>
          <a:p>
            <a:r>
              <a:rPr lang="en-US" dirty="0"/>
              <a:t>In that day the root of Jesse, who shall stand as a signal for the peoples—of him shall the nations inquire, and his resting place shall be glorious.</a:t>
            </a:r>
          </a:p>
        </p:txBody>
      </p:sp>
    </p:spTree>
    <p:extLst>
      <p:ext uri="{BB962C8B-B14F-4D97-AF65-F5344CB8AC3E}">
        <p14:creationId xmlns:p14="http://schemas.microsoft.com/office/powerpoint/2010/main" val="3164825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2606"/>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1 CORINTHIANS 15 CREED</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1 CORINTHIANS 15:3-8</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3344219"/>
            <a:ext cx="21499611" cy="70275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baseline="30000" dirty="0"/>
              <a:t>3 </a:t>
            </a:r>
            <a:r>
              <a:rPr lang="en-US" dirty="0"/>
              <a:t>For I delivered to you as of first importance what I also received: that Christ died for our sins in accordance with the Scriptures, </a:t>
            </a:r>
            <a:r>
              <a:rPr lang="en-US" baseline="30000" dirty="0"/>
              <a:t>4 </a:t>
            </a:r>
            <a:r>
              <a:rPr lang="en-US" dirty="0"/>
              <a:t>that he was buried, that he was raised on the third day in accordance with the Scriptures, </a:t>
            </a:r>
            <a:r>
              <a:rPr lang="en-US" baseline="30000" dirty="0"/>
              <a:t>5 </a:t>
            </a:r>
            <a:r>
              <a:rPr lang="en-US" dirty="0"/>
              <a:t>and that he appeared to Cephas, then to the twelve. </a:t>
            </a:r>
            <a:r>
              <a:rPr lang="en-US" baseline="30000" dirty="0"/>
              <a:t>6 </a:t>
            </a:r>
            <a:r>
              <a:rPr lang="en-US" dirty="0"/>
              <a:t>Then he appeared to more than five hundred brothers at one time, most of whom are still alive, though some have fallen asleep. </a:t>
            </a:r>
            <a:r>
              <a:rPr lang="en-US" baseline="30000" dirty="0"/>
              <a:t>7 </a:t>
            </a:r>
            <a:r>
              <a:rPr lang="en-US" dirty="0"/>
              <a:t>Then he appeared to James, then to all the apostles. </a:t>
            </a:r>
            <a:r>
              <a:rPr lang="en-US" baseline="30000" dirty="0"/>
              <a:t>8 </a:t>
            </a:r>
            <a:r>
              <a:rPr lang="en-US" dirty="0"/>
              <a:t>Last of all, as to one untimely born, he appeared also to me.</a:t>
            </a:r>
          </a:p>
        </p:txBody>
      </p:sp>
    </p:spTree>
    <p:extLst>
      <p:ext uri="{BB962C8B-B14F-4D97-AF65-F5344CB8AC3E}">
        <p14:creationId xmlns:p14="http://schemas.microsoft.com/office/powerpoint/2010/main" val="286964478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2606"/>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TO THE ROOT</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ISAIAH 40:8</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6037263"/>
            <a:ext cx="21499611"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dirty="0"/>
              <a:t>The grass withers, the flower fades, but the word of our God will stand forever.</a:t>
            </a:r>
          </a:p>
        </p:txBody>
      </p:sp>
    </p:spTree>
    <p:extLst>
      <p:ext uri="{BB962C8B-B14F-4D97-AF65-F5344CB8AC3E}">
        <p14:creationId xmlns:p14="http://schemas.microsoft.com/office/powerpoint/2010/main" val="112889814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2606"/>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TO THE ROOT</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THE APOSTLES’ CREED</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6037264"/>
            <a:ext cx="21499611"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dirty="0"/>
              <a:t>I believe in God, the Father almighty,</a:t>
            </a:r>
          </a:p>
          <a:p>
            <a:r>
              <a:rPr lang="en-US" dirty="0"/>
              <a:t>creator of heaven and earth.</a:t>
            </a:r>
          </a:p>
        </p:txBody>
      </p:sp>
    </p:spTree>
    <p:extLst>
      <p:ext uri="{BB962C8B-B14F-4D97-AF65-F5344CB8AC3E}">
        <p14:creationId xmlns:p14="http://schemas.microsoft.com/office/powerpoint/2010/main" val="14811895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2606"/>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TO THE ROOT</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THE APOSTLES’ CREED</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4883102"/>
            <a:ext cx="21499611" cy="39497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dirty="0"/>
              <a:t>I believe in Jesus Christ, his only Son, our Lord,</a:t>
            </a:r>
          </a:p>
          <a:p>
            <a:r>
              <a:rPr lang="en-US" dirty="0"/>
              <a:t>who was conceived by the Holy Spirit,</a:t>
            </a:r>
          </a:p>
          <a:p>
            <a:r>
              <a:rPr lang="en-US" dirty="0"/>
              <a:t>born of the Virgin Mary,</a:t>
            </a:r>
          </a:p>
          <a:p>
            <a:r>
              <a:rPr lang="en-US" dirty="0"/>
              <a:t>suffered under Pontius Pilate,</a:t>
            </a:r>
          </a:p>
          <a:p>
            <a:r>
              <a:rPr lang="en-US" dirty="0"/>
              <a:t>was crucified, died, and was buried;</a:t>
            </a:r>
          </a:p>
        </p:txBody>
      </p:sp>
    </p:spTree>
    <p:extLst>
      <p:ext uri="{BB962C8B-B14F-4D97-AF65-F5344CB8AC3E}">
        <p14:creationId xmlns:p14="http://schemas.microsoft.com/office/powerpoint/2010/main" val="358133618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2606"/>
            <a:ext cx="20064981" cy="1028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TO THE ROOT</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THE APOSTLES’ CREED</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5267823"/>
            <a:ext cx="21499611"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dirty="0"/>
              <a:t>On the third day he rose again;</a:t>
            </a:r>
          </a:p>
          <a:p>
            <a:r>
              <a:rPr lang="en-US" dirty="0"/>
              <a:t>he ascended into heaven,</a:t>
            </a:r>
          </a:p>
          <a:p>
            <a:r>
              <a:rPr lang="en-US" dirty="0"/>
              <a:t>he is seated at the right hand of the Father,</a:t>
            </a:r>
          </a:p>
          <a:p>
            <a:r>
              <a:rPr lang="en-US" dirty="0"/>
              <a:t>and he will come to judge the living and the dead.</a:t>
            </a:r>
          </a:p>
        </p:txBody>
      </p:sp>
    </p:spTree>
    <p:extLst>
      <p:ext uri="{BB962C8B-B14F-4D97-AF65-F5344CB8AC3E}">
        <p14:creationId xmlns:p14="http://schemas.microsoft.com/office/powerpoint/2010/main" val="213078269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2606"/>
            <a:ext cx="20064981" cy="1028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TO THE ROOT</a:t>
            </a:r>
            <a:endParaRPr dirty="0"/>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THE APOSTLES’ CREED</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3344219"/>
            <a:ext cx="21499611" cy="70275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dirty="0"/>
              <a:t>I believe in the Holy Spirit,</a:t>
            </a:r>
          </a:p>
          <a:p>
            <a:r>
              <a:rPr lang="en-US" dirty="0"/>
              <a:t>the holy *catholic Church,</a:t>
            </a:r>
          </a:p>
          <a:p>
            <a:r>
              <a:rPr lang="en-US" dirty="0"/>
              <a:t>the communion of saints,</a:t>
            </a:r>
          </a:p>
          <a:p>
            <a:r>
              <a:rPr lang="en-US" dirty="0"/>
              <a:t>the forgiveness of sins,</a:t>
            </a:r>
          </a:p>
          <a:p>
            <a:r>
              <a:rPr lang="en-US" dirty="0"/>
              <a:t>the resurrection of the body,</a:t>
            </a:r>
          </a:p>
          <a:p>
            <a:r>
              <a:rPr lang="en-US" dirty="0"/>
              <a:t>and the life everlasting.</a:t>
            </a:r>
          </a:p>
          <a:p>
            <a:endParaRPr lang="en-US" dirty="0"/>
          </a:p>
          <a:p>
            <a:r>
              <a:rPr lang="en-US" dirty="0"/>
              <a:t>Amen.</a:t>
            </a:r>
          </a:p>
          <a:p>
            <a:pPr algn="r"/>
            <a:r>
              <a:rPr lang="en-US" dirty="0"/>
              <a:t>*the whole church in all times and places</a:t>
            </a:r>
          </a:p>
        </p:txBody>
      </p:sp>
    </p:spTree>
    <p:extLst>
      <p:ext uri="{BB962C8B-B14F-4D97-AF65-F5344CB8AC3E}">
        <p14:creationId xmlns:p14="http://schemas.microsoft.com/office/powerpoint/2010/main" val="34628863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Radical Jesus Title Slide.jpg" descr="Radical Jesus Title Slide.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2" name="SERMON TITLE"/>
          <p:cNvSpPr txBox="1"/>
          <p:nvPr/>
        </p:nvSpPr>
        <p:spPr>
          <a:xfrm>
            <a:off x="3896471" y="6037263"/>
            <a:ext cx="16591080"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spc="600">
                <a:latin typeface="Stretch Pro"/>
                <a:ea typeface="Stretch Pro"/>
                <a:cs typeface="Stretch Pro"/>
                <a:sym typeface="Stretch Pro"/>
              </a:defRPr>
            </a:lvl1pPr>
          </a:lstStyle>
          <a:p>
            <a:r>
              <a:rPr lang="en-US" dirty="0"/>
              <a:t>RADICAL JESUS</a:t>
            </a:r>
            <a:endParaRPr dirty="0"/>
          </a:p>
        </p:txBody>
      </p:sp>
    </p:spTree>
    <p:extLst>
      <p:ext uri="{BB962C8B-B14F-4D97-AF65-F5344CB8AC3E}">
        <p14:creationId xmlns:p14="http://schemas.microsoft.com/office/powerpoint/2010/main" val="396449623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CADE1042-DFF4-4D13-A6E3-0737EA7C6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27432000" cy="13716000"/>
          </a:xfrm>
          <a:prstGeom prst="rect">
            <a:avLst/>
          </a:prstGeom>
        </p:spPr>
      </p:pic>
    </p:spTree>
    <p:extLst>
      <p:ext uri="{BB962C8B-B14F-4D97-AF65-F5344CB8AC3E}">
        <p14:creationId xmlns:p14="http://schemas.microsoft.com/office/powerpoint/2010/main" val="309410949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Radical Jesus Title Slide.jpg" descr="Radical Jesus Title Slide.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2" name="SERMON TITLE"/>
          <p:cNvSpPr txBox="1"/>
          <p:nvPr/>
        </p:nvSpPr>
        <p:spPr>
          <a:xfrm>
            <a:off x="1484757" y="6037263"/>
            <a:ext cx="21414517"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spc="600">
                <a:latin typeface="Stretch Pro"/>
                <a:ea typeface="Stretch Pro"/>
                <a:cs typeface="Stretch Pro"/>
                <a:sym typeface="Stretch Pro"/>
              </a:defRPr>
            </a:lvl1pPr>
          </a:lstStyle>
          <a:p>
            <a:r>
              <a:rPr lang="en-US" dirty="0"/>
              <a:t>THE LORD’S SUPPER</a:t>
            </a:r>
            <a:endParaRPr dirty="0"/>
          </a:p>
        </p:txBody>
      </p:sp>
    </p:spTree>
    <p:extLst>
      <p:ext uri="{BB962C8B-B14F-4D97-AF65-F5344CB8AC3E}">
        <p14:creationId xmlns:p14="http://schemas.microsoft.com/office/powerpoint/2010/main" val="10695967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with medium confidence">
            <a:extLst>
              <a:ext uri="{FF2B5EF4-FFF2-40B4-BE49-F238E27FC236}">
                <a16:creationId xmlns:a16="http://schemas.microsoft.com/office/drawing/2014/main" id="{B316868E-851A-4D95-8FB4-021BEB15A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5" y="-5991225"/>
            <a:ext cx="25698450" cy="25698450"/>
          </a:xfrm>
          <a:prstGeom prst="rect">
            <a:avLst/>
          </a:prstGeom>
        </p:spPr>
      </p:pic>
    </p:spTree>
    <p:extLst>
      <p:ext uri="{BB962C8B-B14F-4D97-AF65-F5344CB8AC3E}">
        <p14:creationId xmlns:p14="http://schemas.microsoft.com/office/powerpoint/2010/main" val="343294161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funnel chart&#10;&#10;Description automatically generated">
            <a:extLst>
              <a:ext uri="{FF2B5EF4-FFF2-40B4-BE49-F238E27FC236}">
                <a16:creationId xmlns:a16="http://schemas.microsoft.com/office/drawing/2014/main" id="{2104045E-84F2-47B8-8502-7B9BD8005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0"/>
            <a:ext cx="24384000" cy="24384000"/>
          </a:xfrm>
          <a:prstGeom prst="rect">
            <a:avLst/>
          </a:prstGeom>
        </p:spPr>
      </p:pic>
    </p:spTree>
    <p:extLst>
      <p:ext uri="{BB962C8B-B14F-4D97-AF65-F5344CB8AC3E}">
        <p14:creationId xmlns:p14="http://schemas.microsoft.com/office/powerpoint/2010/main" val="282664081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athletic game&#10;&#10;Description automatically generated">
            <a:extLst>
              <a:ext uri="{FF2B5EF4-FFF2-40B4-BE49-F238E27FC236}">
                <a16:creationId xmlns:a16="http://schemas.microsoft.com/office/drawing/2014/main" id="{EE0FF90E-ED2C-4A44-B053-DD25A52E3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0"/>
            <a:ext cx="27432000" cy="13716000"/>
          </a:xfrm>
          <a:prstGeom prst="rect">
            <a:avLst/>
          </a:prstGeom>
        </p:spPr>
      </p:pic>
    </p:spTree>
    <p:extLst>
      <p:ext uri="{BB962C8B-B14F-4D97-AF65-F5344CB8AC3E}">
        <p14:creationId xmlns:p14="http://schemas.microsoft.com/office/powerpoint/2010/main" val="10237157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ouple of basketball players&#10;&#10;Description automatically generated with low confidence">
            <a:extLst>
              <a:ext uri="{FF2B5EF4-FFF2-40B4-BE49-F238E27FC236}">
                <a16:creationId xmlns:a16="http://schemas.microsoft.com/office/drawing/2014/main" id="{D416C2D8-8F05-4AE0-A724-2B93F72C01FF}"/>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l="12520" r="12520"/>
          <a:stretch>
            <a:fillRect/>
          </a:stretch>
        </p:blipFill>
        <p:spPr>
          <a:xfrm>
            <a:off x="0" y="23753"/>
            <a:ext cx="24384000" cy="18296468"/>
          </a:xfrm>
        </p:spPr>
      </p:pic>
    </p:spTree>
    <p:extLst>
      <p:ext uri="{BB962C8B-B14F-4D97-AF65-F5344CB8AC3E}">
        <p14:creationId xmlns:p14="http://schemas.microsoft.com/office/powerpoint/2010/main" val="142176625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2112282A-48D8-4373-ACC5-D8A2FA7E3074}"/>
              </a:ext>
            </a:extLst>
          </p:cNvPr>
          <p:cNvSpPr>
            <a:spLocks noGrp="1"/>
          </p:cNvSpPr>
          <p:nvPr>
            <p:ph type="pic" idx="21"/>
          </p:nvPr>
        </p:nvSpPr>
        <p:spPr/>
      </p:sp>
      <p:pic>
        <p:nvPicPr>
          <p:cNvPr id="19" name="Picture 18" descr="A picture containing text, grass, nature, plant&#10;&#10;Description automatically generated">
            <a:extLst>
              <a:ext uri="{FF2B5EF4-FFF2-40B4-BE49-F238E27FC236}">
                <a16:creationId xmlns:a16="http://schemas.microsoft.com/office/drawing/2014/main" id="{CD5C1310-2D3D-4A1D-ABEC-9115A635C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618" y="-1"/>
            <a:ext cx="29289236" cy="15376849"/>
          </a:xfrm>
          <a:prstGeom prst="rect">
            <a:avLst/>
          </a:prstGeom>
        </p:spPr>
      </p:pic>
    </p:spTree>
    <p:extLst>
      <p:ext uri="{BB962C8B-B14F-4D97-AF65-F5344CB8AC3E}">
        <p14:creationId xmlns:p14="http://schemas.microsoft.com/office/powerpoint/2010/main" val="1702808944"/>
      </p:ext>
    </p:extLst>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3851</TotalTime>
  <Words>1422</Words>
  <Application>Microsoft Office PowerPoint</Application>
  <PresentationFormat>Custom</PresentationFormat>
  <Paragraphs>153</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 Black</vt:lpstr>
      <vt:lpstr>Helvetica Neue</vt:lpstr>
      <vt:lpstr>Helvetica Neue Light</vt:lpstr>
      <vt:lpstr>Helvetica Neue Medium</vt:lpstr>
      <vt:lpstr>Stretch Pro</vt:lpstr>
      <vt:lpstr>Ubuntu</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LOVE THE OTHER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Deaver</dc:creator>
  <cp:lastModifiedBy>NEW HOPE COMMUNITY CHURCH</cp:lastModifiedBy>
  <cp:revision>12</cp:revision>
  <dcterms:modified xsi:type="dcterms:W3CDTF">2021-09-12T12:45:17Z</dcterms:modified>
</cp:coreProperties>
</file>