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35" r:id="rId3"/>
    <p:sldId id="399" r:id="rId4"/>
    <p:sldId id="376" r:id="rId5"/>
    <p:sldId id="379" r:id="rId6"/>
    <p:sldId id="380" r:id="rId7"/>
    <p:sldId id="378" r:id="rId8"/>
    <p:sldId id="382" r:id="rId9"/>
    <p:sldId id="381" r:id="rId10"/>
    <p:sldId id="385" r:id="rId11"/>
    <p:sldId id="390" r:id="rId12"/>
    <p:sldId id="393" r:id="rId13"/>
    <p:sldId id="392" r:id="rId14"/>
    <p:sldId id="389" r:id="rId15"/>
    <p:sldId id="388" r:id="rId16"/>
    <p:sldId id="387" r:id="rId17"/>
    <p:sldId id="394" r:id="rId18"/>
    <p:sldId id="386" r:id="rId19"/>
    <p:sldId id="397" r:id="rId20"/>
    <p:sldId id="396" r:id="rId21"/>
    <p:sldId id="398" r:id="rId22"/>
    <p:sldId id="320"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5B4"/>
    <a:srgbClr val="C9B59F"/>
    <a:srgbClr val="A88966"/>
    <a:srgbClr val="2D2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51" d="100"/>
          <a:sy n="51" d="100"/>
        </p:scale>
        <p:origin x="15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b10067705dm-001_2880x2161.jpg"/>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b10067705dm-001_2880x2161.jpg"/>
          <p:cNvSpPr>
            <a:spLocks noGrp="1"/>
          </p:cNvSpPr>
          <p:nvPr>
            <p:ph type="pic" idx="21"/>
          </p:nvPr>
        </p:nvSpPr>
        <p:spPr>
          <a:xfrm>
            <a:off x="3125968" y="-1762099"/>
            <a:ext cx="18135601" cy="136079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1197913361_2035x1354.jpg"/>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108348088_flipped_1647x1098.jpg"/>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1197913361_2035x1354.jpg"/>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108348088_flipped_1647x1098.jpg"/>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sb10067705dm-001_2880x2161.jpg"/>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1johntitle.pdf" descr="1johntitl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Tree>
    <p:extLst>
      <p:ext uri="{BB962C8B-B14F-4D97-AF65-F5344CB8AC3E}">
        <p14:creationId xmlns:p14="http://schemas.microsoft.com/office/powerpoint/2010/main" val="27416470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Tree>
    <p:extLst>
      <p:ext uri="{BB962C8B-B14F-4D97-AF65-F5344CB8AC3E}">
        <p14:creationId xmlns:p14="http://schemas.microsoft.com/office/powerpoint/2010/main" val="35211613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Tree>
    <p:extLst>
      <p:ext uri="{BB962C8B-B14F-4D97-AF65-F5344CB8AC3E}">
        <p14:creationId xmlns:p14="http://schemas.microsoft.com/office/powerpoint/2010/main" val="19048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Tree>
    <p:extLst>
      <p:ext uri="{BB962C8B-B14F-4D97-AF65-F5344CB8AC3E}">
        <p14:creationId xmlns:p14="http://schemas.microsoft.com/office/powerpoint/2010/main" val="36804635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
        <p:nvSpPr>
          <p:cNvPr id="11" name="TextBox 10">
            <a:extLst>
              <a:ext uri="{FF2B5EF4-FFF2-40B4-BE49-F238E27FC236}">
                <a16:creationId xmlns:a16="http://schemas.microsoft.com/office/drawing/2014/main" id="{B1E8A4D6-8E0D-4141-8907-58AAA6A77934}"/>
              </a:ext>
            </a:extLst>
          </p:cNvPr>
          <p:cNvSpPr txBox="1"/>
          <p:nvPr/>
        </p:nvSpPr>
        <p:spPr>
          <a:xfrm rot="21401548">
            <a:off x="11085903" y="7172665"/>
            <a:ext cx="441467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INADEQUACY</a:t>
            </a:r>
          </a:p>
        </p:txBody>
      </p:sp>
    </p:spTree>
    <p:extLst>
      <p:ext uri="{BB962C8B-B14F-4D97-AF65-F5344CB8AC3E}">
        <p14:creationId xmlns:p14="http://schemas.microsoft.com/office/powerpoint/2010/main" val="31579367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
        <p:nvSpPr>
          <p:cNvPr id="11" name="TextBox 10">
            <a:extLst>
              <a:ext uri="{FF2B5EF4-FFF2-40B4-BE49-F238E27FC236}">
                <a16:creationId xmlns:a16="http://schemas.microsoft.com/office/drawing/2014/main" id="{B1E8A4D6-8E0D-4141-8907-58AAA6A77934}"/>
              </a:ext>
            </a:extLst>
          </p:cNvPr>
          <p:cNvSpPr txBox="1"/>
          <p:nvPr/>
        </p:nvSpPr>
        <p:spPr>
          <a:xfrm rot="21401548">
            <a:off x="11085903" y="7172665"/>
            <a:ext cx="441467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INADEQUACY</a:t>
            </a:r>
          </a:p>
        </p:txBody>
      </p:sp>
      <p:sp>
        <p:nvSpPr>
          <p:cNvPr id="12" name="TextBox 11">
            <a:extLst>
              <a:ext uri="{FF2B5EF4-FFF2-40B4-BE49-F238E27FC236}">
                <a16:creationId xmlns:a16="http://schemas.microsoft.com/office/drawing/2014/main" id="{3B7EFEE5-5661-4498-B42B-E9B70B4DE9EB}"/>
              </a:ext>
            </a:extLst>
          </p:cNvPr>
          <p:cNvSpPr txBox="1"/>
          <p:nvPr/>
        </p:nvSpPr>
        <p:spPr>
          <a:xfrm rot="20943894">
            <a:off x="13312266" y="7627925"/>
            <a:ext cx="70147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PSEUDO-TOLERANCE</a:t>
            </a:r>
          </a:p>
        </p:txBody>
      </p:sp>
    </p:spTree>
    <p:extLst>
      <p:ext uri="{BB962C8B-B14F-4D97-AF65-F5344CB8AC3E}">
        <p14:creationId xmlns:p14="http://schemas.microsoft.com/office/powerpoint/2010/main" val="22405645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
        <p:nvSpPr>
          <p:cNvPr id="11" name="TextBox 10">
            <a:extLst>
              <a:ext uri="{FF2B5EF4-FFF2-40B4-BE49-F238E27FC236}">
                <a16:creationId xmlns:a16="http://schemas.microsoft.com/office/drawing/2014/main" id="{B1E8A4D6-8E0D-4141-8907-58AAA6A77934}"/>
              </a:ext>
            </a:extLst>
          </p:cNvPr>
          <p:cNvSpPr txBox="1"/>
          <p:nvPr/>
        </p:nvSpPr>
        <p:spPr>
          <a:xfrm rot="21401548">
            <a:off x="11085903" y="7172665"/>
            <a:ext cx="441467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INADEQUACY</a:t>
            </a:r>
          </a:p>
        </p:txBody>
      </p:sp>
      <p:sp>
        <p:nvSpPr>
          <p:cNvPr id="12" name="TextBox 11">
            <a:extLst>
              <a:ext uri="{FF2B5EF4-FFF2-40B4-BE49-F238E27FC236}">
                <a16:creationId xmlns:a16="http://schemas.microsoft.com/office/drawing/2014/main" id="{3B7EFEE5-5661-4498-B42B-E9B70B4DE9EB}"/>
              </a:ext>
            </a:extLst>
          </p:cNvPr>
          <p:cNvSpPr txBox="1"/>
          <p:nvPr/>
        </p:nvSpPr>
        <p:spPr>
          <a:xfrm rot="20943894">
            <a:off x="13312266" y="7627925"/>
            <a:ext cx="70147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PSEUDO-TOLERANCE</a:t>
            </a:r>
          </a:p>
        </p:txBody>
      </p:sp>
      <p:sp>
        <p:nvSpPr>
          <p:cNvPr id="13" name="TextBox 12">
            <a:extLst>
              <a:ext uri="{FF2B5EF4-FFF2-40B4-BE49-F238E27FC236}">
                <a16:creationId xmlns:a16="http://schemas.microsoft.com/office/drawing/2014/main" id="{1C69CB76-1BDA-4BD8-972B-80F58E1358CD}"/>
              </a:ext>
            </a:extLst>
          </p:cNvPr>
          <p:cNvSpPr txBox="1"/>
          <p:nvPr/>
        </p:nvSpPr>
        <p:spPr>
          <a:xfrm rot="20943894">
            <a:off x="15276068" y="8348997"/>
            <a:ext cx="45589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DIVISIVENESS</a:t>
            </a:r>
          </a:p>
        </p:txBody>
      </p:sp>
    </p:spTree>
    <p:extLst>
      <p:ext uri="{BB962C8B-B14F-4D97-AF65-F5344CB8AC3E}">
        <p14:creationId xmlns:p14="http://schemas.microsoft.com/office/powerpoint/2010/main" val="29212537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
        <p:nvSpPr>
          <p:cNvPr id="11" name="TextBox 10">
            <a:extLst>
              <a:ext uri="{FF2B5EF4-FFF2-40B4-BE49-F238E27FC236}">
                <a16:creationId xmlns:a16="http://schemas.microsoft.com/office/drawing/2014/main" id="{B1E8A4D6-8E0D-4141-8907-58AAA6A77934}"/>
              </a:ext>
            </a:extLst>
          </p:cNvPr>
          <p:cNvSpPr txBox="1"/>
          <p:nvPr/>
        </p:nvSpPr>
        <p:spPr>
          <a:xfrm rot="21401548">
            <a:off x="11085903" y="7172665"/>
            <a:ext cx="441467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INADEQUACY</a:t>
            </a:r>
          </a:p>
        </p:txBody>
      </p:sp>
      <p:sp>
        <p:nvSpPr>
          <p:cNvPr id="12" name="TextBox 11">
            <a:extLst>
              <a:ext uri="{FF2B5EF4-FFF2-40B4-BE49-F238E27FC236}">
                <a16:creationId xmlns:a16="http://schemas.microsoft.com/office/drawing/2014/main" id="{3B7EFEE5-5661-4498-B42B-E9B70B4DE9EB}"/>
              </a:ext>
            </a:extLst>
          </p:cNvPr>
          <p:cNvSpPr txBox="1"/>
          <p:nvPr/>
        </p:nvSpPr>
        <p:spPr>
          <a:xfrm rot="20943894">
            <a:off x="13312266" y="7627925"/>
            <a:ext cx="70147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PSEUDO-TOLERANCE</a:t>
            </a:r>
          </a:p>
        </p:txBody>
      </p:sp>
      <p:sp>
        <p:nvSpPr>
          <p:cNvPr id="13" name="TextBox 12">
            <a:extLst>
              <a:ext uri="{FF2B5EF4-FFF2-40B4-BE49-F238E27FC236}">
                <a16:creationId xmlns:a16="http://schemas.microsoft.com/office/drawing/2014/main" id="{1C69CB76-1BDA-4BD8-972B-80F58E1358CD}"/>
              </a:ext>
            </a:extLst>
          </p:cNvPr>
          <p:cNvSpPr txBox="1"/>
          <p:nvPr/>
        </p:nvSpPr>
        <p:spPr>
          <a:xfrm rot="20943894">
            <a:off x="15276068" y="8348997"/>
            <a:ext cx="45589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DIVISIVENESS</a:t>
            </a:r>
          </a:p>
        </p:txBody>
      </p:sp>
      <p:sp>
        <p:nvSpPr>
          <p:cNvPr id="14" name="TextBox 13">
            <a:extLst>
              <a:ext uri="{FF2B5EF4-FFF2-40B4-BE49-F238E27FC236}">
                <a16:creationId xmlns:a16="http://schemas.microsoft.com/office/drawing/2014/main" id="{4B851678-B545-494E-BFBE-B2EF27519542}"/>
              </a:ext>
            </a:extLst>
          </p:cNvPr>
          <p:cNvSpPr txBox="1"/>
          <p:nvPr/>
        </p:nvSpPr>
        <p:spPr>
          <a:xfrm rot="21059459">
            <a:off x="13706655" y="10125407"/>
            <a:ext cx="5198539" cy="872034"/>
          </a:xfrm>
          <a:prstGeom prst="rect">
            <a:avLst/>
          </a:prstGeom>
          <a:solidFill>
            <a:schemeClr val="tx1">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PORNOGRAPHY</a:t>
            </a:r>
          </a:p>
        </p:txBody>
      </p:sp>
    </p:spTree>
    <p:extLst>
      <p:ext uri="{BB962C8B-B14F-4D97-AF65-F5344CB8AC3E}">
        <p14:creationId xmlns:p14="http://schemas.microsoft.com/office/powerpoint/2010/main" val="312204027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
        <p:nvSpPr>
          <p:cNvPr id="11" name="TextBox 10">
            <a:extLst>
              <a:ext uri="{FF2B5EF4-FFF2-40B4-BE49-F238E27FC236}">
                <a16:creationId xmlns:a16="http://schemas.microsoft.com/office/drawing/2014/main" id="{B1E8A4D6-8E0D-4141-8907-58AAA6A77934}"/>
              </a:ext>
            </a:extLst>
          </p:cNvPr>
          <p:cNvSpPr txBox="1"/>
          <p:nvPr/>
        </p:nvSpPr>
        <p:spPr>
          <a:xfrm rot="21401548">
            <a:off x="11085903" y="7172665"/>
            <a:ext cx="441467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INADEQUACY</a:t>
            </a:r>
          </a:p>
        </p:txBody>
      </p:sp>
      <p:sp>
        <p:nvSpPr>
          <p:cNvPr id="12" name="TextBox 11">
            <a:extLst>
              <a:ext uri="{FF2B5EF4-FFF2-40B4-BE49-F238E27FC236}">
                <a16:creationId xmlns:a16="http://schemas.microsoft.com/office/drawing/2014/main" id="{3B7EFEE5-5661-4498-B42B-E9B70B4DE9EB}"/>
              </a:ext>
            </a:extLst>
          </p:cNvPr>
          <p:cNvSpPr txBox="1"/>
          <p:nvPr/>
        </p:nvSpPr>
        <p:spPr>
          <a:xfrm rot="20943894">
            <a:off x="13312266" y="7627925"/>
            <a:ext cx="70147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PSEUDO-TOLERANCE</a:t>
            </a:r>
          </a:p>
        </p:txBody>
      </p:sp>
      <p:sp>
        <p:nvSpPr>
          <p:cNvPr id="13" name="TextBox 12">
            <a:extLst>
              <a:ext uri="{FF2B5EF4-FFF2-40B4-BE49-F238E27FC236}">
                <a16:creationId xmlns:a16="http://schemas.microsoft.com/office/drawing/2014/main" id="{1C69CB76-1BDA-4BD8-972B-80F58E1358CD}"/>
              </a:ext>
            </a:extLst>
          </p:cNvPr>
          <p:cNvSpPr txBox="1"/>
          <p:nvPr/>
        </p:nvSpPr>
        <p:spPr>
          <a:xfrm rot="20943894">
            <a:off x="15276068" y="8348997"/>
            <a:ext cx="45589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DIVISIVENESS</a:t>
            </a:r>
          </a:p>
        </p:txBody>
      </p:sp>
      <p:sp>
        <p:nvSpPr>
          <p:cNvPr id="14" name="TextBox 13">
            <a:extLst>
              <a:ext uri="{FF2B5EF4-FFF2-40B4-BE49-F238E27FC236}">
                <a16:creationId xmlns:a16="http://schemas.microsoft.com/office/drawing/2014/main" id="{4B851678-B545-494E-BFBE-B2EF27519542}"/>
              </a:ext>
            </a:extLst>
          </p:cNvPr>
          <p:cNvSpPr txBox="1"/>
          <p:nvPr/>
        </p:nvSpPr>
        <p:spPr>
          <a:xfrm rot="21059459">
            <a:off x="13706655" y="10125407"/>
            <a:ext cx="5198539" cy="872034"/>
          </a:xfrm>
          <a:prstGeom prst="rect">
            <a:avLst/>
          </a:prstGeom>
          <a:solidFill>
            <a:schemeClr val="tx1">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PORNOGRAPHY</a:t>
            </a:r>
          </a:p>
        </p:txBody>
      </p:sp>
      <p:sp>
        <p:nvSpPr>
          <p:cNvPr id="16" name="Rectangle 15">
            <a:extLst>
              <a:ext uri="{FF2B5EF4-FFF2-40B4-BE49-F238E27FC236}">
                <a16:creationId xmlns:a16="http://schemas.microsoft.com/office/drawing/2014/main" id="{640BF103-6DFA-4639-942B-E2AC916D63F7}"/>
              </a:ext>
            </a:extLst>
          </p:cNvPr>
          <p:cNvSpPr/>
          <p:nvPr/>
        </p:nvSpPr>
        <p:spPr>
          <a:xfrm>
            <a:off x="301498" y="6681559"/>
            <a:ext cx="12742354" cy="5195559"/>
          </a:xfrm>
          <a:prstGeom prst="rect">
            <a:avLst/>
          </a:prstGeom>
          <a:solidFill>
            <a:srgbClr val="D4C5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TextBox 16">
            <a:extLst>
              <a:ext uri="{FF2B5EF4-FFF2-40B4-BE49-F238E27FC236}">
                <a16:creationId xmlns:a16="http://schemas.microsoft.com/office/drawing/2014/main" id="{1FF8F60C-F1E4-434B-A523-B7112E9C13A8}"/>
              </a:ext>
            </a:extLst>
          </p:cNvPr>
          <p:cNvSpPr txBox="1"/>
          <p:nvPr/>
        </p:nvSpPr>
        <p:spPr>
          <a:xfrm>
            <a:off x="294823" y="7029080"/>
            <a:ext cx="12413032" cy="4702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1028700" lvl="1" indent="-571500" algn="l">
              <a:lnSpc>
                <a:spcPct val="107000"/>
              </a:lnSpc>
              <a:spcAft>
                <a:spcPts val="800"/>
              </a:spcAft>
              <a:buFont typeface="Arial" panose="020B0604020202020204" pitchFamily="34" charset="0"/>
              <a:buChar char="•"/>
            </a:pPr>
            <a:r>
              <a:rPr lang="en-US" sz="33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76% of 18-24 year old Christians actively search for porn.</a:t>
            </a:r>
          </a:p>
          <a:p>
            <a:pPr marL="1028700" lvl="1" indent="-571500" algn="l">
              <a:lnSpc>
                <a:spcPct val="107000"/>
              </a:lnSpc>
              <a:spcAft>
                <a:spcPts val="800"/>
              </a:spcAft>
              <a:buFont typeface="Arial" panose="020B0604020202020204" pitchFamily="34" charset="0"/>
              <a:buChar char="•"/>
            </a:pPr>
            <a:r>
              <a:rPr lang="en-US" sz="33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68% of church-going men are viewing porn regularly.</a:t>
            </a:r>
          </a:p>
          <a:p>
            <a:pPr marL="1028700" lvl="1" indent="-571500" algn="l">
              <a:lnSpc>
                <a:spcPct val="107000"/>
              </a:lnSpc>
              <a:spcAft>
                <a:spcPts val="800"/>
              </a:spcAft>
              <a:buFont typeface="Arial" panose="020B0604020202020204" pitchFamily="34" charset="0"/>
              <a:buChar char="•"/>
            </a:pPr>
            <a:r>
              <a:rPr lang="en-US" sz="33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87% of Christian women have watched porn.</a:t>
            </a:r>
          </a:p>
          <a:p>
            <a:pPr marL="1028700" lvl="1" indent="-571500" algn="l">
              <a:lnSpc>
                <a:spcPct val="107000"/>
              </a:lnSpc>
              <a:spcAft>
                <a:spcPts val="800"/>
              </a:spcAft>
              <a:buFont typeface="Arial" panose="020B0604020202020204" pitchFamily="34" charset="0"/>
              <a:buChar char="•"/>
            </a:pPr>
            <a:r>
              <a:rPr lang="en-US" sz="33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25% of all Christian women struggle with sexual dependency issues.</a:t>
            </a:r>
          </a:p>
          <a:p>
            <a:pPr marL="1028700" lvl="1" indent="-571500" algn="l">
              <a:lnSpc>
                <a:spcPct val="107000"/>
              </a:lnSpc>
              <a:spcAft>
                <a:spcPts val="800"/>
              </a:spcAft>
              <a:buFont typeface="Arial" panose="020B0604020202020204" pitchFamily="34" charset="0"/>
              <a:buChar char="•"/>
            </a:pPr>
            <a:r>
              <a:rPr lang="en-US" sz="33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&gt;50% of pastors view porn on a regular basis.</a:t>
            </a:r>
          </a:p>
          <a:p>
            <a:pPr marL="457200" lvl="1" indent="0">
              <a:lnSpc>
                <a:spcPct val="107000"/>
              </a:lnSpc>
              <a:spcAft>
                <a:spcPts val="800"/>
              </a:spcAft>
            </a:pPr>
            <a:r>
              <a:rPr lang="en-US" sz="2200" b="0"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Barna</a:t>
            </a:r>
            <a:r>
              <a:rPr lang="en-US" sz="22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Group, Covenant Eyes</a:t>
            </a:r>
            <a:br>
              <a:rPr lang="en-US" sz="22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en-US" sz="22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https://conquerseries.com/15-mind-blowing-statistics-about-pornography-and-the-church</a:t>
            </a:r>
          </a:p>
        </p:txBody>
      </p:sp>
    </p:spTree>
    <p:extLst>
      <p:ext uri="{BB962C8B-B14F-4D97-AF65-F5344CB8AC3E}">
        <p14:creationId xmlns:p14="http://schemas.microsoft.com/office/powerpoint/2010/main" val="21615616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
        <p:nvSpPr>
          <p:cNvPr id="11" name="TextBox 10">
            <a:extLst>
              <a:ext uri="{FF2B5EF4-FFF2-40B4-BE49-F238E27FC236}">
                <a16:creationId xmlns:a16="http://schemas.microsoft.com/office/drawing/2014/main" id="{B1E8A4D6-8E0D-4141-8907-58AAA6A77934}"/>
              </a:ext>
            </a:extLst>
          </p:cNvPr>
          <p:cNvSpPr txBox="1"/>
          <p:nvPr/>
        </p:nvSpPr>
        <p:spPr>
          <a:xfrm rot="21401548">
            <a:off x="11085903" y="7172665"/>
            <a:ext cx="441467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INADEQUACY</a:t>
            </a:r>
          </a:p>
        </p:txBody>
      </p:sp>
      <p:sp>
        <p:nvSpPr>
          <p:cNvPr id="12" name="TextBox 11">
            <a:extLst>
              <a:ext uri="{FF2B5EF4-FFF2-40B4-BE49-F238E27FC236}">
                <a16:creationId xmlns:a16="http://schemas.microsoft.com/office/drawing/2014/main" id="{3B7EFEE5-5661-4498-B42B-E9B70B4DE9EB}"/>
              </a:ext>
            </a:extLst>
          </p:cNvPr>
          <p:cNvSpPr txBox="1"/>
          <p:nvPr/>
        </p:nvSpPr>
        <p:spPr>
          <a:xfrm rot="20943894">
            <a:off x="13312266" y="7627925"/>
            <a:ext cx="70147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PSEUDO-TOLERANCE</a:t>
            </a:r>
          </a:p>
        </p:txBody>
      </p:sp>
      <p:sp>
        <p:nvSpPr>
          <p:cNvPr id="13" name="TextBox 12">
            <a:extLst>
              <a:ext uri="{FF2B5EF4-FFF2-40B4-BE49-F238E27FC236}">
                <a16:creationId xmlns:a16="http://schemas.microsoft.com/office/drawing/2014/main" id="{1C69CB76-1BDA-4BD8-972B-80F58E1358CD}"/>
              </a:ext>
            </a:extLst>
          </p:cNvPr>
          <p:cNvSpPr txBox="1"/>
          <p:nvPr/>
        </p:nvSpPr>
        <p:spPr>
          <a:xfrm rot="20943894">
            <a:off x="15276068" y="8348997"/>
            <a:ext cx="45589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DIVISIVENESS</a:t>
            </a:r>
          </a:p>
        </p:txBody>
      </p:sp>
      <p:sp>
        <p:nvSpPr>
          <p:cNvPr id="14" name="TextBox 13">
            <a:extLst>
              <a:ext uri="{FF2B5EF4-FFF2-40B4-BE49-F238E27FC236}">
                <a16:creationId xmlns:a16="http://schemas.microsoft.com/office/drawing/2014/main" id="{4B851678-B545-494E-BFBE-B2EF27519542}"/>
              </a:ext>
            </a:extLst>
          </p:cNvPr>
          <p:cNvSpPr txBox="1"/>
          <p:nvPr/>
        </p:nvSpPr>
        <p:spPr>
          <a:xfrm rot="21059459">
            <a:off x="13706655" y="10125407"/>
            <a:ext cx="5198539" cy="872034"/>
          </a:xfrm>
          <a:prstGeom prst="rect">
            <a:avLst/>
          </a:prstGeom>
          <a:solidFill>
            <a:schemeClr val="tx1">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PORNOGRAPHY</a:t>
            </a:r>
          </a:p>
        </p:txBody>
      </p:sp>
    </p:spTree>
    <p:extLst>
      <p:ext uri="{BB962C8B-B14F-4D97-AF65-F5344CB8AC3E}">
        <p14:creationId xmlns:p14="http://schemas.microsoft.com/office/powerpoint/2010/main" val="5933978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129788"/>
            <a:ext cx="2217046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Helvetica Neue"/>
                <a:sym typeface="Helvetica Neue"/>
              </a:rPr>
              <a:t>1 JOHN </a:t>
            </a:r>
            <a:r>
              <a:rPr lang="en-US" sz="6600" dirty="0"/>
              <a:t>4:7-21</a:t>
            </a:r>
            <a:r>
              <a:rPr kumimoji="0" lang="en-US" sz="6600" b="1" i="0" u="none" strike="noStrike" kern="0" cap="none" spc="0" normalizeH="0" baseline="30000" noProof="0" dirty="0">
                <a:ln>
                  <a:noFill/>
                </a:ln>
                <a:solidFill>
                  <a:srgbClr val="FFFFFF"/>
                </a:solidFill>
                <a:effectLst/>
                <a:uLnTx/>
                <a:uFillTx/>
                <a:latin typeface="Helvetica Neue"/>
                <a:sym typeface="Helvetica Neue"/>
              </a:rPr>
              <a:t> (ESV)</a:t>
            </a: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sp>
        <p:nvSpPr>
          <p:cNvPr id="139" name="Line"/>
          <p:cNvSpPr/>
          <p:nvPr/>
        </p:nvSpPr>
        <p:spPr>
          <a:xfrm>
            <a:off x="2016694" y="2314063"/>
            <a:ext cx="20350612" cy="1"/>
          </a:xfrm>
          <a:prstGeom prst="line">
            <a:avLst/>
          </a:prstGeom>
          <a:ln w="25400">
            <a:solidFill>
              <a:srgbClr val="FFFFFF"/>
            </a:solidFill>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1" i="0" u="none" strike="noStrike" kern="0" cap="none" spc="0" normalizeH="0" baseline="0" noProof="0">
              <a:ln>
                <a:noFill/>
              </a:ln>
              <a:solidFill>
                <a:srgbClr val="FFFFFF"/>
              </a:solidFill>
              <a:effectLst/>
              <a:uLnTx/>
              <a:uFillTx/>
              <a:latin typeface="Helvetica Neue"/>
              <a:sym typeface="Helvetica Neue"/>
            </a:endParaRPr>
          </a:p>
        </p:txBody>
      </p:sp>
      <p:sp>
        <p:nvSpPr>
          <p:cNvPr id="8" name="That which was from the beginning, which we have heard, which we have seen with our eyes, which we have looked at and our hands have touched—this we proclaim concerning the Word of life. The life appeared; we have seen it and testify to it, and we procla">
            <a:extLst>
              <a:ext uri="{FF2B5EF4-FFF2-40B4-BE49-F238E27FC236}">
                <a16:creationId xmlns:a16="http://schemas.microsoft.com/office/drawing/2014/main" id="{A5FAB36B-B4C0-45A5-BEFC-E557D41A7D83}"/>
              </a:ext>
            </a:extLst>
          </p:cNvPr>
          <p:cNvSpPr txBox="1"/>
          <p:nvPr/>
        </p:nvSpPr>
        <p:spPr>
          <a:xfrm>
            <a:off x="1422778" y="2356470"/>
            <a:ext cx="21854456" cy="10259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6500" b="0"/>
            </a:lvl1pPr>
          </a:lstStyle>
          <a:p>
            <a:pPr marL="0" marR="0" algn="l"/>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7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Beloved, let us love one another, for love is from God, and whoever loves has been born of God and knows God.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8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Anyone who does not love does not know God, because God is love.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9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In this the love of God was made manifest among us, that God sent his only Son into the world, so that we might live through him.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10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In this is love, not that we have loved God but that he loved us and sent his Son to be the propitiation for our sins.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11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Beloved, if God so loved us, we also ought to love one another.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12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No one has ever seen God; if we love one another, God abides in us and his love is perfected in us.</a:t>
            </a:r>
          </a:p>
          <a:p>
            <a:pPr marL="0" marR="0" algn="l"/>
            <a:endParaRPr lang="en-US" sz="5500" dirty="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a:p>
            <a:pPr marL="0" marR="0" algn="l"/>
            <a:r>
              <a:rPr lang="en-US" sz="5500" baseline="300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13 </a:t>
            </a:r>
            <a:r>
              <a:rPr lang="en-US" sz="5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By this we know that we abide in him and he in us, because he has given us of his Spirit. </a:t>
            </a:r>
            <a:r>
              <a:rPr lang="en-US" sz="5500" baseline="300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14 </a:t>
            </a:r>
            <a:r>
              <a:rPr lang="en-US" sz="5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And we have seen and testify that the Father</a:t>
            </a:r>
          </a:p>
        </p:txBody>
      </p:sp>
    </p:spTree>
    <p:extLst>
      <p:ext uri="{BB962C8B-B14F-4D97-AF65-F5344CB8AC3E}">
        <p14:creationId xmlns:p14="http://schemas.microsoft.com/office/powerpoint/2010/main" val="194534616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401386" y="1913147"/>
            <a:ext cx="919162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COMMON KINKS</a:t>
            </a:r>
          </a:p>
        </p:txBody>
      </p:sp>
      <p:sp>
        <p:nvSpPr>
          <p:cNvPr id="3" name="TextBox 2">
            <a:extLst>
              <a:ext uri="{FF2B5EF4-FFF2-40B4-BE49-F238E27FC236}">
                <a16:creationId xmlns:a16="http://schemas.microsoft.com/office/drawing/2014/main" id="{9944F9CA-6CD5-42EC-81A9-2DE4B9DC586A}"/>
              </a:ext>
            </a:extLst>
          </p:cNvPr>
          <p:cNvSpPr txBox="1"/>
          <p:nvPr/>
        </p:nvSpPr>
        <p:spPr>
          <a:xfrm rot="21436979">
            <a:off x="11071254" y="3499681"/>
            <a:ext cx="5161670"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PEOPLE SKILLS</a:t>
            </a:r>
          </a:p>
        </p:txBody>
      </p:sp>
      <p:sp>
        <p:nvSpPr>
          <p:cNvPr id="9" name="TextBox 8">
            <a:extLst>
              <a:ext uri="{FF2B5EF4-FFF2-40B4-BE49-F238E27FC236}">
                <a16:creationId xmlns:a16="http://schemas.microsoft.com/office/drawing/2014/main" id="{CBC7A941-A13E-4995-8392-6666EB7770ED}"/>
              </a:ext>
            </a:extLst>
          </p:cNvPr>
          <p:cNvSpPr txBox="1"/>
          <p:nvPr/>
        </p:nvSpPr>
        <p:spPr>
          <a:xfrm rot="336608">
            <a:off x="9754952" y="5966785"/>
            <a:ext cx="3632405"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BUSYNESS</a:t>
            </a:r>
          </a:p>
        </p:txBody>
      </p:sp>
      <p:sp>
        <p:nvSpPr>
          <p:cNvPr id="10" name="TextBox 9">
            <a:extLst>
              <a:ext uri="{FF2B5EF4-FFF2-40B4-BE49-F238E27FC236}">
                <a16:creationId xmlns:a16="http://schemas.microsoft.com/office/drawing/2014/main" id="{DF3D202D-9BC8-4A8D-8BF0-98584D3704DC}"/>
              </a:ext>
            </a:extLst>
          </p:cNvPr>
          <p:cNvSpPr txBox="1"/>
          <p:nvPr/>
        </p:nvSpPr>
        <p:spPr>
          <a:xfrm rot="20890036">
            <a:off x="15905919" y="5554614"/>
            <a:ext cx="2739533"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APATHY</a:t>
            </a:r>
          </a:p>
        </p:txBody>
      </p:sp>
      <p:sp>
        <p:nvSpPr>
          <p:cNvPr id="11" name="TextBox 10">
            <a:extLst>
              <a:ext uri="{FF2B5EF4-FFF2-40B4-BE49-F238E27FC236}">
                <a16:creationId xmlns:a16="http://schemas.microsoft.com/office/drawing/2014/main" id="{B1E8A4D6-8E0D-4141-8907-58AAA6A77934}"/>
              </a:ext>
            </a:extLst>
          </p:cNvPr>
          <p:cNvSpPr txBox="1"/>
          <p:nvPr/>
        </p:nvSpPr>
        <p:spPr>
          <a:xfrm rot="21401548">
            <a:off x="11085903" y="7172665"/>
            <a:ext cx="441467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INADEQUACY</a:t>
            </a:r>
          </a:p>
        </p:txBody>
      </p:sp>
      <p:sp>
        <p:nvSpPr>
          <p:cNvPr id="12" name="TextBox 11">
            <a:extLst>
              <a:ext uri="{FF2B5EF4-FFF2-40B4-BE49-F238E27FC236}">
                <a16:creationId xmlns:a16="http://schemas.microsoft.com/office/drawing/2014/main" id="{3B7EFEE5-5661-4498-B42B-E9B70B4DE9EB}"/>
              </a:ext>
            </a:extLst>
          </p:cNvPr>
          <p:cNvSpPr txBox="1"/>
          <p:nvPr/>
        </p:nvSpPr>
        <p:spPr>
          <a:xfrm rot="20943894">
            <a:off x="13312266" y="7627925"/>
            <a:ext cx="70147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PSEUDO-TOLERANCE</a:t>
            </a:r>
          </a:p>
        </p:txBody>
      </p:sp>
      <p:sp>
        <p:nvSpPr>
          <p:cNvPr id="13" name="TextBox 12">
            <a:extLst>
              <a:ext uri="{FF2B5EF4-FFF2-40B4-BE49-F238E27FC236}">
                <a16:creationId xmlns:a16="http://schemas.microsoft.com/office/drawing/2014/main" id="{1C69CB76-1BDA-4BD8-972B-80F58E1358CD}"/>
              </a:ext>
            </a:extLst>
          </p:cNvPr>
          <p:cNvSpPr txBox="1"/>
          <p:nvPr/>
        </p:nvSpPr>
        <p:spPr>
          <a:xfrm rot="20943894">
            <a:off x="15276068" y="8348997"/>
            <a:ext cx="4558941" cy="872034"/>
          </a:xfrm>
          <a:prstGeom prst="rect">
            <a:avLst/>
          </a:prstGeom>
          <a:solidFill>
            <a:schemeClr val="tx1">
              <a:alpha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DIVISIVENESS</a:t>
            </a:r>
          </a:p>
        </p:txBody>
      </p:sp>
      <p:sp>
        <p:nvSpPr>
          <p:cNvPr id="14" name="TextBox 13">
            <a:extLst>
              <a:ext uri="{FF2B5EF4-FFF2-40B4-BE49-F238E27FC236}">
                <a16:creationId xmlns:a16="http://schemas.microsoft.com/office/drawing/2014/main" id="{4B851678-B545-494E-BFBE-B2EF27519542}"/>
              </a:ext>
            </a:extLst>
          </p:cNvPr>
          <p:cNvSpPr txBox="1"/>
          <p:nvPr/>
        </p:nvSpPr>
        <p:spPr>
          <a:xfrm rot="21059459">
            <a:off x="13706655" y="10125407"/>
            <a:ext cx="5198539" cy="872034"/>
          </a:xfrm>
          <a:prstGeom prst="rect">
            <a:avLst/>
          </a:prstGeom>
          <a:solidFill>
            <a:schemeClr val="tx1">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FF0000"/>
                </a:solidFill>
                <a:effectLst/>
                <a:uFillTx/>
                <a:latin typeface="Helvetica Neue"/>
                <a:ea typeface="Helvetica Neue"/>
                <a:cs typeface="Helvetica Neue"/>
                <a:sym typeface="Helvetica Neue"/>
              </a:rPr>
              <a:t>PORNOGRAPHY</a:t>
            </a:r>
          </a:p>
        </p:txBody>
      </p:sp>
      <p:sp>
        <p:nvSpPr>
          <p:cNvPr id="16" name="Rectangle 15">
            <a:extLst>
              <a:ext uri="{FF2B5EF4-FFF2-40B4-BE49-F238E27FC236}">
                <a16:creationId xmlns:a16="http://schemas.microsoft.com/office/drawing/2014/main" id="{640BF103-6DFA-4639-942B-E2AC916D63F7}"/>
              </a:ext>
            </a:extLst>
          </p:cNvPr>
          <p:cNvSpPr/>
          <p:nvPr/>
        </p:nvSpPr>
        <p:spPr>
          <a:xfrm>
            <a:off x="301498" y="6857999"/>
            <a:ext cx="9800336" cy="6310923"/>
          </a:xfrm>
          <a:prstGeom prst="rect">
            <a:avLst/>
          </a:prstGeom>
          <a:solidFill>
            <a:srgbClr val="D4C5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TextBox 16">
            <a:extLst>
              <a:ext uri="{FF2B5EF4-FFF2-40B4-BE49-F238E27FC236}">
                <a16:creationId xmlns:a16="http://schemas.microsoft.com/office/drawing/2014/main" id="{1FF8F60C-F1E4-434B-A523-B7112E9C13A8}"/>
              </a:ext>
            </a:extLst>
          </p:cNvPr>
          <p:cNvSpPr txBox="1"/>
          <p:nvPr/>
        </p:nvSpPr>
        <p:spPr>
          <a:xfrm>
            <a:off x="294823" y="7029080"/>
            <a:ext cx="12413032" cy="6073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457200" lvl="1" indent="0" algn="l">
              <a:lnSpc>
                <a:spcPct val="107000"/>
              </a:lnSpc>
              <a:spcAft>
                <a:spcPts val="800"/>
              </a:spcAft>
            </a:pPr>
            <a:r>
              <a:rPr lang="en-US" sz="5500" u="sng"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PURE DESIRE GROUPS:</a:t>
            </a:r>
          </a:p>
          <a:p>
            <a:pPr marL="457200" lvl="1" indent="0" algn="l">
              <a:lnSpc>
                <a:spcPct val="107000"/>
              </a:lnSpc>
              <a:spcAft>
                <a:spcPts val="800"/>
              </a:spcAft>
            </a:pPr>
            <a:r>
              <a:rPr lang="en-US" sz="4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Men, contact Dave Geldart</a:t>
            </a:r>
          </a:p>
          <a:p>
            <a:pPr marL="1028700" lvl="3" indent="-571500" algn="l">
              <a:lnSpc>
                <a:spcPct val="107000"/>
              </a:lnSpc>
              <a:spcAft>
                <a:spcPts val="800"/>
              </a:spcAft>
              <a:buFont typeface="Arial" panose="020B0604020202020204" pitchFamily="34" charset="0"/>
              <a:buChar char="•"/>
            </a:pPr>
            <a:r>
              <a:rPr lang="en-US" sz="4400" b="0" dirty="0">
                <a:solidFill>
                  <a:srgbClr val="000000"/>
                </a:solidFill>
                <a:latin typeface="Segoe UI" panose="020B0502040204020203" pitchFamily="34" charset="0"/>
                <a:ea typeface="Calibri" panose="020F0502020204030204" pitchFamily="34" charset="0"/>
                <a:cs typeface="Times New Roman" panose="02020603050405020304" pitchFamily="18" charset="0"/>
              </a:rPr>
              <a:t>davegeldart@tallgrass.church</a:t>
            </a:r>
          </a:p>
          <a:p>
            <a:pPr marL="1028700" lvl="3" indent="-571500" algn="l">
              <a:lnSpc>
                <a:spcPct val="107000"/>
              </a:lnSpc>
              <a:spcAft>
                <a:spcPts val="800"/>
              </a:spcAft>
              <a:buFont typeface="Arial" panose="020B0604020202020204" pitchFamily="34" charset="0"/>
              <a:buChar char="•"/>
            </a:pPr>
            <a:r>
              <a:rPr lang="en-US" sz="4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913-484-6084</a:t>
            </a:r>
          </a:p>
          <a:p>
            <a:pPr marL="457200" lvl="1" indent="0" algn="l">
              <a:lnSpc>
                <a:spcPct val="107000"/>
              </a:lnSpc>
              <a:spcAft>
                <a:spcPts val="800"/>
              </a:spcAft>
            </a:pPr>
            <a:r>
              <a:rPr lang="en-US" sz="44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Women, contact Elisha </a:t>
            </a:r>
            <a:r>
              <a:rPr lang="en-US" sz="4400"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Hillegeist</a:t>
            </a:r>
            <a:endParaRPr lang="en-US" sz="44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marL="1028700" lvl="1" indent="-571500" algn="l">
              <a:lnSpc>
                <a:spcPct val="107000"/>
              </a:lnSpc>
              <a:spcAft>
                <a:spcPts val="800"/>
              </a:spcAft>
              <a:buFont typeface="Arial" panose="020B0604020202020204" pitchFamily="34" charset="0"/>
              <a:buChar char="•"/>
            </a:pPr>
            <a:r>
              <a:rPr lang="en-US" sz="4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ekats88@gmail.com</a:t>
            </a:r>
          </a:p>
          <a:p>
            <a:pPr marL="1028700" lvl="1" indent="-571500" algn="l">
              <a:lnSpc>
                <a:spcPct val="107000"/>
              </a:lnSpc>
              <a:spcAft>
                <a:spcPts val="800"/>
              </a:spcAft>
              <a:buFont typeface="Arial" panose="020B0604020202020204" pitchFamily="34" charset="0"/>
              <a:buChar char="•"/>
            </a:pPr>
            <a:r>
              <a:rPr lang="en-US" sz="4400" b="0" dirty="0">
                <a:solidFill>
                  <a:srgbClr val="000000"/>
                </a:solidFill>
                <a:latin typeface="Segoe UI" panose="020B0502040204020203" pitchFamily="34" charset="0"/>
                <a:ea typeface="Calibri" panose="020F0502020204030204" pitchFamily="34" charset="0"/>
                <a:cs typeface="Times New Roman" panose="02020603050405020304" pitchFamily="18" charset="0"/>
              </a:rPr>
              <a:t>785-236-0322</a:t>
            </a:r>
            <a:endParaRPr lang="en-US" sz="44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15851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643278" y="2121906"/>
            <a:ext cx="7755328"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BE THE HOSE</a:t>
            </a:r>
          </a:p>
        </p:txBody>
      </p:sp>
    </p:spTree>
    <p:extLst>
      <p:ext uri="{BB962C8B-B14F-4D97-AF65-F5344CB8AC3E}">
        <p14:creationId xmlns:p14="http://schemas.microsoft.com/office/powerpoint/2010/main" val="23868832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1johntitle.pdf" descr="1johntitl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Tree>
    <p:extLst>
      <p:ext uri="{BB962C8B-B14F-4D97-AF65-F5344CB8AC3E}">
        <p14:creationId xmlns:p14="http://schemas.microsoft.com/office/powerpoint/2010/main" val="30252120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129788"/>
            <a:ext cx="2217046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Helvetica Neue"/>
                <a:sym typeface="Helvetica Neue"/>
              </a:rPr>
              <a:t>1 JOHN </a:t>
            </a:r>
            <a:r>
              <a:rPr lang="en-US" sz="6600" dirty="0"/>
              <a:t>4:7-21</a:t>
            </a:r>
            <a:r>
              <a:rPr kumimoji="0" lang="en-US" sz="6600" b="1" i="0" u="none" strike="noStrike" kern="0" cap="none" spc="0" normalizeH="0" baseline="30000" noProof="0" dirty="0">
                <a:ln>
                  <a:noFill/>
                </a:ln>
                <a:solidFill>
                  <a:srgbClr val="FFFFFF"/>
                </a:solidFill>
                <a:effectLst/>
                <a:uLnTx/>
                <a:uFillTx/>
                <a:latin typeface="Helvetica Neue"/>
                <a:sym typeface="Helvetica Neue"/>
              </a:rPr>
              <a:t> (ESV)</a:t>
            </a: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sp>
        <p:nvSpPr>
          <p:cNvPr id="139" name="Line"/>
          <p:cNvSpPr/>
          <p:nvPr/>
        </p:nvSpPr>
        <p:spPr>
          <a:xfrm>
            <a:off x="2016694" y="2314063"/>
            <a:ext cx="20350612" cy="1"/>
          </a:xfrm>
          <a:prstGeom prst="line">
            <a:avLst/>
          </a:prstGeom>
          <a:ln w="25400">
            <a:solidFill>
              <a:srgbClr val="FFFFFF"/>
            </a:solidFill>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1" i="0" u="none" strike="noStrike" kern="0" cap="none" spc="0" normalizeH="0" baseline="0" noProof="0">
              <a:ln>
                <a:noFill/>
              </a:ln>
              <a:solidFill>
                <a:srgbClr val="FFFFFF"/>
              </a:solidFill>
              <a:effectLst/>
              <a:uLnTx/>
              <a:uFillTx/>
              <a:latin typeface="Helvetica Neue"/>
              <a:sym typeface="Helvetica Neue"/>
            </a:endParaRPr>
          </a:p>
        </p:txBody>
      </p:sp>
      <p:sp>
        <p:nvSpPr>
          <p:cNvPr id="8" name="That which was from the beginning, which we have heard, which we have seen with our eyes, which we have looked at and our hands have touched—this we proclaim concerning the Word of life. The life appeared; we have seen it and testify to it, and we procla">
            <a:extLst>
              <a:ext uri="{FF2B5EF4-FFF2-40B4-BE49-F238E27FC236}">
                <a16:creationId xmlns:a16="http://schemas.microsoft.com/office/drawing/2014/main" id="{A5FAB36B-B4C0-45A5-BEFC-E557D41A7D83}"/>
              </a:ext>
            </a:extLst>
          </p:cNvPr>
          <p:cNvSpPr txBox="1"/>
          <p:nvPr/>
        </p:nvSpPr>
        <p:spPr>
          <a:xfrm>
            <a:off x="1422778" y="2374055"/>
            <a:ext cx="21854456" cy="10225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6500" b="0"/>
            </a:lvl1pPr>
          </a:lstStyle>
          <a:p>
            <a:pPr algn="l">
              <a:lnSpc>
                <a:spcPct val="92000"/>
              </a:lnSpc>
            </a:pP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has sent his Son to be the Savior of the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15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Whoever confesses that Jesus is the Son of God, God abides in him, and he in God.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16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So we have come to know and to believe the love that God has for us. God is love, and whoever abides in love abides in God, and God abides in him.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17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By this is love perfected with us, so that we may have confidence for the day of judgment, because as he is so also are we in this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18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There is no fear in love, but perfect love casts out fear. For fear has to do with punishment, and whoever fears has not been perfected in love.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19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We love because he first loved us.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If anyone says, “I love God,” and hates his brother, he is a liar; for he who does not love his brother whom he has seen cannot love God whom he has not seen.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21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And this commandment we have from him: whoever loves God must also love his brother.</a:t>
            </a:r>
            <a:endParaRPr lang="en-US" sz="5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384318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129788"/>
            <a:ext cx="2217046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Helvetica Neue"/>
                <a:sym typeface="Helvetica Neue"/>
              </a:rPr>
              <a:t>1 JOHN </a:t>
            </a:r>
            <a:r>
              <a:rPr lang="en-US" sz="6600" dirty="0"/>
              <a:t>4:7-21</a:t>
            </a:r>
            <a:r>
              <a:rPr kumimoji="0" lang="en-US" sz="6600" b="1" i="0" u="none" strike="noStrike" kern="0" cap="none" spc="0" normalizeH="0" baseline="30000" noProof="0" dirty="0">
                <a:ln>
                  <a:noFill/>
                </a:ln>
                <a:solidFill>
                  <a:srgbClr val="FFFFFF"/>
                </a:solidFill>
                <a:effectLst/>
                <a:uLnTx/>
                <a:uFillTx/>
                <a:latin typeface="Helvetica Neue"/>
                <a:sym typeface="Helvetica Neue"/>
              </a:rPr>
              <a:t> (ESV)</a:t>
            </a: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sp>
        <p:nvSpPr>
          <p:cNvPr id="139" name="Line"/>
          <p:cNvSpPr/>
          <p:nvPr/>
        </p:nvSpPr>
        <p:spPr>
          <a:xfrm>
            <a:off x="2016694" y="2314063"/>
            <a:ext cx="20350612" cy="1"/>
          </a:xfrm>
          <a:prstGeom prst="line">
            <a:avLst/>
          </a:prstGeom>
          <a:ln w="25400">
            <a:solidFill>
              <a:srgbClr val="FFFFFF"/>
            </a:solidFill>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1" i="0" u="none" strike="noStrike" kern="0" cap="none" spc="0" normalizeH="0" baseline="0" noProof="0">
              <a:ln>
                <a:noFill/>
              </a:ln>
              <a:solidFill>
                <a:srgbClr val="FFFFFF"/>
              </a:solidFill>
              <a:effectLst/>
              <a:uLnTx/>
              <a:uFillTx/>
              <a:latin typeface="Helvetica Neue"/>
              <a:sym typeface="Helvetica Neue"/>
            </a:endParaRPr>
          </a:p>
        </p:txBody>
      </p:sp>
      <p:sp>
        <p:nvSpPr>
          <p:cNvPr id="8" name="That which was from the beginning, which we have heard, which we have seen with our eyes, which we have looked at and our hands have touched—this we proclaim concerning the Word of life. The life appeared; we have seen it and testify to it, and we procla">
            <a:extLst>
              <a:ext uri="{FF2B5EF4-FFF2-40B4-BE49-F238E27FC236}">
                <a16:creationId xmlns:a16="http://schemas.microsoft.com/office/drawing/2014/main" id="{A5FAB36B-B4C0-45A5-BEFC-E557D41A7D83}"/>
              </a:ext>
            </a:extLst>
          </p:cNvPr>
          <p:cNvSpPr txBox="1"/>
          <p:nvPr/>
        </p:nvSpPr>
        <p:spPr>
          <a:xfrm>
            <a:off x="1422778" y="2374055"/>
            <a:ext cx="21854456" cy="10225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6500" b="0"/>
            </a:lvl1pPr>
          </a:lstStyle>
          <a:p>
            <a:pPr algn="l">
              <a:lnSpc>
                <a:spcPct val="92000"/>
              </a:lnSpc>
            </a:pP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has sent his Son to be the Savior of the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15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Whoever confesses that Jesus is the Son of God, God abides in him, and he in God.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16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So we have come to know and to believe the love that God has for us. God is love, and whoever abides in love abides in God, and God abides in him.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17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By this is love perfected with us, so that we may have confidence for the day of judgment, because as he is so also are we in this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18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There is no fear in love, but perfect love casts out fear. For fear has to do with punishment, and whoever fears has not been perfected in love.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19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We love because he first loved us.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If anyone says, “I love God,” and hates his brother, he is a liar; for he who does not love his brother whom he has seen cannot love God whom he has not seen.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21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And this commandment we have from him: whoever loves God must also love his brother.</a:t>
            </a:r>
            <a:endParaRPr lang="en-US" sz="5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1" name="Rectangle 10">
            <a:extLst>
              <a:ext uri="{FF2B5EF4-FFF2-40B4-BE49-F238E27FC236}">
                <a16:creationId xmlns:a16="http://schemas.microsoft.com/office/drawing/2014/main" id="{CD7E685A-F63B-4910-8D61-6145DD51D256}"/>
              </a:ext>
            </a:extLst>
          </p:cNvPr>
          <p:cNvSpPr/>
          <p:nvPr/>
        </p:nvSpPr>
        <p:spPr>
          <a:xfrm>
            <a:off x="384048" y="6609438"/>
            <a:ext cx="23513444" cy="2534561"/>
          </a:xfrm>
          <a:prstGeom prst="rect">
            <a:avLst/>
          </a:prstGeom>
          <a:solidFill>
            <a:srgbClr val="D4C5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a:extLst>
              <a:ext uri="{FF2B5EF4-FFF2-40B4-BE49-F238E27FC236}">
                <a16:creationId xmlns:a16="http://schemas.microsoft.com/office/drawing/2014/main" id="{E2457545-C2AA-470E-B998-63BF77069588}"/>
              </a:ext>
            </a:extLst>
          </p:cNvPr>
          <p:cNvSpPr txBox="1"/>
          <p:nvPr/>
        </p:nvSpPr>
        <p:spPr>
          <a:xfrm>
            <a:off x="1106767" y="7249064"/>
            <a:ext cx="21854455" cy="13413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a:lnSpc>
                <a:spcPct val="115000"/>
              </a:lnSpc>
              <a:spcBef>
                <a:spcPts val="0"/>
              </a:spcBef>
              <a:spcAft>
                <a:spcPts val="0"/>
              </a:spcAft>
            </a:pPr>
            <a:r>
              <a:rPr lang="en-US" sz="70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LOVE  |  </a:t>
            </a:r>
            <a:r>
              <a:rPr lang="en-US" sz="7000" dirty="0">
                <a:solidFill>
                  <a:schemeClr val="bg1"/>
                </a:solidFill>
                <a:latin typeface="Segoe UI" panose="020B0502040204020203" pitchFamily="34" charset="0"/>
                <a:ea typeface="Times New Roman" panose="02020603050405020304" pitchFamily="18" charset="0"/>
                <a:cs typeface="Segoe UI" panose="020B0502040204020203" pitchFamily="34" charset="0"/>
              </a:rPr>
              <a:t>BROTHERS  |  </a:t>
            </a:r>
            <a:r>
              <a:rPr lang="en-US" sz="70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PERFECTED</a:t>
            </a:r>
          </a:p>
        </p:txBody>
      </p:sp>
    </p:spTree>
    <p:extLst>
      <p:ext uri="{BB962C8B-B14F-4D97-AF65-F5344CB8AC3E}">
        <p14:creationId xmlns:p14="http://schemas.microsoft.com/office/powerpoint/2010/main" val="17145064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129788"/>
            <a:ext cx="2217046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Helvetica Neue"/>
                <a:sym typeface="Helvetica Neue"/>
              </a:rPr>
              <a:t>1 JOHN </a:t>
            </a:r>
            <a:r>
              <a:rPr lang="en-US" sz="6600" dirty="0"/>
              <a:t>4:7-21</a:t>
            </a:r>
            <a:r>
              <a:rPr kumimoji="0" lang="en-US" sz="6600" b="1" i="0" u="none" strike="noStrike" kern="0" cap="none" spc="0" normalizeH="0" baseline="30000" noProof="0" dirty="0">
                <a:ln>
                  <a:noFill/>
                </a:ln>
                <a:solidFill>
                  <a:srgbClr val="FFFFFF"/>
                </a:solidFill>
                <a:effectLst/>
                <a:uLnTx/>
                <a:uFillTx/>
                <a:latin typeface="Helvetica Neue"/>
                <a:sym typeface="Helvetica Neue"/>
              </a:rPr>
              <a:t> (ESV)</a:t>
            </a: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sp>
        <p:nvSpPr>
          <p:cNvPr id="139" name="Line"/>
          <p:cNvSpPr/>
          <p:nvPr/>
        </p:nvSpPr>
        <p:spPr>
          <a:xfrm>
            <a:off x="2016694" y="2314063"/>
            <a:ext cx="20350612" cy="1"/>
          </a:xfrm>
          <a:prstGeom prst="line">
            <a:avLst/>
          </a:prstGeom>
          <a:ln w="25400">
            <a:solidFill>
              <a:srgbClr val="FFFFFF"/>
            </a:solidFill>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1" i="0" u="none" strike="noStrike" kern="0" cap="none" spc="0" normalizeH="0" baseline="0" noProof="0">
              <a:ln>
                <a:noFill/>
              </a:ln>
              <a:solidFill>
                <a:srgbClr val="FFFFFF"/>
              </a:solidFill>
              <a:effectLst/>
              <a:uLnTx/>
              <a:uFillTx/>
              <a:latin typeface="Helvetica Neue"/>
              <a:sym typeface="Helvetica Neue"/>
            </a:endParaRPr>
          </a:p>
        </p:txBody>
      </p:sp>
      <p:sp>
        <p:nvSpPr>
          <p:cNvPr id="8" name="That which was from the beginning, which we have heard, which we have seen with our eyes, which we have looked at and our hands have touched—this we proclaim concerning the Word of life. The life appeared; we have seen it and testify to it, and we procla">
            <a:extLst>
              <a:ext uri="{FF2B5EF4-FFF2-40B4-BE49-F238E27FC236}">
                <a16:creationId xmlns:a16="http://schemas.microsoft.com/office/drawing/2014/main" id="{A5FAB36B-B4C0-45A5-BEFC-E557D41A7D83}"/>
              </a:ext>
            </a:extLst>
          </p:cNvPr>
          <p:cNvSpPr txBox="1"/>
          <p:nvPr/>
        </p:nvSpPr>
        <p:spPr>
          <a:xfrm>
            <a:off x="1422778" y="2374055"/>
            <a:ext cx="21854456" cy="1022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6500" b="0"/>
            </a:lvl1pPr>
          </a:lstStyle>
          <a:p>
            <a:pPr algn="l">
              <a:lnSpc>
                <a:spcPct val="92000"/>
              </a:lnSpc>
            </a:pP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has sent his Son to be the Savior of the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15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Whoever confesses that Jesus is the Son of God, God abides in him, and he in God.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16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So we have come to know and to believe the love that God has for us. God is love, and whoever abides in love abides in God, and God abides in him.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17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By this is love perfected with us, so that we may have confidence for the day of judgment, because as he is so also are we in this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18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There is no fear in love, but perfect love casts out fear. For fear has to do with punishment, and whoever fears has not been perfected in love.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19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We love because he first loved us.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If anyone says, “I love God,” and hates his brother, he is a liar; for he who does not love his brother whom he has seen cannot love God whom he has not seen.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21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And this commandment we have from him: whoever loves God must also love his brother.</a:t>
            </a:r>
            <a:endParaRPr lang="en-US" sz="5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1" name="Rectangle 10">
            <a:extLst>
              <a:ext uri="{FF2B5EF4-FFF2-40B4-BE49-F238E27FC236}">
                <a16:creationId xmlns:a16="http://schemas.microsoft.com/office/drawing/2014/main" id="{CD7E685A-F63B-4910-8D61-6145DD51D256}"/>
              </a:ext>
            </a:extLst>
          </p:cNvPr>
          <p:cNvSpPr/>
          <p:nvPr/>
        </p:nvSpPr>
        <p:spPr>
          <a:xfrm>
            <a:off x="384048" y="6609439"/>
            <a:ext cx="23513444" cy="4257854"/>
          </a:xfrm>
          <a:prstGeom prst="rect">
            <a:avLst/>
          </a:prstGeom>
          <a:solidFill>
            <a:srgbClr val="D4C5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a:extLst>
              <a:ext uri="{FF2B5EF4-FFF2-40B4-BE49-F238E27FC236}">
                <a16:creationId xmlns:a16="http://schemas.microsoft.com/office/drawing/2014/main" id="{E2457545-C2AA-470E-B998-63BF77069588}"/>
              </a:ext>
            </a:extLst>
          </p:cNvPr>
          <p:cNvSpPr txBox="1"/>
          <p:nvPr/>
        </p:nvSpPr>
        <p:spPr>
          <a:xfrm>
            <a:off x="297872" y="7090804"/>
            <a:ext cx="23177588" cy="316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457200" marR="0" lvl="1" indent="0">
              <a:lnSpc>
                <a:spcPct val="107000"/>
              </a:lnSpc>
              <a:spcBef>
                <a:spcPts val="0"/>
              </a:spcBef>
              <a:spcAft>
                <a:spcPts val="800"/>
              </a:spcAft>
            </a:pPr>
            <a:r>
              <a:rPr lang="en-US" sz="6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Colossians 1:28</a:t>
            </a:r>
            <a:br>
              <a:rPr lang="en-US" sz="6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en-US" sz="60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Him we proclaim, warning everyone and teaching everyone with all wisdom, that we may present everyone </a:t>
            </a:r>
            <a:r>
              <a:rPr lang="en-US" sz="6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mature/perfect </a:t>
            </a:r>
            <a:r>
              <a:rPr lang="en-US" sz="60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in Christ.</a:t>
            </a:r>
            <a:endParaRPr lang="en-US" sz="60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0484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129788"/>
            <a:ext cx="2217046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Helvetica Neue"/>
                <a:sym typeface="Helvetica Neue"/>
              </a:rPr>
              <a:t>1 JOHN </a:t>
            </a:r>
            <a:r>
              <a:rPr lang="en-US" sz="6600" dirty="0"/>
              <a:t>4:7-21</a:t>
            </a:r>
            <a:r>
              <a:rPr kumimoji="0" lang="en-US" sz="6600" b="1" i="0" u="none" strike="noStrike" kern="0" cap="none" spc="0" normalizeH="0" baseline="30000" noProof="0" dirty="0">
                <a:ln>
                  <a:noFill/>
                </a:ln>
                <a:solidFill>
                  <a:srgbClr val="FFFFFF"/>
                </a:solidFill>
                <a:effectLst/>
                <a:uLnTx/>
                <a:uFillTx/>
                <a:latin typeface="Helvetica Neue"/>
                <a:sym typeface="Helvetica Neue"/>
              </a:rPr>
              <a:t> (ESV)</a:t>
            </a: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sp>
        <p:nvSpPr>
          <p:cNvPr id="139" name="Line"/>
          <p:cNvSpPr/>
          <p:nvPr/>
        </p:nvSpPr>
        <p:spPr>
          <a:xfrm>
            <a:off x="2016694" y="2314063"/>
            <a:ext cx="20350612" cy="1"/>
          </a:xfrm>
          <a:prstGeom prst="line">
            <a:avLst/>
          </a:prstGeom>
          <a:ln w="25400">
            <a:solidFill>
              <a:srgbClr val="FFFFFF"/>
            </a:solidFill>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1" i="0" u="none" strike="noStrike" kern="0" cap="none" spc="0" normalizeH="0" baseline="0" noProof="0">
              <a:ln>
                <a:noFill/>
              </a:ln>
              <a:solidFill>
                <a:srgbClr val="FFFFFF"/>
              </a:solidFill>
              <a:effectLst/>
              <a:uLnTx/>
              <a:uFillTx/>
              <a:latin typeface="Helvetica Neue"/>
              <a:sym typeface="Helvetica Neue"/>
            </a:endParaRPr>
          </a:p>
        </p:txBody>
      </p:sp>
      <p:sp>
        <p:nvSpPr>
          <p:cNvPr id="8" name="That which was from the beginning, which we have heard, which we have seen with our eyes, which we have looked at and our hands have touched—this we proclaim concerning the Word of life. The life appeared; we have seen it and testify to it, and we procla">
            <a:extLst>
              <a:ext uri="{FF2B5EF4-FFF2-40B4-BE49-F238E27FC236}">
                <a16:creationId xmlns:a16="http://schemas.microsoft.com/office/drawing/2014/main" id="{A5FAB36B-B4C0-45A5-BEFC-E557D41A7D83}"/>
              </a:ext>
            </a:extLst>
          </p:cNvPr>
          <p:cNvSpPr txBox="1"/>
          <p:nvPr/>
        </p:nvSpPr>
        <p:spPr>
          <a:xfrm>
            <a:off x="1422778" y="2374055"/>
            <a:ext cx="21854456" cy="10225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6500" b="0"/>
            </a:lvl1pPr>
          </a:lstStyle>
          <a:p>
            <a:pPr algn="l">
              <a:lnSpc>
                <a:spcPct val="92000"/>
              </a:lnSpc>
            </a:pP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has sent his Son to be the Savior of the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15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Whoever confesses that Jesus is the Son of God, God abides in him, and he in God.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16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So we have come to know and to believe the love that God has for us. God is love, and whoever abides in love abides in God, and God abides in him.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17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By this is love perfected with us, so that we may have confidence for the day of judgment, because as he is so also are we in this world.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18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There is no fear in love, but perfect love casts out fear. For fear has to do with punishment, and whoever fears has not been perfected in love.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19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We love because he first loved us.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If anyone says, “I love God,” and hates his brother, he is a liar; for he who does not love his brother whom he has seen cannot love God whom he has not seen. </a:t>
            </a:r>
            <a:r>
              <a:rPr lang="en-US" sz="5500" baseline="300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21 </a:t>
            </a:r>
            <a:r>
              <a:rPr lang="en-US" sz="55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And this commandment we have from him: whoever loves God must also love his brother.</a:t>
            </a:r>
            <a:endParaRPr lang="en-US" sz="55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1" name="Rectangle 10">
            <a:extLst>
              <a:ext uri="{FF2B5EF4-FFF2-40B4-BE49-F238E27FC236}">
                <a16:creationId xmlns:a16="http://schemas.microsoft.com/office/drawing/2014/main" id="{CD7E685A-F63B-4910-8D61-6145DD51D256}"/>
              </a:ext>
            </a:extLst>
          </p:cNvPr>
          <p:cNvSpPr/>
          <p:nvPr/>
        </p:nvSpPr>
        <p:spPr>
          <a:xfrm>
            <a:off x="384048" y="4026877"/>
            <a:ext cx="23513444" cy="7080490"/>
          </a:xfrm>
          <a:prstGeom prst="rect">
            <a:avLst/>
          </a:prstGeom>
          <a:solidFill>
            <a:srgbClr val="D4C5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TextBox 11">
            <a:extLst>
              <a:ext uri="{FF2B5EF4-FFF2-40B4-BE49-F238E27FC236}">
                <a16:creationId xmlns:a16="http://schemas.microsoft.com/office/drawing/2014/main" id="{E2457545-C2AA-470E-B998-63BF77069588}"/>
              </a:ext>
            </a:extLst>
          </p:cNvPr>
          <p:cNvSpPr txBox="1"/>
          <p:nvPr/>
        </p:nvSpPr>
        <p:spPr>
          <a:xfrm>
            <a:off x="297872" y="4420434"/>
            <a:ext cx="23177588" cy="66269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457200" lvl="1" indent="0">
              <a:lnSpc>
                <a:spcPct val="107000"/>
              </a:lnSpc>
              <a:spcAft>
                <a:spcPts val="800"/>
              </a:spcAft>
            </a:pPr>
            <a:r>
              <a:rPr lang="en-US" sz="6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 Corinthians 13:1-3</a:t>
            </a:r>
            <a:br>
              <a:rPr lang="en-US" sz="6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en-US" sz="55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If I speak in the tongues of men and of angels, but have not love, I am a noisy gong or a clanging cymbal. </a:t>
            </a:r>
            <a:r>
              <a:rPr lang="en-US" sz="5500" b="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2 </a:t>
            </a:r>
            <a:r>
              <a:rPr lang="en-US" sz="55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And if I have prophetic powers, and understand all mysteries and all knowledge, and if I have all faith, so as to remove mountains, but have not love, I am nothing. </a:t>
            </a:r>
            <a:r>
              <a:rPr lang="en-US" sz="5500" b="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3 </a:t>
            </a:r>
            <a:r>
              <a:rPr lang="en-US" sz="55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If I give away all I have, and if I deliver up my body to be burned, but have not love, </a:t>
            </a:r>
            <a:br>
              <a:rPr lang="en-US" sz="55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en-US" sz="5500" b="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 gain nothing.</a:t>
            </a:r>
            <a:endParaRPr lang="en-US" sz="55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6157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129788"/>
            <a:ext cx="2217046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FFFFFF"/>
                </a:solidFill>
                <a:effectLst/>
                <a:uLnTx/>
                <a:uFillTx/>
                <a:latin typeface="Helvetica Neue"/>
                <a:sym typeface="Helvetica Neue"/>
              </a:rPr>
              <a:t>JESUS IS LOVE HIMSELF</a:t>
            </a: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sp>
        <p:nvSpPr>
          <p:cNvPr id="139" name="Line"/>
          <p:cNvSpPr/>
          <p:nvPr/>
        </p:nvSpPr>
        <p:spPr>
          <a:xfrm>
            <a:off x="2016694" y="2314063"/>
            <a:ext cx="20350612" cy="1"/>
          </a:xfrm>
          <a:prstGeom prst="line">
            <a:avLst/>
          </a:prstGeom>
          <a:ln w="25400">
            <a:solidFill>
              <a:srgbClr val="FFFFFF"/>
            </a:solidFill>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1" i="0" u="none" strike="noStrike" kern="0" cap="none" spc="0" normalizeH="0" baseline="0" noProof="0">
              <a:ln>
                <a:noFill/>
              </a:ln>
              <a:solidFill>
                <a:srgbClr val="FFFFFF"/>
              </a:solidFill>
              <a:effectLst/>
              <a:uLnTx/>
              <a:uFillTx/>
              <a:latin typeface="Helvetica Neue"/>
              <a:sym typeface="Helvetica Neue"/>
            </a:endParaRPr>
          </a:p>
        </p:txBody>
      </p:sp>
      <p:sp>
        <p:nvSpPr>
          <p:cNvPr id="8" name="That which was from the beginning, which we have heard, which we have seen with our eyes, which we have looked at and our hands have touched—this we proclaim concerning the Word of life. The life appeared; we have seen it and testify to it, and we procla">
            <a:extLst>
              <a:ext uri="{FF2B5EF4-FFF2-40B4-BE49-F238E27FC236}">
                <a16:creationId xmlns:a16="http://schemas.microsoft.com/office/drawing/2014/main" id="{A5FAB36B-B4C0-45A5-BEFC-E557D41A7D83}"/>
              </a:ext>
            </a:extLst>
          </p:cNvPr>
          <p:cNvSpPr txBox="1"/>
          <p:nvPr/>
        </p:nvSpPr>
        <p:spPr>
          <a:xfrm>
            <a:off x="1422778" y="2356470"/>
            <a:ext cx="21854456" cy="6007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6500" b="0"/>
            </a:lvl1pPr>
          </a:lstStyle>
          <a:p>
            <a:pPr marL="685800" marR="0" indent="-685800" algn="l">
              <a:lnSpc>
                <a:spcPct val="150000"/>
              </a:lnSpc>
              <a:buFont typeface="Arial" panose="020B0604020202020204" pitchFamily="34" charset="0"/>
              <a:buChar char="•"/>
            </a:pPr>
            <a:r>
              <a:rPr lang="en-US" sz="6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With his Disciples (whole book of John)</a:t>
            </a:r>
          </a:p>
          <a:p>
            <a:pPr marL="685800" marR="0" indent="-685800" algn="l">
              <a:lnSpc>
                <a:spcPct val="150000"/>
              </a:lnSpc>
              <a:buFont typeface="Arial" panose="020B0604020202020204" pitchFamily="34" charset="0"/>
              <a:buChar char="•"/>
            </a:pPr>
            <a:r>
              <a:rPr lang="en-US" sz="66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With the Samaritan Woman (John 4)</a:t>
            </a:r>
          </a:p>
          <a:p>
            <a:pPr marL="685800" marR="0" indent="-685800" algn="l">
              <a:lnSpc>
                <a:spcPct val="150000"/>
              </a:lnSpc>
              <a:buFont typeface="Arial" panose="020B0604020202020204" pitchFamily="34" charset="0"/>
              <a:buChar char="•"/>
            </a:pPr>
            <a:r>
              <a:rPr lang="en-US" sz="66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With Matthew the Tax Collector (Matthew 9)</a:t>
            </a:r>
          </a:p>
          <a:p>
            <a:pPr marL="685800" marR="0" indent="-685800" algn="l">
              <a:lnSpc>
                <a:spcPct val="150000"/>
              </a:lnSpc>
              <a:buFont typeface="Arial" panose="020B0604020202020204" pitchFamily="34" charset="0"/>
              <a:buChar char="•"/>
            </a:pPr>
            <a:r>
              <a:rPr lang="en-US" sz="66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With the Woman Caught in Adultery (John 8)</a:t>
            </a:r>
            <a:endParaRPr lang="en-US" sz="66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1347636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505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ouble-click to edit"/>
          <p:cNvSpPr txBox="1">
            <a:spLocks noGrp="1"/>
          </p:cNvSpPr>
          <p:nvPr>
            <p:ph type="title"/>
          </p:nvPr>
        </p:nvSpPr>
        <p:spPr>
          <a:prstGeom prst="rect">
            <a:avLst/>
          </a:prstGeom>
        </p:spPr>
        <p:txBody>
          <a:bodyPr/>
          <a:lstStyle/>
          <a:p>
            <a:endParaRPr/>
          </a:p>
        </p:txBody>
      </p:sp>
      <p:sp>
        <p:nvSpPr>
          <p:cNvPr id="135" name="Double-click to edit"/>
          <p:cNvSpPr txBox="1">
            <a:spLocks noGrp="1"/>
          </p:cNvSpPr>
          <p:nvPr>
            <p:ph type="body" idx="1"/>
          </p:nvPr>
        </p:nvSpPr>
        <p:spPr>
          <a:prstGeom prst="rect">
            <a:avLst/>
          </a:prstGeom>
        </p:spPr>
        <p:txBody>
          <a:bodyPr/>
          <a:lstStyle/>
          <a:p>
            <a:endParaRPr/>
          </a:p>
        </p:txBody>
      </p:sp>
      <p:pic>
        <p:nvPicPr>
          <p:cNvPr id="136" name="blank1.pdf" descr="blank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 y="0"/>
            <a:ext cx="24358600" cy="13716000"/>
          </a:xfrm>
          <a:prstGeom prst="rect">
            <a:avLst/>
          </a:prstGeom>
          <a:ln w="12700">
            <a:miter lim="400000"/>
          </a:ln>
        </p:spPr>
      </p:pic>
      <p:sp>
        <p:nvSpPr>
          <p:cNvPr id="138" name="1 JOHN 1:1-4 (NIV)"/>
          <p:cNvSpPr txBox="1"/>
          <p:nvPr/>
        </p:nvSpPr>
        <p:spPr>
          <a:xfrm>
            <a:off x="1106766" y="1299065"/>
            <a:ext cx="2217046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a:lvl1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6600" b="1" i="0" u="none" strike="noStrike" kern="0" cap="none" spc="0" normalizeH="0" baseline="30000" noProof="0" dirty="0">
              <a:ln>
                <a:noFill/>
              </a:ln>
              <a:solidFill>
                <a:srgbClr val="FFFFFF"/>
              </a:solidFill>
              <a:effectLst/>
              <a:uLnTx/>
              <a:uFillTx/>
              <a:latin typeface="Helvetica Neue"/>
              <a:sym typeface="Helvetica Neue"/>
            </a:endParaRPr>
          </a:p>
        </p:txBody>
      </p:sp>
      <p:pic>
        <p:nvPicPr>
          <p:cNvPr id="1026" name="Picture 2">
            <a:extLst>
              <a:ext uri="{FF2B5EF4-FFF2-40B4-BE49-F238E27FC236}">
                <a16:creationId xmlns:a16="http://schemas.microsoft.com/office/drawing/2014/main" id="{B56CB6FA-E1C7-464F-8B15-E17C659AE6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5000"/>
                    </a14:imgEffect>
                    <a14:imgEffect>
                      <a14:saturation sat="111000"/>
                    </a14:imgEffect>
                    <a14:imgEffect>
                      <a14:brightnessContrast contrast="2000"/>
                    </a14:imgEffect>
                  </a14:imgLayer>
                </a14:imgProps>
              </a:ext>
              <a:ext uri="{28A0092B-C50C-407E-A947-70E740481C1C}">
                <a14:useLocalDpi xmlns:a14="http://schemas.microsoft.com/office/drawing/2010/main" val="0"/>
              </a:ext>
            </a:extLst>
          </a:blip>
          <a:srcRect t="21371" b="13539"/>
          <a:stretch/>
        </p:blipFill>
        <p:spPr bwMode="auto">
          <a:xfrm>
            <a:off x="1106767" y="1120582"/>
            <a:ext cx="22170468" cy="1154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92F29B-5EEB-4FF3-AC49-2C4B1657D867}"/>
              </a:ext>
            </a:extLst>
          </p:cNvPr>
          <p:cNvSpPr txBox="1"/>
          <p:nvPr/>
        </p:nvSpPr>
        <p:spPr>
          <a:xfrm rot="21274468">
            <a:off x="1643278" y="2121906"/>
            <a:ext cx="7755328"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FFFFFF"/>
                </a:solidFill>
                <a:effectLst>
                  <a:outerShdw blurRad="38100" dist="38100" dir="2700000" algn="tl">
                    <a:srgbClr val="000000">
                      <a:alpha val="43137"/>
                    </a:srgbClr>
                  </a:outerShdw>
                </a:effectLst>
                <a:uFillTx/>
                <a:latin typeface="Helvetica Neue"/>
                <a:ea typeface="Helvetica Neue"/>
                <a:cs typeface="Helvetica Neue"/>
                <a:sym typeface="Helvetica Neue"/>
              </a:rPr>
              <a:t>BE THE HOSE</a:t>
            </a:r>
          </a:p>
        </p:txBody>
      </p:sp>
    </p:spTree>
    <p:extLst>
      <p:ext uri="{BB962C8B-B14F-4D97-AF65-F5344CB8AC3E}">
        <p14:creationId xmlns:p14="http://schemas.microsoft.com/office/powerpoint/2010/main" val="2764108628"/>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7025</TotalTime>
  <Words>1378</Words>
  <Application>Microsoft Office PowerPoint</Application>
  <PresentationFormat>Custom</PresentationFormat>
  <Paragraphs>95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Helvetica Neue</vt:lpstr>
      <vt:lpstr>Helvetica Neue Light</vt:lpstr>
      <vt:lpstr>Helvetica Neue Medium</vt:lpstr>
      <vt:lpstr>Segoe UI</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32</cp:revision>
  <dcterms:modified xsi:type="dcterms:W3CDTF">2021-08-07T22:29:32Z</dcterms:modified>
</cp:coreProperties>
</file>