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92" r:id="rId3"/>
    <p:sldId id="280" r:id="rId4"/>
    <p:sldId id="282" r:id="rId5"/>
    <p:sldId id="283" r:id="rId6"/>
    <p:sldId id="284" r:id="rId7"/>
    <p:sldId id="285" r:id="rId8"/>
    <p:sldId id="279" r:id="rId9"/>
    <p:sldId id="291" r:id="rId10"/>
    <p:sldId id="275" r:id="rId11"/>
    <p:sldId id="276" r:id="rId12"/>
    <p:sldId id="287" r:id="rId13"/>
    <p:sldId id="288" r:id="rId14"/>
    <p:sldId id="289" r:id="rId15"/>
    <p:sldId id="290" r:id="rId16"/>
    <p:sldId id="286" r:id="rId17"/>
    <p:sldId id="277" r:id="rId18"/>
    <p:sldId id="278"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49" d="100"/>
          <a:sy n="49" d="100"/>
        </p:scale>
        <p:origin x="65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ClrTx/>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ClrTx/>
              <a:buSzTx/>
              <a:buNone/>
              <a:defRPr>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b10067705dm-001_2880x2161.jpg"/>
          <p:cNvSpPr>
            <a:spLocks noGrp="1"/>
          </p:cNvSpPr>
          <p:nvPr>
            <p:ph type="pic" idx="21"/>
          </p:nvPr>
        </p:nvSpPr>
        <p:spPr>
          <a:xfrm>
            <a:off x="0" y="-2290234"/>
            <a:ext cx="24384000" cy="18296468"/>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b10067705dm-001_2880x2161.jpg"/>
          <p:cNvSpPr>
            <a:spLocks noGrp="1"/>
          </p:cNvSpPr>
          <p:nvPr>
            <p:ph type="pic" idx="21"/>
          </p:nvPr>
        </p:nvSpPr>
        <p:spPr>
          <a:xfrm>
            <a:off x="3125968" y="-1762099"/>
            <a:ext cx="18135601" cy="136079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1197913361_2035x1354.jpg"/>
          <p:cNvSpPr>
            <a:spLocks noGrp="1"/>
          </p:cNvSpPr>
          <p:nvPr>
            <p:ph type="pic" idx="21"/>
          </p:nvPr>
        </p:nvSpPr>
        <p:spPr>
          <a:xfrm>
            <a:off x="5803900" y="952500"/>
            <a:ext cx="17236029"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sz="5400"/>
            </a:lvl1pPr>
            <a:lvl2pPr marL="0" indent="0" algn="ctr">
              <a:spcBef>
                <a:spcPts val="0"/>
              </a:spcBef>
              <a:buClrTx/>
              <a:buSzTx/>
              <a:buNone/>
              <a:defRPr sz="5400"/>
            </a:lvl2pPr>
            <a:lvl3pPr marL="0" indent="0" algn="ctr">
              <a:spcBef>
                <a:spcPts val="0"/>
              </a:spcBef>
              <a:buClrTx/>
              <a:buSzTx/>
              <a:buNone/>
              <a:defRPr sz="5400"/>
            </a:lvl3pPr>
            <a:lvl4pPr marL="0" indent="0" algn="ctr">
              <a:spcBef>
                <a:spcPts val="0"/>
              </a:spcBef>
              <a:buClrTx/>
              <a:buSzTx/>
              <a:buNone/>
              <a:defRPr sz="5400"/>
            </a:lvl4pPr>
            <a:lvl5pPr marL="0" indent="0" algn="ctr">
              <a:spcBef>
                <a:spcPts val="0"/>
              </a:spcBef>
              <a:buClrTx/>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108348088_flipped_1647x1098.jpg"/>
          <p:cNvSpPr>
            <a:spLocks noGrp="1"/>
          </p:cNvSpPr>
          <p:nvPr>
            <p:ph type="pic" sz="half" idx="21"/>
          </p:nvPr>
        </p:nvSpPr>
        <p:spPr>
          <a:xfrm>
            <a:off x="87503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buClrTx/>
              <a:defRPr sz="3800"/>
            </a:lvl1pPr>
            <a:lvl2pPr marL="1117600" indent="-558800">
              <a:spcBef>
                <a:spcPts val="4500"/>
              </a:spcBef>
              <a:buClrTx/>
              <a:defRPr sz="3800"/>
            </a:lvl2pPr>
            <a:lvl3pPr marL="1676400" indent="-558800">
              <a:spcBef>
                <a:spcPts val="4500"/>
              </a:spcBef>
              <a:buClrTx/>
              <a:defRPr sz="3800"/>
            </a:lvl3pPr>
            <a:lvl4pPr marL="2235200" indent="-558800">
              <a:spcBef>
                <a:spcPts val="4500"/>
              </a:spcBef>
              <a:buClrTx/>
              <a:defRPr sz="3800"/>
            </a:lvl4pPr>
            <a:lvl5pPr marL="2794000" indent="-558800">
              <a:spcBef>
                <a:spcPts val="4500"/>
              </a:spcBef>
              <a:buClrTx/>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1197913361_2035x1354.jpg"/>
          <p:cNvSpPr>
            <a:spLocks noGrp="1"/>
          </p:cNvSpPr>
          <p:nvPr>
            <p:ph type="pic" sz="quarter" idx="21"/>
          </p:nvPr>
        </p:nvSpPr>
        <p:spPr>
          <a:xfrm>
            <a:off x="15292127" y="6870700"/>
            <a:ext cx="8341246" cy="5549900"/>
          </a:xfrm>
          <a:prstGeom prst="rect">
            <a:avLst/>
          </a:prstGeom>
        </p:spPr>
        <p:txBody>
          <a:bodyPr lIns="91439" tIns="45719" rIns="91439" bIns="45719" anchor="t">
            <a:noAutofit/>
          </a:bodyPr>
          <a:lstStyle/>
          <a:p>
            <a:endParaRPr/>
          </a:p>
        </p:txBody>
      </p:sp>
      <p:sp>
        <p:nvSpPr>
          <p:cNvPr id="84" name="108348088_flipped_1647x1098.jpg"/>
          <p:cNvSpPr>
            <a:spLocks noGrp="1"/>
          </p:cNvSpPr>
          <p:nvPr>
            <p:ph type="pic" sz="quarter" idx="22"/>
          </p:nvPr>
        </p:nvSpPr>
        <p:spPr>
          <a:xfrm>
            <a:off x="14859000" y="952500"/>
            <a:ext cx="8324850" cy="5549900"/>
          </a:xfrm>
          <a:prstGeom prst="rect">
            <a:avLst/>
          </a:prstGeom>
        </p:spPr>
        <p:txBody>
          <a:bodyPr lIns="91439" tIns="45719" rIns="91439" bIns="45719" anchor="t">
            <a:noAutofit/>
          </a:bodyPr>
          <a:lstStyle/>
          <a:p>
            <a:endParaRPr/>
          </a:p>
        </p:txBody>
      </p:sp>
      <p:sp>
        <p:nvSpPr>
          <p:cNvPr id="85" name="sb10067705dm-001_2880x2161.jpg"/>
          <p:cNvSpPr>
            <a:spLocks noGrp="1"/>
          </p:cNvSpPr>
          <p:nvPr>
            <p:ph type="pic" idx="23"/>
          </p:nvPr>
        </p:nvSpPr>
        <p:spPr>
          <a:xfrm>
            <a:off x="651237" y="952500"/>
            <a:ext cx="15283726"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FFFFFF"/>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
          <a:srgbClr val="FFFFFF"/>
        </a:buClr>
        <a:buSzPct val="125000"/>
        <a:buFontTx/>
        <a:buChar char="•"/>
        <a:tabLst/>
        <a:defRPr sz="48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title"/>
          </p:nvPr>
        </p:nvSpPr>
        <p:spPr>
          <a:prstGeom prst="rect">
            <a:avLst/>
          </a:prstGeom>
        </p:spPr>
        <p:txBody>
          <a:bodyPr/>
          <a:lstStyle/>
          <a:p>
            <a:endParaRPr/>
          </a:p>
        </p:txBody>
      </p:sp>
      <p:sp>
        <p:nvSpPr>
          <p:cNvPr id="120" name="Double-click to edit"/>
          <p:cNvSpPr txBox="1">
            <a:spLocks noGrp="1"/>
          </p:cNvSpPr>
          <p:nvPr>
            <p:ph type="body" idx="1"/>
          </p:nvPr>
        </p:nvSpPr>
        <p:spPr>
          <a:prstGeom prst="rect">
            <a:avLst/>
          </a:prstGeom>
        </p:spPr>
        <p:txBody>
          <a:bodyPr/>
          <a:lstStyle/>
          <a:p>
            <a:endParaRPr/>
          </a:p>
        </p:txBody>
      </p:sp>
      <p:pic>
        <p:nvPicPr>
          <p:cNvPr id="121" name="1johntitle.pdf" descr="1johntitl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3857332"/>
            <a:ext cx="21538443" cy="7104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500" b="0"/>
            </a:lvl1pPr>
          </a:lstStyle>
          <a:p>
            <a:r>
              <a:rPr lang="en-US" b="1" baseline="30000" dirty="0"/>
              <a:t>7 </a:t>
            </a:r>
            <a:r>
              <a:rPr lang="en-US" dirty="0"/>
              <a:t>Beloved, I am writing you no new commandment, </a:t>
            </a:r>
          </a:p>
          <a:p>
            <a:r>
              <a:rPr lang="en-US" dirty="0"/>
              <a:t>but an old commandment that you had from the beginning. The old commandment is the word that you have heard. </a:t>
            </a:r>
          </a:p>
          <a:p>
            <a:r>
              <a:rPr lang="en-US" b="1" baseline="30000" dirty="0"/>
              <a:t>8 </a:t>
            </a:r>
            <a:r>
              <a:rPr lang="en-US" dirty="0"/>
              <a:t>At the same time, it is a new commandment that I am writing to you, which is true in him and in you, </a:t>
            </a:r>
          </a:p>
          <a:p>
            <a:r>
              <a:rPr lang="en-US" dirty="0"/>
              <a:t>because the darkness is passing away </a:t>
            </a:r>
          </a:p>
          <a:p>
            <a:r>
              <a:rPr lang="en-US" dirty="0"/>
              <a:t>and the true light is already shining. </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r>
              <a:rPr lang="en-US" dirty="0"/>
              <a:t>1 JOHN 2:7-8 (ESV)</a:t>
            </a:r>
            <a:endParaRPr dirty="0"/>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36949995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3357195"/>
            <a:ext cx="21538443" cy="8104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500" b="0"/>
            </a:lvl1pPr>
          </a:lstStyle>
          <a:p>
            <a:r>
              <a:rPr lang="en-US" b="1" baseline="30000" dirty="0"/>
              <a:t>9 </a:t>
            </a:r>
            <a:r>
              <a:rPr lang="en-US" dirty="0"/>
              <a:t>Whoever says he is in the light </a:t>
            </a:r>
          </a:p>
          <a:p>
            <a:r>
              <a:rPr lang="en-US" dirty="0"/>
              <a:t>and hates his brother is still in darkness. </a:t>
            </a:r>
          </a:p>
          <a:p>
            <a:r>
              <a:rPr lang="en-US" b="1" baseline="30000" dirty="0"/>
              <a:t>10 </a:t>
            </a:r>
            <a:r>
              <a:rPr lang="en-US" dirty="0"/>
              <a:t>Whoever loves his brother abides in the light, </a:t>
            </a:r>
          </a:p>
          <a:p>
            <a:r>
              <a:rPr lang="en-US" dirty="0"/>
              <a:t>and in him there is no cause for stumbling. </a:t>
            </a:r>
          </a:p>
          <a:p>
            <a:r>
              <a:rPr lang="en-US" b="1" baseline="30000" dirty="0"/>
              <a:t>11</a:t>
            </a:r>
            <a:r>
              <a:rPr lang="en-US" dirty="0"/>
              <a:t> But whoever hates his brother </a:t>
            </a:r>
          </a:p>
          <a:p>
            <a:r>
              <a:rPr lang="en-US" dirty="0"/>
              <a:t>is in the darkness and walks in the darkness, </a:t>
            </a:r>
          </a:p>
          <a:p>
            <a:r>
              <a:rPr lang="en-US" dirty="0"/>
              <a:t>and does not know where he is going, </a:t>
            </a:r>
          </a:p>
          <a:p>
            <a:r>
              <a:rPr lang="en-US" dirty="0"/>
              <a:t>because the darkness has blinded his eyes.</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r>
              <a:rPr lang="en-US" dirty="0"/>
              <a:t>1 JOHN 2:9-11 (ESV)</a:t>
            </a:r>
            <a:endParaRPr dirty="0"/>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15397306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way, scene, road&#10;&#10;Description automatically generated">
            <a:extLst>
              <a:ext uri="{FF2B5EF4-FFF2-40B4-BE49-F238E27FC236}">
                <a16:creationId xmlns:a16="http://schemas.microsoft.com/office/drawing/2014/main" id="{66F91935-B0C8-4ABA-9CC5-FE2D2DA1A6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7264"/>
            <a:ext cx="24384000" cy="18288000"/>
          </a:xfrm>
          <a:prstGeom prst="rect">
            <a:avLst/>
          </a:prstGeom>
        </p:spPr>
      </p:pic>
      <p:sp>
        <p:nvSpPr>
          <p:cNvPr id="4" name="TextBox 3">
            <a:extLst>
              <a:ext uri="{FF2B5EF4-FFF2-40B4-BE49-F238E27FC236}">
                <a16:creationId xmlns:a16="http://schemas.microsoft.com/office/drawing/2014/main" id="{B6714512-A5ED-43B5-8987-334F15D64B85}"/>
              </a:ext>
            </a:extLst>
          </p:cNvPr>
          <p:cNvSpPr txBox="1"/>
          <p:nvPr/>
        </p:nvSpPr>
        <p:spPr>
          <a:xfrm>
            <a:off x="7613779" y="1013811"/>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The Way of </a:t>
            </a:r>
            <a:r>
              <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rPr>
              <a:t>Jesus</a:t>
            </a:r>
          </a:p>
        </p:txBody>
      </p:sp>
    </p:spTree>
    <p:extLst>
      <p:ext uri="{BB962C8B-B14F-4D97-AF65-F5344CB8AC3E}">
        <p14:creationId xmlns:p14="http://schemas.microsoft.com/office/powerpoint/2010/main" val="165615328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way, scene, road&#10;&#10;Description automatically generated">
            <a:extLst>
              <a:ext uri="{FF2B5EF4-FFF2-40B4-BE49-F238E27FC236}">
                <a16:creationId xmlns:a16="http://schemas.microsoft.com/office/drawing/2014/main" id="{66F91935-B0C8-4ABA-9CC5-FE2D2DA1A6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7264"/>
            <a:ext cx="24384000" cy="18288000"/>
          </a:xfrm>
          <a:prstGeom prst="rect">
            <a:avLst/>
          </a:prstGeom>
        </p:spPr>
      </p:pic>
      <p:sp>
        <p:nvSpPr>
          <p:cNvPr id="4" name="TextBox 3">
            <a:extLst>
              <a:ext uri="{FF2B5EF4-FFF2-40B4-BE49-F238E27FC236}">
                <a16:creationId xmlns:a16="http://schemas.microsoft.com/office/drawing/2014/main" id="{B6714512-A5ED-43B5-8987-334F15D64B85}"/>
              </a:ext>
            </a:extLst>
          </p:cNvPr>
          <p:cNvSpPr txBox="1"/>
          <p:nvPr/>
        </p:nvSpPr>
        <p:spPr>
          <a:xfrm>
            <a:off x="7613779" y="1013811"/>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The Way of </a:t>
            </a:r>
            <a:r>
              <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rPr>
              <a:t>Jesus</a:t>
            </a:r>
          </a:p>
        </p:txBody>
      </p:sp>
      <p:sp>
        <p:nvSpPr>
          <p:cNvPr id="6" name="TextBox 5">
            <a:extLst>
              <a:ext uri="{FF2B5EF4-FFF2-40B4-BE49-F238E27FC236}">
                <a16:creationId xmlns:a16="http://schemas.microsoft.com/office/drawing/2014/main" id="{DD1B25C0-19E7-4CA4-98B2-9D7975612E61}"/>
              </a:ext>
            </a:extLst>
          </p:cNvPr>
          <p:cNvSpPr txBox="1"/>
          <p:nvPr/>
        </p:nvSpPr>
        <p:spPr>
          <a:xfrm rot="21067577">
            <a:off x="286138" y="9377151"/>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Gnostics</a:t>
            </a:r>
            <a:endPar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8336075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way, scene, road&#10;&#10;Description automatically generated">
            <a:extLst>
              <a:ext uri="{FF2B5EF4-FFF2-40B4-BE49-F238E27FC236}">
                <a16:creationId xmlns:a16="http://schemas.microsoft.com/office/drawing/2014/main" id="{66F91935-B0C8-4ABA-9CC5-FE2D2DA1A6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7264"/>
            <a:ext cx="24384000" cy="18288000"/>
          </a:xfrm>
          <a:prstGeom prst="rect">
            <a:avLst/>
          </a:prstGeom>
        </p:spPr>
      </p:pic>
      <p:sp>
        <p:nvSpPr>
          <p:cNvPr id="4" name="TextBox 3">
            <a:extLst>
              <a:ext uri="{FF2B5EF4-FFF2-40B4-BE49-F238E27FC236}">
                <a16:creationId xmlns:a16="http://schemas.microsoft.com/office/drawing/2014/main" id="{B6714512-A5ED-43B5-8987-334F15D64B85}"/>
              </a:ext>
            </a:extLst>
          </p:cNvPr>
          <p:cNvSpPr txBox="1"/>
          <p:nvPr/>
        </p:nvSpPr>
        <p:spPr>
          <a:xfrm>
            <a:off x="7613779" y="1013811"/>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The Way of </a:t>
            </a:r>
            <a:r>
              <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rPr>
              <a:t>Jesus</a:t>
            </a:r>
          </a:p>
        </p:txBody>
      </p:sp>
      <p:sp>
        <p:nvSpPr>
          <p:cNvPr id="5" name="TextBox 4">
            <a:extLst>
              <a:ext uri="{FF2B5EF4-FFF2-40B4-BE49-F238E27FC236}">
                <a16:creationId xmlns:a16="http://schemas.microsoft.com/office/drawing/2014/main" id="{4EF3AA41-953A-467B-9A0E-F630962C295C}"/>
              </a:ext>
            </a:extLst>
          </p:cNvPr>
          <p:cNvSpPr txBox="1"/>
          <p:nvPr/>
        </p:nvSpPr>
        <p:spPr>
          <a:xfrm rot="1785073">
            <a:off x="12767389" y="10145373"/>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Judaizers</a:t>
            </a:r>
            <a:endPar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
        <p:nvSpPr>
          <p:cNvPr id="6" name="TextBox 5">
            <a:extLst>
              <a:ext uri="{FF2B5EF4-FFF2-40B4-BE49-F238E27FC236}">
                <a16:creationId xmlns:a16="http://schemas.microsoft.com/office/drawing/2014/main" id="{DD1B25C0-19E7-4CA4-98B2-9D7975612E61}"/>
              </a:ext>
            </a:extLst>
          </p:cNvPr>
          <p:cNvSpPr txBox="1"/>
          <p:nvPr/>
        </p:nvSpPr>
        <p:spPr>
          <a:xfrm rot="21067577">
            <a:off x="286138" y="9377151"/>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Gnostics</a:t>
            </a:r>
            <a:endPar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82872583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way, scene, road&#10;&#10;Description automatically generated">
            <a:extLst>
              <a:ext uri="{FF2B5EF4-FFF2-40B4-BE49-F238E27FC236}">
                <a16:creationId xmlns:a16="http://schemas.microsoft.com/office/drawing/2014/main" id="{66F91935-B0C8-4ABA-9CC5-FE2D2DA1A6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547264"/>
            <a:ext cx="24384000" cy="18288000"/>
          </a:xfrm>
          <a:prstGeom prst="rect">
            <a:avLst/>
          </a:prstGeom>
        </p:spPr>
      </p:pic>
      <p:sp>
        <p:nvSpPr>
          <p:cNvPr id="4" name="TextBox 3">
            <a:extLst>
              <a:ext uri="{FF2B5EF4-FFF2-40B4-BE49-F238E27FC236}">
                <a16:creationId xmlns:a16="http://schemas.microsoft.com/office/drawing/2014/main" id="{B6714512-A5ED-43B5-8987-334F15D64B85}"/>
              </a:ext>
            </a:extLst>
          </p:cNvPr>
          <p:cNvSpPr txBox="1"/>
          <p:nvPr/>
        </p:nvSpPr>
        <p:spPr>
          <a:xfrm>
            <a:off x="7613779" y="1013811"/>
            <a:ext cx="8341568" cy="12567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The Way of </a:t>
            </a:r>
            <a:r>
              <a:rPr kumimoji="0" lang="en-US" sz="7500" b="1" i="0" u="none" strike="noStrike" cap="none" spc="0" normalizeH="0" baseline="0" dirty="0">
                <a:ln>
                  <a:noFill/>
                </a:ln>
                <a:solidFill>
                  <a:srgbClr val="FFFFFF"/>
                </a:solidFill>
                <a:effectLst/>
                <a:uFillTx/>
                <a:latin typeface="Helvetica Neue"/>
                <a:ea typeface="Helvetica Neue"/>
                <a:cs typeface="Helvetica Neue"/>
                <a:sym typeface="Helvetica Neue"/>
              </a:rPr>
              <a:t>Jesus</a:t>
            </a:r>
          </a:p>
        </p:txBody>
      </p:sp>
      <p:sp>
        <p:nvSpPr>
          <p:cNvPr id="5" name="TextBox 4">
            <a:extLst>
              <a:ext uri="{FF2B5EF4-FFF2-40B4-BE49-F238E27FC236}">
                <a16:creationId xmlns:a16="http://schemas.microsoft.com/office/drawing/2014/main" id="{4EF3AA41-953A-467B-9A0E-F630962C295C}"/>
              </a:ext>
            </a:extLst>
          </p:cNvPr>
          <p:cNvSpPr txBox="1"/>
          <p:nvPr/>
        </p:nvSpPr>
        <p:spPr>
          <a:xfrm rot="1785073">
            <a:off x="13308564" y="8316193"/>
            <a:ext cx="8341568" cy="3565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Judaizers</a:t>
            </a:r>
          </a:p>
          <a:p>
            <a:pPr marL="0" marR="0" indent="0" algn="ctr" defTabSz="825500" rtl="0" fontAlgn="auto" latinLnBrk="0" hangingPunct="0">
              <a:lnSpc>
                <a:spcPct val="100000"/>
              </a:lnSpc>
              <a:spcBef>
                <a:spcPts val="0"/>
              </a:spcBef>
              <a:spcAft>
                <a:spcPts val="0"/>
              </a:spcAft>
              <a:buClrTx/>
              <a:buSzTx/>
              <a:buFontTx/>
              <a:buNone/>
              <a:tabLst/>
            </a:pPr>
            <a:r>
              <a:rPr kumimoji="0" lang="en-US" sz="7500" b="0" i="0" u="none" strike="noStrike" cap="none" spc="0" normalizeH="0" baseline="0" dirty="0">
                <a:ln>
                  <a:noFill/>
                </a:ln>
                <a:solidFill>
                  <a:srgbClr val="FFFFFF"/>
                </a:solidFill>
                <a:effectLst/>
                <a:uFillTx/>
                <a:latin typeface="Helvetica Neue"/>
                <a:ea typeface="Helvetica Neue"/>
                <a:cs typeface="Helvetica Neue"/>
                <a:sym typeface="Helvetica Neue"/>
              </a:rPr>
              <a:t>Works-based righteousness</a:t>
            </a:r>
          </a:p>
        </p:txBody>
      </p:sp>
      <p:sp>
        <p:nvSpPr>
          <p:cNvPr id="6" name="TextBox 5">
            <a:extLst>
              <a:ext uri="{FF2B5EF4-FFF2-40B4-BE49-F238E27FC236}">
                <a16:creationId xmlns:a16="http://schemas.microsoft.com/office/drawing/2014/main" id="{DD1B25C0-19E7-4CA4-98B2-9D7975612E61}"/>
              </a:ext>
            </a:extLst>
          </p:cNvPr>
          <p:cNvSpPr txBox="1"/>
          <p:nvPr/>
        </p:nvSpPr>
        <p:spPr>
          <a:xfrm rot="21067577">
            <a:off x="603378" y="7147685"/>
            <a:ext cx="8341568" cy="3565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7500" dirty="0"/>
              <a:t>Gnostics</a:t>
            </a:r>
          </a:p>
          <a:p>
            <a:pPr marL="0" marR="0" indent="0" algn="ctr" defTabSz="825500" rtl="0" fontAlgn="auto" latinLnBrk="0" hangingPunct="0">
              <a:lnSpc>
                <a:spcPct val="100000"/>
              </a:lnSpc>
              <a:spcBef>
                <a:spcPts val="0"/>
              </a:spcBef>
              <a:spcAft>
                <a:spcPts val="0"/>
              </a:spcAft>
              <a:buClrTx/>
              <a:buSzTx/>
              <a:buFontTx/>
              <a:buNone/>
              <a:tabLst/>
            </a:pPr>
            <a:r>
              <a:rPr kumimoji="0" lang="en-US" sz="7500" b="0" i="0" u="none" strike="noStrike" cap="none" spc="0" normalizeH="0" baseline="0" dirty="0">
                <a:ln>
                  <a:noFill/>
                </a:ln>
                <a:solidFill>
                  <a:srgbClr val="FFFFFF"/>
                </a:solidFill>
                <a:effectLst/>
                <a:uFillTx/>
                <a:latin typeface="Helvetica Neue"/>
                <a:ea typeface="Helvetica Neue"/>
                <a:cs typeface="Helvetica Neue"/>
                <a:sym typeface="Helvetica Neue"/>
              </a:rPr>
              <a:t>Secret knowledge w/o obedience</a:t>
            </a:r>
          </a:p>
        </p:txBody>
      </p:sp>
    </p:spTree>
    <p:extLst>
      <p:ext uri="{BB962C8B-B14F-4D97-AF65-F5344CB8AC3E}">
        <p14:creationId xmlns:p14="http://schemas.microsoft.com/office/powerpoint/2010/main" val="4322379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descr="blank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2809610" y="2070659"/>
            <a:ext cx="18764780" cy="733534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u="sng" dirty="0"/>
              <a:t>Three Tests of True Spirituality</a:t>
            </a:r>
          </a:p>
          <a:p>
            <a:pPr marL="1371600" indent="-1371600">
              <a:buAutoNum type="arabicPeriod"/>
            </a:pPr>
            <a:r>
              <a:rPr lang="en-US" dirty="0"/>
              <a:t>Theological Test—Do you believe Jesus is the Son of God and came in the flesh?</a:t>
            </a:r>
          </a:p>
          <a:p>
            <a:pPr marL="1371600" indent="-1371600">
              <a:buAutoNum type="arabicPeriod"/>
            </a:pPr>
            <a:r>
              <a:rPr lang="en-US" dirty="0"/>
              <a:t>Social Test—Do you love like Jesus?</a:t>
            </a:r>
          </a:p>
          <a:p>
            <a:pPr marL="1371600" indent="-1371600">
              <a:buAutoNum type="arabicPeriod"/>
            </a:pPr>
            <a:r>
              <a:rPr lang="en-US" dirty="0"/>
              <a:t>Ethical Test—Do you live like Jesus?</a:t>
            </a:r>
            <a:endParaRPr dirty="0"/>
          </a:p>
        </p:txBody>
      </p:sp>
    </p:spTree>
    <p:extLst>
      <p:ext uri="{BB962C8B-B14F-4D97-AF65-F5344CB8AC3E}">
        <p14:creationId xmlns:p14="http://schemas.microsoft.com/office/powerpoint/2010/main" val="409787888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4357470"/>
            <a:ext cx="21538443" cy="6104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500" b="0"/>
            </a:lvl1pPr>
          </a:lstStyle>
          <a:p>
            <a:r>
              <a:rPr lang="en-US" b="1" baseline="30000" dirty="0"/>
              <a:t>12 </a:t>
            </a:r>
            <a:r>
              <a:rPr lang="en-US" dirty="0"/>
              <a:t>I am writing to you, little children,</a:t>
            </a:r>
          </a:p>
          <a:p>
            <a:r>
              <a:rPr lang="en-US" dirty="0"/>
              <a:t>    because your sins are forgiven for his name's sake.</a:t>
            </a:r>
          </a:p>
          <a:p>
            <a:r>
              <a:rPr lang="en-US" b="1" baseline="30000" dirty="0"/>
              <a:t>13a </a:t>
            </a:r>
            <a:r>
              <a:rPr lang="en-US" dirty="0"/>
              <a:t>I am writing to you, fathers,</a:t>
            </a:r>
          </a:p>
          <a:p>
            <a:r>
              <a:rPr lang="en-US" dirty="0"/>
              <a:t>    because you know him who is from the beginning.</a:t>
            </a:r>
          </a:p>
          <a:p>
            <a:r>
              <a:rPr lang="en-US" dirty="0"/>
              <a:t>I am writing to you, young men,</a:t>
            </a:r>
          </a:p>
          <a:p>
            <a:r>
              <a:rPr lang="en-US" dirty="0"/>
              <a:t>    because you have overcome the evil one.</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r>
              <a:rPr lang="en-US" dirty="0"/>
              <a:t>1 JOHN 2:12-13a (ESV)</a:t>
            </a:r>
            <a:endParaRPr dirty="0"/>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322758030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3357196"/>
            <a:ext cx="21538443" cy="81047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500" b="0"/>
            </a:lvl1pPr>
          </a:lstStyle>
          <a:p>
            <a:r>
              <a:rPr lang="en-US" b="1" baseline="30000" dirty="0"/>
              <a:t>13b </a:t>
            </a:r>
            <a:r>
              <a:rPr lang="en-US" dirty="0"/>
              <a:t>I write to you, children,</a:t>
            </a:r>
          </a:p>
          <a:p>
            <a:r>
              <a:rPr lang="en-US" dirty="0"/>
              <a:t>    because you know the Father.</a:t>
            </a:r>
          </a:p>
          <a:p>
            <a:r>
              <a:rPr lang="en-US" b="1" baseline="30000" dirty="0"/>
              <a:t>14 </a:t>
            </a:r>
            <a:r>
              <a:rPr lang="en-US" dirty="0"/>
              <a:t>I write to you, fathers,</a:t>
            </a:r>
          </a:p>
          <a:p>
            <a:r>
              <a:rPr lang="en-US" dirty="0"/>
              <a:t>    because you know him who is from the beginning.</a:t>
            </a:r>
          </a:p>
          <a:p>
            <a:r>
              <a:rPr lang="en-US" dirty="0"/>
              <a:t>I write to you, young men,</a:t>
            </a:r>
          </a:p>
          <a:p>
            <a:r>
              <a:rPr lang="en-US" dirty="0"/>
              <a:t>    because you are strong,</a:t>
            </a:r>
          </a:p>
          <a:p>
            <a:r>
              <a:rPr lang="en-US" dirty="0"/>
              <a:t>    and the word of God abides in you,</a:t>
            </a:r>
          </a:p>
          <a:p>
            <a:r>
              <a:rPr lang="en-US" dirty="0"/>
              <a:t>    and you have overcome the evil one.</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r>
              <a:rPr lang="en-US" dirty="0"/>
              <a:t>1 JOHN 2:13b-14 (ESV)</a:t>
            </a:r>
            <a:endParaRPr dirty="0"/>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29754369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Double-click to edit"/>
          <p:cNvSpPr txBox="1">
            <a:spLocks noGrp="1"/>
          </p:cNvSpPr>
          <p:nvPr>
            <p:ph type="title"/>
          </p:nvPr>
        </p:nvSpPr>
        <p:spPr>
          <a:prstGeom prst="rect">
            <a:avLst/>
          </a:prstGeom>
        </p:spPr>
        <p:txBody>
          <a:bodyPr/>
          <a:lstStyle/>
          <a:p>
            <a:endParaRPr/>
          </a:p>
        </p:txBody>
      </p:sp>
      <p:sp>
        <p:nvSpPr>
          <p:cNvPr id="120" name="Double-click to edit"/>
          <p:cNvSpPr txBox="1">
            <a:spLocks noGrp="1"/>
          </p:cNvSpPr>
          <p:nvPr>
            <p:ph type="body" idx="1"/>
          </p:nvPr>
        </p:nvSpPr>
        <p:spPr>
          <a:prstGeom prst="rect">
            <a:avLst/>
          </a:prstGeom>
        </p:spPr>
        <p:txBody>
          <a:bodyPr/>
          <a:lstStyle/>
          <a:p>
            <a:endParaRPr/>
          </a:p>
        </p:txBody>
      </p:sp>
      <p:pic>
        <p:nvPicPr>
          <p:cNvPr id="121" name="1johntitle.pdf" descr="1johntitle.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22" name="The Word Of Life"/>
          <p:cNvSpPr txBox="1"/>
          <p:nvPr/>
        </p:nvSpPr>
        <p:spPr>
          <a:xfrm>
            <a:off x="6175205" y="11911408"/>
            <a:ext cx="12033615" cy="1102866"/>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500" spc="649"/>
            </a:lvl1pPr>
          </a:lstStyle>
          <a:p>
            <a:r>
              <a:rPr lang="en-US" dirty="0"/>
              <a:t>Tests of True Spirituality</a:t>
            </a:r>
            <a:endParaRPr dirty="0"/>
          </a:p>
        </p:txBody>
      </p:sp>
    </p:spTree>
    <p:extLst>
      <p:ext uri="{BB962C8B-B14F-4D97-AF65-F5344CB8AC3E}">
        <p14:creationId xmlns:p14="http://schemas.microsoft.com/office/powerpoint/2010/main" val="24790270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6858152"/>
            <a:ext cx="21538443" cy="1102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500" b="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500" b="0" i="0" u="none" strike="noStrike" kern="0" cap="none" spc="0" normalizeH="0" baseline="0" noProof="0" dirty="0">
                <a:ln>
                  <a:noFill/>
                </a:ln>
                <a:solidFill>
                  <a:srgbClr val="FFFFFF"/>
                </a:solidFill>
                <a:effectLst/>
                <a:uLnTx/>
                <a:uFillTx/>
                <a:latin typeface="Helvetica Neue"/>
                <a:sym typeface="Helvetica Neue"/>
              </a:rPr>
              <a:t>And by this we know that we have come to know him…</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000" b="1" i="0" u="none" strike="noStrike" kern="0" cap="none" spc="0" normalizeH="0" baseline="0" noProof="0" dirty="0">
                <a:ln>
                  <a:noFill/>
                </a:ln>
                <a:solidFill>
                  <a:srgbClr val="FFFFFF"/>
                </a:solidFill>
                <a:effectLst/>
                <a:uLnTx/>
                <a:uFillTx/>
                <a:latin typeface="Helvetica Neue"/>
                <a:sym typeface="Helvetica Neue"/>
              </a:rPr>
              <a:t>1 JOHN 2:3a (ESV)</a:t>
            </a:r>
            <a:endParaRPr kumimoji="0" sz="5000" b="1" i="0" u="none" strike="noStrike" kern="0" cap="none" spc="0" normalizeH="0" baseline="0" noProof="0" dirty="0">
              <a:ln>
                <a:noFill/>
              </a:ln>
              <a:solidFill>
                <a:srgbClr val="FFFFFF"/>
              </a:solidFill>
              <a:effectLst/>
              <a:uLnTx/>
              <a:uFillTx/>
              <a:latin typeface="Helvetica Neue"/>
              <a:sym typeface="Helvetica Neue"/>
            </a:endParaRPr>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1" i="0" u="none" strike="noStrike" kern="0" cap="none" spc="0" normalizeH="0" baseline="0" noProof="0">
              <a:ln>
                <a:noFill/>
              </a:ln>
              <a:solidFill>
                <a:srgbClr val="FFFFFF"/>
              </a:solidFill>
              <a:effectLst/>
              <a:uLnTx/>
              <a:uFillTx/>
              <a:latin typeface="Helvetica Neue"/>
              <a:sym typeface="Helvetica Neue"/>
            </a:endParaRPr>
          </a:p>
        </p:txBody>
      </p:sp>
    </p:spTree>
    <p:extLst>
      <p:ext uri="{BB962C8B-B14F-4D97-AF65-F5344CB8AC3E}">
        <p14:creationId xmlns:p14="http://schemas.microsoft.com/office/powerpoint/2010/main" val="32742093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descr="blank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2809610" y="4956064"/>
            <a:ext cx="18764780" cy="156453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u="sng" dirty="0"/>
              <a:t>Three Tests of True Spirituality</a:t>
            </a:r>
          </a:p>
        </p:txBody>
      </p:sp>
    </p:spTree>
    <p:extLst>
      <p:ext uri="{BB962C8B-B14F-4D97-AF65-F5344CB8AC3E}">
        <p14:creationId xmlns:p14="http://schemas.microsoft.com/office/powerpoint/2010/main" val="16990478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descr="blank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2809610" y="3224821"/>
            <a:ext cx="18764780" cy="502701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u="sng" dirty="0"/>
              <a:t>Three Tests of True Spirituality</a:t>
            </a:r>
          </a:p>
          <a:p>
            <a:pPr marL="1371600" indent="-1371600">
              <a:buAutoNum type="arabicPeriod"/>
            </a:pPr>
            <a:r>
              <a:rPr lang="en-US" dirty="0"/>
              <a:t>Theological Test—Do you believe Jesus is the Son of God and came in the flesh?</a:t>
            </a:r>
          </a:p>
        </p:txBody>
      </p:sp>
    </p:spTree>
    <p:extLst>
      <p:ext uri="{BB962C8B-B14F-4D97-AF65-F5344CB8AC3E}">
        <p14:creationId xmlns:p14="http://schemas.microsoft.com/office/powerpoint/2010/main" val="21690783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descr="blank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2809610" y="2647740"/>
            <a:ext cx="18764780" cy="6181179"/>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u="sng" dirty="0"/>
              <a:t>Three Tests of True Spirituality</a:t>
            </a:r>
          </a:p>
          <a:p>
            <a:pPr marL="1371600" indent="-1371600">
              <a:buAutoNum type="arabicPeriod"/>
            </a:pPr>
            <a:r>
              <a:rPr lang="en-US" dirty="0"/>
              <a:t>Theological Test—Do you believe Jesus is the Son of God and came in the flesh?</a:t>
            </a:r>
          </a:p>
          <a:p>
            <a:pPr marL="1371600" indent="-1371600">
              <a:buAutoNum type="arabicPeriod"/>
            </a:pPr>
            <a:r>
              <a:rPr lang="en-US" dirty="0"/>
              <a:t>Social Test—Do you love like Jesus?</a:t>
            </a:r>
          </a:p>
        </p:txBody>
      </p:sp>
    </p:spTree>
    <p:extLst>
      <p:ext uri="{BB962C8B-B14F-4D97-AF65-F5344CB8AC3E}">
        <p14:creationId xmlns:p14="http://schemas.microsoft.com/office/powerpoint/2010/main" val="405033045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Double-click to edit"/>
          <p:cNvSpPr txBox="1">
            <a:spLocks noGrp="1"/>
          </p:cNvSpPr>
          <p:nvPr>
            <p:ph type="title"/>
          </p:nvPr>
        </p:nvSpPr>
        <p:spPr>
          <a:prstGeom prst="rect">
            <a:avLst/>
          </a:prstGeom>
        </p:spPr>
        <p:txBody>
          <a:bodyPr/>
          <a:lstStyle/>
          <a:p>
            <a:endParaRPr/>
          </a:p>
        </p:txBody>
      </p:sp>
      <p:sp>
        <p:nvSpPr>
          <p:cNvPr id="238" name="Double-click to edit"/>
          <p:cNvSpPr txBox="1">
            <a:spLocks noGrp="1"/>
          </p:cNvSpPr>
          <p:nvPr>
            <p:ph type="body" idx="1"/>
          </p:nvPr>
        </p:nvSpPr>
        <p:spPr>
          <a:prstGeom prst="rect">
            <a:avLst/>
          </a:prstGeom>
        </p:spPr>
        <p:txBody>
          <a:bodyPr/>
          <a:lstStyle/>
          <a:p>
            <a:endParaRPr/>
          </a:p>
        </p:txBody>
      </p:sp>
      <p:pic>
        <p:nvPicPr>
          <p:cNvPr id="239" name="blank3.pdf" descr="blank3.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240" name="Is there anything preventing me from whole-heartedly believing in Jesus as the Son of God and Savior of the world?"/>
          <p:cNvSpPr txBox="1"/>
          <p:nvPr/>
        </p:nvSpPr>
        <p:spPr>
          <a:xfrm>
            <a:off x="2809610" y="2070659"/>
            <a:ext cx="18764780" cy="733534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7500"/>
            </a:lvl1pPr>
          </a:lstStyle>
          <a:p>
            <a:r>
              <a:rPr lang="en-US" sz="9500" u="sng" dirty="0"/>
              <a:t>Three Tests of True Spirituality</a:t>
            </a:r>
          </a:p>
          <a:p>
            <a:pPr marL="1371600" indent="-1371600">
              <a:buAutoNum type="arabicPeriod"/>
            </a:pPr>
            <a:r>
              <a:rPr lang="en-US" dirty="0"/>
              <a:t>Theological Test—Do you believe Jesus is the Son of God and came in the flesh?</a:t>
            </a:r>
          </a:p>
          <a:p>
            <a:pPr marL="1371600" indent="-1371600">
              <a:buAutoNum type="arabicPeriod"/>
            </a:pPr>
            <a:r>
              <a:rPr lang="en-US" dirty="0"/>
              <a:t>Social Test—Do you love like Jesus?</a:t>
            </a:r>
          </a:p>
          <a:p>
            <a:pPr marL="1371600" indent="-1371600">
              <a:buAutoNum type="arabicPeriod"/>
            </a:pPr>
            <a:r>
              <a:rPr lang="en-US" dirty="0"/>
              <a:t>Ethical Test—Do you live like Jesus?</a:t>
            </a:r>
            <a:endParaRPr dirty="0"/>
          </a:p>
        </p:txBody>
      </p:sp>
    </p:spTree>
    <p:extLst>
      <p:ext uri="{BB962C8B-B14F-4D97-AF65-F5344CB8AC3E}">
        <p14:creationId xmlns:p14="http://schemas.microsoft.com/office/powerpoint/2010/main" val="241443890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3357194"/>
            <a:ext cx="21538443" cy="8104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500" b="0"/>
            </a:lvl1pPr>
          </a:lstStyle>
          <a:p>
            <a:r>
              <a:rPr lang="en-US" b="1" baseline="30000" dirty="0"/>
              <a:t>3 </a:t>
            </a:r>
            <a:r>
              <a:rPr lang="en-US" dirty="0"/>
              <a:t>And by this we know that we have come to know him, </a:t>
            </a:r>
          </a:p>
          <a:p>
            <a:r>
              <a:rPr lang="en-US" dirty="0"/>
              <a:t>if we keep his commandments. </a:t>
            </a:r>
            <a:r>
              <a:rPr lang="en-US" b="1" baseline="30000" dirty="0"/>
              <a:t>4 </a:t>
            </a:r>
            <a:r>
              <a:rPr lang="en-US" dirty="0"/>
              <a:t>Whoever says “I know him” but does not keep his commandments is a liar, and the truth is not in him, </a:t>
            </a:r>
            <a:r>
              <a:rPr lang="en-US" b="1" baseline="30000" dirty="0"/>
              <a:t>5 </a:t>
            </a:r>
            <a:r>
              <a:rPr lang="en-US" dirty="0"/>
              <a:t>but whoever keeps his word, </a:t>
            </a:r>
          </a:p>
          <a:p>
            <a:r>
              <a:rPr lang="en-US" dirty="0"/>
              <a:t>in him truly the love of God is perfected. </a:t>
            </a:r>
          </a:p>
          <a:p>
            <a:r>
              <a:rPr lang="en-US" dirty="0"/>
              <a:t>By this we may know that we are in him: </a:t>
            </a:r>
          </a:p>
          <a:p>
            <a:r>
              <a:rPr lang="en-US" b="1" baseline="30000" dirty="0"/>
              <a:t>6 </a:t>
            </a:r>
            <a:r>
              <a:rPr lang="en-US" dirty="0"/>
              <a:t>whoever says he abides in him </a:t>
            </a:r>
          </a:p>
          <a:p>
            <a:r>
              <a:rPr lang="en-US" dirty="0"/>
              <a:t>ought to walk in the same way in which he walked.</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000"/>
            </a:lvl1pPr>
          </a:lstStyle>
          <a:p>
            <a:r>
              <a:rPr lang="en-US" dirty="0"/>
              <a:t>1 JOHN 2:3-6 (ESV)</a:t>
            </a:r>
            <a:endParaRPr dirty="0"/>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81025374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Double-click to edit"/>
          <p:cNvSpPr txBox="1">
            <a:spLocks noGrp="1"/>
          </p:cNvSpPr>
          <p:nvPr>
            <p:ph type="title"/>
          </p:nvPr>
        </p:nvSpPr>
        <p:spPr>
          <a:prstGeom prst="rect">
            <a:avLst/>
          </a:prstGeom>
        </p:spPr>
        <p:txBody>
          <a:bodyPr/>
          <a:lstStyle/>
          <a:p>
            <a:endParaRPr/>
          </a:p>
        </p:txBody>
      </p:sp>
      <p:sp>
        <p:nvSpPr>
          <p:cNvPr id="135" name="Double-click to edit"/>
          <p:cNvSpPr txBox="1">
            <a:spLocks noGrp="1"/>
          </p:cNvSpPr>
          <p:nvPr>
            <p:ph type="body" idx="1"/>
          </p:nvPr>
        </p:nvSpPr>
        <p:spPr>
          <a:prstGeom prst="rect">
            <a:avLst/>
          </a:prstGeom>
        </p:spPr>
        <p:txBody>
          <a:bodyPr/>
          <a:lstStyle/>
          <a:p>
            <a:endParaRPr/>
          </a:p>
        </p:txBody>
      </p:sp>
      <p:pic>
        <p:nvPicPr>
          <p:cNvPr id="136" name="blank1.pdf" descr="blank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00" y="0"/>
            <a:ext cx="24358600" cy="13716000"/>
          </a:xfrm>
          <a:prstGeom prst="rect">
            <a:avLst/>
          </a:prstGeom>
          <a:ln w="12700">
            <a:miter lim="400000"/>
          </a:ln>
        </p:spPr>
      </p:pic>
      <p:sp>
        <p:nvSpPr>
          <p:cNvPr id="137" name="That which was from the beginning, which we have heard, which we have seen with our eyes, which we have looked at and our hands have touched—this we proclaim concerning the Word of life. The life appeared; we have seen it and testify to it, and we procla"/>
          <p:cNvSpPr txBox="1"/>
          <p:nvPr/>
        </p:nvSpPr>
        <p:spPr>
          <a:xfrm>
            <a:off x="1422778" y="2456950"/>
            <a:ext cx="21538443" cy="9905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500" b="0"/>
            </a:lvl1pPr>
          </a:lstStyle>
          <a:p>
            <a:r>
              <a:rPr lang="en-US" b="1" baseline="30000" dirty="0"/>
              <a:t>3 </a:t>
            </a:r>
            <a:r>
              <a:rPr lang="en-US" dirty="0"/>
              <a:t>And by this we know that we have come to know him, </a:t>
            </a:r>
          </a:p>
          <a:p>
            <a:r>
              <a:rPr lang="en-US" dirty="0"/>
              <a:t>if we keep his commandments. </a:t>
            </a:r>
            <a:r>
              <a:rPr lang="en-US" b="1" baseline="30000" dirty="0"/>
              <a:t>4 </a:t>
            </a:r>
            <a:r>
              <a:rPr lang="en-US" dirty="0"/>
              <a:t>Whoever says “I know him” but does not keep his commandments is a liar, and the truth is not in him, </a:t>
            </a:r>
            <a:r>
              <a:rPr lang="en-US" b="1" baseline="30000" dirty="0"/>
              <a:t>5 </a:t>
            </a:r>
            <a:r>
              <a:rPr lang="en-US" dirty="0"/>
              <a:t>but whoever keeps his word, </a:t>
            </a:r>
          </a:p>
          <a:p>
            <a:r>
              <a:rPr lang="en-US" dirty="0"/>
              <a:t>in him truly the love of God is perfected. </a:t>
            </a:r>
          </a:p>
          <a:p>
            <a:r>
              <a:rPr lang="en-US" dirty="0"/>
              <a:t>By this we may know that we are in him: </a:t>
            </a:r>
          </a:p>
          <a:p>
            <a:r>
              <a:rPr lang="en-US" b="1" baseline="30000" dirty="0"/>
              <a:t>6 </a:t>
            </a:r>
            <a:r>
              <a:rPr lang="en-US" dirty="0"/>
              <a:t>whoever says he abides in him </a:t>
            </a:r>
          </a:p>
          <a:p>
            <a:r>
              <a:rPr lang="en-US" dirty="0"/>
              <a:t>ought to walk in the same way in which he walked.</a:t>
            </a:r>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endParaRPr lang="en-US" sz="400" dirty="0"/>
          </a:p>
          <a:p>
            <a:r>
              <a:rPr lang="en-US" b="1" dirty="0"/>
              <a:t>Jesus’ Sexual Ethics, Economic Ethics, Power Ethics</a:t>
            </a:r>
          </a:p>
        </p:txBody>
      </p:sp>
      <p:sp>
        <p:nvSpPr>
          <p:cNvPr id="138" name="1 JOHN 1:1-4 (NIV)"/>
          <p:cNvSpPr txBox="1"/>
          <p:nvPr/>
        </p:nvSpPr>
        <p:spPr>
          <a:xfrm>
            <a:off x="1106766" y="1252898"/>
            <a:ext cx="2217046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a:lvl1pPr>
          </a:lstStyle>
          <a:p>
            <a:r>
              <a:rPr lang="en-US" dirty="0"/>
              <a:t>1 JOHN 2:3-6 (ESV)</a:t>
            </a:r>
            <a:endParaRPr dirty="0"/>
          </a:p>
        </p:txBody>
      </p:sp>
      <p:sp>
        <p:nvSpPr>
          <p:cNvPr id="139" name="Line"/>
          <p:cNvSpPr/>
          <p:nvPr/>
        </p:nvSpPr>
        <p:spPr>
          <a:xfrm>
            <a:off x="2016694" y="2314063"/>
            <a:ext cx="20350612" cy="1"/>
          </a:xfrm>
          <a:prstGeom prst="line">
            <a:avLst/>
          </a:prstGeom>
          <a:ln w="25400">
            <a:solidFill>
              <a:srgbClr val="FFFFFF"/>
            </a:solidFill>
            <a:miter lim="400000"/>
          </a:ln>
        </p:spPr>
        <p:txBody>
          <a:bodyPr lIns="50800" tIns="50800" rIns="50800" bIns="50800" anchor="ctr"/>
          <a:lstStyle/>
          <a:p>
            <a:endParaRPr/>
          </a:p>
        </p:txBody>
      </p:sp>
    </p:spTree>
    <p:extLst>
      <p:ext uri="{BB962C8B-B14F-4D97-AF65-F5344CB8AC3E}">
        <p14:creationId xmlns:p14="http://schemas.microsoft.com/office/powerpoint/2010/main" val="706684549"/>
      </p:ext>
    </p:extLst>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3011</TotalTime>
  <Words>696</Words>
  <Application>Microsoft Office PowerPoint</Application>
  <PresentationFormat>Custom</PresentationFormat>
  <Paragraphs>87</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Helvetica Neue</vt:lpstr>
      <vt:lpstr>Helvetica Neue Light</vt:lpstr>
      <vt:lpstr>Helvetica Neue Medium</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NHAdmin</dc:creator>
  <cp:lastModifiedBy> </cp:lastModifiedBy>
  <cp:revision>19</cp:revision>
  <dcterms:modified xsi:type="dcterms:W3CDTF">2021-07-06T19:20:50Z</dcterms:modified>
</cp:coreProperties>
</file>