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389" r:id="rId3"/>
    <p:sldId id="2390" r:id="rId4"/>
    <p:sldId id="3197" r:id="rId5"/>
    <p:sldId id="256" r:id="rId6"/>
    <p:sldId id="3276" r:id="rId7"/>
    <p:sldId id="3271" r:id="rId8"/>
    <p:sldId id="3239" r:id="rId9"/>
    <p:sldId id="3272" r:id="rId10"/>
    <p:sldId id="3299" r:id="rId11"/>
    <p:sldId id="3283" r:id="rId12"/>
    <p:sldId id="3278" r:id="rId13"/>
    <p:sldId id="3294" r:id="rId14"/>
    <p:sldId id="3295" r:id="rId15"/>
    <p:sldId id="3280" r:id="rId16"/>
    <p:sldId id="3296" r:id="rId17"/>
    <p:sldId id="3281" r:id="rId18"/>
    <p:sldId id="3297" r:id="rId19"/>
    <p:sldId id="3275" r:id="rId20"/>
    <p:sldId id="3290" r:id="rId21"/>
    <p:sldId id="3291" r:id="rId22"/>
    <p:sldId id="3273" r:id="rId23"/>
    <p:sldId id="3287" r:id="rId24"/>
    <p:sldId id="3292" r:id="rId25"/>
    <p:sldId id="3293" r:id="rId26"/>
    <p:sldId id="3298" r:id="rId27"/>
    <p:sldId id="3285" r:id="rId28"/>
    <p:sldId id="3269" r:id="rId29"/>
    <p:sldId id="3286" r:id="rId30"/>
    <p:sldId id="3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925"/>
    <a:srgbClr val="2E445D"/>
    <a:srgbClr val="546C19"/>
    <a:srgbClr val="3B4817"/>
    <a:srgbClr val="6BA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F98E-9F76-4FF8-A324-F095A4A30AFD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3C55-ADC6-4AED-BA4B-3E09CB50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5E79-85AF-4FB4-BD0E-D17840F2B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4A517-08AD-4637-8C72-934D1004A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081A-B2F0-4966-B210-9F801CD3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6C1E8-DE05-403D-B857-5D3DF32A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99B00-15FB-4F61-B3B2-25991156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3884-C8E0-428C-B1F4-01A4D431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B7CC9-D7E4-4D83-8493-6A35F1AB7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498A-5100-4278-B943-DA747227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177C9-F9B2-4CB7-931B-F1BEF715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3D05-2701-4119-96C7-0E09C237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36402-0499-4C79-9DE7-E18EBB851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F9AE-22E9-46B0-9396-CEF05DC3C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4805-BA42-4B33-BA60-7737B349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25450-AA2C-43AC-8D75-752049AA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E8FC-7DDC-485A-9495-48BCA499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645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1" indent="0" algn="ctr">
              <a:buNone/>
              <a:defRPr sz="1600"/>
            </a:lvl4pPr>
            <a:lvl5pPr marL="1828681" indent="0" algn="ctr">
              <a:buNone/>
              <a:defRPr sz="1600"/>
            </a:lvl5pPr>
            <a:lvl6pPr marL="2285852" indent="0" algn="ctr">
              <a:buNone/>
              <a:defRPr sz="1600"/>
            </a:lvl6pPr>
            <a:lvl7pPr marL="2743022" indent="0" algn="ctr">
              <a:buNone/>
              <a:defRPr sz="1600"/>
            </a:lvl7pPr>
            <a:lvl8pPr marL="3200192" indent="0" algn="ctr">
              <a:buNone/>
              <a:defRPr sz="1600"/>
            </a:lvl8pPr>
            <a:lvl9pPr marL="365736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15" y="151485"/>
            <a:ext cx="11702047" cy="1053475"/>
          </a:xfrm>
        </p:spPr>
        <p:txBody>
          <a:bodyPr/>
          <a:lstStyle>
            <a:lvl1pPr>
              <a:defRPr sz="5500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015" y="1392966"/>
            <a:ext cx="11702047" cy="5384889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-up of some leaves&#10;&#10;Description automatically generated with medium confidence">
            <a:extLst>
              <a:ext uri="{FF2B5EF4-FFF2-40B4-BE49-F238E27FC236}">
                <a16:creationId xmlns:a16="http://schemas.microsoft.com/office/drawing/2014/main" id="{2FAB7334-16A0-40D4-B772-78403B243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27404"/>
          <a:stretch/>
        </p:blipFill>
        <p:spPr>
          <a:xfrm rot="5400000">
            <a:off x="7800999" y="2339625"/>
            <a:ext cx="5653039" cy="33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8DAB-E78C-4336-9046-3B15685E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8766-F3FA-4174-A0E9-DE56270D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473A-0360-4E1B-B488-BD021F62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1B31-E119-47F0-AB0B-D27DAFEB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D72F2-190E-4A94-A3A1-6EAAD031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7F17-96B0-48F6-89B0-F7812518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51824-ECA2-46EA-9389-FF3B5765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AE41-C404-4AB0-872F-40802980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327-0BFD-4BEA-9330-B44053AF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1254-F27C-4023-B057-035DDA19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C039-0588-42AE-B463-41BAE9B8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EAF7-DB5A-4F8B-977E-68205FABD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772E8-8E59-40F5-9475-D75F32ACD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A8C-A798-4491-8765-C0BE14DB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BA398-417C-448B-9E98-04E1DFA1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1D644-8846-41DD-90C3-A2345EC9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2CBE-9F8E-4668-8A63-66C4890F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D29B6-ACA5-474E-9341-3B60E5D4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CAA7D-C102-45B7-8CD0-BFB7504A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9AC18-8ED1-4C46-8F8F-E266B1C8B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15A99-497B-45EA-94E1-59153D6D7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51E87-E90A-44A3-AC7C-A35CB2D4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C66BD-9ABE-493A-8F8D-52151F2B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77EBF-6EF2-42C4-BA8C-77224EF8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1EAF-402C-46DA-B6D8-FFF99CA4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29214-8AEA-493E-A4ED-F1EF6BAB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EDC60-6721-41F6-A69B-634AC817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4ECD5-AEDA-4DF6-9A05-348FC9C8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D09AC-7A7F-4AF8-921B-A7047685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8B9BF-091A-49BC-8607-B044A0E4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40BE5-0202-4F9E-B2DB-6F98042C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215B-CB6B-4A29-A5EB-B4E305D1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979B-FB02-4C3F-8702-5641C451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585A2-7FB2-4830-AEC4-9C834C55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13D2F-89DC-41F1-99CF-4FEB51BF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06198-E0DD-42CA-9853-F0EA84AB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D286-B8DE-41BE-85D4-AF641F8E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A62A-B88B-410C-BF67-C00FD472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DDA8E-3E45-4420-9551-33F30386F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F8CDA-D7D4-43B7-B5BC-4B920353D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C0BE8-869E-460A-90D7-31846C72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8FE4E-455B-47D0-8CB5-6CCD4C20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38CB5-A7C9-4B22-9BBB-AB7E1738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3DD9D-12B4-439B-8624-92ABD7F9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B20B3-4E72-4EA3-A582-84576BA5E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32589-9B27-4882-94B5-41E9A22C4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AAD51-2EFF-4634-8B6A-94878CAC208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EBDE-7AD8-4511-8E09-A5D604CE0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D20C3-E4AE-4F72-AC8A-3B606A47E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5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1" y="438603"/>
            <a:ext cx="6025948" cy="60259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358" y="3066404"/>
            <a:ext cx="8776535" cy="1053475"/>
          </a:xfrm>
        </p:spPr>
        <p:txBody>
          <a:bodyPr>
            <a:noAutofit/>
          </a:bodyPr>
          <a:lstStyle/>
          <a:p>
            <a:r>
              <a:rPr lang="en-US" sz="5333" dirty="0"/>
              <a:t>WELCOME</a:t>
            </a:r>
            <a:br>
              <a:rPr lang="en-US" sz="5333" dirty="0"/>
            </a:br>
            <a:endParaRPr lang="en-US" sz="5333" dirty="0">
              <a:solidFill>
                <a:srgbClr val="19779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3A2F-B8F9-4A12-85E6-BB36C87F368E}"/>
              </a:ext>
            </a:extLst>
          </p:cNvPr>
          <p:cNvSpPr txBox="1"/>
          <p:nvPr/>
        </p:nvSpPr>
        <p:spPr>
          <a:xfrm rot="21275332">
            <a:off x="6274963" y="3351155"/>
            <a:ext cx="7620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26"/>
            <a:r>
              <a:rPr lang="en-US" sz="13200" b="1" dirty="0" err="1">
                <a:solidFill>
                  <a:srgbClr val="197790"/>
                </a:solidFill>
                <a:latin typeface="Ubuntu" panose="020B0504030602030204" pitchFamily="34" charset="0"/>
              </a:rPr>
              <a:t>yall</a:t>
            </a:r>
            <a:r>
              <a:rPr lang="en-US" sz="13200" b="1" dirty="0">
                <a:solidFill>
                  <a:srgbClr val="197790"/>
                </a:solidFill>
                <a:latin typeface="Ubuntu" panose="020B0504030602030204" pitchFamily="34" charset="0"/>
              </a:rPr>
              <a:t>!</a:t>
            </a:r>
            <a:endParaRPr lang="en-US" sz="1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1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66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he takes away, and every branch that does bear fruit he prunes,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8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</a:t>
            </a:r>
            <a:r>
              <a:rPr lang="en-US" sz="48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STKaiti" panose="020B0503020204020204" pitchFamily="2" charset="-122"/>
              </a:rPr>
              <a:t>he takes away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, and every branch that does bear fruit he prunes,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</a:t>
            </a:r>
            <a:r>
              <a:rPr lang="en-US" sz="48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STKaiti" panose="020B0503020204020204" pitchFamily="2" charset="-122"/>
              </a:rPr>
              <a:t>he takes away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, and every branch that does bear fruit he prunes,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879AB3-E9C4-401D-8450-6596A804F6AE}"/>
              </a:ext>
            </a:extLst>
          </p:cNvPr>
          <p:cNvSpPr/>
          <p:nvPr/>
        </p:nvSpPr>
        <p:spPr>
          <a:xfrm>
            <a:off x="478968" y="5157926"/>
            <a:ext cx="8176760" cy="1482571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he knew who was to betray him; that was why he said, “Not all of you are clean.”   </a:t>
            </a:r>
            <a:r>
              <a:rPr lang="en-US" sz="3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John 13:11</a:t>
            </a:r>
            <a:endParaRPr lang="en-US" sz="3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</a:t>
            </a:r>
            <a:r>
              <a:rPr lang="en-US" sz="48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STKaiti" panose="020B0503020204020204" pitchFamily="2" charset="-122"/>
              </a:rPr>
              <a:t>he takes away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, and every branch that does bear fruit he prunes,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879AB3-E9C4-401D-8450-6596A804F6AE}"/>
              </a:ext>
            </a:extLst>
          </p:cNvPr>
          <p:cNvSpPr/>
          <p:nvPr/>
        </p:nvSpPr>
        <p:spPr>
          <a:xfrm>
            <a:off x="478968" y="5157926"/>
            <a:ext cx="8176760" cy="1482571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If anyone does not abide in me he is thrown away like a branch and withers; and the branches are gathered, thrown into the fire, and burned. </a:t>
            </a:r>
            <a:r>
              <a:rPr lang="en-US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John 15:6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</a:t>
            </a:r>
            <a:r>
              <a:rPr lang="en-US" sz="48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STKaiti" panose="020B0503020204020204" pitchFamily="2" charset="-122"/>
              </a:rPr>
              <a:t>he lifts up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, and every branch that does bear fruit he prunes,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</a:t>
            </a:r>
            <a:r>
              <a:rPr lang="en-US" sz="48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STKaiti" panose="020B0503020204020204" pitchFamily="2" charset="-122"/>
              </a:rPr>
              <a:t>he takes up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, and every branch that does bear fruit he prunes,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7D801E-0D0B-4B62-9E95-B4732C173458}"/>
              </a:ext>
            </a:extLst>
          </p:cNvPr>
          <p:cNvSpPr/>
          <p:nvPr/>
        </p:nvSpPr>
        <p:spPr>
          <a:xfrm>
            <a:off x="478968" y="5157926"/>
            <a:ext cx="8176760" cy="1482571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Take my yoke upon you…   </a:t>
            </a:r>
            <a:r>
              <a:rPr lang="en-US" sz="3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Matthew 11:29</a:t>
            </a:r>
            <a:endParaRPr lang="en-US" sz="3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he takes away, and every branch that does bear fruit </a:t>
            </a:r>
            <a:r>
              <a:rPr lang="en-US" sz="48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STKaiti" panose="020B0503020204020204" pitchFamily="2" charset="-122"/>
              </a:rPr>
              <a:t>he prunes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Pruning is Painful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he takes away, and every branch that does bear fruit </a:t>
            </a:r>
            <a:r>
              <a:rPr lang="en-US" sz="48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STKaiti" panose="020B0503020204020204" pitchFamily="2" charset="-122"/>
              </a:rPr>
              <a:t>he prunes</a:t>
            </a: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, that it may bear more fruit.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15:1-3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FA2711-DB1C-4671-89EB-58C99A89B9E9}"/>
              </a:ext>
            </a:extLst>
          </p:cNvPr>
          <p:cNvSpPr/>
          <p:nvPr/>
        </p:nvSpPr>
        <p:spPr>
          <a:xfrm>
            <a:off x="478968" y="3925770"/>
            <a:ext cx="8176760" cy="2714728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the moment all discipline seems painful rather than pleasant, but later it yields the peaceful fruit of righteousness to those who have been trained by it.</a:t>
            </a:r>
            <a:b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Hebrews 12:11</a:t>
            </a:r>
            <a:endParaRPr lang="en-US" sz="3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Abide, Not Strive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5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“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 in me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I in you. As the branch cannot bear fruit by itself, unless it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abides in the vine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neither can you, unless you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 in me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 </a:t>
            </a:r>
            <a:b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am the vine; you are the branches. Whoever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abides in me 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I in him, he it is that bears much fruit, for apart from me you can do nothing.” </a:t>
            </a:r>
            <a:r>
              <a:rPr lang="en-US" sz="30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15:4-5</a:t>
            </a:r>
            <a:endParaRPr lang="en-US" sz="30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Abide, Not Strive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5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“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 in me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I in you. As the branch cannot bear fruit by itself, unless it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abides in the vine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neither can you, unless you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 in me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 </a:t>
            </a:r>
            <a:b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am the vine; you are the branches. Whoever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abides in me 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I in him, he it is that bears much fruit, for apart from me you can do nothing.” </a:t>
            </a:r>
            <a:r>
              <a:rPr lang="en-US" sz="30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15:4-5</a:t>
            </a:r>
            <a:endParaRPr lang="en-US" sz="30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7CB96-301F-4168-89A2-1853FA377939}"/>
              </a:ext>
            </a:extLst>
          </p:cNvPr>
          <p:cNvSpPr/>
          <p:nvPr/>
        </p:nvSpPr>
        <p:spPr>
          <a:xfrm>
            <a:off x="478968" y="5157926"/>
            <a:ext cx="8176760" cy="1482571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As the Father has loved me, so have I loved you. </a:t>
            </a:r>
            <a:r>
              <a:rPr lang="en-US" sz="4200" dirty="0">
                <a:latin typeface="Garden Grown US D" panose="02000506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Abide in my love</a:t>
            </a: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John 15:9</a:t>
            </a:r>
            <a:endParaRPr lang="en-US" sz="3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5" y="3655745"/>
            <a:ext cx="10968800" cy="3841459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096D87"/>
                </a:solidFill>
              </a:rPr>
              <a:t>WELCOME TO SPRING!</a:t>
            </a:r>
            <a:br>
              <a:rPr lang="en-US" sz="4500" dirty="0">
                <a:solidFill>
                  <a:srgbClr val="096D87"/>
                </a:solidFill>
              </a:rPr>
            </a:br>
            <a:r>
              <a:rPr lang="en-US" sz="4500" b="0" dirty="0">
                <a:solidFill>
                  <a:srgbClr val="096D87"/>
                </a:solidFill>
              </a:rPr>
              <a:t>AND TALLGRASS CHURCH’S CENTRAL GATHERING IN BOYS &amp; GIRLS CLUB!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47" y="1"/>
            <a:ext cx="12540976" cy="42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Abide, Not Strive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95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“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 in me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I in you. As the branch cannot bear fruit by itself, unless it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abides in the vine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neither can you, unless you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 in me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 </a:t>
            </a:r>
            <a:b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am the vine; you are the branches. Whoever 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abides in me 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I in him, he it is that bears much fruit, for apart from me you can do nothing.” </a:t>
            </a:r>
            <a:r>
              <a:rPr lang="en-US" sz="30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15:4-5</a:t>
            </a:r>
            <a:endParaRPr lang="en-US" sz="30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7CB96-301F-4168-89A2-1853FA377939}"/>
              </a:ext>
            </a:extLst>
          </p:cNvPr>
          <p:cNvSpPr/>
          <p:nvPr/>
        </p:nvSpPr>
        <p:spPr>
          <a:xfrm>
            <a:off x="478968" y="5157926"/>
            <a:ext cx="8176760" cy="1482571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These things I have spoken to you, </a:t>
            </a:r>
            <a:br>
              <a:rPr lang="en-US" sz="3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that my joy may be in you, </a:t>
            </a:r>
            <a:br>
              <a:rPr lang="en-US" sz="3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and that your joy may be full</a:t>
            </a:r>
            <a:r>
              <a:rPr lang="en-US" sz="3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John 15:11</a:t>
            </a:r>
            <a:endParaRPr lang="en-US" sz="3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33646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baseline="30000" dirty="0">
                <a:solidFill>
                  <a:srgbClr val="306925"/>
                </a:solidFill>
                <a:latin typeface="Garden Grown US D" panose="02000506000000020004" pitchFamily="50" charset="0"/>
              </a:rPr>
              <a:t>The </a:t>
            </a:r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True Vine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164796"/>
            <a:ext cx="11408234" cy="458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“The branch is a perfect likeness of the vine; </a:t>
            </a:r>
            <a:b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only difference is, the one is great and strong, </a:t>
            </a:r>
            <a:b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the source of strength, the other little and feeble, </a:t>
            </a:r>
            <a:b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ever needing and receiving strength. Even so the believer is, </a:t>
            </a:r>
            <a:b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is to be, the perfect likeness of Christ. </a:t>
            </a:r>
            <a:b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a life would come to us if we only </a:t>
            </a:r>
            <a:b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consented to be branches! </a:t>
            </a:r>
            <a:b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Dear child of God, learn the lesson.“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2995324" y="1115628"/>
            <a:ext cx="5589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By Andrew Murray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6BA256"/>
              </a:solidFill>
              <a:effectLst/>
              <a:uLnTx/>
              <a:uFillTx/>
              <a:latin typeface="Garden Grown US D" panose="02000506000000020004" pitchFamily="50" charset="0"/>
              <a:ea typeface="+mj-ea"/>
              <a:cs typeface="+mj-cs"/>
            </a:endParaRPr>
          </a:p>
        </p:txBody>
      </p:sp>
      <p:pic>
        <p:nvPicPr>
          <p:cNvPr id="4" name="Picture 3" descr="A picture containing text, fruit&#10;&#10;Description automatically generated">
            <a:extLst>
              <a:ext uri="{FF2B5EF4-FFF2-40B4-BE49-F238E27FC236}">
                <a16:creationId xmlns:a16="http://schemas.microsoft.com/office/drawing/2014/main" id="{F8782840-CA18-4FED-99E6-28DD3ED95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28" y="255589"/>
            <a:ext cx="2321276" cy="32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3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baseline="30000" dirty="0">
                <a:solidFill>
                  <a:srgbClr val="306925"/>
                </a:solidFill>
                <a:latin typeface="Garden Grown US D" panose="02000506000000020004" pitchFamily="50" charset="0"/>
              </a:rPr>
              <a:t>The </a:t>
            </a:r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Focus is </a:t>
            </a:r>
            <a:r>
              <a:rPr lang="en-US" sz="9900" baseline="30000" dirty="0">
                <a:solidFill>
                  <a:srgbClr val="306925"/>
                </a:solidFill>
                <a:latin typeface="Garden Grown US D" panose="02000506000000020004" pitchFamily="50" charset="0"/>
              </a:rPr>
              <a:t>the </a:t>
            </a:r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Fruit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80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“Abide in me, and I in you. As the branch cannot bear fruit by itself, unless it abides in the vine, neither can you, unless you abide in me.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am the vine; you are the branches. Whoever abides in me and I in him, he it is that 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bears much fruit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for apart from me you can do nothing.”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15:1-5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baseline="30000" dirty="0">
                <a:solidFill>
                  <a:srgbClr val="306925"/>
                </a:solidFill>
                <a:latin typeface="Garden Grown US D" panose="02000506000000020004" pitchFamily="50" charset="0"/>
              </a:rPr>
              <a:t>The </a:t>
            </a:r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Focus is </a:t>
            </a:r>
            <a:r>
              <a:rPr lang="en-US" sz="9900" baseline="30000" dirty="0">
                <a:solidFill>
                  <a:srgbClr val="306925"/>
                </a:solidFill>
                <a:latin typeface="Garden Grown US D" panose="02000506000000020004" pitchFamily="50" charset="0"/>
              </a:rPr>
              <a:t>the </a:t>
            </a:r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Fruit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80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“Abide in me, and I in you. As the branch cannot bear fruit by itself, unless it abides in the vine, neither can you, unless you abide in me.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am the vine; you are the branches. Whoever abides in me and I in him, he it is that 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bears much fruit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for apart from me you can do nothing.”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15:1-5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6FE310-F234-41D9-992B-886669FFFFE5}"/>
              </a:ext>
            </a:extLst>
          </p:cNvPr>
          <p:cNvSpPr/>
          <p:nvPr/>
        </p:nvSpPr>
        <p:spPr>
          <a:xfrm>
            <a:off x="478968" y="5157926"/>
            <a:ext cx="8176760" cy="1482571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By this my Father is glorified, that you </a:t>
            </a:r>
            <a:r>
              <a:rPr lang="en-US" sz="4200" dirty="0">
                <a:solidFill>
                  <a:schemeClr val="bg1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bear much fruit</a:t>
            </a:r>
            <a:r>
              <a:rPr lang="en-US" sz="3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and so prove to be my disciples.   </a:t>
            </a:r>
            <a:r>
              <a:rPr lang="en-US" sz="3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John 15:8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baseline="30000" dirty="0">
                <a:solidFill>
                  <a:srgbClr val="306925"/>
                </a:solidFill>
                <a:latin typeface="Garden Grown US D" panose="02000506000000020004" pitchFamily="50" charset="0"/>
              </a:rPr>
              <a:t>The </a:t>
            </a:r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Focus is </a:t>
            </a:r>
            <a:r>
              <a:rPr lang="en-US" sz="9900" baseline="30000" dirty="0">
                <a:solidFill>
                  <a:srgbClr val="306925"/>
                </a:solidFill>
                <a:latin typeface="Garden Grown US D" panose="02000506000000020004" pitchFamily="50" charset="0"/>
              </a:rPr>
              <a:t>the </a:t>
            </a:r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Fruit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380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“Abide in me, and I in you. As the branch cannot bear fruit by itself, unless it abides in the vine, neither can you, unless you abide in me. </a:t>
            </a: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am the vine; you are the branches. Whoever abides in me and I in him, he it is that </a:t>
            </a:r>
            <a:r>
              <a:rPr lang="en-US" sz="4200" dirty="0">
                <a:solidFill>
                  <a:srgbClr val="306925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bears much fruit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for apart from me you can do nothing.” 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15:1-5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6FE310-F234-41D9-992B-886669FFFFE5}"/>
              </a:ext>
            </a:extLst>
          </p:cNvPr>
          <p:cNvSpPr/>
          <p:nvPr/>
        </p:nvSpPr>
        <p:spPr>
          <a:xfrm>
            <a:off x="478968" y="5157926"/>
            <a:ext cx="8176760" cy="1482571"/>
          </a:xfrm>
          <a:prstGeom prst="roundRect">
            <a:avLst/>
          </a:prstGeom>
          <a:solidFill>
            <a:srgbClr val="306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Truly, truly, I say to you, unless a grain of wheat falls into the earth and dies, it remains alone; but if it dies, it </a:t>
            </a:r>
            <a:r>
              <a:rPr lang="en-US" sz="4200" dirty="0">
                <a:solidFill>
                  <a:schemeClr val="bg1"/>
                </a:solidFill>
                <a:effectLst/>
                <a:latin typeface="Garden Grown US D" panose="02000506000000020004" pitchFamily="2" charset="0"/>
                <a:ea typeface="Calibri" panose="020F0502020204030204" pitchFamily="34" charset="0"/>
              </a:rPr>
              <a:t>bears much fruit</a:t>
            </a:r>
            <a:r>
              <a:rPr lang="en-US" sz="3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  </a:t>
            </a:r>
            <a:r>
              <a:rPr lang="en-US" sz="3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John 12:24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2315DAA8-5FEB-4B08-BCA0-F7A6346D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7" y="-905522"/>
            <a:ext cx="12198288" cy="8132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22C69-C5F8-46BE-8D39-41FC700A0B33}"/>
              </a:ext>
            </a:extLst>
          </p:cNvPr>
          <p:cNvSpPr txBox="1"/>
          <p:nvPr/>
        </p:nvSpPr>
        <p:spPr>
          <a:xfrm>
            <a:off x="301841" y="5715087"/>
            <a:ext cx="61255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546C19"/>
                </a:solidFill>
                <a:latin typeface="Garden Grown US D" panose="02000506000000020004" pitchFamily="2" charset="0"/>
              </a:rPr>
              <a:t>I am the true vine…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547A2-810C-4E7F-8C4B-E56B3D02DD49}"/>
              </a:ext>
            </a:extLst>
          </p:cNvPr>
          <p:cNvSpPr txBox="1"/>
          <p:nvPr/>
        </p:nvSpPr>
        <p:spPr>
          <a:xfrm>
            <a:off x="5764567" y="5919281"/>
            <a:ext cx="61255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500" dirty="0">
                <a:solidFill>
                  <a:srgbClr val="2E445D"/>
                </a:solidFill>
                <a:latin typeface="Garden Grown US D" panose="02000506000000020004" pitchFamily="2" charset="0"/>
              </a:rPr>
              <a:t>John 15:1a</a:t>
            </a:r>
          </a:p>
        </p:txBody>
      </p:sp>
    </p:spTree>
    <p:extLst>
      <p:ext uri="{BB962C8B-B14F-4D97-AF65-F5344CB8AC3E}">
        <p14:creationId xmlns:p14="http://schemas.microsoft.com/office/powerpoint/2010/main" val="19286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38DD2C-BC5D-45B6-A5CD-23E1C422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38DD2C-BC5D-45B6-A5CD-23E1C422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3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C3493D-47BD-4E92-B8BF-E13AD6C3F52F}"/>
              </a:ext>
            </a:extLst>
          </p:cNvPr>
          <p:cNvSpPr txBox="1"/>
          <p:nvPr/>
        </p:nvSpPr>
        <p:spPr>
          <a:xfrm>
            <a:off x="363985" y="186430"/>
            <a:ext cx="3071674" cy="1358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2AB9-013D-4F14-AF16-AC99FC9320FE}"/>
              </a:ext>
            </a:extLst>
          </p:cNvPr>
          <p:cNvSpPr txBox="1"/>
          <p:nvPr/>
        </p:nvSpPr>
        <p:spPr>
          <a:xfrm>
            <a:off x="363985" y="1731143"/>
            <a:ext cx="488271" cy="2015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9FB63-15BF-4C58-AC61-2EA185E752EB}"/>
              </a:ext>
            </a:extLst>
          </p:cNvPr>
          <p:cNvSpPr txBox="1"/>
          <p:nvPr/>
        </p:nvSpPr>
        <p:spPr>
          <a:xfrm>
            <a:off x="727970" y="2991776"/>
            <a:ext cx="692457" cy="2078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DC29C-EF54-4C98-8463-0020118153C1}"/>
              </a:ext>
            </a:extLst>
          </p:cNvPr>
          <p:cNvSpPr txBox="1"/>
          <p:nvPr/>
        </p:nvSpPr>
        <p:spPr>
          <a:xfrm>
            <a:off x="7769442" y="3534793"/>
            <a:ext cx="3158970" cy="2078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9E03E-9269-4136-AD37-936C383017EE}"/>
              </a:ext>
            </a:extLst>
          </p:cNvPr>
          <p:cNvSpPr txBox="1"/>
          <p:nvPr/>
        </p:nvSpPr>
        <p:spPr>
          <a:xfrm>
            <a:off x="8401236" y="2905958"/>
            <a:ext cx="3158970" cy="2078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38DD2C-BC5D-45B6-A5CD-23E1C422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3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C3493D-47BD-4E92-B8BF-E13AD6C3F52F}"/>
              </a:ext>
            </a:extLst>
          </p:cNvPr>
          <p:cNvSpPr txBox="1"/>
          <p:nvPr/>
        </p:nvSpPr>
        <p:spPr>
          <a:xfrm>
            <a:off x="363985" y="186430"/>
            <a:ext cx="3071674" cy="1358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2AB9-013D-4F14-AF16-AC99FC9320FE}"/>
              </a:ext>
            </a:extLst>
          </p:cNvPr>
          <p:cNvSpPr txBox="1"/>
          <p:nvPr/>
        </p:nvSpPr>
        <p:spPr>
          <a:xfrm>
            <a:off x="363985" y="1731143"/>
            <a:ext cx="488271" cy="2015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9FB63-15BF-4C58-AC61-2EA185E752EB}"/>
              </a:ext>
            </a:extLst>
          </p:cNvPr>
          <p:cNvSpPr txBox="1"/>
          <p:nvPr/>
        </p:nvSpPr>
        <p:spPr>
          <a:xfrm>
            <a:off x="727970" y="2991776"/>
            <a:ext cx="692457" cy="2078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DC29C-EF54-4C98-8463-0020118153C1}"/>
              </a:ext>
            </a:extLst>
          </p:cNvPr>
          <p:cNvSpPr txBox="1"/>
          <p:nvPr/>
        </p:nvSpPr>
        <p:spPr>
          <a:xfrm>
            <a:off x="7769442" y="3534793"/>
            <a:ext cx="3158970" cy="2078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9E03E-9269-4136-AD37-936C383017EE}"/>
              </a:ext>
            </a:extLst>
          </p:cNvPr>
          <p:cNvSpPr txBox="1"/>
          <p:nvPr/>
        </p:nvSpPr>
        <p:spPr>
          <a:xfrm>
            <a:off x="8401236" y="2905958"/>
            <a:ext cx="3158970" cy="2078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D79C3-9B1F-4272-A8FD-FA906E52C180}"/>
              </a:ext>
            </a:extLst>
          </p:cNvPr>
          <p:cNvSpPr txBox="1"/>
          <p:nvPr/>
        </p:nvSpPr>
        <p:spPr>
          <a:xfrm>
            <a:off x="3178206" y="4574220"/>
            <a:ext cx="8575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The vision of Tallgrass Church is to have roots in every neighborhood in MHK and the surrounding 40-mile radius by 2025 while planting Tallgrass worldwide.</a:t>
            </a:r>
          </a:p>
          <a:p>
            <a:r>
              <a:rPr lang="en-US" sz="30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			 —My jo</a:t>
            </a:r>
            <a:r>
              <a:rPr lang="en-US" sz="3000" dirty="0">
                <a:solidFill>
                  <a:srgbClr val="212121"/>
                </a:solidFill>
                <a:ea typeface="Times New Roman" panose="02020603050405020304" pitchFamily="18" charset="0"/>
              </a:rPr>
              <a:t>urnal entry from 4/19/2018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32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3788B768-34A7-46BE-99A2-C040AB36D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A86A-7C94-43CC-BF29-EC773C1D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66" y="1230985"/>
            <a:ext cx="4907185" cy="1053475"/>
          </a:xfrm>
        </p:spPr>
        <p:txBody>
          <a:bodyPr>
            <a:noAutofit/>
          </a:bodyPr>
          <a:lstStyle/>
          <a:p>
            <a:pPr algn="r"/>
            <a:r>
              <a:rPr lang="en-US" sz="5333" dirty="0"/>
              <a:t>A SPECIAL</a:t>
            </a:r>
            <a:br>
              <a:rPr lang="en-US" sz="5333" dirty="0"/>
            </a:br>
            <a:r>
              <a:rPr lang="en-US" sz="5333" dirty="0">
                <a:solidFill>
                  <a:srgbClr val="3D8450"/>
                </a:solidFill>
              </a:rPr>
              <a:t>CHURCHWIDE</a:t>
            </a:r>
            <a:br>
              <a:rPr lang="en-US" sz="5333" dirty="0"/>
            </a:br>
            <a:r>
              <a:rPr lang="en-US" sz="5333" dirty="0">
                <a:solidFill>
                  <a:srgbClr val="3D8450"/>
                </a:solidFill>
              </a:rPr>
              <a:t>SUMMER </a:t>
            </a:r>
            <a:r>
              <a:rPr lang="en-US" sz="5333" dirty="0"/>
              <a:t>BOOK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BBCA-08CD-4EC7-8060-62921562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17" y="3733801"/>
            <a:ext cx="4907185" cy="3348855"/>
          </a:xfrm>
        </p:spPr>
        <p:txBody>
          <a:bodyPr>
            <a:noAutofit/>
          </a:bodyPr>
          <a:lstStyle/>
          <a:p>
            <a:r>
              <a:rPr lang="en-US" sz="3067" dirty="0"/>
              <a:t>Tuesday evenings 6:30-7:30pm </a:t>
            </a:r>
            <a:r>
              <a:rPr lang="en-US" sz="3067" b="1" dirty="0">
                <a:solidFill>
                  <a:srgbClr val="3D8450"/>
                </a:solidFill>
              </a:rPr>
              <a:t>starting May 18</a:t>
            </a:r>
          </a:p>
          <a:p>
            <a:r>
              <a:rPr lang="en-US" sz="2667" dirty="0"/>
              <a:t>Long’s Park, kids can play.</a:t>
            </a:r>
          </a:p>
          <a:p>
            <a:r>
              <a:rPr lang="en-US" sz="2667" b="1" dirty="0">
                <a:solidFill>
                  <a:srgbClr val="3D8450"/>
                </a:solidFill>
              </a:rPr>
              <a:t>You’re invited!</a:t>
            </a:r>
          </a:p>
          <a:p>
            <a:r>
              <a:rPr lang="en-US" sz="2667" dirty="0"/>
              <a:t>Get the book and read along or just come and audit.</a:t>
            </a:r>
          </a:p>
          <a:p>
            <a:endParaRPr lang="en-US" sz="3067" dirty="0"/>
          </a:p>
        </p:txBody>
      </p:sp>
      <p:pic>
        <p:nvPicPr>
          <p:cNvPr id="3074" name="Picture 2" descr="May be an image of book and text that says 'Emotionally Healthy Discipleship Shallow Christianity Mngfrom Transformation toDeep Deep Peter Scazzero'">
            <a:extLst>
              <a:ext uri="{FF2B5EF4-FFF2-40B4-BE49-F238E27FC236}">
                <a16:creationId xmlns:a16="http://schemas.microsoft.com/office/drawing/2014/main" id="{AA977CC8-9023-4968-A990-F8EE3714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A25B-E97B-4AB0-A272-824A3A763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DC901-D521-4E3A-A589-490FB94A8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3076AEE0-8715-4DC1-A15C-442634232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“I am…” in John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426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 am the bread of life.” (6:35, 41, 48, 51)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 am the light of the world.” (8:12)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 am the door of the sheep.” (10:7,9)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 am the resurrection and the life.” (11:25)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 am the good shepherd.” (10:11, 14)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 am the way, the truth, and the life.” (14:6)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2315DAA8-5FEB-4B08-BCA0-F7A6346D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7" y="-905522"/>
            <a:ext cx="12198288" cy="8132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22C69-C5F8-46BE-8D39-41FC700A0B33}"/>
              </a:ext>
            </a:extLst>
          </p:cNvPr>
          <p:cNvSpPr txBox="1"/>
          <p:nvPr/>
        </p:nvSpPr>
        <p:spPr>
          <a:xfrm>
            <a:off x="301841" y="5715087"/>
            <a:ext cx="61255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546C19"/>
                </a:solidFill>
                <a:latin typeface="Garden Grown US D" panose="02000506000000020004" pitchFamily="2" charset="0"/>
              </a:rPr>
              <a:t>I am the true vine…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547A2-810C-4E7F-8C4B-E56B3D02DD49}"/>
              </a:ext>
            </a:extLst>
          </p:cNvPr>
          <p:cNvSpPr txBox="1"/>
          <p:nvPr/>
        </p:nvSpPr>
        <p:spPr>
          <a:xfrm>
            <a:off x="5764567" y="5919281"/>
            <a:ext cx="61255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500" dirty="0">
                <a:solidFill>
                  <a:srgbClr val="2E445D"/>
                </a:solidFill>
                <a:latin typeface="Garden Grown US D" panose="02000506000000020004" pitchFamily="2" charset="0"/>
              </a:rPr>
              <a:t>John 15:1a</a:t>
            </a:r>
          </a:p>
        </p:txBody>
      </p:sp>
    </p:spTree>
    <p:extLst>
      <p:ext uri="{BB962C8B-B14F-4D97-AF65-F5344CB8AC3E}">
        <p14:creationId xmlns:p14="http://schemas.microsoft.com/office/powerpoint/2010/main" val="41826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Jewish War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366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“The gate opening into the building was, </a:t>
            </a:r>
            <a:b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as I said, completely overlaid with gold, </a:t>
            </a:r>
            <a:b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as was the whole wall around it. </a:t>
            </a:r>
            <a:b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 had, moreover, above it those golden vines, </a:t>
            </a:r>
            <a:b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from which depended grape-clusters as tall </a:t>
            </a:r>
            <a:b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as a man.” –v.210-212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2995324" y="1248798"/>
            <a:ext cx="4092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By Josephus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6BA256"/>
              </a:solidFill>
              <a:effectLst/>
              <a:uLnTx/>
              <a:uFillTx/>
              <a:latin typeface="Garden Grown US D" panose="02000506000000020004" pitchFamily="50" charset="0"/>
              <a:ea typeface="+mj-ea"/>
              <a:cs typeface="+mj-cs"/>
            </a:endParaRPr>
          </a:p>
        </p:txBody>
      </p:sp>
      <p:pic>
        <p:nvPicPr>
          <p:cNvPr id="4" name="Picture 3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CB1D9B5B-E526-4F77-B7A8-7C93B909D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51" y="331150"/>
            <a:ext cx="3328958" cy="36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Israel as a Vine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48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Thus says the LORD of hosts: “They shall glean thoroughly as a vine the remnant of Israel; like a grape gatherer pass your hand again over its branches.” How then have you turned degenerate and become a wild vine?   </a:t>
            </a:r>
            <a:r>
              <a:rPr lang="en-US" sz="34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Jeremiah 6:9</a:t>
            </a:r>
          </a:p>
          <a:p>
            <a:pPr>
              <a:lnSpc>
                <a:spcPct val="115000"/>
              </a:lnSpc>
            </a:pPr>
            <a:endParaRPr lang="en-US" sz="3400" i="1" dirty="0">
              <a:solidFill>
                <a:srgbClr val="000000"/>
              </a:solidFill>
              <a:ea typeface="STKaiti" panose="020B0503020204020204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See Psalm 80; Isaiah 5:7; Jeremiah 2:21; 6:9; </a:t>
            </a:r>
            <a:br>
              <a:rPr lang="en-US" sz="3400" i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Ezekiel 17:6-8; 19:10-14; Hosea 10:1-4</a:t>
            </a: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Abide in The Vine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78968" y="1791931"/>
            <a:ext cx="11408234" cy="543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“I am the true vine, and my Father is the vinedresser. </a:t>
            </a:r>
            <a:r>
              <a:rPr lang="en-US" sz="3000" b="1" baseline="30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2 </a:t>
            </a:r>
            <a:r>
              <a:rPr lang="en-US" sz="3000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Every branch in me that does not bear fruit he takes away, and every branch that does bear fruit he prunes, that it may bear more fruit. </a:t>
            </a: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Already you are clean because of the word that I have spoken to you. </a:t>
            </a: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Abide in me, and I in you. As the branch cannot bear fruit by itself, unless it abides in the vine, neither can you, unless you abide in me. </a:t>
            </a: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am the vine; you </a:t>
            </a:r>
            <a:b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are the branches. Whoever abides in me and I in him, </a:t>
            </a:r>
            <a:b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he it is that bears much fruit, for apart from me you </a:t>
            </a:r>
            <a:b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can do nothing.” </a:t>
            </a:r>
            <a:r>
              <a:rPr lang="en-US" sz="3000" i="1" dirty="0">
                <a:solidFill>
                  <a:srgbClr val="000000"/>
                </a:solidFill>
                <a:effectLst/>
                <a:ea typeface="STKaiti" panose="020B0503020204020204" pitchFamily="2" charset="-122"/>
              </a:rPr>
              <a:t>John 15:1-5</a:t>
            </a:r>
            <a:endParaRPr lang="en-US" sz="30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15168</TotalTime>
  <Words>1782</Words>
  <Application>Microsoft Office PowerPoint</Application>
  <PresentationFormat>Widescreen</PresentationFormat>
  <Paragraphs>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Garden Grown US D</vt:lpstr>
      <vt:lpstr>Segoe UI</vt:lpstr>
      <vt:lpstr>Ubuntu</vt:lpstr>
      <vt:lpstr>Office Theme</vt:lpstr>
      <vt:lpstr>10_Office Theme</vt:lpstr>
      <vt:lpstr>WELCOME </vt:lpstr>
      <vt:lpstr>WELCOME TO SPRING! AND TALLGRASS CHURCH’S CENTRAL GATHERING IN BOYS &amp; GIRLS CLUB!</vt:lpstr>
      <vt:lpstr>A SPECIAL CHURCHWIDE SUMMER BOOK STUDY</vt:lpstr>
      <vt:lpstr>PowerPoint Presentation</vt:lpstr>
      <vt:lpstr>“I am…” in John</vt:lpstr>
      <vt:lpstr>PowerPoint Presentation</vt:lpstr>
      <vt:lpstr>Jewish War</vt:lpstr>
      <vt:lpstr>Israel as a Vine</vt:lpstr>
      <vt:lpstr>Abide in The Vine</vt:lpstr>
      <vt:lpstr>Pruning is Painful</vt:lpstr>
      <vt:lpstr>Pruning is Painful</vt:lpstr>
      <vt:lpstr>Pruning is Painful</vt:lpstr>
      <vt:lpstr>Pruning is Painful</vt:lpstr>
      <vt:lpstr>Pruning is Painful</vt:lpstr>
      <vt:lpstr>Pruning is Painful</vt:lpstr>
      <vt:lpstr>Pruning is Painful</vt:lpstr>
      <vt:lpstr>Pruning is Painful</vt:lpstr>
      <vt:lpstr>Abide, Not Strive</vt:lpstr>
      <vt:lpstr>Abide, Not Strive</vt:lpstr>
      <vt:lpstr>Abide, Not Strive</vt:lpstr>
      <vt:lpstr>The True Vine</vt:lpstr>
      <vt:lpstr>The Focus is the Fruit</vt:lpstr>
      <vt:lpstr>The Focus is the Fruit</vt:lpstr>
      <vt:lpstr>The Focus is the Fruit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NEW HOPE COMMUNITY CHURCH</cp:lastModifiedBy>
  <cp:revision>59</cp:revision>
  <dcterms:created xsi:type="dcterms:W3CDTF">2021-04-15T20:47:33Z</dcterms:created>
  <dcterms:modified xsi:type="dcterms:W3CDTF">2021-05-16T12:26:07Z</dcterms:modified>
</cp:coreProperties>
</file>