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389" r:id="rId3"/>
    <p:sldId id="3195" r:id="rId4"/>
    <p:sldId id="3194" r:id="rId5"/>
    <p:sldId id="3196" r:id="rId6"/>
    <p:sldId id="3189" r:id="rId7"/>
    <p:sldId id="3282" r:id="rId8"/>
    <p:sldId id="3229" r:id="rId9"/>
    <p:sldId id="3269" r:id="rId10"/>
    <p:sldId id="3270" r:id="rId11"/>
    <p:sldId id="3280" r:id="rId12"/>
    <p:sldId id="3271" r:id="rId13"/>
    <p:sldId id="3272" r:id="rId14"/>
    <p:sldId id="3286" r:id="rId15"/>
    <p:sldId id="3273" r:id="rId16"/>
    <p:sldId id="3274" r:id="rId17"/>
    <p:sldId id="3277" r:id="rId18"/>
    <p:sldId id="3276" r:id="rId19"/>
    <p:sldId id="3275" r:id="rId20"/>
    <p:sldId id="3278" r:id="rId21"/>
    <p:sldId id="3279" r:id="rId22"/>
    <p:sldId id="3283" r:id="rId23"/>
    <p:sldId id="3284" r:id="rId24"/>
    <p:sldId id="3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256"/>
    <a:srgbClr val="2E6CA4"/>
    <a:srgbClr val="306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F98E-9F76-4FF8-A324-F095A4A30AF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3C55-ADC6-4AED-BA4B-3E09CB50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2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775E79-85AF-4FB4-BD0E-D17840F2B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C4A517-08AD-4637-8C72-934D1004A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BE081A-B2F0-4966-B210-9F801CD3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86C1E8-DE05-403D-B857-5D3DF32A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A99B00-15FB-4F61-B3B2-25991156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463884-C8E0-428C-B1F4-01A4D431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CB7CC9-D7E4-4D83-8493-6A35F1AB7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0498A-5100-4278-B943-DA747227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A177C9-F9B2-4CB7-931B-F1BEF715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83D05-2701-4119-96C7-0E09C237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536402-0499-4C79-9DE7-E18EBB851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E9F9AE-22E9-46B0-9396-CEF05DC3C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CF4805-BA42-4B33-BA60-7737B349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B25450-AA2C-43AC-8D75-752049AA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3AE8FC-7DDC-485A-9495-48BCA499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645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1" indent="0" algn="ctr">
              <a:buNone/>
              <a:defRPr sz="1800"/>
            </a:lvl3pPr>
            <a:lvl4pPr marL="1371511" indent="0" algn="ctr">
              <a:buNone/>
              <a:defRPr sz="1600"/>
            </a:lvl4pPr>
            <a:lvl5pPr marL="1828681" indent="0" algn="ctr">
              <a:buNone/>
              <a:defRPr sz="1600"/>
            </a:lvl5pPr>
            <a:lvl6pPr marL="2285852" indent="0" algn="ctr">
              <a:buNone/>
              <a:defRPr sz="1600"/>
            </a:lvl6pPr>
            <a:lvl7pPr marL="2743022" indent="0" algn="ctr">
              <a:buNone/>
              <a:defRPr sz="1600"/>
            </a:lvl7pPr>
            <a:lvl8pPr marL="3200192" indent="0" algn="ctr">
              <a:buNone/>
              <a:defRPr sz="1600"/>
            </a:lvl8pPr>
            <a:lvl9pPr marL="365736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15" y="151485"/>
            <a:ext cx="11702047" cy="1053475"/>
          </a:xfrm>
        </p:spPr>
        <p:txBody>
          <a:bodyPr/>
          <a:lstStyle>
            <a:lvl1pPr>
              <a:defRPr sz="5500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015" y="1392966"/>
            <a:ext cx="11702047" cy="5384889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-up of some leaves&#10;&#10;Description automatically generated with medium confidence">
            <a:extLst>
              <a:ext uri="{FF2B5EF4-FFF2-40B4-BE49-F238E27FC236}">
                <a16:creationId xmlns:a16="http://schemas.microsoft.com/office/drawing/2014/main" xmlns="" id="{2FAB7334-16A0-40D4-B772-78403B243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27404"/>
          <a:stretch/>
        </p:blipFill>
        <p:spPr>
          <a:xfrm rot="5400000">
            <a:off x="7800999" y="2339625"/>
            <a:ext cx="5653039" cy="338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98DAB-E78C-4336-9046-3B15685E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38766-F3FA-4174-A0E9-DE56270D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23473A-0360-4E1B-B488-BD021F62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131B31-E119-47F0-AB0B-D27DAFEB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D72F2-190E-4A94-A3A1-6EAAD031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37F17-96B0-48F6-89B0-F7812518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351824-ECA2-46EA-9389-FF3B5765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BAE41-C404-4AB0-872F-40802980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EC327-0BFD-4BEA-9330-B44053AF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711254-F27C-4023-B057-035DDA19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FC039-0588-42AE-B463-41BAE9B8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FCEAF7-DB5A-4F8B-977E-68205FABD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3772E8-8E59-40F5-9475-D75F32ACD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0F6A8C-A798-4491-8765-C0BE14DB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0BA398-417C-448B-9E98-04E1DFA1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61D644-8846-41DD-90C3-A2345EC9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32CBE-9F8E-4668-8A63-66C4890F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1D29B6-ACA5-474E-9341-3B60E5D4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DCAA7D-C102-45B7-8CD0-BFB7504A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79AC18-8ED1-4C46-8F8F-E266B1C8B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315A99-497B-45EA-94E1-59153D6D7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251E87-E90A-44A3-AC7C-A35CB2D4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9C66BD-9ABE-493A-8F8D-52151F2B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977EBF-6EF2-42C4-BA8C-77224EF8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21EAF-402C-46DA-B6D8-FFF99CA4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829214-8AEA-493E-A4ED-F1EF6BAB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6EDC60-6721-41F6-A69B-634AC817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54ECD5-AEDA-4DF6-9A05-348FC9C8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ED09AC-7A7F-4AF8-921B-A7047685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A8B9BF-091A-49BC-8607-B044A0E4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B40BE5-0202-4F9E-B2DB-6F98042C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FC215B-CB6B-4A29-A5EB-B4E305D1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2B979B-FB02-4C3F-8702-5641C4516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8585A2-7FB2-4830-AEC4-9C834C55B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113D2F-89DC-41F1-99CF-4FEB51BF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306198-E0DD-42CA-9853-F0EA84AB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F8D286-B8DE-41BE-85D4-AF641F8E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CA62A-B88B-410C-BF67-C00FD472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ADDA8E-3E45-4420-9551-33F30386F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5F8CDA-D7D4-43B7-B5BC-4B920353D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0C0BE8-869E-460A-90D7-31846C72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D8FE4E-455B-47D0-8CB5-6CCD4C20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038CB5-A7C9-4B22-9BBB-AB7E1738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73DD9D-12B4-439B-8624-92ABD7F9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BB20B3-4E72-4EA3-A582-84576BA5E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32589-9B27-4882-94B5-41E9A22C4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AAD51-2EFF-4634-8B6A-94878CAC208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AAEBDE-7AD8-4511-8E09-A5D604CE0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ED20C3-E4AE-4F72-AC8A-3B606A47E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5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1" y="438603"/>
            <a:ext cx="6025948" cy="60259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507" y="2524985"/>
            <a:ext cx="8776535" cy="1053475"/>
          </a:xfrm>
        </p:spPr>
        <p:txBody>
          <a:bodyPr>
            <a:noAutofit/>
          </a:bodyPr>
          <a:lstStyle/>
          <a:p>
            <a:r>
              <a:rPr lang="en-US" sz="5333" dirty="0"/>
              <a:t>WELCOME</a:t>
            </a:r>
            <a:br>
              <a:rPr lang="en-US" sz="5333" dirty="0"/>
            </a:br>
            <a:endParaRPr lang="en-US" sz="5333" dirty="0">
              <a:solidFill>
                <a:srgbClr val="19779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C13A2F-B8F9-4A12-85E6-BB36C87F368E}"/>
              </a:ext>
            </a:extLst>
          </p:cNvPr>
          <p:cNvSpPr txBox="1"/>
          <p:nvPr/>
        </p:nvSpPr>
        <p:spPr>
          <a:xfrm rot="21275332">
            <a:off x="7093112" y="2809736"/>
            <a:ext cx="7620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26"/>
            <a:r>
              <a:rPr lang="en-US" sz="13200" b="1" dirty="0" err="1">
                <a:solidFill>
                  <a:srgbClr val="197790"/>
                </a:solidFill>
                <a:latin typeface="Ubuntu" panose="020B0504030602030204" pitchFamily="34" charset="0"/>
              </a:rPr>
              <a:t>yall</a:t>
            </a:r>
            <a:r>
              <a:rPr lang="en-US" sz="13200" b="1" dirty="0">
                <a:solidFill>
                  <a:srgbClr val="197790"/>
                </a:solidFill>
                <a:latin typeface="Ubuntu" panose="020B0504030602030204" pitchFamily="34" charset="0"/>
              </a:rPr>
              <a:t>!</a:t>
            </a:r>
            <a:endParaRPr lang="en-US" sz="1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1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Genesis 2:5-7, 18, 21-22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no bush of the field was yet in the land and no small plant of the field had yet sprung up—for the </a:t>
            </a:r>
            <a:r>
              <a:rPr lang="en-US" sz="28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had not caused it to rain on the land, and there was no man to work the ground, 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 mist was going up from the land and was watering the whole face of the ground— 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en-US" sz="28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 the </a:t>
            </a:r>
            <a:r>
              <a:rPr lang="en-US" sz="2800" b="1" cap="small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formed the man of dust from the ground and breathed into his nostrils the breath of life, and the man became a living creature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 the </a:t>
            </a:r>
            <a:r>
              <a:rPr lang="en-US" sz="28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said, “It is not good that the man should be alone; I will make him a helper fit for him.” … 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 the </a:t>
            </a:r>
            <a:r>
              <a:rPr lang="en-US" sz="28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caused a </a:t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deep sleep to fall upon the man, and while he slept took one </a:t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his ribs and closed up its place with flesh. 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the rib that</a:t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 </a:t>
            </a:r>
            <a:r>
              <a:rPr lang="en-US" sz="28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had taken from the man </a:t>
            </a:r>
            <a:r>
              <a:rPr lang="en-US" sz="28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made into a woman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brought her to the man. 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6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Genesis 2:5-7, 18, 21-22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no bush of the field was yet in the land and no small plant of the field had yet sprung up—for the </a:t>
            </a:r>
            <a:r>
              <a:rPr lang="en-US" sz="28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had not caused it to rain on the land, and there was no man to work the ground, 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 mist was going up from the land and was watering the whole face of the ground— 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en-US" sz="28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 the </a:t>
            </a:r>
            <a:r>
              <a:rPr lang="en-US" sz="2800" b="1" cap="small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formed the man of dust from the ground and breathed into his nostrils the breath of life, and the man became a living creature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 the </a:t>
            </a:r>
            <a:r>
              <a:rPr lang="en-US" sz="28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said, “It is not good that the man should be alone; I will make him a helper fit for him.” … 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 the </a:t>
            </a:r>
            <a:r>
              <a:rPr lang="en-US" sz="28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caused a </a:t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deep sleep to fall upon the man, and while he slept took one </a:t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his ribs and closed up its place with flesh. 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the rib that</a:t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 </a:t>
            </a:r>
            <a:r>
              <a:rPr lang="en-US" sz="28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God had taken from the man </a:t>
            </a:r>
            <a:r>
              <a:rPr lang="en-US" sz="28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made into a woman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brought her to the man. 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F79637-A254-4971-945D-EE05D1B1A801}"/>
              </a:ext>
            </a:extLst>
          </p:cNvPr>
          <p:cNvSpPr/>
          <p:nvPr/>
        </p:nvSpPr>
        <p:spPr>
          <a:xfrm>
            <a:off x="168439" y="1795196"/>
            <a:ext cx="11927305" cy="2843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5D7CB7-DB2E-44E5-868D-F4F537FA0B6A}"/>
              </a:ext>
            </a:extLst>
          </p:cNvPr>
          <p:cNvSpPr txBox="1"/>
          <p:nvPr/>
        </p:nvSpPr>
        <p:spPr>
          <a:xfrm>
            <a:off x="438859" y="2081604"/>
            <a:ext cx="11408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to all who believed [Jesus] and accepted him, he gave the right to become children of God. They are reborn, not with a physical birth resulting from human passion or plan, but a birth that comes from God.” John 1:12-13 (NLT)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3073582"/>
            <a:ext cx="12640733" cy="1378778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61340">
            <a:off x="736389" y="2092211"/>
            <a:ext cx="11714881" cy="1325563"/>
          </a:xfrm>
        </p:spPr>
        <p:txBody>
          <a:bodyPr>
            <a:noAutofit/>
          </a:bodyPr>
          <a:lstStyle/>
          <a:p>
            <a:r>
              <a:rPr lang="en-US" sz="12500" dirty="0" smtClean="0">
                <a:solidFill>
                  <a:srgbClr val="2E6CA4"/>
                </a:solidFill>
                <a:latin typeface="Garden Grown US D" panose="02000506000000020004" pitchFamily="50" charset="0"/>
              </a:rPr>
              <a:t>Mothers are Daughters</a:t>
            </a:r>
            <a:endParaRPr lang="en-US" sz="12500" dirty="0">
              <a:solidFill>
                <a:srgbClr val="2E6CA4"/>
              </a:solidFill>
              <a:latin typeface="Garden Grown US D" panose="02000506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3871681" y="3073581"/>
            <a:ext cx="7675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  <a:latin typeface="Garden Grown US D" panose="02000506000000020004" pitchFamily="2" charset="0"/>
              </a:rPr>
              <a:t>a</a:t>
            </a:r>
            <a:r>
              <a:rPr lang="en-US" sz="8800" dirty="0" smtClean="0">
                <a:solidFill>
                  <a:schemeClr val="bg1"/>
                </a:solidFill>
                <a:latin typeface="Garden Grown US D" panose="02000506000000020004" pitchFamily="2" charset="0"/>
              </a:rPr>
              <a:t>nd everyone’s a child</a:t>
            </a:r>
            <a:endParaRPr lang="en-US" sz="8800" i="0" dirty="0">
              <a:solidFill>
                <a:schemeClr val="bg1"/>
              </a:solidFill>
              <a:effectLst/>
              <a:latin typeface="Garden Grown US 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2 Corinthians 10:3-5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i="0" baseline="30000" dirty="0">
                <a:solidFill>
                  <a:srgbClr val="000000"/>
                </a:solidFill>
                <a:effectLst/>
              </a:rPr>
              <a:t>3 </a:t>
            </a:r>
            <a:r>
              <a:rPr lang="en-US" sz="3600" i="0" dirty="0">
                <a:solidFill>
                  <a:srgbClr val="000000"/>
                </a:solidFill>
                <a:effectLst/>
              </a:rPr>
              <a:t>For though we walk in the flesh, we are not waging war according to the flesh. </a:t>
            </a:r>
            <a:r>
              <a:rPr lang="en-US" sz="3600" i="0" baseline="30000" dirty="0">
                <a:solidFill>
                  <a:srgbClr val="000000"/>
                </a:solidFill>
                <a:effectLst/>
              </a:rPr>
              <a:t>4 </a:t>
            </a:r>
            <a:r>
              <a:rPr lang="en-US" sz="3600" i="0" dirty="0">
                <a:solidFill>
                  <a:srgbClr val="000000"/>
                </a:solidFill>
                <a:effectLst/>
              </a:rPr>
              <a:t>For the weapons of our warfare are not of the flesh but have divine power to destroy strongholds. </a:t>
            </a:r>
            <a:r>
              <a:rPr lang="en-US" sz="3600" i="0" baseline="30000" dirty="0">
                <a:solidFill>
                  <a:srgbClr val="000000"/>
                </a:solidFill>
                <a:effectLst/>
              </a:rPr>
              <a:t>5 </a:t>
            </a:r>
            <a:r>
              <a:rPr lang="en-US" sz="3600" i="0" dirty="0">
                <a:solidFill>
                  <a:srgbClr val="000000"/>
                </a:solidFill>
                <a:effectLst/>
              </a:rPr>
              <a:t>We destroy </a:t>
            </a:r>
            <a:r>
              <a:rPr lang="en-US" sz="3600" b="1" i="0" dirty="0">
                <a:solidFill>
                  <a:srgbClr val="2E6CA4"/>
                </a:solidFill>
                <a:effectLst/>
              </a:rPr>
              <a:t>arguments</a:t>
            </a:r>
            <a:r>
              <a:rPr lang="en-US" sz="3600" i="0" dirty="0">
                <a:solidFill>
                  <a:srgbClr val="000000"/>
                </a:solidFill>
                <a:effectLst/>
              </a:rPr>
              <a:t> and every lofty opinion raised against the knowledge of God, and take </a:t>
            </a:r>
            <a:br>
              <a:rPr lang="en-US" sz="3600" i="0" dirty="0">
                <a:solidFill>
                  <a:srgbClr val="000000"/>
                </a:solidFill>
                <a:effectLst/>
              </a:rPr>
            </a:br>
            <a:r>
              <a:rPr lang="en-US" sz="3600" i="0" dirty="0">
                <a:solidFill>
                  <a:srgbClr val="000000"/>
                </a:solidFill>
                <a:effectLst/>
              </a:rPr>
              <a:t>every </a:t>
            </a:r>
            <a:r>
              <a:rPr lang="en-US" sz="3600" b="1" i="0" dirty="0">
                <a:solidFill>
                  <a:srgbClr val="2E6CA4"/>
                </a:solidFill>
                <a:effectLst/>
              </a:rPr>
              <a:t>thought</a:t>
            </a:r>
            <a:r>
              <a:rPr lang="en-US" sz="3600" i="0" dirty="0">
                <a:solidFill>
                  <a:srgbClr val="000000"/>
                </a:solidFill>
                <a:effectLst/>
              </a:rPr>
              <a:t> captive to obey Christ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Psalm 139:13-18 </a:t>
            </a:r>
            <a:r>
              <a:rPr lang="en-US" sz="9900" baseline="30000" dirty="0">
                <a:solidFill>
                  <a:srgbClr val="2E6CA4"/>
                </a:solidFill>
                <a:latin typeface="Garden Grown US D" panose="02000506000000020004" pitchFamily="50" charset="0"/>
              </a:rPr>
              <a:t>NLT</a:t>
            </a:r>
            <a:endParaRPr lang="en-US" sz="9900" dirty="0">
              <a:solidFill>
                <a:srgbClr val="2E6CA4"/>
              </a:solidFill>
              <a:latin typeface="Garden Grown US D" panose="02000506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13 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made all the delicate, inner parts of my body and knit me together in my mother’s womb.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14 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Thank you for making me so wonderfully complex!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Your workmanship is marvelous—how well I know it.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15 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watched me as I was being formed in utter seclusion, as I was woven together in the dark of the womb.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16 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saw me before I was born. Every day of my life was recorded in your book. Every moment was laid out before a single day had passed.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17 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How precious are your thoughts about me, O God. They cannot be numbered!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18 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can’t even count them; they outnumber the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grains of sand! And when I wake up, you are still with me! 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Psalm 139:13-18 </a:t>
            </a:r>
            <a:r>
              <a:rPr lang="en-US" sz="9900" baseline="30000" dirty="0">
                <a:solidFill>
                  <a:srgbClr val="2E6CA4"/>
                </a:solidFill>
                <a:latin typeface="Garden Grown US D" panose="02000506000000020004" pitchFamily="50" charset="0"/>
              </a:rPr>
              <a:t>NLT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13 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made all the delicate, inner parts of my body and knit me together in my mother’s womb.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14 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Thank you for making me so wonderfully complex!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Your workmanship is marvelous—how well I know it.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15 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watched me as I was being formed in utter seclusion, as I was woven together in the dark of the womb.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16 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saw me before I was born. Every day of my life was recorded in your book. Every moment was laid out before a single day had passed.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17 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How precious are your thoughts about me, O God. They cannot be numbered!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18 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can’t even count them; they outnumber the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grains of sand! And when I wake up, you are still with me! 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F13D76-E69C-48D9-A3E6-7CD77C5CD513}"/>
              </a:ext>
            </a:extLst>
          </p:cNvPr>
          <p:cNvSpPr txBox="1"/>
          <p:nvPr/>
        </p:nvSpPr>
        <p:spPr>
          <a:xfrm>
            <a:off x="478968" y="5788204"/>
            <a:ext cx="89250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i="1" dirty="0">
                <a:solidFill>
                  <a:srgbClr val="2E6CA4"/>
                </a:solidFill>
              </a:rPr>
              <a:t>What might God be speaking to you through this?</a:t>
            </a:r>
          </a:p>
        </p:txBody>
      </p:sp>
    </p:spTree>
    <p:extLst>
      <p:ext uri="{BB962C8B-B14F-4D97-AF65-F5344CB8AC3E}">
        <p14:creationId xmlns:p14="http://schemas.microsoft.com/office/powerpoint/2010/main" val="11997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Psalm 139:13-18 </a:t>
            </a:r>
            <a:r>
              <a:rPr lang="en-US" sz="9900" baseline="30000" dirty="0">
                <a:solidFill>
                  <a:srgbClr val="2E6CA4"/>
                </a:solidFill>
                <a:latin typeface="Garden Grown US D" panose="02000506000000020004" pitchFamily="50" charset="0"/>
              </a:rPr>
              <a:t>NLT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13 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made all the delicate, inner parts of my body and knit me together in my mother’s womb.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14 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Thank you for making me so wonderfully complex! 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Your workmanship is marvelous—how well I know it.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15 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watched me as I was being formed in utter seclusion, as I was woven together in the dark of the womb.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16 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saw me before I was born. Every day of my life was recorded in your book. Every moment was laid out before a single day had passed.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17 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How precious are your thoughts about me, O God. They cannot be numbered! </a:t>
            </a:r>
            <a:r>
              <a:rPr lang="en-US" sz="28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18 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can’t even count them; they outnumber the </a:t>
            </a:r>
            <a:b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grains of sand! And when I wake up, you are still with me! 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F13D76-E69C-48D9-A3E6-7CD77C5CD513}"/>
              </a:ext>
            </a:extLst>
          </p:cNvPr>
          <p:cNvSpPr txBox="1"/>
          <p:nvPr/>
        </p:nvSpPr>
        <p:spPr>
          <a:xfrm>
            <a:off x="406776" y="5511478"/>
            <a:ext cx="9143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i="1" dirty="0">
                <a:solidFill>
                  <a:srgbClr val="2E6CA4"/>
                </a:solidFill>
              </a:rPr>
              <a:t>What does it feel like to take off all your other </a:t>
            </a:r>
            <a:br>
              <a:rPr lang="en-US" sz="3300" b="1" i="1" dirty="0">
                <a:solidFill>
                  <a:srgbClr val="2E6CA4"/>
                </a:solidFill>
              </a:rPr>
            </a:br>
            <a:r>
              <a:rPr lang="en-US" sz="3300" b="1" i="1" dirty="0">
                <a:solidFill>
                  <a:srgbClr val="2E6CA4"/>
                </a:solidFill>
              </a:rPr>
              <a:t>identities before God and come simply as His child?</a:t>
            </a:r>
          </a:p>
        </p:txBody>
      </p:sp>
    </p:spTree>
    <p:extLst>
      <p:ext uri="{BB962C8B-B14F-4D97-AF65-F5344CB8AC3E}">
        <p14:creationId xmlns:p14="http://schemas.microsoft.com/office/powerpoint/2010/main" val="2212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Isaiah 66:13</a:t>
            </a:r>
            <a:endParaRPr lang="en-US" sz="9900" baseline="30000" dirty="0">
              <a:solidFill>
                <a:srgbClr val="2E6CA4"/>
              </a:solidFill>
              <a:latin typeface="Garden Grown US D" panose="02000506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88449"/>
            <a:ext cx="11408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“As a mother comforts her child, so I will comfort you”</a:t>
            </a:r>
            <a:endParaRPr lang="en-US" sz="350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F13D76-E69C-48D9-A3E6-7CD77C5CD513}"/>
              </a:ext>
            </a:extLst>
          </p:cNvPr>
          <p:cNvSpPr txBox="1"/>
          <p:nvPr/>
        </p:nvSpPr>
        <p:spPr>
          <a:xfrm>
            <a:off x="406776" y="5511478"/>
            <a:ext cx="7866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i="1" dirty="0">
                <a:solidFill>
                  <a:srgbClr val="2E6CA4"/>
                </a:solidFill>
              </a:rPr>
              <a:t>What are you holding that needs comforted</a:t>
            </a:r>
            <a:br>
              <a:rPr lang="en-US" sz="3300" b="1" i="1" dirty="0">
                <a:solidFill>
                  <a:srgbClr val="2E6CA4"/>
                </a:solidFill>
              </a:rPr>
            </a:br>
            <a:r>
              <a:rPr lang="en-US" sz="3300" b="1" i="1" dirty="0">
                <a:solidFill>
                  <a:srgbClr val="2E6CA4"/>
                </a:solidFill>
              </a:rPr>
              <a:t>by your Heavenly Father?</a:t>
            </a:r>
          </a:p>
        </p:txBody>
      </p:sp>
    </p:spTree>
    <p:extLst>
      <p:ext uri="{BB962C8B-B14F-4D97-AF65-F5344CB8AC3E}">
        <p14:creationId xmlns:p14="http://schemas.microsoft.com/office/powerpoint/2010/main" val="31328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Exodus 34:5-7</a:t>
            </a:r>
            <a:endParaRPr lang="en-US" sz="9900" baseline="30000" dirty="0">
              <a:solidFill>
                <a:srgbClr val="2E6CA4"/>
              </a:solidFill>
              <a:latin typeface="Garden Grown US D" panose="02000506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>
              <a:spcBef>
                <a:spcPts val="0"/>
              </a:spcBef>
              <a:spcAft>
                <a:spcPts val="800"/>
              </a:spcAft>
            </a:pPr>
            <a:r>
              <a:rPr lang="en-US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5 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descended in the cloud and stood with [Moses] there, and proclaimed the name of 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passed before him and proclaimed, “The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God merciful and gracious, slow to anger, and abounding in steadfast love and faithfulness, </a:t>
            </a:r>
            <a:b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keeping steadfast love for a thousand generations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forgiving iniquity and transgression and sin, but who will by no means clear the guilty, </a:t>
            </a:r>
            <a: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visiting the iniquity of the fathers on the</a:t>
            </a:r>
            <a:b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 and the children's children, to the third and</a:t>
            </a:r>
            <a:b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fourth generation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Exodus 34:5-7</a:t>
            </a:r>
            <a:endParaRPr lang="en-US" sz="9900" baseline="30000" dirty="0">
              <a:solidFill>
                <a:srgbClr val="2E6CA4"/>
              </a:solidFill>
              <a:latin typeface="Garden Grown US D" panose="02000506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>
              <a:spcBef>
                <a:spcPts val="0"/>
              </a:spcBef>
              <a:spcAft>
                <a:spcPts val="800"/>
              </a:spcAft>
            </a:pPr>
            <a:r>
              <a:rPr lang="en-US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5 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descended in the cloud and stood with [Moses] there, and proclaimed the name of 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passed before him and proclaimed, “The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 </a:t>
            </a:r>
            <a:r>
              <a:rPr lang="en-US" sz="3200" cap="smal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God merciful and gracious, slow to anger, and abounding in steadfast love and faithfulness, </a:t>
            </a:r>
            <a:b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keeping steadfast love for a thousand generations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forgiving iniquity and transgression and sin, but who will by no means clear the guilty, </a:t>
            </a:r>
            <a: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visiting the iniquity of the fathers on the</a:t>
            </a:r>
            <a:b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 and the children's children, to the third and</a:t>
            </a:r>
            <a:b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2E6C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fourth generation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5167E1-150B-4B6F-B0BF-8F71347F8483}"/>
              </a:ext>
            </a:extLst>
          </p:cNvPr>
          <p:cNvSpPr txBox="1"/>
          <p:nvPr/>
        </p:nvSpPr>
        <p:spPr>
          <a:xfrm>
            <a:off x="478968" y="5877389"/>
            <a:ext cx="9162874" cy="914994"/>
          </a:xfrm>
          <a:prstGeom prst="rect">
            <a:avLst/>
          </a:prstGeom>
          <a:solidFill>
            <a:srgbClr val="2E6CA4"/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300" b="1" u="sng" dirty="0">
                <a:solidFill>
                  <a:schemeClr val="bg1"/>
                </a:solidFill>
              </a:rPr>
              <a:t>Romans 12:2 </a:t>
            </a:r>
            <a:r>
              <a:rPr lang="en-US" sz="3300" dirty="0">
                <a:solidFill>
                  <a:schemeClr val="bg1"/>
                </a:solidFill>
              </a:rPr>
              <a:t>Do not be conformed to this world, 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but be transformed by the renewal of your mind</a:t>
            </a:r>
          </a:p>
        </p:txBody>
      </p:sp>
    </p:spTree>
    <p:extLst>
      <p:ext uri="{BB962C8B-B14F-4D97-AF65-F5344CB8AC3E}">
        <p14:creationId xmlns:p14="http://schemas.microsoft.com/office/powerpoint/2010/main" val="37945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C62D4-8E3F-4A69-B186-3375DE19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F42F3F-4BFE-4A13-AF01-BDBA61FAD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B750BD9-C9FA-4EBE-BD24-3D1DFDECE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330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The Voice of The Father</a:t>
            </a:r>
            <a:endParaRPr lang="en-US" sz="9900" baseline="30000" dirty="0">
              <a:solidFill>
                <a:srgbClr val="2E6CA4"/>
              </a:solidFill>
              <a:latin typeface="Garden Grown US D" panose="02000506000000020004" pitchFamily="50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2D61E6-3724-4FD4-932E-D849CBF0AABA}"/>
              </a:ext>
            </a:extLst>
          </p:cNvPr>
          <p:cNvSpPr txBox="1"/>
          <p:nvPr/>
        </p:nvSpPr>
        <p:spPr>
          <a:xfrm>
            <a:off x="6011776" y="1132413"/>
            <a:ext cx="5694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BA256"/>
                </a:solidFill>
                <a:latin typeface="Garden Grown US D" panose="02000506000000020004" pitchFamily="50" charset="0"/>
              </a:rPr>
              <a:t>on the lips of the Saints</a:t>
            </a:r>
          </a:p>
        </p:txBody>
      </p:sp>
    </p:spTree>
    <p:extLst>
      <p:ext uri="{BB962C8B-B14F-4D97-AF65-F5344CB8AC3E}">
        <p14:creationId xmlns:p14="http://schemas.microsoft.com/office/powerpoint/2010/main" val="38140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The Voice of The Father</a:t>
            </a:r>
            <a:endParaRPr lang="en-US" sz="9900" baseline="30000" dirty="0">
              <a:solidFill>
                <a:srgbClr val="2E6CA4"/>
              </a:solidFill>
              <a:latin typeface="Garden Grown US D" panose="02000506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22358" y="2198312"/>
            <a:ext cx="11636607" cy="81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marR="0" lvl="1" indent="-5175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Heavenly Father speaking to you this morning?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2D61E6-3724-4FD4-932E-D849CBF0AABA}"/>
              </a:ext>
            </a:extLst>
          </p:cNvPr>
          <p:cNvSpPr txBox="1"/>
          <p:nvPr/>
        </p:nvSpPr>
        <p:spPr>
          <a:xfrm>
            <a:off x="6011776" y="1132413"/>
            <a:ext cx="5694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BA256"/>
                </a:solidFill>
                <a:latin typeface="Garden Grown US D" panose="02000506000000020004" pitchFamily="50" charset="0"/>
              </a:rPr>
              <a:t>on the lips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5398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The Voice of The Father</a:t>
            </a:r>
            <a:endParaRPr lang="en-US" sz="9900" baseline="30000" dirty="0">
              <a:solidFill>
                <a:srgbClr val="2E6CA4"/>
              </a:solidFill>
              <a:latin typeface="Garden Grown US D" panose="02000506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22358" y="2198312"/>
            <a:ext cx="11636607" cy="1727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marR="0" lvl="1" indent="-5175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Heavenly Father speaking to you this morning?</a:t>
            </a:r>
          </a:p>
          <a:p>
            <a:pPr marL="517525" marR="0" lvl="1" indent="-5175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that change for you?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2D61E6-3724-4FD4-932E-D849CBF0AABA}"/>
              </a:ext>
            </a:extLst>
          </p:cNvPr>
          <p:cNvSpPr txBox="1"/>
          <p:nvPr/>
        </p:nvSpPr>
        <p:spPr>
          <a:xfrm>
            <a:off x="6011776" y="1132413"/>
            <a:ext cx="5694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BA256"/>
                </a:solidFill>
                <a:latin typeface="Garden Grown US D" panose="02000506000000020004" pitchFamily="50" charset="0"/>
              </a:rPr>
              <a:t>on the lips of the Saints</a:t>
            </a:r>
          </a:p>
        </p:txBody>
      </p:sp>
    </p:spTree>
    <p:extLst>
      <p:ext uri="{BB962C8B-B14F-4D97-AF65-F5344CB8AC3E}">
        <p14:creationId xmlns:p14="http://schemas.microsoft.com/office/powerpoint/2010/main" val="627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The Voice of The Father</a:t>
            </a:r>
            <a:endParaRPr lang="en-US" sz="9900" baseline="30000" dirty="0">
              <a:solidFill>
                <a:srgbClr val="2E6CA4"/>
              </a:solidFill>
              <a:latin typeface="Garden Grown US D" panose="02000506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22358" y="2198312"/>
            <a:ext cx="11636607" cy="344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marR="0" lvl="1" indent="-5175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Heavenly Father speaking to you this morning?</a:t>
            </a:r>
          </a:p>
          <a:p>
            <a:pPr marL="517525" marR="0" lvl="1" indent="-5175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that change for you?</a:t>
            </a:r>
          </a:p>
          <a:p>
            <a:pPr marL="517525" marR="0" lvl="1" indent="-5175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needs to hear those same words from </a:t>
            </a:r>
            <a:b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2D61E6-3724-4FD4-932E-D849CBF0AABA}"/>
              </a:ext>
            </a:extLst>
          </p:cNvPr>
          <p:cNvSpPr txBox="1"/>
          <p:nvPr/>
        </p:nvSpPr>
        <p:spPr>
          <a:xfrm>
            <a:off x="6011776" y="1132413"/>
            <a:ext cx="5694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BA256"/>
                </a:solidFill>
                <a:latin typeface="Garden Grown US D" panose="02000506000000020004" pitchFamily="50" charset="0"/>
              </a:rPr>
              <a:t>on the lips of the Saints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97356F-8C09-45B9-9829-C04C613B3371}"/>
              </a:ext>
            </a:extLst>
          </p:cNvPr>
          <p:cNvSpPr txBox="1"/>
          <p:nvPr/>
        </p:nvSpPr>
        <p:spPr>
          <a:xfrm>
            <a:off x="965535" y="4698835"/>
            <a:ext cx="62383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through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07AEA-4985-4CA4-849A-0DCEEA1A9073}"/>
              </a:ext>
            </a:extLst>
          </p:cNvPr>
          <p:cNvSpPr txBox="1"/>
          <p:nvPr/>
        </p:nvSpPr>
        <p:spPr>
          <a:xfrm>
            <a:off x="901812" y="3958883"/>
            <a:ext cx="83124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333" b="1" dirty="0">
                <a:solidFill>
                  <a:srgbClr val="D8470E"/>
                </a:solidFill>
              </a:rPr>
              <a:t>This Tuesday 6:30pm</a:t>
            </a:r>
          </a:p>
          <a:p>
            <a:pPr algn="ctr"/>
            <a:r>
              <a:rPr lang="en-US" sz="4667" dirty="0"/>
              <a:t>ALSO CHRIS SWANSON’S BDAY!</a:t>
            </a:r>
          </a:p>
          <a:p>
            <a:pPr algn="ctr"/>
            <a:r>
              <a:rPr lang="en-US" sz="4000" i="1" dirty="0">
                <a:solidFill>
                  <a:srgbClr val="D8470E"/>
                </a:solidFill>
              </a:rPr>
              <a:t>RSVP to Dave Geldart for head count!</a:t>
            </a:r>
          </a:p>
        </p:txBody>
      </p:sp>
      <p:pic>
        <p:nvPicPr>
          <p:cNvPr id="9" name="Content Placeholder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425D179-5205-4402-BA62-ADF3CAB66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898">
            <a:off x="-472163" y="427978"/>
            <a:ext cx="6284669" cy="1458681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030CCFE-998F-408E-9474-5A04EDFA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93385" l="2750" r="96750">
                        <a14:foregroundMark x1="20500" y1="50584" x2="20500" y2="50584"/>
                        <a14:foregroundMark x1="77000" y1="56809" x2="77000" y2="56809"/>
                        <a14:foregroundMark x1="5000" y1="81323" x2="93250" y2="73930"/>
                        <a14:foregroundMark x1="93250" y1="73930" x2="58500" y2="82490"/>
                        <a14:foregroundMark x1="58500" y1="82490" x2="50250" y2="94163"/>
                        <a14:foregroundMark x1="2750" y1="78988" x2="2750" y2="78988"/>
                        <a14:foregroundMark x1="96750" y1="84047" x2="96750" y2="84047"/>
                      </a14:backgroundRemoval>
                    </a14:imgEffect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76" y="-264236"/>
            <a:ext cx="6240256" cy="40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1EC6E3-F53E-4621-8B37-4C211F036462}"/>
              </a:ext>
            </a:extLst>
          </p:cNvPr>
          <p:cNvSpPr txBox="1"/>
          <p:nvPr/>
        </p:nvSpPr>
        <p:spPr>
          <a:xfrm>
            <a:off x="2817721" y="2480494"/>
            <a:ext cx="568874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3" b="1" dirty="0">
                <a:solidFill>
                  <a:srgbClr val="D8470E"/>
                </a:solidFill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23170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313F4-9336-4884-A902-69B2616C1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42D317-7B6B-4409-9D9E-A01328A07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FBBB6B2D-4EC5-4246-B343-01E18DF3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54ACC2-8510-4717-BDAC-5AF47B5E4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1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236CE2-63C3-4D27-B708-075285855C57}"/>
              </a:ext>
            </a:extLst>
          </p:cNvPr>
          <p:cNvSpPr txBox="1"/>
          <p:nvPr/>
        </p:nvSpPr>
        <p:spPr>
          <a:xfrm>
            <a:off x="303193" y="336895"/>
            <a:ext cx="11516294" cy="6085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266" dirty="0">
                <a:solidFill>
                  <a:srgbClr val="3D8450"/>
                </a:solidFill>
                <a:latin typeface="Garden Grown US D" panose="02000506000000020004" pitchFamily="50" charset="0"/>
              </a:rPr>
              <a:t>A NEW GROWTH SPECIAL POSSIBILITY</a:t>
            </a:r>
          </a:p>
          <a:p>
            <a:pPr marL="1443531" lvl="3">
              <a:lnSpc>
                <a:spcPct val="90000"/>
              </a:lnSpc>
            </a:pPr>
            <a:r>
              <a:rPr lang="en-US" sz="4000" b="1" dirty="0">
                <a:solidFill>
                  <a:srgbClr val="4A8CFF"/>
                </a:solidFill>
              </a:rPr>
              <a:t>ZOOM MEETING THIS WEDNESDAY 8-9pm</a:t>
            </a:r>
            <a:r>
              <a:rPr lang="en-US" sz="4400" b="1" dirty="0">
                <a:solidFill>
                  <a:srgbClr val="7EBE43"/>
                </a:solidFill>
              </a:rPr>
              <a:t/>
            </a:r>
            <a:br>
              <a:rPr lang="en-US" sz="4400" b="1" dirty="0">
                <a:solidFill>
                  <a:srgbClr val="7EBE43"/>
                </a:solidFill>
              </a:rPr>
            </a:br>
            <a:r>
              <a:rPr lang="en-US" sz="2933" dirty="0"/>
              <a:t>…to hear first and give your feedback!</a:t>
            </a:r>
            <a:br>
              <a:rPr lang="en-US" sz="2933" dirty="0"/>
            </a:br>
            <a:endParaRPr lang="en-US" sz="4667" i="1" dirty="0"/>
          </a:p>
          <a:p>
            <a:r>
              <a:rPr lang="en-US" sz="2933" i="1" dirty="0"/>
              <a:t>Zoom link will be sent out closer to</a:t>
            </a:r>
            <a:br>
              <a:rPr lang="en-US" sz="2933" i="1" dirty="0"/>
            </a:br>
            <a:r>
              <a:rPr lang="en-US" sz="2933" i="1" dirty="0"/>
              <a:t>time via email, GroupMe</a:t>
            </a:r>
            <a:r>
              <a:rPr lang="en-US" sz="2933" dirty="0"/>
              <a:t/>
            </a:r>
            <a:br>
              <a:rPr lang="en-US" sz="2933" dirty="0"/>
            </a:br>
            <a:endParaRPr lang="en-US" sz="40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/>
              <a:t>Open to any </a:t>
            </a:r>
            <a:r>
              <a:rPr lang="en-US" sz="2933" dirty="0" err="1"/>
              <a:t>TGian</a:t>
            </a:r>
            <a:endParaRPr lang="en-US" sz="2933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4A8CFF"/>
                </a:solidFill>
              </a:rPr>
              <a:t>Members especially</a:t>
            </a:r>
            <a:br>
              <a:rPr lang="en-US" sz="2933" dirty="0">
                <a:solidFill>
                  <a:srgbClr val="4A8CFF"/>
                </a:solidFill>
              </a:rPr>
            </a:br>
            <a:r>
              <a:rPr lang="en-US" sz="2933" dirty="0">
                <a:solidFill>
                  <a:srgbClr val="4A8CFF"/>
                </a:solidFill>
              </a:rPr>
              <a:t>encouraged to join!</a:t>
            </a:r>
          </a:p>
          <a:p>
            <a:endParaRPr lang="en-US" sz="24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08F60DDC-896E-46C2-9ECA-E46C8EAF9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" y="1451153"/>
            <a:ext cx="1364591" cy="13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EA86A-7C94-43CC-BF29-EC773C1D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8" y="1146577"/>
            <a:ext cx="4907185" cy="1053475"/>
          </a:xfrm>
        </p:spPr>
        <p:txBody>
          <a:bodyPr>
            <a:noAutofit/>
          </a:bodyPr>
          <a:lstStyle/>
          <a:p>
            <a:pPr algn="r"/>
            <a:r>
              <a:rPr lang="en-US" sz="5333" dirty="0"/>
              <a:t>CHURCHWIDE</a:t>
            </a:r>
            <a:br>
              <a:rPr lang="en-US" sz="5333" dirty="0"/>
            </a:br>
            <a:r>
              <a:rPr lang="en-US" sz="8000" dirty="0">
                <a:solidFill>
                  <a:srgbClr val="3D8450"/>
                </a:solidFill>
              </a:rPr>
              <a:t>SUMMER </a:t>
            </a:r>
            <a:r>
              <a:rPr lang="en-US" sz="5333" dirty="0"/>
              <a:t>BOOK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F1BBCA-08CD-4EC7-8060-62921562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37" y="3654821"/>
            <a:ext cx="4907185" cy="3348855"/>
          </a:xfrm>
        </p:spPr>
        <p:txBody>
          <a:bodyPr>
            <a:noAutofit/>
          </a:bodyPr>
          <a:lstStyle/>
          <a:p>
            <a:r>
              <a:rPr lang="en-US" sz="2400" dirty="0"/>
              <a:t>Tuesday evenings 6:30-7:30pm </a:t>
            </a:r>
            <a:r>
              <a:rPr lang="en-US" sz="2400" b="1" dirty="0">
                <a:solidFill>
                  <a:srgbClr val="3D8450"/>
                </a:solidFill>
              </a:rPr>
              <a:t>starting May 18</a:t>
            </a:r>
          </a:p>
          <a:p>
            <a:r>
              <a:rPr lang="en-US" sz="2400" dirty="0"/>
              <a:t>Long’s Park, kids can play. Childcare provided.</a:t>
            </a:r>
          </a:p>
          <a:p>
            <a:r>
              <a:rPr lang="en-US" sz="2400" b="1" dirty="0">
                <a:solidFill>
                  <a:srgbClr val="3D8450"/>
                </a:solidFill>
              </a:rPr>
              <a:t>You’re invited!</a:t>
            </a:r>
          </a:p>
          <a:p>
            <a:r>
              <a:rPr lang="en-US" sz="2400" dirty="0"/>
              <a:t>Get the book and read along</a:t>
            </a:r>
            <a:br>
              <a:rPr lang="en-US" sz="2400" dirty="0"/>
            </a:br>
            <a:r>
              <a:rPr lang="en-US" sz="2400" dirty="0"/>
              <a:t>or just come and audit.</a:t>
            </a:r>
          </a:p>
        </p:txBody>
      </p:sp>
      <p:pic>
        <p:nvPicPr>
          <p:cNvPr id="3074" name="Picture 2" descr="May be an image of book and text that says 'Emotionally Healthy Discipleship Shallow Christianity Mngfrom Transformation toDeep Deep Peter Scazzero'">
            <a:extLst>
              <a:ext uri="{FF2B5EF4-FFF2-40B4-BE49-F238E27FC236}">
                <a16:creationId xmlns:a16="http://schemas.microsoft.com/office/drawing/2014/main" xmlns="" id="{AA977CC8-9023-4968-A990-F8EE3714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1" y="438603"/>
            <a:ext cx="6025948" cy="60259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507" y="2524985"/>
            <a:ext cx="8776535" cy="1053475"/>
          </a:xfrm>
        </p:spPr>
        <p:txBody>
          <a:bodyPr>
            <a:noAutofit/>
          </a:bodyPr>
          <a:lstStyle/>
          <a:p>
            <a:r>
              <a:rPr lang="en-US" sz="5333" dirty="0"/>
              <a:t>WELCOME</a:t>
            </a:r>
            <a:br>
              <a:rPr lang="en-US" sz="5333" dirty="0"/>
            </a:br>
            <a:endParaRPr lang="en-US" sz="5333" dirty="0">
              <a:solidFill>
                <a:srgbClr val="19779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C13A2F-B8F9-4A12-85E6-BB36C87F368E}"/>
              </a:ext>
            </a:extLst>
          </p:cNvPr>
          <p:cNvSpPr txBox="1"/>
          <p:nvPr/>
        </p:nvSpPr>
        <p:spPr>
          <a:xfrm rot="21275332">
            <a:off x="7093112" y="2809736"/>
            <a:ext cx="7620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48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00" b="1" i="0" u="none" strike="noStrike" kern="1200" cap="none" spc="0" normalizeH="0" baseline="0" noProof="0" dirty="0" err="1">
                <a:ln>
                  <a:noFill/>
                </a:ln>
                <a:solidFill>
                  <a:srgbClr val="19779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yall</a:t>
            </a:r>
            <a:r>
              <a:rPr kumimoji="0" lang="en-US" sz="13200" b="1" i="0" u="none" strike="noStrike" kern="1200" cap="none" spc="0" normalizeH="0" baseline="0" noProof="0" dirty="0">
                <a:ln>
                  <a:noFill/>
                </a:ln>
                <a:solidFill>
                  <a:srgbClr val="19779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!</a:t>
            </a:r>
            <a:endParaRPr kumimoji="0" lang="en-US" sz="1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Romans 12:9-16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9 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Let love be genuine. Abhor what is evil; hold fast to what is good.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10 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Love one another with brotherly affection. Outdo one another in showing honor.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11 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Do not be slothful in zeal, be fervent in spirit, serve the Lord.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12 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Rejoice in hope, be patient in tribulation, be constant in prayer.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13 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Contribute to the needs of the saints and seek to show hospitality. 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Bless those who persecute you; bless and do not curse them. </a:t>
            </a: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15 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Rejoice with those who rejoice, weep with those</a:t>
            </a: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0" i="0" dirty="0">
                <a:solidFill>
                  <a:srgbClr val="000000"/>
                </a:solidFill>
                <a:effectLst/>
              </a:rPr>
              <a:t>who weep.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16 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Live in harmony with one another. </a:t>
            </a:r>
          </a:p>
        </p:txBody>
      </p:sp>
    </p:spTree>
    <p:extLst>
      <p:ext uri="{BB962C8B-B14F-4D97-AF65-F5344CB8AC3E}">
        <p14:creationId xmlns:p14="http://schemas.microsoft.com/office/powerpoint/2010/main" val="24526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Romans 12:9-16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9 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Let love be genuine. Abhor what is evil; hold fast to what is good.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10 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Love one another with brotherly affection. Outdo one another in showing honor.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11 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Do not be slothful in zeal, be fervent in spirit, serve the Lord.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12 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Rejoice in hope, be patient in tribulation, be constant in prayer.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13 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Contribute to the needs of the saints and seek to show hospitality. 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Bless those who persecute you; bless and do not curse them. </a:t>
            </a: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15 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Rejoice with those who rejoice, weep with those</a:t>
            </a: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0" i="0" dirty="0">
                <a:solidFill>
                  <a:srgbClr val="000000"/>
                </a:solidFill>
                <a:effectLst/>
              </a:rPr>
              <a:t>who weep.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16 </a:t>
            </a:r>
            <a:r>
              <a:rPr lang="en-US" sz="3400" b="1" i="0" dirty="0">
                <a:solidFill>
                  <a:srgbClr val="2E6CA4"/>
                </a:solidFill>
                <a:effectLst/>
              </a:rPr>
              <a:t>Live in harmony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 with one another.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2E6CA4"/>
                </a:solidFill>
                <a:latin typeface="Garden Grown US D" panose="02000506000000020004" pitchFamily="50" charset="0"/>
              </a:rPr>
              <a:t>Romans 12:9-16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CE256-2683-42A0-8B97-0C42A0D35A83}"/>
              </a:ext>
            </a:extLst>
          </p:cNvPr>
          <p:cNvSpPr txBox="1"/>
          <p:nvPr/>
        </p:nvSpPr>
        <p:spPr>
          <a:xfrm>
            <a:off x="478968" y="1428290"/>
            <a:ext cx="114082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9 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Let love be genuine. Abhor what is evil; hold fast to what is good.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10 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Love one another with brotherly affection. Outdo one another in showing honor.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11 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Do not be slothful in zeal, be fervent in spirit, serve the Lord.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12 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Rejoice in hope, be patient in tribulation, be constant in prayer.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13 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Contribute to the needs of the saints and seek to show hospitality. 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Bless those who persecute you; bless and do not curse them. </a:t>
            </a: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15</a:t>
            </a:r>
            <a:r>
              <a:rPr lang="en-US" sz="3400" b="1" i="0" dirty="0">
                <a:solidFill>
                  <a:srgbClr val="2E6CA4"/>
                </a:solidFill>
                <a:effectLst/>
              </a:rPr>
              <a:t>Rejoice with those who rejoice, weep with those</a:t>
            </a:r>
            <a:br>
              <a:rPr lang="en-US" sz="3400" b="1" i="0" dirty="0">
                <a:solidFill>
                  <a:srgbClr val="2E6CA4"/>
                </a:solidFill>
                <a:effectLst/>
              </a:rPr>
            </a:br>
            <a:r>
              <a:rPr lang="en-US" sz="3400" b="1" i="0" dirty="0">
                <a:solidFill>
                  <a:srgbClr val="2E6CA4"/>
                </a:solidFill>
                <a:effectLst/>
              </a:rPr>
              <a:t>who weep.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</a:rPr>
              <a:t>16 </a:t>
            </a:r>
            <a:r>
              <a:rPr lang="en-US" sz="3400" b="1" i="0" dirty="0">
                <a:solidFill>
                  <a:srgbClr val="2E6CA4"/>
                </a:solidFill>
                <a:effectLst/>
              </a:rPr>
              <a:t>Live in harmony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 with one another.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C9290-D30B-4970-B6B9-FE533E03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2" y="4638675"/>
            <a:ext cx="264514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9245</TotalTime>
  <Words>375</Words>
  <Application>Microsoft Office PowerPoint</Application>
  <PresentationFormat>Custom</PresentationFormat>
  <Paragraphs>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10_Office Theme</vt:lpstr>
      <vt:lpstr>WELCOME </vt:lpstr>
      <vt:lpstr>PowerPoint Presentation</vt:lpstr>
      <vt:lpstr>PowerPoint Presentation</vt:lpstr>
      <vt:lpstr>PowerPoint Presentation</vt:lpstr>
      <vt:lpstr>CHURCHWIDE SUMMER BOOK STUDY</vt:lpstr>
      <vt:lpstr>WELCOME </vt:lpstr>
      <vt:lpstr>Romans 12:9-16</vt:lpstr>
      <vt:lpstr>Romans 12:9-16</vt:lpstr>
      <vt:lpstr>Romans 12:9-16</vt:lpstr>
      <vt:lpstr>Genesis 2:5-7, 18, 21-22</vt:lpstr>
      <vt:lpstr>Genesis 2:5-7, 18, 21-22</vt:lpstr>
      <vt:lpstr>Mothers are Daughters</vt:lpstr>
      <vt:lpstr>2 Corinthians 10:3-5</vt:lpstr>
      <vt:lpstr>Psalm 139:13-18 NLT</vt:lpstr>
      <vt:lpstr>Psalm 139:13-18 NLT</vt:lpstr>
      <vt:lpstr>Psalm 139:13-18 NLT</vt:lpstr>
      <vt:lpstr>Isaiah 66:13</vt:lpstr>
      <vt:lpstr>Exodus 34:5-7</vt:lpstr>
      <vt:lpstr>Exodus 34:5-7</vt:lpstr>
      <vt:lpstr>The Voice of The Father</vt:lpstr>
      <vt:lpstr>The Voice of The Father</vt:lpstr>
      <vt:lpstr>The Voice of The Father</vt:lpstr>
      <vt:lpstr>The Voice of The Father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NHAdmin</dc:creator>
  <cp:lastModifiedBy>Windows User</cp:lastModifiedBy>
  <cp:revision>51</cp:revision>
  <dcterms:created xsi:type="dcterms:W3CDTF">2021-04-15T20:47:33Z</dcterms:created>
  <dcterms:modified xsi:type="dcterms:W3CDTF">2021-05-09T12:29:39Z</dcterms:modified>
</cp:coreProperties>
</file>