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33"/>
  </p:notesMasterIdLst>
  <p:sldIdLst>
    <p:sldId id="3175" r:id="rId2"/>
    <p:sldId id="2390" r:id="rId3"/>
    <p:sldId id="3174" r:id="rId4"/>
    <p:sldId id="3168" r:id="rId5"/>
    <p:sldId id="3167" r:id="rId6"/>
    <p:sldId id="3304" r:id="rId7"/>
    <p:sldId id="3324" r:id="rId8"/>
    <p:sldId id="3327" r:id="rId9"/>
    <p:sldId id="3326" r:id="rId10"/>
    <p:sldId id="3306" r:id="rId11"/>
    <p:sldId id="3307" r:id="rId12"/>
    <p:sldId id="3297" r:id="rId13"/>
    <p:sldId id="3309" r:id="rId14"/>
    <p:sldId id="3310" r:id="rId15"/>
    <p:sldId id="3311" r:id="rId16"/>
    <p:sldId id="3313" r:id="rId17"/>
    <p:sldId id="3328" r:id="rId18"/>
    <p:sldId id="3312" r:id="rId19"/>
    <p:sldId id="3314" r:id="rId20"/>
    <p:sldId id="3315" r:id="rId21"/>
    <p:sldId id="3316" r:id="rId22"/>
    <p:sldId id="3329" r:id="rId23"/>
    <p:sldId id="3317" r:id="rId24"/>
    <p:sldId id="3318" r:id="rId25"/>
    <p:sldId id="3319" r:id="rId26"/>
    <p:sldId id="3323" r:id="rId27"/>
    <p:sldId id="3320" r:id="rId28"/>
    <p:sldId id="3321" r:id="rId29"/>
    <p:sldId id="3330" r:id="rId30"/>
    <p:sldId id="3322" r:id="rId31"/>
    <p:sldId id="3238" r:id="rId32"/>
  </p:sldIdLst>
  <p:sldSz cx="9144000" cy="5143500" type="screen16x9"/>
  <p:notesSz cx="6858000" cy="9144000"/>
  <p:defaultTextStyle>
    <a:defPPr>
      <a:defRPr lang="en-US"/>
    </a:defPPr>
    <a:lvl1pPr marL="0" algn="l" defTabSz="411480" rtl="0" eaLnBrk="1" latinLnBrk="0" hangingPunct="1">
      <a:defRPr sz="1620" kern="1200">
        <a:solidFill>
          <a:schemeClr val="tx1"/>
        </a:solidFill>
        <a:latin typeface="+mn-lt"/>
        <a:ea typeface="+mn-ea"/>
        <a:cs typeface="+mn-cs"/>
      </a:defRPr>
    </a:lvl1pPr>
    <a:lvl2pPr marL="411480" algn="l" defTabSz="411480" rtl="0" eaLnBrk="1" latinLnBrk="0" hangingPunct="1">
      <a:defRPr sz="1620" kern="1200">
        <a:solidFill>
          <a:schemeClr val="tx1"/>
        </a:solidFill>
        <a:latin typeface="+mn-lt"/>
        <a:ea typeface="+mn-ea"/>
        <a:cs typeface="+mn-cs"/>
      </a:defRPr>
    </a:lvl2pPr>
    <a:lvl3pPr marL="822960" algn="l" defTabSz="411480" rtl="0" eaLnBrk="1" latinLnBrk="0" hangingPunct="1">
      <a:defRPr sz="1620" kern="1200">
        <a:solidFill>
          <a:schemeClr val="tx1"/>
        </a:solidFill>
        <a:latin typeface="+mn-lt"/>
        <a:ea typeface="+mn-ea"/>
        <a:cs typeface="+mn-cs"/>
      </a:defRPr>
    </a:lvl3pPr>
    <a:lvl4pPr marL="1234440" algn="l" defTabSz="411480" rtl="0" eaLnBrk="1" latinLnBrk="0" hangingPunct="1">
      <a:defRPr sz="1620" kern="1200">
        <a:solidFill>
          <a:schemeClr val="tx1"/>
        </a:solidFill>
        <a:latin typeface="+mn-lt"/>
        <a:ea typeface="+mn-ea"/>
        <a:cs typeface="+mn-cs"/>
      </a:defRPr>
    </a:lvl4pPr>
    <a:lvl5pPr marL="1645920" algn="l" defTabSz="411480" rtl="0" eaLnBrk="1" latinLnBrk="0" hangingPunct="1">
      <a:defRPr sz="1620" kern="1200">
        <a:solidFill>
          <a:schemeClr val="tx1"/>
        </a:solidFill>
        <a:latin typeface="+mn-lt"/>
        <a:ea typeface="+mn-ea"/>
        <a:cs typeface="+mn-cs"/>
      </a:defRPr>
    </a:lvl5pPr>
    <a:lvl6pPr marL="2057400" algn="l" defTabSz="411480" rtl="0" eaLnBrk="1" latinLnBrk="0" hangingPunct="1">
      <a:defRPr sz="1620" kern="1200">
        <a:solidFill>
          <a:schemeClr val="tx1"/>
        </a:solidFill>
        <a:latin typeface="+mn-lt"/>
        <a:ea typeface="+mn-ea"/>
        <a:cs typeface="+mn-cs"/>
      </a:defRPr>
    </a:lvl6pPr>
    <a:lvl7pPr marL="2468880" algn="l" defTabSz="411480" rtl="0" eaLnBrk="1" latinLnBrk="0" hangingPunct="1">
      <a:defRPr sz="1620" kern="1200">
        <a:solidFill>
          <a:schemeClr val="tx1"/>
        </a:solidFill>
        <a:latin typeface="+mn-lt"/>
        <a:ea typeface="+mn-ea"/>
        <a:cs typeface="+mn-cs"/>
      </a:defRPr>
    </a:lvl7pPr>
    <a:lvl8pPr marL="2880360" algn="l" defTabSz="411480" rtl="0" eaLnBrk="1" latinLnBrk="0" hangingPunct="1">
      <a:defRPr sz="1620" kern="1200">
        <a:solidFill>
          <a:schemeClr val="tx1"/>
        </a:solidFill>
        <a:latin typeface="+mn-lt"/>
        <a:ea typeface="+mn-ea"/>
        <a:cs typeface="+mn-cs"/>
      </a:defRPr>
    </a:lvl8pPr>
    <a:lvl9pPr marL="3291840" algn="l" defTabSz="411480" rtl="0" eaLnBrk="1" latinLnBrk="0" hangingPunct="1">
      <a:defRPr sz="162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4A4A"/>
    <a:srgbClr val="2E5797"/>
    <a:srgbClr val="955115"/>
    <a:srgbClr val="FDE12F"/>
    <a:srgbClr val="88FA50"/>
    <a:srgbClr val="CCC176"/>
    <a:srgbClr val="F9CE85"/>
    <a:srgbClr val="EC9C10"/>
    <a:srgbClr val="152F55"/>
    <a:srgbClr val="1757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72" autoAdjust="0"/>
    <p:restoredTop sz="94660"/>
  </p:normalViewPr>
  <p:slideViewPr>
    <p:cSldViewPr snapToGrid="0">
      <p:cViewPr varScale="1">
        <p:scale>
          <a:sx n="146" d="100"/>
          <a:sy n="146" d="100"/>
        </p:scale>
        <p:origin x="582" y="114"/>
      </p:cViewPr>
      <p:guideLst/>
    </p:cSldViewPr>
  </p:slideViewPr>
  <p:notesTextViewPr>
    <p:cViewPr>
      <p:scale>
        <a:sx n="1" d="1"/>
        <a:sy n="1" d="1"/>
      </p:scale>
      <p:origin x="0" y="0"/>
    </p:cViewPr>
  </p:notesTextViewPr>
  <p:sorterViewPr>
    <p:cViewPr>
      <p:scale>
        <a:sx n="110" d="100"/>
        <a:sy n="110" d="100"/>
      </p:scale>
      <p:origin x="0" y="-81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C23FA7-DD39-48B7-B5BD-F3BFFD49749D}" type="datetimeFigureOut">
              <a:rPr lang="en-US" smtClean="0"/>
              <a:t>2/22/2021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F4D43A-8A8F-4098-9A1A-78D0687D73C1}" type="slidenum">
              <a:rPr lang="en-US" smtClean="0"/>
              <a:t>‹#›</a:t>
            </a:fld>
            <a:endParaRPr lang="en-US"/>
          </a:p>
        </p:txBody>
      </p:sp>
    </p:spTree>
    <p:extLst>
      <p:ext uri="{BB962C8B-B14F-4D97-AF65-F5344CB8AC3E}">
        <p14:creationId xmlns:p14="http://schemas.microsoft.com/office/powerpoint/2010/main" val="2388531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39844" cy="5143501"/>
          </a:xfrm>
          <a:prstGeom prst="rect">
            <a:avLst/>
          </a:prstGeom>
        </p:spPr>
      </p:pic>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87" indent="0" algn="ctr">
              <a:buNone/>
              <a:defRPr sz="1500"/>
            </a:lvl2pPr>
            <a:lvl3pPr marL="685773" indent="0" algn="ctr">
              <a:buNone/>
              <a:defRPr sz="1350"/>
            </a:lvl3pPr>
            <a:lvl4pPr marL="1028659" indent="0" algn="ctr">
              <a:buNone/>
              <a:defRPr sz="1200"/>
            </a:lvl4pPr>
            <a:lvl5pPr marL="1371545" indent="0" algn="ctr">
              <a:buNone/>
              <a:defRPr sz="1200"/>
            </a:lvl5pPr>
            <a:lvl6pPr marL="1714432" indent="0" algn="ctr">
              <a:buNone/>
              <a:defRPr sz="1200"/>
            </a:lvl6pPr>
            <a:lvl7pPr marL="2057318" indent="0" algn="ctr">
              <a:buNone/>
              <a:defRPr sz="1200"/>
            </a:lvl7pPr>
            <a:lvl8pPr marL="2400204" indent="0" algn="ctr">
              <a:buNone/>
              <a:defRPr sz="1200"/>
            </a:lvl8pPr>
            <a:lvl9pPr marL="274309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2/22/2021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00793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2/22/2021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40508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4"/>
            <a:ext cx="5800725" cy="435887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2/22/2021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394277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4B91A0E0-42F3-49BA-8B76-3CF834EE41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282011" y="113614"/>
            <a:ext cx="8776535" cy="790106"/>
          </a:xfrm>
        </p:spPr>
        <p:txBody>
          <a:bodyPr/>
          <a:lstStyle>
            <a:lvl1pPr>
              <a:defRPr sz="4125" b="1" i="0" baseline="0">
                <a:solidFill>
                  <a:srgbClr val="2E5797"/>
                </a:solidFill>
                <a:latin typeface="Ubuntu" panose="020B050403060203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282011" y="1044724"/>
            <a:ext cx="8776535" cy="4038667"/>
          </a:xfrm>
        </p:spPr>
        <p:txBody>
          <a:bodyPr/>
          <a:lstStyle>
            <a:lvl1pPr>
              <a:defRPr>
                <a:latin typeface="Ubuntu" panose="020B0504030602030204" pitchFamily="34" charset="0"/>
              </a:defRPr>
            </a:lvl1pPr>
            <a:lvl2pPr>
              <a:defRPr>
                <a:latin typeface="Ubuntu" panose="020B0504030602030204" pitchFamily="34" charset="0"/>
              </a:defRPr>
            </a:lvl2pPr>
            <a:lvl3pPr>
              <a:defRPr>
                <a:latin typeface="Ubuntu" panose="020B0504030602030204" pitchFamily="34" charset="0"/>
              </a:defRPr>
            </a:lvl3pPr>
            <a:lvl4pPr>
              <a:defRPr>
                <a:latin typeface="Ubuntu" panose="020B0504030602030204" pitchFamily="34" charset="0"/>
              </a:defRPr>
            </a:lvl4pPr>
            <a:lvl5pPr>
              <a:defRPr>
                <a:latin typeface="Ubuntu" panose="020B0504030602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673024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887" indent="0">
              <a:buNone/>
              <a:defRPr sz="1500">
                <a:solidFill>
                  <a:schemeClr val="tx1">
                    <a:tint val="75000"/>
                  </a:schemeClr>
                </a:solidFill>
              </a:defRPr>
            </a:lvl2pPr>
            <a:lvl3pPr marL="685773" indent="0">
              <a:buNone/>
              <a:defRPr sz="1350">
                <a:solidFill>
                  <a:schemeClr val="tx1">
                    <a:tint val="75000"/>
                  </a:schemeClr>
                </a:solidFill>
              </a:defRPr>
            </a:lvl3pPr>
            <a:lvl4pPr marL="1028659" indent="0">
              <a:buNone/>
              <a:defRPr sz="1200">
                <a:solidFill>
                  <a:schemeClr val="tx1">
                    <a:tint val="75000"/>
                  </a:schemeClr>
                </a:solidFill>
              </a:defRPr>
            </a:lvl4pPr>
            <a:lvl5pPr marL="1371545" indent="0">
              <a:buNone/>
              <a:defRPr sz="1200">
                <a:solidFill>
                  <a:schemeClr val="tx1">
                    <a:tint val="75000"/>
                  </a:schemeClr>
                </a:solidFill>
              </a:defRPr>
            </a:lvl5pPr>
            <a:lvl6pPr marL="1714432" indent="0">
              <a:buNone/>
              <a:defRPr sz="1200">
                <a:solidFill>
                  <a:schemeClr val="tx1">
                    <a:tint val="75000"/>
                  </a:schemeClr>
                </a:solidFill>
              </a:defRPr>
            </a:lvl6pPr>
            <a:lvl7pPr marL="2057318" indent="0">
              <a:buNone/>
              <a:defRPr sz="1200">
                <a:solidFill>
                  <a:schemeClr val="tx1">
                    <a:tint val="75000"/>
                  </a:schemeClr>
                </a:solidFill>
              </a:defRPr>
            </a:lvl7pPr>
            <a:lvl8pPr marL="2400204" indent="0">
              <a:buNone/>
              <a:defRPr sz="1200">
                <a:solidFill>
                  <a:schemeClr val="tx1">
                    <a:tint val="75000"/>
                  </a:schemeClr>
                </a:solidFill>
              </a:defRPr>
            </a:lvl8pPr>
            <a:lvl9pPr marL="274309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2/22/2021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97890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2/22/2021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802526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87" indent="0">
              <a:buNone/>
              <a:defRPr sz="1500" b="1"/>
            </a:lvl2pPr>
            <a:lvl3pPr marL="685773" indent="0">
              <a:buNone/>
              <a:defRPr sz="1350" b="1"/>
            </a:lvl3pPr>
            <a:lvl4pPr marL="1028659" indent="0">
              <a:buNone/>
              <a:defRPr sz="1200" b="1"/>
            </a:lvl4pPr>
            <a:lvl5pPr marL="1371545" indent="0">
              <a:buNone/>
              <a:defRPr sz="1200" b="1"/>
            </a:lvl5pPr>
            <a:lvl6pPr marL="1714432" indent="0">
              <a:buNone/>
              <a:defRPr sz="1200" b="1"/>
            </a:lvl6pPr>
            <a:lvl7pPr marL="2057318" indent="0">
              <a:buNone/>
              <a:defRPr sz="1200" b="1"/>
            </a:lvl7pPr>
            <a:lvl8pPr marL="2400204" indent="0">
              <a:buNone/>
              <a:defRPr sz="1200" b="1"/>
            </a:lvl8pPr>
            <a:lvl9pPr marL="274309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87" indent="0">
              <a:buNone/>
              <a:defRPr sz="1500" b="1"/>
            </a:lvl2pPr>
            <a:lvl3pPr marL="685773" indent="0">
              <a:buNone/>
              <a:defRPr sz="1350" b="1"/>
            </a:lvl3pPr>
            <a:lvl4pPr marL="1028659" indent="0">
              <a:buNone/>
              <a:defRPr sz="1200" b="1"/>
            </a:lvl4pPr>
            <a:lvl5pPr marL="1371545" indent="0">
              <a:buNone/>
              <a:defRPr sz="1200" b="1"/>
            </a:lvl5pPr>
            <a:lvl6pPr marL="1714432" indent="0">
              <a:buNone/>
              <a:defRPr sz="1200" b="1"/>
            </a:lvl6pPr>
            <a:lvl7pPr marL="2057318" indent="0">
              <a:buNone/>
              <a:defRPr sz="1200" b="1"/>
            </a:lvl7pPr>
            <a:lvl8pPr marL="2400204" indent="0">
              <a:buNone/>
              <a:defRPr sz="1200" b="1"/>
            </a:lvl8pPr>
            <a:lvl9pPr marL="2743090"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7"/>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2/22/2021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2507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2/22/2021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65681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2/22/2021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46555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887" indent="0">
              <a:buNone/>
              <a:defRPr sz="1050"/>
            </a:lvl2pPr>
            <a:lvl3pPr marL="685773" indent="0">
              <a:buNone/>
              <a:defRPr sz="900"/>
            </a:lvl3pPr>
            <a:lvl4pPr marL="1028659" indent="0">
              <a:buNone/>
              <a:defRPr sz="750"/>
            </a:lvl4pPr>
            <a:lvl5pPr marL="1371545" indent="0">
              <a:buNone/>
              <a:defRPr sz="750"/>
            </a:lvl5pPr>
            <a:lvl6pPr marL="1714432" indent="0">
              <a:buNone/>
              <a:defRPr sz="750"/>
            </a:lvl6pPr>
            <a:lvl7pPr marL="2057318" indent="0">
              <a:buNone/>
              <a:defRPr sz="750"/>
            </a:lvl7pPr>
            <a:lvl8pPr marL="2400204" indent="0">
              <a:buNone/>
              <a:defRPr sz="750"/>
            </a:lvl8pPr>
            <a:lvl9pPr marL="274309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2/22/2021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26777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887" indent="0">
              <a:buNone/>
              <a:defRPr sz="2100"/>
            </a:lvl2pPr>
            <a:lvl3pPr marL="685773" indent="0">
              <a:buNone/>
              <a:defRPr sz="1800"/>
            </a:lvl3pPr>
            <a:lvl4pPr marL="1028659" indent="0">
              <a:buNone/>
              <a:defRPr sz="1500"/>
            </a:lvl4pPr>
            <a:lvl5pPr marL="1371545" indent="0">
              <a:buNone/>
              <a:defRPr sz="1500"/>
            </a:lvl5pPr>
            <a:lvl6pPr marL="1714432" indent="0">
              <a:buNone/>
              <a:defRPr sz="1500"/>
            </a:lvl6pPr>
            <a:lvl7pPr marL="2057318" indent="0">
              <a:buNone/>
              <a:defRPr sz="1500"/>
            </a:lvl7pPr>
            <a:lvl8pPr marL="2400204" indent="0">
              <a:buNone/>
              <a:defRPr sz="1500"/>
            </a:lvl8pPr>
            <a:lvl9pPr marL="274309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887" indent="0">
              <a:buNone/>
              <a:defRPr sz="1050"/>
            </a:lvl2pPr>
            <a:lvl3pPr marL="685773" indent="0">
              <a:buNone/>
              <a:defRPr sz="900"/>
            </a:lvl3pPr>
            <a:lvl4pPr marL="1028659" indent="0">
              <a:buNone/>
              <a:defRPr sz="750"/>
            </a:lvl4pPr>
            <a:lvl5pPr marL="1371545" indent="0">
              <a:buNone/>
              <a:defRPr sz="750"/>
            </a:lvl5pPr>
            <a:lvl6pPr marL="1714432" indent="0">
              <a:buNone/>
              <a:defRPr sz="750"/>
            </a:lvl6pPr>
            <a:lvl7pPr marL="2057318" indent="0">
              <a:buNone/>
              <a:defRPr sz="750"/>
            </a:lvl7pPr>
            <a:lvl8pPr marL="2400204" indent="0">
              <a:buNone/>
              <a:defRPr sz="750"/>
            </a:lvl8pPr>
            <a:lvl9pPr marL="274309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2/22/2021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44541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CF4CEE4-815D-451B-96FB-9D21C7BDC208}" type="datetimeFigureOut">
              <a:rPr lang="en-US" smtClean="0">
                <a:solidFill>
                  <a:prstClr val="black">
                    <a:tint val="75000"/>
                  </a:prstClr>
                </a:solidFill>
              </a:rPr>
              <a:pPr/>
              <a:t>2/22/2021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803716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fade/>
  </p:transition>
  <p:txStyles>
    <p:titleStyle>
      <a:lvl1pPr algn="l" defTabSz="68577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3" indent="-171443" algn="l" defTabSz="68577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9" indent="-171443" algn="l" defTabSz="68577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16" indent="-171443" algn="l" defTabSz="68577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02"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88"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74"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61"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47"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33"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73" rtl="0" eaLnBrk="1" latinLnBrk="0" hangingPunct="1">
        <a:defRPr sz="1350" kern="1200">
          <a:solidFill>
            <a:schemeClr val="tx1"/>
          </a:solidFill>
          <a:latin typeface="+mn-lt"/>
          <a:ea typeface="+mn-ea"/>
          <a:cs typeface="+mn-cs"/>
        </a:defRPr>
      </a:lvl1pPr>
      <a:lvl2pPr marL="342887" algn="l" defTabSz="685773" rtl="0" eaLnBrk="1" latinLnBrk="0" hangingPunct="1">
        <a:defRPr sz="1350" kern="1200">
          <a:solidFill>
            <a:schemeClr val="tx1"/>
          </a:solidFill>
          <a:latin typeface="+mn-lt"/>
          <a:ea typeface="+mn-ea"/>
          <a:cs typeface="+mn-cs"/>
        </a:defRPr>
      </a:lvl2pPr>
      <a:lvl3pPr marL="685773" algn="l" defTabSz="685773" rtl="0" eaLnBrk="1" latinLnBrk="0" hangingPunct="1">
        <a:defRPr sz="1350" kern="1200">
          <a:solidFill>
            <a:schemeClr val="tx1"/>
          </a:solidFill>
          <a:latin typeface="+mn-lt"/>
          <a:ea typeface="+mn-ea"/>
          <a:cs typeface="+mn-cs"/>
        </a:defRPr>
      </a:lvl3pPr>
      <a:lvl4pPr marL="1028659" algn="l" defTabSz="685773" rtl="0" eaLnBrk="1" latinLnBrk="0" hangingPunct="1">
        <a:defRPr sz="1350" kern="1200">
          <a:solidFill>
            <a:schemeClr val="tx1"/>
          </a:solidFill>
          <a:latin typeface="+mn-lt"/>
          <a:ea typeface="+mn-ea"/>
          <a:cs typeface="+mn-cs"/>
        </a:defRPr>
      </a:lvl4pPr>
      <a:lvl5pPr marL="1371545" algn="l" defTabSz="685773" rtl="0" eaLnBrk="1" latinLnBrk="0" hangingPunct="1">
        <a:defRPr sz="1350" kern="1200">
          <a:solidFill>
            <a:schemeClr val="tx1"/>
          </a:solidFill>
          <a:latin typeface="+mn-lt"/>
          <a:ea typeface="+mn-ea"/>
          <a:cs typeface="+mn-cs"/>
        </a:defRPr>
      </a:lvl5pPr>
      <a:lvl6pPr marL="1714432" algn="l" defTabSz="685773" rtl="0" eaLnBrk="1" latinLnBrk="0" hangingPunct="1">
        <a:defRPr sz="1350" kern="1200">
          <a:solidFill>
            <a:schemeClr val="tx1"/>
          </a:solidFill>
          <a:latin typeface="+mn-lt"/>
          <a:ea typeface="+mn-ea"/>
          <a:cs typeface="+mn-cs"/>
        </a:defRPr>
      </a:lvl6pPr>
      <a:lvl7pPr marL="2057318" algn="l" defTabSz="685773" rtl="0" eaLnBrk="1" latinLnBrk="0" hangingPunct="1">
        <a:defRPr sz="1350" kern="1200">
          <a:solidFill>
            <a:schemeClr val="tx1"/>
          </a:solidFill>
          <a:latin typeface="+mn-lt"/>
          <a:ea typeface="+mn-ea"/>
          <a:cs typeface="+mn-cs"/>
        </a:defRPr>
      </a:lvl7pPr>
      <a:lvl8pPr marL="2400204" algn="l" defTabSz="685773" rtl="0" eaLnBrk="1" latinLnBrk="0" hangingPunct="1">
        <a:defRPr sz="1350" kern="1200">
          <a:solidFill>
            <a:schemeClr val="tx1"/>
          </a:solidFill>
          <a:latin typeface="+mn-lt"/>
          <a:ea typeface="+mn-ea"/>
          <a:cs typeface="+mn-cs"/>
        </a:defRPr>
      </a:lvl8pPr>
      <a:lvl9pPr marL="2743090" algn="l" defTabSz="68577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sign&#10;&#10;Description automatically generated">
            <a:extLst>
              <a:ext uri="{FF2B5EF4-FFF2-40B4-BE49-F238E27FC236}">
                <a16:creationId xmlns:a16="http://schemas.microsoft.com/office/drawing/2014/main" id="{33B666FC-7291-42B5-B142-7898B1FAED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0245" y="328952"/>
            <a:ext cx="4519461" cy="4519461"/>
          </a:xfrm>
        </p:spPr>
      </p:pic>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a:xfrm>
            <a:off x="4848286" y="2205271"/>
            <a:ext cx="6582401" cy="790106"/>
          </a:xfrm>
        </p:spPr>
        <p:txBody>
          <a:bodyPr>
            <a:noAutofit/>
          </a:bodyPr>
          <a:lstStyle/>
          <a:p>
            <a:r>
              <a:rPr lang="en-US" sz="5500" dirty="0"/>
              <a:t>WELCOME!</a:t>
            </a:r>
          </a:p>
        </p:txBody>
      </p:sp>
    </p:spTree>
    <p:extLst>
      <p:ext uri="{BB962C8B-B14F-4D97-AF65-F5344CB8AC3E}">
        <p14:creationId xmlns:p14="http://schemas.microsoft.com/office/powerpoint/2010/main" val="183666323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p:txBody>
          <a:bodyPr>
            <a:normAutofit/>
          </a:bodyPr>
          <a:lstStyle/>
          <a:p>
            <a:r>
              <a:rPr lang="en-US" sz="5000" dirty="0"/>
              <a:t>PHILIPPIANS 4:4-9</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941824"/>
            <a:ext cx="8776534" cy="4166506"/>
          </a:xfrm>
        </p:spPr>
        <p:txBody>
          <a:bodyPr>
            <a:noAutofit/>
          </a:bodyPr>
          <a:lstStyle/>
          <a:p>
            <a:pPr marL="0" indent="0" algn="l">
              <a:buNone/>
            </a:pPr>
            <a:r>
              <a:rPr lang="en-US" sz="2300" b="1" i="0" baseline="30000" dirty="0">
                <a:solidFill>
                  <a:srgbClr val="000000"/>
                </a:solidFill>
                <a:effectLst/>
              </a:rPr>
              <a:t>4 </a:t>
            </a:r>
            <a:r>
              <a:rPr lang="en-US" sz="2300" b="0" i="0" dirty="0">
                <a:solidFill>
                  <a:srgbClr val="000000"/>
                </a:solidFill>
                <a:effectLst/>
              </a:rPr>
              <a:t>Rejoice in the Lord always; again I will say, rejoice. </a:t>
            </a:r>
            <a:r>
              <a:rPr lang="en-US" sz="2300" b="1" i="0" baseline="30000" dirty="0">
                <a:solidFill>
                  <a:srgbClr val="000000"/>
                </a:solidFill>
                <a:effectLst/>
              </a:rPr>
              <a:t>5 </a:t>
            </a:r>
            <a:r>
              <a:rPr lang="en-US" sz="2300" b="0" i="0" dirty="0">
                <a:solidFill>
                  <a:srgbClr val="000000"/>
                </a:solidFill>
                <a:effectLst/>
              </a:rPr>
              <a:t>Let your reasonableness be known to everyone. The Lord is at hand; </a:t>
            </a:r>
            <a:r>
              <a:rPr lang="en-US" sz="2300" b="1" i="0" baseline="30000" dirty="0">
                <a:solidFill>
                  <a:srgbClr val="000000"/>
                </a:solidFill>
                <a:effectLst/>
              </a:rPr>
              <a:t>6 </a:t>
            </a:r>
            <a:r>
              <a:rPr lang="en-US" sz="2300" b="0" i="0" dirty="0">
                <a:solidFill>
                  <a:srgbClr val="000000"/>
                </a:solidFill>
                <a:effectLst/>
              </a:rPr>
              <a:t>do not be anxious about anything, but in everything by prayer and supplication with thanksgiving let your requests be made known to God. </a:t>
            </a:r>
            <a:r>
              <a:rPr lang="en-US" sz="2300" b="1" i="0" baseline="30000" dirty="0">
                <a:solidFill>
                  <a:srgbClr val="000000"/>
                </a:solidFill>
                <a:effectLst/>
              </a:rPr>
              <a:t>7 </a:t>
            </a:r>
            <a:r>
              <a:rPr lang="en-US" sz="2300" b="0" i="0" dirty="0">
                <a:solidFill>
                  <a:srgbClr val="000000"/>
                </a:solidFill>
                <a:effectLst/>
              </a:rPr>
              <a:t>And the peace of God, which surpasses all under-standing, will guard your hearts and your minds in Christ Jesus.</a:t>
            </a:r>
            <a:br>
              <a:rPr lang="en-US" sz="2300" b="0" i="0" dirty="0">
                <a:solidFill>
                  <a:srgbClr val="000000"/>
                </a:solidFill>
                <a:effectLst/>
              </a:rPr>
            </a:br>
            <a:br>
              <a:rPr lang="en-US" sz="1500" b="0" i="0" dirty="0">
                <a:solidFill>
                  <a:srgbClr val="000000"/>
                </a:solidFill>
                <a:effectLst/>
              </a:rPr>
            </a:br>
            <a:r>
              <a:rPr lang="en-US" sz="2300" b="1" i="0" baseline="30000" dirty="0">
                <a:solidFill>
                  <a:srgbClr val="000000"/>
                </a:solidFill>
                <a:effectLst/>
              </a:rPr>
              <a:t>8 </a:t>
            </a:r>
            <a:r>
              <a:rPr lang="en-US" sz="2300" b="0" i="0" dirty="0">
                <a:solidFill>
                  <a:srgbClr val="000000"/>
                </a:solidFill>
                <a:effectLst/>
              </a:rPr>
              <a:t>Finally, brothers, whatever is true, whatever is honorable, whatever is just, whatever is pure, whatever is lovely, whatever is commendable, if there is any excellence, if there is anything worthy of praise, think about these things. </a:t>
            </a:r>
            <a:r>
              <a:rPr lang="en-US" sz="2300" b="1" i="0" baseline="30000" dirty="0">
                <a:solidFill>
                  <a:srgbClr val="000000"/>
                </a:solidFill>
                <a:effectLst/>
              </a:rPr>
              <a:t>9 </a:t>
            </a:r>
            <a:r>
              <a:rPr lang="en-US" sz="2300" b="0" i="0" dirty="0">
                <a:solidFill>
                  <a:srgbClr val="000000"/>
                </a:solidFill>
                <a:effectLst/>
              </a:rPr>
              <a:t>What you have learned and received and heard and seen in me—practice these things, and the God of peace will be with you.</a:t>
            </a:r>
          </a:p>
        </p:txBody>
      </p:sp>
      <p:pic>
        <p:nvPicPr>
          <p:cNvPr id="1026" name="Picture 2">
            <a:extLst>
              <a:ext uri="{FF2B5EF4-FFF2-40B4-BE49-F238E27FC236}">
                <a16:creationId xmlns:a16="http://schemas.microsoft.com/office/drawing/2014/main" id="{7DD1B094-AB33-4CE8-B85E-E560A2423DE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6666"/>
                    </a14:imgEffect>
                    <a14:imgEffect>
                      <a14:saturation sat="111000"/>
                    </a14:imgEffect>
                    <a14:imgEffect>
                      <a14:brightnessContrast bright="12000" contrast="1000"/>
                    </a14:imgEffect>
                  </a14:imgLayer>
                </a14:imgProps>
              </a:ext>
              <a:ext uri="{28A0092B-C50C-407E-A947-70E740481C1C}">
                <a14:useLocalDpi xmlns:a14="http://schemas.microsoft.com/office/drawing/2010/main" val="0"/>
              </a:ext>
            </a:extLst>
          </a:blip>
          <a:srcRect/>
          <a:stretch>
            <a:fillRect/>
          </a:stretch>
        </p:blipFill>
        <p:spPr bwMode="auto">
          <a:xfrm>
            <a:off x="4642340" y="-1269522"/>
            <a:ext cx="5176911" cy="69053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D79815-93DF-4E29-8D61-8A71068BA1EA}"/>
              </a:ext>
            </a:extLst>
          </p:cNvPr>
          <p:cNvSpPr txBox="1"/>
          <p:nvPr/>
        </p:nvSpPr>
        <p:spPr>
          <a:xfrm>
            <a:off x="6794811" y="1122556"/>
            <a:ext cx="2036135" cy="430887"/>
          </a:xfrm>
          <a:prstGeom prst="rect">
            <a:avLst/>
          </a:prstGeom>
          <a:noFill/>
        </p:spPr>
        <p:txBody>
          <a:bodyPr wrap="none" rtlCol="0">
            <a:spAutoFit/>
          </a:bodyPr>
          <a:lstStyle/>
          <a:p>
            <a:r>
              <a:rPr lang="en-US" sz="2200" dirty="0">
                <a:effectLst>
                  <a:outerShdw blurRad="38100" dist="38100" dir="2700000" algn="tl">
                    <a:srgbClr val="000000">
                      <a:alpha val="43137"/>
                    </a:srgbClr>
                  </a:outerShdw>
                </a:effectLst>
              </a:rPr>
              <a:t>MONKEY GRASS</a:t>
            </a:r>
          </a:p>
        </p:txBody>
      </p:sp>
    </p:spTree>
    <p:extLst>
      <p:ext uri="{BB962C8B-B14F-4D97-AF65-F5344CB8AC3E}">
        <p14:creationId xmlns:p14="http://schemas.microsoft.com/office/powerpoint/2010/main" val="44002636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p:txBody>
          <a:bodyPr>
            <a:normAutofit/>
          </a:bodyPr>
          <a:lstStyle/>
          <a:p>
            <a:r>
              <a:rPr lang="en-US" sz="5000" dirty="0"/>
              <a:t>PHILIPPIANS 4:4-9</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941824"/>
            <a:ext cx="8776534" cy="4166506"/>
          </a:xfrm>
        </p:spPr>
        <p:txBody>
          <a:bodyPr>
            <a:noAutofit/>
          </a:bodyPr>
          <a:lstStyle/>
          <a:p>
            <a:pPr marL="0" indent="0" algn="l">
              <a:buNone/>
            </a:pPr>
            <a:r>
              <a:rPr lang="en-US" sz="2300" b="1" i="0" baseline="30000" dirty="0">
                <a:solidFill>
                  <a:srgbClr val="000000"/>
                </a:solidFill>
                <a:effectLst/>
              </a:rPr>
              <a:t>4 </a:t>
            </a:r>
            <a:r>
              <a:rPr lang="en-US" sz="2300" b="0" i="0" dirty="0">
                <a:solidFill>
                  <a:srgbClr val="000000"/>
                </a:solidFill>
                <a:effectLst/>
              </a:rPr>
              <a:t>Rejoice in the Lord always; again I will say, rejoice. </a:t>
            </a:r>
            <a:r>
              <a:rPr lang="en-US" sz="2300" b="1" i="0" baseline="30000" dirty="0">
                <a:solidFill>
                  <a:srgbClr val="000000"/>
                </a:solidFill>
                <a:effectLst/>
              </a:rPr>
              <a:t>5 </a:t>
            </a:r>
            <a:r>
              <a:rPr lang="en-US" sz="2300" b="0" i="0" dirty="0">
                <a:solidFill>
                  <a:srgbClr val="000000"/>
                </a:solidFill>
                <a:effectLst/>
              </a:rPr>
              <a:t>Let your reasonableness be known to everyone. The Lord is at hand; </a:t>
            </a:r>
            <a:r>
              <a:rPr lang="en-US" sz="2300" b="1" i="0" baseline="30000" dirty="0">
                <a:solidFill>
                  <a:srgbClr val="000000"/>
                </a:solidFill>
                <a:effectLst/>
              </a:rPr>
              <a:t>6 </a:t>
            </a:r>
            <a:r>
              <a:rPr lang="en-US" sz="2300" b="0" i="0" dirty="0">
                <a:solidFill>
                  <a:srgbClr val="000000"/>
                </a:solidFill>
                <a:effectLst/>
              </a:rPr>
              <a:t>do not be anxious about anything, but in everything by prayer and supplication with thanksgiving let your requests be made known to God. </a:t>
            </a:r>
            <a:r>
              <a:rPr lang="en-US" sz="2300" b="1" i="0" baseline="30000" dirty="0">
                <a:solidFill>
                  <a:srgbClr val="000000"/>
                </a:solidFill>
                <a:effectLst/>
              </a:rPr>
              <a:t>7 </a:t>
            </a:r>
            <a:r>
              <a:rPr lang="en-US" sz="2300" b="0" i="0" dirty="0">
                <a:solidFill>
                  <a:srgbClr val="000000"/>
                </a:solidFill>
                <a:effectLst/>
              </a:rPr>
              <a:t>And the peace of God, which surpasses all under-standing, will guard your hearts and your minds in Christ Jesus.</a:t>
            </a:r>
            <a:br>
              <a:rPr lang="en-US" sz="2300" b="0" i="0" dirty="0">
                <a:solidFill>
                  <a:srgbClr val="000000"/>
                </a:solidFill>
                <a:effectLst/>
              </a:rPr>
            </a:br>
            <a:br>
              <a:rPr lang="en-US" sz="1500" b="0" i="0" dirty="0">
                <a:solidFill>
                  <a:srgbClr val="000000"/>
                </a:solidFill>
                <a:effectLst/>
              </a:rPr>
            </a:br>
            <a:r>
              <a:rPr lang="en-US" sz="2300" b="1" i="0" baseline="30000" dirty="0">
                <a:solidFill>
                  <a:srgbClr val="000000"/>
                </a:solidFill>
                <a:effectLst/>
              </a:rPr>
              <a:t>8 </a:t>
            </a:r>
            <a:r>
              <a:rPr lang="en-US" sz="2300" b="0" i="0" dirty="0">
                <a:solidFill>
                  <a:srgbClr val="000000"/>
                </a:solidFill>
                <a:effectLst/>
              </a:rPr>
              <a:t>Finally, brothers, whatever is true, whatever is honorable, whatever is just, whatever is pure, whatever is lovely, whatever is commendable, if there is any excellence, if there is anything worthy of praise, think about these things. </a:t>
            </a:r>
            <a:r>
              <a:rPr lang="en-US" sz="2300" b="1" i="0" baseline="30000" dirty="0">
                <a:solidFill>
                  <a:srgbClr val="000000"/>
                </a:solidFill>
                <a:effectLst/>
              </a:rPr>
              <a:t>9 </a:t>
            </a:r>
            <a:r>
              <a:rPr lang="en-US" sz="2300" b="0" i="0" dirty="0">
                <a:solidFill>
                  <a:srgbClr val="000000"/>
                </a:solidFill>
                <a:effectLst/>
              </a:rPr>
              <a:t>What you have learned and received and heard and seen in me—practice these things, and the God of peace will be with you.</a:t>
            </a:r>
          </a:p>
        </p:txBody>
      </p:sp>
    </p:spTree>
    <p:extLst>
      <p:ext uri="{BB962C8B-B14F-4D97-AF65-F5344CB8AC3E}">
        <p14:creationId xmlns:p14="http://schemas.microsoft.com/office/powerpoint/2010/main" val="95721506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p:txBody>
          <a:bodyPr>
            <a:normAutofit/>
          </a:bodyPr>
          <a:lstStyle/>
          <a:p>
            <a:r>
              <a:rPr lang="en-US" sz="5000" dirty="0"/>
              <a:t>5 STATS ABOUT ANXIETY</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761408"/>
            <a:ext cx="8631696" cy="4166506"/>
          </a:xfrm>
        </p:spPr>
        <p:txBody>
          <a:bodyPr>
            <a:noAutofit/>
          </a:bodyPr>
          <a:lstStyle/>
          <a:p>
            <a:pPr marL="457200" indent="-457200">
              <a:lnSpc>
                <a:spcPct val="100000"/>
              </a:lnSpc>
              <a:spcBef>
                <a:spcPts val="0"/>
              </a:spcBef>
              <a:spcAft>
                <a:spcPts val="100"/>
              </a:spcAft>
              <a:buFont typeface="+mj-lt"/>
              <a:buAutoNum type="arabicPeriod"/>
            </a:pPr>
            <a:r>
              <a:rPr lang="en-US" dirty="0">
                <a:effectLst/>
                <a:latin typeface="Calibri" panose="020F0502020204030204" pitchFamily="34" charset="0"/>
                <a:ea typeface="Calibri" panose="020F0502020204030204" pitchFamily="34" charset="0"/>
                <a:cs typeface="Times New Roman" panose="02020603050405020304" pitchFamily="18" charset="0"/>
              </a:rPr>
              <a:t>Anxiety disorders are the most common mental illness in the U.S., affecting 40 million adults age 18 and older, or 18.1% of the population every year.</a:t>
            </a:r>
          </a:p>
          <a:p>
            <a:pPr marL="457200" indent="-457200">
              <a:lnSpc>
                <a:spcPct val="100000"/>
              </a:lnSpc>
              <a:spcBef>
                <a:spcPts val="0"/>
              </a:spcBef>
              <a:spcAft>
                <a:spcPts val="100"/>
              </a:spcAft>
              <a:buFont typeface="+mj-lt"/>
              <a:buAutoNum type="arabicPeriod"/>
            </a:pPr>
            <a:r>
              <a:rPr lang="en-US" dirty="0">
                <a:effectLst/>
                <a:latin typeface="Calibri" panose="020F0502020204030204" pitchFamily="34" charset="0"/>
                <a:ea typeface="Calibri" panose="020F0502020204030204" pitchFamily="34" charset="0"/>
                <a:cs typeface="Times New Roman" panose="02020603050405020304" pitchFamily="18" charset="0"/>
              </a:rPr>
              <a:t>In a 2020 survey, 62% reported experiencing some degree of anxiety.</a:t>
            </a:r>
          </a:p>
          <a:p>
            <a:pPr marL="457200" indent="-457200">
              <a:lnSpc>
                <a:spcPct val="100000"/>
              </a:lnSpc>
              <a:spcBef>
                <a:spcPts val="0"/>
              </a:spcBef>
              <a:spcAft>
                <a:spcPts val="100"/>
              </a:spcAft>
              <a:buFont typeface="+mj-lt"/>
              <a:buAutoNum type="arabicPeriod"/>
            </a:pPr>
            <a:r>
              <a:rPr lang="en-US" dirty="0">
                <a:effectLst/>
                <a:latin typeface="Calibri" panose="020F0502020204030204" pitchFamily="34" charset="0"/>
                <a:ea typeface="Calibri" panose="020F0502020204030204" pitchFamily="34" charset="0"/>
                <a:cs typeface="Times New Roman" panose="02020603050405020304" pitchFamily="18" charset="0"/>
              </a:rPr>
              <a:t>Estimated 31% of all adults will experience an anxiety disorder at some point in their lives. </a:t>
            </a:r>
          </a:p>
          <a:p>
            <a:pPr marL="457200" indent="-457200">
              <a:lnSpc>
                <a:spcPct val="100000"/>
              </a:lnSpc>
              <a:spcBef>
                <a:spcPts val="0"/>
              </a:spcBef>
              <a:spcAft>
                <a:spcPts val="100"/>
              </a:spcAft>
              <a:buFont typeface="+mj-lt"/>
              <a:buAutoNum type="arabicPeriod"/>
            </a:pPr>
            <a:r>
              <a:rPr lang="en-US" dirty="0">
                <a:effectLst/>
                <a:latin typeface="Arimo"/>
                <a:ea typeface="Calibri" panose="020F0502020204030204" pitchFamily="34" charset="0"/>
                <a:cs typeface="Times New Roman" panose="02020603050405020304" pitchFamily="18" charset="0"/>
              </a:rPr>
              <a:t>Women are twice as likely to be affected as men.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0000"/>
              </a:lnSpc>
              <a:spcBef>
                <a:spcPts val="0"/>
              </a:spcBef>
              <a:spcAft>
                <a:spcPts val="100"/>
              </a:spcAft>
              <a:buFont typeface="+mj-lt"/>
              <a:buAutoNum type="arabicPeriod"/>
            </a:pPr>
            <a:r>
              <a:rPr lang="en-US" dirty="0">
                <a:effectLst/>
                <a:latin typeface="Arimo"/>
                <a:ea typeface="Calibri" panose="020F0502020204030204" pitchFamily="34" charset="0"/>
                <a:cs typeface="Times New Roman" panose="02020603050405020304" pitchFamily="18" charset="0"/>
              </a:rPr>
              <a:t>Anxiety disorders affect 25.1% of children between 13 and 18 years old. Untreated ADs correlate with higher risk to perform poorly in school, miss out on important social experiences, and engage in substance abuse. Anxiety disorders often co-occur with other disorders such as depression, eating disorders, and attention-deficit/hyperactivity disorder (ADHD).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EBF9729-464F-4E4E-A9C6-433B2CCA190A}"/>
              </a:ext>
            </a:extLst>
          </p:cNvPr>
          <p:cNvSpPr txBox="1"/>
          <p:nvPr/>
        </p:nvSpPr>
        <p:spPr>
          <a:xfrm>
            <a:off x="3529062" y="4870815"/>
            <a:ext cx="2829621" cy="369332"/>
          </a:xfrm>
          <a:prstGeom prst="rect">
            <a:avLst/>
          </a:prstGeom>
          <a:noFill/>
        </p:spPr>
        <p:txBody>
          <a:bodyPr wrap="none" rtlCol="0">
            <a:spAutoFit/>
          </a:bodyPr>
          <a:lstStyle/>
          <a:p>
            <a:r>
              <a:rPr lang="en-US" sz="900" i="1" dirty="0">
                <a:effectLst/>
                <a:latin typeface="Calibri" panose="020F0502020204030204" pitchFamily="34" charset="0"/>
                <a:ea typeface="Calibri" panose="020F0502020204030204" pitchFamily="34" charset="0"/>
                <a:cs typeface="Times New Roman" panose="02020603050405020304" pitchFamily="18" charset="0"/>
              </a:rPr>
              <a:t>https://adaa.org/about-adaa/press-room/facts-statistics</a:t>
            </a:r>
          </a:p>
          <a:p>
            <a:endParaRPr lang="en-US" sz="900" i="1" dirty="0"/>
          </a:p>
        </p:txBody>
      </p:sp>
      <p:sp>
        <p:nvSpPr>
          <p:cNvPr id="6" name="TextBox 5">
            <a:extLst>
              <a:ext uri="{FF2B5EF4-FFF2-40B4-BE49-F238E27FC236}">
                <a16:creationId xmlns:a16="http://schemas.microsoft.com/office/drawing/2014/main" id="{26FDE6FB-BAFF-4403-9FF9-E27009445548}"/>
              </a:ext>
            </a:extLst>
          </p:cNvPr>
          <p:cNvSpPr txBox="1"/>
          <p:nvPr/>
        </p:nvSpPr>
        <p:spPr>
          <a:xfrm>
            <a:off x="5101151" y="4870815"/>
            <a:ext cx="4579434" cy="225639"/>
          </a:xfrm>
          <a:prstGeom prst="rect">
            <a:avLst/>
          </a:prstGeom>
          <a:noFill/>
        </p:spPr>
        <p:txBody>
          <a:bodyPr wrap="square">
            <a:spAutoFit/>
          </a:bodyPr>
          <a:lstStyle/>
          <a:p>
            <a:pPr marL="1371600" marR="0" lvl="3">
              <a:lnSpc>
                <a:spcPct val="115000"/>
              </a:lnSpc>
              <a:spcBef>
                <a:spcPts val="0"/>
              </a:spcBef>
              <a:spcAft>
                <a:spcPts val="1000"/>
              </a:spcAft>
            </a:pPr>
            <a:r>
              <a:rPr lang="en-US" sz="800" i="1" dirty="0">
                <a:effectLst/>
                <a:latin typeface="Calibri" panose="020F0502020204030204" pitchFamily="34" charset="0"/>
                <a:ea typeface="Calibri" panose="020F0502020204030204" pitchFamily="34" charset="0"/>
                <a:cs typeface="Times New Roman" panose="02020603050405020304" pitchFamily="18" charset="0"/>
              </a:rPr>
              <a:t>https://www.singlecare.com/blog/news/anxiety-statistics/</a:t>
            </a:r>
          </a:p>
        </p:txBody>
      </p:sp>
    </p:spTree>
    <p:extLst>
      <p:ext uri="{BB962C8B-B14F-4D97-AF65-F5344CB8AC3E}">
        <p14:creationId xmlns:p14="http://schemas.microsoft.com/office/powerpoint/2010/main" val="220685834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p:txBody>
          <a:bodyPr>
            <a:normAutofit/>
          </a:bodyPr>
          <a:lstStyle/>
          <a:p>
            <a:r>
              <a:rPr lang="en-US" sz="5000" dirty="0"/>
              <a:t>WHAT IS GOD’S PEACE?</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941824"/>
            <a:ext cx="8776534" cy="4166506"/>
          </a:xfrm>
        </p:spPr>
        <p:txBody>
          <a:bodyPr>
            <a:noAutofit/>
          </a:bodyPr>
          <a:lstStyle/>
          <a:p>
            <a:pPr marL="0" indent="0" algn="l">
              <a:buNone/>
            </a:pPr>
            <a:r>
              <a:rPr lang="en-US" sz="2300" b="1" i="0" baseline="30000" dirty="0">
                <a:solidFill>
                  <a:srgbClr val="000000"/>
                </a:solidFill>
                <a:effectLst/>
              </a:rPr>
              <a:t>4 </a:t>
            </a:r>
            <a:r>
              <a:rPr lang="en-US" sz="2300" b="0" i="0" dirty="0">
                <a:solidFill>
                  <a:srgbClr val="000000"/>
                </a:solidFill>
                <a:effectLst/>
              </a:rPr>
              <a:t>Rejoice in the Lord always; again I will say, rejoice. </a:t>
            </a:r>
            <a:r>
              <a:rPr lang="en-US" sz="2300" b="1" i="0" baseline="30000" dirty="0">
                <a:solidFill>
                  <a:srgbClr val="000000"/>
                </a:solidFill>
                <a:effectLst/>
              </a:rPr>
              <a:t>5 </a:t>
            </a:r>
            <a:r>
              <a:rPr lang="en-US" sz="2300" b="0" i="0" dirty="0">
                <a:solidFill>
                  <a:srgbClr val="000000"/>
                </a:solidFill>
                <a:effectLst/>
              </a:rPr>
              <a:t>Let your reasonableness be known to everyone. The Lord is at hand; </a:t>
            </a:r>
            <a:r>
              <a:rPr lang="en-US" sz="2300" b="1" i="0" baseline="30000" dirty="0">
                <a:solidFill>
                  <a:srgbClr val="000000"/>
                </a:solidFill>
                <a:effectLst/>
              </a:rPr>
              <a:t>6 </a:t>
            </a:r>
            <a:r>
              <a:rPr lang="en-US" sz="2300" b="0" i="0" dirty="0">
                <a:solidFill>
                  <a:srgbClr val="000000"/>
                </a:solidFill>
                <a:effectLst/>
              </a:rPr>
              <a:t>do not be anxious about anything, but in everything by prayer and supplication with thanksgiving let your requests be made known to God. </a:t>
            </a:r>
            <a:r>
              <a:rPr lang="en-US" sz="2300" b="1" i="0" baseline="30000" dirty="0">
                <a:solidFill>
                  <a:srgbClr val="000000"/>
                </a:solidFill>
                <a:effectLst/>
              </a:rPr>
              <a:t>7 </a:t>
            </a:r>
            <a:r>
              <a:rPr lang="en-US" sz="2300" b="0" i="0" dirty="0">
                <a:solidFill>
                  <a:srgbClr val="000000"/>
                </a:solidFill>
                <a:effectLst/>
              </a:rPr>
              <a:t>And </a:t>
            </a:r>
            <a:r>
              <a:rPr lang="en-US" sz="2300" b="0" i="0" u="sng" dirty="0">
                <a:solidFill>
                  <a:srgbClr val="000000"/>
                </a:solidFill>
                <a:effectLst/>
              </a:rPr>
              <a:t>the peace of God</a:t>
            </a:r>
            <a:r>
              <a:rPr lang="en-US" sz="2300" b="0" i="0" dirty="0">
                <a:solidFill>
                  <a:srgbClr val="000000"/>
                </a:solidFill>
                <a:effectLst/>
              </a:rPr>
              <a:t>, which surpasses all under-standing, </a:t>
            </a:r>
            <a:r>
              <a:rPr lang="en-US" sz="2300" b="0" i="0" u="sng" dirty="0">
                <a:solidFill>
                  <a:srgbClr val="000000"/>
                </a:solidFill>
                <a:effectLst/>
              </a:rPr>
              <a:t>will guard your hearts and your minds</a:t>
            </a:r>
            <a:r>
              <a:rPr lang="en-US" sz="2300" b="0" i="0" dirty="0">
                <a:solidFill>
                  <a:srgbClr val="000000"/>
                </a:solidFill>
                <a:effectLst/>
              </a:rPr>
              <a:t> in Christ Jesus.</a:t>
            </a:r>
            <a:br>
              <a:rPr lang="en-US" sz="2300" b="0" i="0" dirty="0">
                <a:solidFill>
                  <a:srgbClr val="000000"/>
                </a:solidFill>
                <a:effectLst/>
              </a:rPr>
            </a:br>
            <a:br>
              <a:rPr lang="en-US" sz="1500" b="0" i="0" dirty="0">
                <a:solidFill>
                  <a:srgbClr val="000000"/>
                </a:solidFill>
                <a:effectLst/>
              </a:rPr>
            </a:br>
            <a:r>
              <a:rPr lang="en-US" sz="2300" b="1" i="0" baseline="30000" dirty="0">
                <a:solidFill>
                  <a:srgbClr val="000000"/>
                </a:solidFill>
                <a:effectLst/>
              </a:rPr>
              <a:t>8 </a:t>
            </a:r>
            <a:r>
              <a:rPr lang="en-US" sz="2300" b="0" i="0" dirty="0">
                <a:solidFill>
                  <a:srgbClr val="000000"/>
                </a:solidFill>
                <a:effectLst/>
              </a:rPr>
              <a:t>Finally, brothers, whatever is true, whatever is honorable, whatever is just, whatever is pure, whatever is lovely, whatever is commendable, if there is any excellence, if there is anything worthy of praise, think about these things. </a:t>
            </a:r>
            <a:r>
              <a:rPr lang="en-US" sz="2300" b="1" i="0" baseline="30000" dirty="0">
                <a:solidFill>
                  <a:srgbClr val="000000"/>
                </a:solidFill>
                <a:effectLst/>
              </a:rPr>
              <a:t>9 </a:t>
            </a:r>
            <a:r>
              <a:rPr lang="en-US" sz="2300" b="0" i="0" dirty="0">
                <a:solidFill>
                  <a:srgbClr val="000000"/>
                </a:solidFill>
                <a:effectLst/>
              </a:rPr>
              <a:t>What you have learned and received and heard and seen in me—practice these things, and </a:t>
            </a:r>
            <a:r>
              <a:rPr lang="en-US" sz="2300" b="0" i="0" u="sng" dirty="0">
                <a:solidFill>
                  <a:srgbClr val="000000"/>
                </a:solidFill>
                <a:effectLst/>
              </a:rPr>
              <a:t>the God of peace will be with you</a:t>
            </a:r>
            <a:r>
              <a:rPr lang="en-US" sz="2300" b="0" i="0" dirty="0">
                <a:solidFill>
                  <a:srgbClr val="000000"/>
                </a:solidFill>
                <a:effectLst/>
              </a:rPr>
              <a:t>.</a:t>
            </a:r>
          </a:p>
        </p:txBody>
      </p:sp>
    </p:spTree>
    <p:extLst>
      <p:ext uri="{BB962C8B-B14F-4D97-AF65-F5344CB8AC3E}">
        <p14:creationId xmlns:p14="http://schemas.microsoft.com/office/powerpoint/2010/main" val="69927018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p:txBody>
          <a:bodyPr>
            <a:normAutofit/>
          </a:bodyPr>
          <a:lstStyle/>
          <a:p>
            <a:r>
              <a:rPr lang="en-US" sz="5000" dirty="0"/>
              <a:t>WHAT IS GOD’S PEACE?</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941824"/>
            <a:ext cx="8776534" cy="4166506"/>
          </a:xfrm>
        </p:spPr>
        <p:txBody>
          <a:bodyPr>
            <a:noAutofit/>
          </a:bodyPr>
          <a:lstStyle/>
          <a:p>
            <a:pPr marL="0" indent="0" algn="l">
              <a:buNone/>
            </a:pPr>
            <a:r>
              <a:rPr lang="en-US" sz="2300" b="1" i="0" baseline="30000" dirty="0">
                <a:solidFill>
                  <a:srgbClr val="000000"/>
                </a:solidFill>
                <a:effectLst/>
              </a:rPr>
              <a:t>4 </a:t>
            </a:r>
            <a:r>
              <a:rPr lang="en-US" sz="2300" b="0" i="0" dirty="0">
                <a:solidFill>
                  <a:srgbClr val="000000"/>
                </a:solidFill>
                <a:effectLst/>
              </a:rPr>
              <a:t>Rejoice in the Lord always; again I will say, rejoice. </a:t>
            </a:r>
            <a:r>
              <a:rPr lang="en-US" sz="2300" b="1" i="0" baseline="30000" dirty="0">
                <a:solidFill>
                  <a:srgbClr val="000000"/>
                </a:solidFill>
                <a:effectLst/>
              </a:rPr>
              <a:t>5 </a:t>
            </a:r>
            <a:r>
              <a:rPr lang="en-US" sz="2300" b="0" i="0" dirty="0">
                <a:solidFill>
                  <a:srgbClr val="000000"/>
                </a:solidFill>
                <a:effectLst/>
              </a:rPr>
              <a:t>Let your reasonableness be known to everyone. The Lord is at hand; </a:t>
            </a:r>
            <a:r>
              <a:rPr lang="en-US" sz="2300" b="1" i="0" baseline="30000" dirty="0">
                <a:solidFill>
                  <a:srgbClr val="000000"/>
                </a:solidFill>
                <a:effectLst/>
              </a:rPr>
              <a:t>6 </a:t>
            </a:r>
            <a:r>
              <a:rPr lang="en-US" sz="2300" b="0" i="0" dirty="0">
                <a:solidFill>
                  <a:srgbClr val="000000"/>
                </a:solidFill>
                <a:effectLst/>
              </a:rPr>
              <a:t>do not be anxious about anything, but in everything by prayer and supplication with thanksgiving let your requests be made known to God. </a:t>
            </a:r>
            <a:r>
              <a:rPr lang="en-US" sz="2300" b="1" i="0" baseline="30000" dirty="0">
                <a:solidFill>
                  <a:srgbClr val="000000"/>
                </a:solidFill>
                <a:effectLst/>
              </a:rPr>
              <a:t>7 </a:t>
            </a:r>
            <a:r>
              <a:rPr lang="en-US" sz="2300" b="0" i="0" dirty="0">
                <a:solidFill>
                  <a:srgbClr val="000000"/>
                </a:solidFill>
                <a:effectLst/>
              </a:rPr>
              <a:t>And </a:t>
            </a:r>
            <a:r>
              <a:rPr lang="en-US" sz="2300" b="0" i="0" u="sng" dirty="0">
                <a:solidFill>
                  <a:srgbClr val="000000"/>
                </a:solidFill>
                <a:effectLst/>
              </a:rPr>
              <a:t>the peace of God</a:t>
            </a:r>
            <a:r>
              <a:rPr lang="en-US" sz="2300" b="0" i="0" dirty="0">
                <a:solidFill>
                  <a:srgbClr val="000000"/>
                </a:solidFill>
                <a:effectLst/>
              </a:rPr>
              <a:t>, which surpasses all under-standing, </a:t>
            </a:r>
            <a:r>
              <a:rPr lang="en-US" sz="2300" b="0" i="0" u="sng" dirty="0">
                <a:solidFill>
                  <a:srgbClr val="000000"/>
                </a:solidFill>
                <a:effectLst/>
              </a:rPr>
              <a:t>will guard your hearts and your minds</a:t>
            </a:r>
            <a:r>
              <a:rPr lang="en-US" sz="2300" b="0" i="0" dirty="0">
                <a:solidFill>
                  <a:srgbClr val="000000"/>
                </a:solidFill>
                <a:effectLst/>
              </a:rPr>
              <a:t> in Christ Jesus.</a:t>
            </a:r>
            <a:br>
              <a:rPr lang="en-US" sz="2300" b="0" i="0" dirty="0">
                <a:solidFill>
                  <a:srgbClr val="000000"/>
                </a:solidFill>
                <a:effectLst/>
              </a:rPr>
            </a:br>
            <a:br>
              <a:rPr lang="en-US" sz="1500" b="0" i="0" dirty="0">
                <a:solidFill>
                  <a:srgbClr val="000000"/>
                </a:solidFill>
                <a:effectLst/>
              </a:rPr>
            </a:br>
            <a:r>
              <a:rPr lang="en-US" sz="2300" b="1" i="0" baseline="30000" dirty="0">
                <a:solidFill>
                  <a:srgbClr val="000000"/>
                </a:solidFill>
                <a:effectLst/>
              </a:rPr>
              <a:t>8 </a:t>
            </a:r>
            <a:r>
              <a:rPr lang="en-US" sz="2300" b="0" i="0" dirty="0">
                <a:solidFill>
                  <a:srgbClr val="000000"/>
                </a:solidFill>
                <a:effectLst/>
              </a:rPr>
              <a:t>Finally, brothers, whatever is true, whatever is honorable, whatever is just, whatever is pure, whatever is lovely, whatever is commendable, if there is any excellence, if there is anything worthy of praise, think about these things. </a:t>
            </a:r>
            <a:r>
              <a:rPr lang="en-US" sz="2300" b="1" i="0" baseline="30000" dirty="0">
                <a:solidFill>
                  <a:srgbClr val="000000"/>
                </a:solidFill>
                <a:effectLst/>
              </a:rPr>
              <a:t>9 </a:t>
            </a:r>
            <a:r>
              <a:rPr lang="en-US" sz="2300" b="0" i="0" dirty="0">
                <a:solidFill>
                  <a:srgbClr val="000000"/>
                </a:solidFill>
                <a:effectLst/>
              </a:rPr>
              <a:t>What you have learned and received and heard and seen in me—practice these things, and </a:t>
            </a:r>
            <a:r>
              <a:rPr lang="en-US" sz="2300" b="0" i="0" u="sng" dirty="0">
                <a:solidFill>
                  <a:srgbClr val="000000"/>
                </a:solidFill>
                <a:effectLst/>
              </a:rPr>
              <a:t>the God of peace will be with you</a:t>
            </a:r>
            <a:r>
              <a:rPr lang="en-US" sz="2300" b="0" i="0" dirty="0">
                <a:solidFill>
                  <a:srgbClr val="000000"/>
                </a:solidFill>
                <a:effectLst/>
              </a:rPr>
              <a:t>.</a:t>
            </a:r>
          </a:p>
        </p:txBody>
      </p:sp>
      <p:sp>
        <p:nvSpPr>
          <p:cNvPr id="4" name="Rectangle 3">
            <a:extLst>
              <a:ext uri="{FF2B5EF4-FFF2-40B4-BE49-F238E27FC236}">
                <a16:creationId xmlns:a16="http://schemas.microsoft.com/office/drawing/2014/main" id="{33365553-3C1E-4C8F-8DBA-71BF81038879}"/>
              </a:ext>
            </a:extLst>
          </p:cNvPr>
          <p:cNvSpPr/>
          <p:nvPr/>
        </p:nvSpPr>
        <p:spPr>
          <a:xfrm>
            <a:off x="661639" y="1211766"/>
            <a:ext cx="7634868" cy="2887879"/>
          </a:xfrm>
          <a:prstGeom prst="rect">
            <a:avLst/>
          </a:prstGeom>
          <a:effectLst>
            <a:outerShdw blurRad="50800" dist="38100" dir="5400000" sx="101000" sy="1010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C919EE4-8A78-4AC7-AF81-5DABBED02879}"/>
              </a:ext>
            </a:extLst>
          </p:cNvPr>
          <p:cNvSpPr txBox="1"/>
          <p:nvPr/>
        </p:nvSpPr>
        <p:spPr>
          <a:xfrm>
            <a:off x="962722" y="1455376"/>
            <a:ext cx="7032702" cy="2400657"/>
          </a:xfrm>
          <a:prstGeom prst="rect">
            <a:avLst/>
          </a:prstGeom>
          <a:noFill/>
        </p:spPr>
        <p:txBody>
          <a:bodyPr wrap="square" rtlCol="0">
            <a:spAutoFit/>
          </a:bodyPr>
          <a:lstStyle/>
          <a:p>
            <a:r>
              <a:rPr lang="en-US" sz="30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John 14:27</a:t>
            </a:r>
            <a:br>
              <a:rPr lang="en-US"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“Peace I leave with you; My peace I give to you; not as the world gives do I give to you. Do not let your heart be troubled, nor let it be fearful.”</a:t>
            </a:r>
            <a:endParaRPr lang="en-US" sz="3000" dirty="0">
              <a:solidFill>
                <a:schemeClr val="bg1"/>
              </a:solidFill>
            </a:endParaRPr>
          </a:p>
        </p:txBody>
      </p:sp>
    </p:spTree>
    <p:extLst>
      <p:ext uri="{BB962C8B-B14F-4D97-AF65-F5344CB8AC3E}">
        <p14:creationId xmlns:p14="http://schemas.microsoft.com/office/powerpoint/2010/main" val="189721263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p:txBody>
          <a:bodyPr>
            <a:normAutofit/>
          </a:bodyPr>
          <a:lstStyle/>
          <a:p>
            <a:r>
              <a:rPr lang="en-US" sz="5000" dirty="0"/>
              <a:t>WHAT IS GOD’S PEACE?</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941824"/>
            <a:ext cx="8776534" cy="4166506"/>
          </a:xfrm>
        </p:spPr>
        <p:txBody>
          <a:bodyPr>
            <a:noAutofit/>
          </a:bodyPr>
          <a:lstStyle/>
          <a:p>
            <a:pPr marL="0" indent="0" algn="l">
              <a:buNone/>
            </a:pPr>
            <a:r>
              <a:rPr lang="en-US" sz="2300" b="1" i="0" baseline="30000" dirty="0">
                <a:solidFill>
                  <a:srgbClr val="000000"/>
                </a:solidFill>
                <a:effectLst/>
              </a:rPr>
              <a:t>4 </a:t>
            </a:r>
            <a:r>
              <a:rPr lang="en-US" sz="2300" b="0" i="0" dirty="0">
                <a:solidFill>
                  <a:srgbClr val="000000"/>
                </a:solidFill>
                <a:effectLst/>
              </a:rPr>
              <a:t>Rejoice in the Lord always; again I will say, rejoice. </a:t>
            </a:r>
            <a:r>
              <a:rPr lang="en-US" sz="2300" b="1" i="0" baseline="30000" dirty="0">
                <a:solidFill>
                  <a:srgbClr val="000000"/>
                </a:solidFill>
                <a:effectLst/>
              </a:rPr>
              <a:t>5 </a:t>
            </a:r>
            <a:r>
              <a:rPr lang="en-US" sz="2300" b="0" i="0" dirty="0">
                <a:solidFill>
                  <a:srgbClr val="000000"/>
                </a:solidFill>
                <a:effectLst/>
              </a:rPr>
              <a:t>Let your reasonableness be known to everyone. The Lord is at hand; </a:t>
            </a:r>
            <a:r>
              <a:rPr lang="en-US" sz="2300" b="1" i="0" baseline="30000" dirty="0">
                <a:solidFill>
                  <a:srgbClr val="000000"/>
                </a:solidFill>
                <a:effectLst/>
              </a:rPr>
              <a:t>6 </a:t>
            </a:r>
            <a:r>
              <a:rPr lang="en-US" sz="2300" b="0" i="0" dirty="0">
                <a:solidFill>
                  <a:srgbClr val="000000"/>
                </a:solidFill>
                <a:effectLst/>
              </a:rPr>
              <a:t>do not be anxious about anything, but in everything by prayer and supplication with thanksgiving let your requests be made known to God. </a:t>
            </a:r>
            <a:r>
              <a:rPr lang="en-US" sz="2300" b="1" i="0" baseline="30000" dirty="0">
                <a:solidFill>
                  <a:srgbClr val="000000"/>
                </a:solidFill>
                <a:effectLst/>
              </a:rPr>
              <a:t>7 </a:t>
            </a:r>
            <a:r>
              <a:rPr lang="en-US" sz="2300" b="0" i="0" dirty="0">
                <a:solidFill>
                  <a:srgbClr val="000000"/>
                </a:solidFill>
                <a:effectLst/>
              </a:rPr>
              <a:t>And </a:t>
            </a:r>
            <a:r>
              <a:rPr lang="en-US" sz="2300" b="0" i="0" u="sng" dirty="0">
                <a:solidFill>
                  <a:srgbClr val="000000"/>
                </a:solidFill>
                <a:effectLst/>
              </a:rPr>
              <a:t>the peace of God</a:t>
            </a:r>
            <a:r>
              <a:rPr lang="en-US" sz="2300" b="0" i="0" dirty="0">
                <a:solidFill>
                  <a:srgbClr val="000000"/>
                </a:solidFill>
                <a:effectLst/>
              </a:rPr>
              <a:t>, which surpasses all under-standing, </a:t>
            </a:r>
            <a:r>
              <a:rPr lang="en-US" sz="2300" b="0" i="0" u="sng" dirty="0">
                <a:solidFill>
                  <a:srgbClr val="000000"/>
                </a:solidFill>
                <a:effectLst/>
              </a:rPr>
              <a:t>will guard your hearts and your minds</a:t>
            </a:r>
            <a:r>
              <a:rPr lang="en-US" sz="2300" b="0" i="0" dirty="0">
                <a:solidFill>
                  <a:srgbClr val="000000"/>
                </a:solidFill>
                <a:effectLst/>
              </a:rPr>
              <a:t> in Christ Jesus.</a:t>
            </a:r>
            <a:br>
              <a:rPr lang="en-US" sz="2300" b="0" i="0" dirty="0">
                <a:solidFill>
                  <a:srgbClr val="000000"/>
                </a:solidFill>
                <a:effectLst/>
              </a:rPr>
            </a:br>
            <a:br>
              <a:rPr lang="en-US" sz="1500" b="0" i="0" dirty="0">
                <a:solidFill>
                  <a:srgbClr val="000000"/>
                </a:solidFill>
                <a:effectLst/>
              </a:rPr>
            </a:br>
            <a:r>
              <a:rPr lang="en-US" sz="2300" b="1" i="0" baseline="30000" dirty="0">
                <a:solidFill>
                  <a:srgbClr val="000000"/>
                </a:solidFill>
                <a:effectLst/>
              </a:rPr>
              <a:t>8 </a:t>
            </a:r>
            <a:r>
              <a:rPr lang="en-US" sz="2300" b="0" i="0" dirty="0">
                <a:solidFill>
                  <a:srgbClr val="000000"/>
                </a:solidFill>
                <a:effectLst/>
              </a:rPr>
              <a:t>Finally, brothers, whatever is true, whatever is honorable, whatever is just, whatever is pure, whatever is lovely, whatever is commendable, if there is any excellence, if there is anything worthy of praise, think about these things. </a:t>
            </a:r>
            <a:r>
              <a:rPr lang="en-US" sz="2300" b="1" i="0" baseline="30000" dirty="0">
                <a:solidFill>
                  <a:srgbClr val="000000"/>
                </a:solidFill>
                <a:effectLst/>
              </a:rPr>
              <a:t>9 </a:t>
            </a:r>
            <a:r>
              <a:rPr lang="en-US" sz="2300" b="0" i="0" dirty="0">
                <a:solidFill>
                  <a:srgbClr val="000000"/>
                </a:solidFill>
                <a:effectLst/>
              </a:rPr>
              <a:t>What you have learned and received and heard and seen in me—practice these things, and </a:t>
            </a:r>
            <a:r>
              <a:rPr lang="en-US" sz="2300" b="0" i="0" u="sng" dirty="0">
                <a:solidFill>
                  <a:srgbClr val="000000"/>
                </a:solidFill>
                <a:effectLst/>
              </a:rPr>
              <a:t>the God of peace will be with you</a:t>
            </a:r>
            <a:r>
              <a:rPr lang="en-US" sz="2300" b="0" i="0" dirty="0">
                <a:solidFill>
                  <a:srgbClr val="000000"/>
                </a:solidFill>
                <a:effectLst/>
              </a:rPr>
              <a:t>.</a:t>
            </a:r>
          </a:p>
        </p:txBody>
      </p:sp>
      <p:sp>
        <p:nvSpPr>
          <p:cNvPr id="4" name="Rectangle 3">
            <a:extLst>
              <a:ext uri="{FF2B5EF4-FFF2-40B4-BE49-F238E27FC236}">
                <a16:creationId xmlns:a16="http://schemas.microsoft.com/office/drawing/2014/main" id="{33365553-3C1E-4C8F-8DBA-71BF81038879}"/>
              </a:ext>
            </a:extLst>
          </p:cNvPr>
          <p:cNvSpPr/>
          <p:nvPr/>
        </p:nvSpPr>
        <p:spPr>
          <a:xfrm>
            <a:off x="141249" y="1211766"/>
            <a:ext cx="6094451" cy="2887879"/>
          </a:xfrm>
          <a:prstGeom prst="rect">
            <a:avLst/>
          </a:prstGeom>
          <a:effectLst>
            <a:outerShdw blurRad="50800" dist="38100" dir="5400000" sx="101000" sy="1010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C919EE4-8A78-4AC7-AF81-5DABBED02879}"/>
              </a:ext>
            </a:extLst>
          </p:cNvPr>
          <p:cNvSpPr txBox="1"/>
          <p:nvPr/>
        </p:nvSpPr>
        <p:spPr>
          <a:xfrm>
            <a:off x="0" y="1351300"/>
            <a:ext cx="6073698" cy="2501006"/>
          </a:xfrm>
          <a:prstGeom prst="rect">
            <a:avLst/>
          </a:prstGeom>
          <a:noFill/>
        </p:spPr>
        <p:txBody>
          <a:bodyPr wrap="square" rtlCol="0">
            <a:spAutoFit/>
          </a:bodyPr>
          <a:lstStyle/>
          <a:p>
            <a:pPr marL="457200" marR="0" lvl="1">
              <a:lnSpc>
                <a:spcPct val="107000"/>
              </a:lnSpc>
              <a:spcBef>
                <a:spcPts val="0"/>
              </a:spcBef>
              <a:spcAft>
                <a:spcPts val="0"/>
              </a:spcAft>
            </a:pPr>
            <a:r>
              <a:rPr lang="en-US" sz="2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“While the emperor may give peace from war on land and sea, he is unable to give peace from (anxiety), grief, and envy.  He cannot give peace of heart, for which man yearns more than even for outward peace.”</a:t>
            </a:r>
          </a:p>
          <a:p>
            <a:pPr marL="914400" marR="0" lvl="2">
              <a:lnSpc>
                <a:spcPct val="107000"/>
              </a:lnSpc>
              <a:spcBef>
                <a:spcPts val="0"/>
              </a:spcBef>
              <a:spcAft>
                <a:spcPts val="800"/>
              </a:spcAft>
            </a:pPr>
            <a:r>
              <a:rPr lang="en-US" sz="16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Epictetus (Greek Philosopher 55-135 AD), cited in Norval Geldenhuys, Commentary on the Gospel of Luke, p. 112.</a:t>
            </a:r>
          </a:p>
        </p:txBody>
      </p:sp>
      <p:pic>
        <p:nvPicPr>
          <p:cNvPr id="2050" name="Picture 2" descr="Image result for Epictetus">
            <a:extLst>
              <a:ext uri="{FF2B5EF4-FFF2-40B4-BE49-F238E27FC236}">
                <a16:creationId xmlns:a16="http://schemas.microsoft.com/office/drawing/2014/main" id="{00E878A6-4488-46CA-B72E-D4C3A943B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5700" y="-38416"/>
            <a:ext cx="29083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36762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p:txBody>
          <a:bodyPr>
            <a:normAutofit/>
          </a:bodyPr>
          <a:lstStyle/>
          <a:p>
            <a:r>
              <a:rPr lang="en-US" sz="5000" dirty="0"/>
              <a:t>WHAT IS GOD’S PEACE?</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941824"/>
            <a:ext cx="8776534" cy="4166506"/>
          </a:xfrm>
        </p:spPr>
        <p:txBody>
          <a:bodyPr>
            <a:noAutofit/>
          </a:bodyPr>
          <a:lstStyle/>
          <a:p>
            <a:pPr marL="0" indent="0" algn="l">
              <a:buNone/>
            </a:pPr>
            <a:r>
              <a:rPr lang="en-US" sz="2300" b="1" i="0" baseline="30000" dirty="0">
                <a:solidFill>
                  <a:srgbClr val="000000"/>
                </a:solidFill>
                <a:effectLst/>
              </a:rPr>
              <a:t>4 </a:t>
            </a:r>
            <a:r>
              <a:rPr lang="en-US" sz="2300" b="0" i="0" dirty="0">
                <a:solidFill>
                  <a:srgbClr val="000000"/>
                </a:solidFill>
                <a:effectLst/>
              </a:rPr>
              <a:t>Rejoice in the Lord always; again I will say, rejoice. </a:t>
            </a:r>
            <a:r>
              <a:rPr lang="en-US" sz="2300" b="1" i="0" baseline="30000" dirty="0">
                <a:solidFill>
                  <a:srgbClr val="000000"/>
                </a:solidFill>
                <a:effectLst/>
              </a:rPr>
              <a:t>5 </a:t>
            </a:r>
            <a:r>
              <a:rPr lang="en-US" sz="2300" b="0" i="0" dirty="0">
                <a:solidFill>
                  <a:srgbClr val="000000"/>
                </a:solidFill>
                <a:effectLst/>
              </a:rPr>
              <a:t>Let your reasonableness be known to everyone. The Lord is at hand; </a:t>
            </a:r>
            <a:r>
              <a:rPr lang="en-US" sz="2300" b="1" i="0" baseline="30000" dirty="0">
                <a:solidFill>
                  <a:srgbClr val="000000"/>
                </a:solidFill>
                <a:effectLst/>
              </a:rPr>
              <a:t>6 </a:t>
            </a:r>
            <a:r>
              <a:rPr lang="en-US" sz="2300" b="0" i="0" dirty="0">
                <a:solidFill>
                  <a:srgbClr val="000000"/>
                </a:solidFill>
                <a:effectLst/>
              </a:rPr>
              <a:t>do not be anxious about anything, but in everything by prayer and supplication with thanksgiving let your requests be made known to God. </a:t>
            </a:r>
            <a:r>
              <a:rPr lang="en-US" sz="2300" b="1" i="0" baseline="30000" dirty="0">
                <a:solidFill>
                  <a:srgbClr val="000000"/>
                </a:solidFill>
                <a:effectLst/>
              </a:rPr>
              <a:t>7 </a:t>
            </a:r>
            <a:r>
              <a:rPr lang="en-US" sz="2300" b="0" i="0" dirty="0">
                <a:solidFill>
                  <a:srgbClr val="000000"/>
                </a:solidFill>
                <a:effectLst/>
              </a:rPr>
              <a:t>And </a:t>
            </a:r>
            <a:r>
              <a:rPr lang="en-US" sz="2300" b="0" i="0" u="sng" dirty="0">
                <a:solidFill>
                  <a:srgbClr val="000000"/>
                </a:solidFill>
                <a:effectLst/>
              </a:rPr>
              <a:t>the peace of God</a:t>
            </a:r>
            <a:r>
              <a:rPr lang="en-US" sz="2300" b="0" i="0" dirty="0">
                <a:solidFill>
                  <a:srgbClr val="000000"/>
                </a:solidFill>
                <a:effectLst/>
              </a:rPr>
              <a:t>, which surpasses all under-standing, </a:t>
            </a:r>
            <a:r>
              <a:rPr lang="en-US" sz="2300" b="0" i="0" u="sng" dirty="0">
                <a:solidFill>
                  <a:srgbClr val="000000"/>
                </a:solidFill>
                <a:effectLst/>
              </a:rPr>
              <a:t>will guard your hearts and your minds</a:t>
            </a:r>
            <a:r>
              <a:rPr lang="en-US" sz="2300" b="0" i="0" dirty="0">
                <a:solidFill>
                  <a:srgbClr val="000000"/>
                </a:solidFill>
                <a:effectLst/>
              </a:rPr>
              <a:t> in Christ Jesus.</a:t>
            </a:r>
            <a:br>
              <a:rPr lang="en-US" sz="2300" b="0" i="0" dirty="0">
                <a:solidFill>
                  <a:srgbClr val="000000"/>
                </a:solidFill>
                <a:effectLst/>
              </a:rPr>
            </a:br>
            <a:br>
              <a:rPr lang="en-US" sz="1500" b="0" i="0" dirty="0">
                <a:solidFill>
                  <a:srgbClr val="000000"/>
                </a:solidFill>
                <a:effectLst/>
              </a:rPr>
            </a:br>
            <a:r>
              <a:rPr lang="en-US" sz="2300" b="1" i="0" baseline="30000" dirty="0">
                <a:solidFill>
                  <a:srgbClr val="000000"/>
                </a:solidFill>
                <a:effectLst/>
              </a:rPr>
              <a:t>8 </a:t>
            </a:r>
            <a:r>
              <a:rPr lang="en-US" sz="2300" b="0" i="0" dirty="0">
                <a:solidFill>
                  <a:srgbClr val="000000"/>
                </a:solidFill>
                <a:effectLst/>
              </a:rPr>
              <a:t>Finally, brothers, whatever is true, whatever is honorable, whatever is just, whatever is pure, whatever is lovely, whatever is commendable, if there is any excellence, if there is anything worthy of praise, think about these things. </a:t>
            </a:r>
            <a:r>
              <a:rPr lang="en-US" sz="2300" b="1" i="0" baseline="30000" dirty="0">
                <a:solidFill>
                  <a:srgbClr val="000000"/>
                </a:solidFill>
                <a:effectLst/>
              </a:rPr>
              <a:t>9 </a:t>
            </a:r>
            <a:r>
              <a:rPr lang="en-US" sz="2300" b="0" i="0" dirty="0">
                <a:solidFill>
                  <a:srgbClr val="000000"/>
                </a:solidFill>
                <a:effectLst/>
              </a:rPr>
              <a:t>What you have learned and received and heard and seen in me—practice these things, and </a:t>
            </a:r>
            <a:r>
              <a:rPr lang="en-US" sz="2300" b="0" i="0" u="sng" dirty="0">
                <a:solidFill>
                  <a:srgbClr val="000000"/>
                </a:solidFill>
                <a:effectLst/>
              </a:rPr>
              <a:t>the God of peace will be with you</a:t>
            </a:r>
            <a:r>
              <a:rPr lang="en-US" sz="2300" b="0" i="0" dirty="0">
                <a:solidFill>
                  <a:srgbClr val="000000"/>
                </a:solidFill>
                <a:effectLst/>
              </a:rPr>
              <a:t>.</a:t>
            </a:r>
          </a:p>
        </p:txBody>
      </p:sp>
      <p:sp>
        <p:nvSpPr>
          <p:cNvPr id="4" name="Rectangle 3">
            <a:extLst>
              <a:ext uri="{FF2B5EF4-FFF2-40B4-BE49-F238E27FC236}">
                <a16:creationId xmlns:a16="http://schemas.microsoft.com/office/drawing/2014/main" id="{33365553-3C1E-4C8F-8DBA-71BF81038879}"/>
              </a:ext>
            </a:extLst>
          </p:cNvPr>
          <p:cNvSpPr/>
          <p:nvPr/>
        </p:nvSpPr>
        <p:spPr>
          <a:xfrm>
            <a:off x="141249" y="853212"/>
            <a:ext cx="8501710" cy="1718538"/>
          </a:xfrm>
          <a:prstGeom prst="rect">
            <a:avLst/>
          </a:prstGeom>
          <a:effectLst>
            <a:outerShdw blurRad="50800" dist="38100" dir="5400000" sx="101000" sy="1010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C919EE4-8A78-4AC7-AF81-5DABBED02879}"/>
              </a:ext>
            </a:extLst>
          </p:cNvPr>
          <p:cNvSpPr txBox="1"/>
          <p:nvPr/>
        </p:nvSpPr>
        <p:spPr>
          <a:xfrm>
            <a:off x="-22302" y="882948"/>
            <a:ext cx="8776534" cy="1623265"/>
          </a:xfrm>
          <a:prstGeom prst="rect">
            <a:avLst/>
          </a:prstGeom>
          <a:noFill/>
        </p:spPr>
        <p:txBody>
          <a:bodyPr wrap="square" rtlCol="0">
            <a:spAutoFit/>
          </a:bodyPr>
          <a:lstStyle/>
          <a:p>
            <a:pPr marL="457200" marR="0" lvl="1">
              <a:lnSpc>
                <a:spcPct val="107000"/>
              </a:lnSpc>
              <a:spcBef>
                <a:spcPts val="0"/>
              </a:spcBef>
              <a:spcAft>
                <a:spcPts val="0"/>
              </a:spcAft>
            </a:pPr>
            <a:r>
              <a:rPr lang="en-US" sz="25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GOD’S PEACE =</a:t>
            </a:r>
            <a:r>
              <a:rPr lang="en-US" sz="2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br>
              <a:rPr lang="en-US" sz="2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23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Personal assurance from God’s Spirit that </a:t>
            </a:r>
            <a:r>
              <a:rPr lang="en-US" sz="23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He </a:t>
            </a:r>
            <a:r>
              <a:rPr lang="en-US" sz="23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loves you, is with you, and that He will see you through – even when your world is being rocked.</a:t>
            </a:r>
          </a:p>
        </p:txBody>
      </p:sp>
    </p:spTree>
    <p:extLst>
      <p:ext uri="{BB962C8B-B14F-4D97-AF65-F5344CB8AC3E}">
        <p14:creationId xmlns:p14="http://schemas.microsoft.com/office/powerpoint/2010/main" val="72258447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a:xfrm>
            <a:off x="282011" y="113614"/>
            <a:ext cx="8951199" cy="790106"/>
          </a:xfrm>
        </p:spPr>
        <p:txBody>
          <a:bodyPr>
            <a:noAutofit/>
          </a:bodyPr>
          <a:lstStyle/>
          <a:p>
            <a:r>
              <a:rPr lang="en-US" sz="4400" dirty="0"/>
              <a:t>HOW DO WE GET GOD’S PEACE?</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941824"/>
            <a:ext cx="8776534" cy="4166506"/>
          </a:xfrm>
        </p:spPr>
        <p:txBody>
          <a:bodyPr>
            <a:noAutofit/>
          </a:bodyPr>
          <a:lstStyle/>
          <a:p>
            <a:pPr marL="0" indent="0" algn="l">
              <a:buNone/>
            </a:pPr>
            <a:r>
              <a:rPr lang="en-US" sz="2300" b="1" i="0" baseline="30000" dirty="0">
                <a:solidFill>
                  <a:srgbClr val="000000"/>
                </a:solidFill>
                <a:effectLst/>
              </a:rPr>
              <a:t>4 </a:t>
            </a:r>
            <a:r>
              <a:rPr lang="en-US" sz="2300" b="0" i="0" dirty="0">
                <a:solidFill>
                  <a:srgbClr val="000000"/>
                </a:solidFill>
                <a:effectLst/>
              </a:rPr>
              <a:t>Rejoice in the Lord always; again I will say, rejoice. </a:t>
            </a:r>
            <a:r>
              <a:rPr lang="en-US" sz="2300" b="1" i="0" baseline="30000" dirty="0">
                <a:solidFill>
                  <a:srgbClr val="000000"/>
                </a:solidFill>
                <a:effectLst/>
              </a:rPr>
              <a:t>5 </a:t>
            </a:r>
            <a:r>
              <a:rPr lang="en-US" sz="2300" b="0" i="0" dirty="0">
                <a:solidFill>
                  <a:srgbClr val="000000"/>
                </a:solidFill>
                <a:effectLst/>
              </a:rPr>
              <a:t>Let your reasonableness be known to everyone. The Lord is at hand; </a:t>
            </a:r>
            <a:r>
              <a:rPr lang="en-US" sz="2300" b="1" i="0" baseline="30000" dirty="0">
                <a:solidFill>
                  <a:srgbClr val="000000"/>
                </a:solidFill>
                <a:effectLst/>
              </a:rPr>
              <a:t>6 </a:t>
            </a:r>
            <a:r>
              <a:rPr lang="en-US" sz="2300" b="0" i="0" dirty="0">
                <a:solidFill>
                  <a:srgbClr val="000000"/>
                </a:solidFill>
                <a:effectLst/>
              </a:rPr>
              <a:t>do not be anxious about anything, but in everything by prayer and supplication with thanksgiving let your requests be made known to God. </a:t>
            </a:r>
            <a:r>
              <a:rPr lang="en-US" sz="2300" b="1" i="0" baseline="30000" dirty="0">
                <a:solidFill>
                  <a:srgbClr val="000000"/>
                </a:solidFill>
                <a:effectLst/>
              </a:rPr>
              <a:t>7 </a:t>
            </a:r>
            <a:r>
              <a:rPr lang="en-US" sz="2300" b="0" i="0" dirty="0">
                <a:solidFill>
                  <a:srgbClr val="000000"/>
                </a:solidFill>
                <a:effectLst/>
              </a:rPr>
              <a:t>And the peace of God, which surpasses all under-standing, will guard your hearts and your minds in Christ Jesus.</a:t>
            </a:r>
            <a:br>
              <a:rPr lang="en-US" sz="2300" b="0" i="0" dirty="0">
                <a:solidFill>
                  <a:srgbClr val="000000"/>
                </a:solidFill>
                <a:effectLst/>
              </a:rPr>
            </a:br>
            <a:br>
              <a:rPr lang="en-US" sz="1500" b="0" i="0" dirty="0">
                <a:solidFill>
                  <a:srgbClr val="000000"/>
                </a:solidFill>
                <a:effectLst/>
              </a:rPr>
            </a:br>
            <a:r>
              <a:rPr lang="en-US" sz="2300" b="1" i="0" baseline="30000" dirty="0">
                <a:solidFill>
                  <a:srgbClr val="000000"/>
                </a:solidFill>
                <a:effectLst/>
              </a:rPr>
              <a:t>8 </a:t>
            </a:r>
            <a:r>
              <a:rPr lang="en-US" sz="2300" b="0" i="0" dirty="0">
                <a:solidFill>
                  <a:srgbClr val="000000"/>
                </a:solidFill>
                <a:effectLst/>
              </a:rPr>
              <a:t>Finally, brothers, whatever is true, whatever is honorable, whatever is just, whatever is pure, whatever is lovely, whatever is commendable, if there is any excellence, if there is anything worthy of praise, think about these things. </a:t>
            </a:r>
            <a:r>
              <a:rPr lang="en-US" sz="2300" b="1" i="0" baseline="30000" dirty="0">
                <a:solidFill>
                  <a:srgbClr val="000000"/>
                </a:solidFill>
                <a:effectLst/>
              </a:rPr>
              <a:t>9 </a:t>
            </a:r>
            <a:r>
              <a:rPr lang="en-US" sz="2300" b="0" i="0" dirty="0">
                <a:solidFill>
                  <a:srgbClr val="000000"/>
                </a:solidFill>
                <a:effectLst/>
              </a:rPr>
              <a:t>What you have learned and received and heard and seen in me—practice these things, and the God of peace will be with you.</a:t>
            </a:r>
          </a:p>
        </p:txBody>
      </p:sp>
    </p:spTree>
    <p:extLst>
      <p:ext uri="{BB962C8B-B14F-4D97-AF65-F5344CB8AC3E}">
        <p14:creationId xmlns:p14="http://schemas.microsoft.com/office/powerpoint/2010/main" val="85443781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a:xfrm>
            <a:off x="282011" y="113614"/>
            <a:ext cx="8951199" cy="790106"/>
          </a:xfrm>
        </p:spPr>
        <p:txBody>
          <a:bodyPr>
            <a:noAutofit/>
          </a:bodyPr>
          <a:lstStyle/>
          <a:p>
            <a:r>
              <a:rPr lang="en-US" sz="4400" dirty="0"/>
              <a:t>HOW DO WE GET GOD’S PEACE?</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941824"/>
            <a:ext cx="8776534" cy="4166506"/>
          </a:xfrm>
        </p:spPr>
        <p:txBody>
          <a:bodyPr>
            <a:noAutofit/>
          </a:bodyPr>
          <a:lstStyle/>
          <a:p>
            <a:pPr marL="0" indent="0" algn="l">
              <a:buNone/>
            </a:pPr>
            <a:r>
              <a:rPr lang="en-US" sz="2300" b="1" i="0" baseline="30000" dirty="0">
                <a:solidFill>
                  <a:srgbClr val="000000"/>
                </a:solidFill>
                <a:effectLst/>
              </a:rPr>
              <a:t>4 </a:t>
            </a:r>
            <a:r>
              <a:rPr lang="en-US" sz="2300" b="0" i="0" dirty="0">
                <a:solidFill>
                  <a:srgbClr val="000000"/>
                </a:solidFill>
                <a:effectLst/>
              </a:rPr>
              <a:t>Rejoice in the Lord always; again I will say, rejoice. </a:t>
            </a:r>
            <a:r>
              <a:rPr lang="en-US" sz="2300" b="1" i="0" baseline="30000" dirty="0">
                <a:solidFill>
                  <a:srgbClr val="000000"/>
                </a:solidFill>
                <a:effectLst/>
              </a:rPr>
              <a:t>5 </a:t>
            </a:r>
            <a:r>
              <a:rPr lang="en-US" sz="2300" b="0" i="0" dirty="0">
                <a:solidFill>
                  <a:srgbClr val="000000"/>
                </a:solidFill>
                <a:effectLst/>
              </a:rPr>
              <a:t>Let your reasonableness be known to everyone. The Lord is at hand; </a:t>
            </a:r>
            <a:r>
              <a:rPr lang="en-US" sz="2300" b="1" i="0" baseline="30000" dirty="0">
                <a:solidFill>
                  <a:srgbClr val="000000"/>
                </a:solidFill>
                <a:effectLst/>
              </a:rPr>
              <a:t>6 </a:t>
            </a:r>
            <a:r>
              <a:rPr lang="en-US" sz="2300" b="0" i="0" dirty="0">
                <a:solidFill>
                  <a:srgbClr val="000000"/>
                </a:solidFill>
                <a:effectLst/>
              </a:rPr>
              <a:t>do not be anxious about anything, but in everything by prayer and supplication with thanksgiving let your requests be made known to God. </a:t>
            </a:r>
            <a:r>
              <a:rPr lang="en-US" sz="2300" b="1" i="0" baseline="30000" dirty="0">
                <a:solidFill>
                  <a:srgbClr val="000000"/>
                </a:solidFill>
                <a:effectLst/>
              </a:rPr>
              <a:t>7 </a:t>
            </a:r>
            <a:r>
              <a:rPr lang="en-US" sz="2300" b="0" i="0" dirty="0">
                <a:solidFill>
                  <a:srgbClr val="000000"/>
                </a:solidFill>
                <a:effectLst/>
              </a:rPr>
              <a:t>And the peace of God, which surpasses all under-standing, will guard your hearts and your minds in Christ Jesus.</a:t>
            </a:r>
            <a:br>
              <a:rPr lang="en-US" sz="2300" b="0" i="0" dirty="0">
                <a:solidFill>
                  <a:srgbClr val="000000"/>
                </a:solidFill>
                <a:effectLst/>
              </a:rPr>
            </a:br>
            <a:br>
              <a:rPr lang="en-US" sz="1500" b="0" i="0" dirty="0">
                <a:solidFill>
                  <a:srgbClr val="000000"/>
                </a:solidFill>
                <a:effectLst/>
              </a:rPr>
            </a:br>
            <a:r>
              <a:rPr lang="en-US" sz="2300" b="1" i="0" baseline="30000" dirty="0">
                <a:solidFill>
                  <a:srgbClr val="000000"/>
                </a:solidFill>
                <a:effectLst/>
              </a:rPr>
              <a:t>8 </a:t>
            </a:r>
            <a:r>
              <a:rPr lang="en-US" sz="2300" b="0" i="0" dirty="0">
                <a:solidFill>
                  <a:srgbClr val="000000"/>
                </a:solidFill>
                <a:effectLst/>
              </a:rPr>
              <a:t>Finally, brothers, whatever is true, whatever is honorable, whatever is just, whatever is pure, whatever is lovely, whatever is commendable, if there is any excellence, if there is anything worthy of praise, think about these things. </a:t>
            </a:r>
            <a:r>
              <a:rPr lang="en-US" sz="2300" b="1" i="0" baseline="30000" dirty="0">
                <a:solidFill>
                  <a:srgbClr val="000000"/>
                </a:solidFill>
                <a:effectLst/>
              </a:rPr>
              <a:t>9 </a:t>
            </a:r>
            <a:r>
              <a:rPr lang="en-US" sz="2300" b="0" i="0" dirty="0">
                <a:solidFill>
                  <a:srgbClr val="000000"/>
                </a:solidFill>
                <a:effectLst/>
              </a:rPr>
              <a:t>What you have learned and received and heard and seen in me—practice these things, and the God of peace will be with you.</a:t>
            </a:r>
          </a:p>
        </p:txBody>
      </p:sp>
      <p:sp>
        <p:nvSpPr>
          <p:cNvPr id="9" name="Rectangle 8">
            <a:extLst>
              <a:ext uri="{FF2B5EF4-FFF2-40B4-BE49-F238E27FC236}">
                <a16:creationId xmlns:a16="http://schemas.microsoft.com/office/drawing/2014/main" id="{8AADC1C7-5C69-4F85-B35C-F255E38EE11B}"/>
              </a:ext>
            </a:extLst>
          </p:cNvPr>
          <p:cNvSpPr/>
          <p:nvPr/>
        </p:nvSpPr>
        <p:spPr>
          <a:xfrm>
            <a:off x="661639" y="1211766"/>
            <a:ext cx="7634868" cy="2887879"/>
          </a:xfrm>
          <a:prstGeom prst="rect">
            <a:avLst/>
          </a:prstGeom>
          <a:effectLst>
            <a:outerShdw blurRad="50800" dist="38100" dir="5400000" sx="101000" sy="1010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F43D745-A421-479D-A7FF-49450945AF83}"/>
              </a:ext>
            </a:extLst>
          </p:cNvPr>
          <p:cNvSpPr txBox="1"/>
          <p:nvPr/>
        </p:nvSpPr>
        <p:spPr>
          <a:xfrm>
            <a:off x="962722" y="1455376"/>
            <a:ext cx="7032702" cy="2400657"/>
          </a:xfrm>
          <a:prstGeom prst="rect">
            <a:avLst/>
          </a:prstGeom>
          <a:noFill/>
        </p:spPr>
        <p:txBody>
          <a:bodyPr wrap="square" rtlCol="0">
            <a:spAutoFit/>
          </a:bodyPr>
          <a:lstStyle/>
          <a:p>
            <a:r>
              <a:rPr lang="en-US" sz="3000"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Romans 15:13</a:t>
            </a:r>
            <a:br>
              <a:rPr lang="en-US" sz="3000"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US"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May the God of hope fill you with all joy and peace </a:t>
            </a:r>
            <a:r>
              <a:rPr lang="en-US" sz="30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as you trust in him</a:t>
            </a:r>
            <a:r>
              <a:rPr lang="en-US"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so that you may overflow with hope by the power of the Holy Spirit. </a:t>
            </a:r>
            <a:endParaRPr lang="en-US" sz="3000" dirty="0">
              <a:solidFill>
                <a:schemeClr val="bg1"/>
              </a:solidFill>
            </a:endParaRPr>
          </a:p>
        </p:txBody>
      </p:sp>
    </p:spTree>
    <p:extLst>
      <p:ext uri="{BB962C8B-B14F-4D97-AF65-F5344CB8AC3E}">
        <p14:creationId xmlns:p14="http://schemas.microsoft.com/office/powerpoint/2010/main" val="381549395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a:xfrm>
            <a:off x="282011" y="113614"/>
            <a:ext cx="8951199" cy="790106"/>
          </a:xfrm>
        </p:spPr>
        <p:txBody>
          <a:bodyPr>
            <a:noAutofit/>
          </a:bodyPr>
          <a:lstStyle/>
          <a:p>
            <a:r>
              <a:rPr lang="en-US" sz="4400" dirty="0"/>
              <a:t>HOW DO WE GET GOD’S PEACE?</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941824"/>
            <a:ext cx="8776534" cy="4166506"/>
          </a:xfrm>
        </p:spPr>
        <p:txBody>
          <a:bodyPr>
            <a:noAutofit/>
          </a:bodyPr>
          <a:lstStyle/>
          <a:p>
            <a:pPr marL="0" indent="0" algn="l">
              <a:buNone/>
            </a:pPr>
            <a:r>
              <a:rPr lang="en-US" sz="2300" b="1" i="0" baseline="30000" dirty="0">
                <a:solidFill>
                  <a:srgbClr val="000000"/>
                </a:solidFill>
                <a:effectLst/>
              </a:rPr>
              <a:t>4 </a:t>
            </a:r>
            <a:r>
              <a:rPr lang="en-US" sz="2300" b="0" i="0" dirty="0">
                <a:solidFill>
                  <a:srgbClr val="000000"/>
                </a:solidFill>
                <a:effectLst/>
              </a:rPr>
              <a:t>Rejoice in the Lord always; again I will say, rejoice. </a:t>
            </a:r>
            <a:r>
              <a:rPr lang="en-US" sz="2300" b="1" i="0" baseline="30000" dirty="0">
                <a:solidFill>
                  <a:srgbClr val="000000"/>
                </a:solidFill>
                <a:effectLst/>
              </a:rPr>
              <a:t>5 </a:t>
            </a:r>
            <a:r>
              <a:rPr lang="en-US" sz="2300" b="0" i="0" dirty="0">
                <a:solidFill>
                  <a:srgbClr val="000000"/>
                </a:solidFill>
                <a:effectLst/>
              </a:rPr>
              <a:t>Let your reasonableness be known to everyone. The Lord is at hand; </a:t>
            </a:r>
            <a:r>
              <a:rPr lang="en-US" sz="2300" b="1" i="0" baseline="30000" dirty="0">
                <a:solidFill>
                  <a:srgbClr val="000000"/>
                </a:solidFill>
                <a:effectLst/>
              </a:rPr>
              <a:t>6 </a:t>
            </a:r>
            <a:r>
              <a:rPr lang="en-US" sz="2300" b="0" i="0" dirty="0">
                <a:solidFill>
                  <a:srgbClr val="000000"/>
                </a:solidFill>
                <a:effectLst/>
              </a:rPr>
              <a:t>do not be anxious about anything, but in everything by prayer and supplication with thanksgiving let your requests be made known to God. </a:t>
            </a:r>
            <a:r>
              <a:rPr lang="en-US" sz="2300" b="1" i="0" baseline="30000" dirty="0">
                <a:solidFill>
                  <a:srgbClr val="000000"/>
                </a:solidFill>
                <a:effectLst/>
              </a:rPr>
              <a:t>7 </a:t>
            </a:r>
            <a:r>
              <a:rPr lang="en-US" sz="2300" b="0" i="0" dirty="0">
                <a:solidFill>
                  <a:srgbClr val="000000"/>
                </a:solidFill>
                <a:effectLst/>
              </a:rPr>
              <a:t>And the peace of God, which surpasses all under-standing, will guard your hearts and your minds in Christ Jesus.</a:t>
            </a:r>
            <a:br>
              <a:rPr lang="en-US" sz="2300" b="0" i="0" dirty="0">
                <a:solidFill>
                  <a:srgbClr val="000000"/>
                </a:solidFill>
                <a:effectLst/>
              </a:rPr>
            </a:br>
            <a:br>
              <a:rPr lang="en-US" sz="1500" b="0" i="0" dirty="0">
                <a:solidFill>
                  <a:srgbClr val="000000"/>
                </a:solidFill>
                <a:effectLst/>
              </a:rPr>
            </a:br>
            <a:r>
              <a:rPr lang="en-US" sz="2300" b="1" i="0" baseline="30000" dirty="0">
                <a:solidFill>
                  <a:srgbClr val="000000"/>
                </a:solidFill>
                <a:effectLst/>
              </a:rPr>
              <a:t>8 </a:t>
            </a:r>
            <a:r>
              <a:rPr lang="en-US" sz="2300" b="0" i="0" dirty="0">
                <a:solidFill>
                  <a:srgbClr val="000000"/>
                </a:solidFill>
                <a:effectLst/>
              </a:rPr>
              <a:t>Finally, brothers, whatever is true, whatever is honorable, whatever is just, whatever is pure, whatever is lovely, whatever is commendable, if there is any excellence, if there is anything worthy of praise, think about these things. </a:t>
            </a:r>
            <a:r>
              <a:rPr lang="en-US" sz="2300" b="1" i="0" baseline="30000" dirty="0">
                <a:solidFill>
                  <a:srgbClr val="000000"/>
                </a:solidFill>
                <a:effectLst/>
              </a:rPr>
              <a:t>9 </a:t>
            </a:r>
            <a:r>
              <a:rPr lang="en-US" sz="2300" b="0" i="0" dirty="0">
                <a:solidFill>
                  <a:srgbClr val="000000"/>
                </a:solidFill>
                <a:effectLst/>
              </a:rPr>
              <a:t>What you have learned and received and heard and seen in me—practice these things, and the God of peace will be with you.</a:t>
            </a:r>
          </a:p>
        </p:txBody>
      </p:sp>
      <p:sp>
        <p:nvSpPr>
          <p:cNvPr id="9" name="Rectangle 8">
            <a:extLst>
              <a:ext uri="{FF2B5EF4-FFF2-40B4-BE49-F238E27FC236}">
                <a16:creationId xmlns:a16="http://schemas.microsoft.com/office/drawing/2014/main" id="{8AADC1C7-5C69-4F85-B35C-F255E38EE11B}"/>
              </a:ext>
            </a:extLst>
          </p:cNvPr>
          <p:cNvSpPr/>
          <p:nvPr/>
        </p:nvSpPr>
        <p:spPr>
          <a:xfrm>
            <a:off x="661639" y="1211766"/>
            <a:ext cx="7634868" cy="2887879"/>
          </a:xfrm>
          <a:prstGeom prst="rect">
            <a:avLst/>
          </a:prstGeom>
          <a:effectLst>
            <a:outerShdw blurRad="50800" dist="38100" dir="5400000" sx="101000" sy="1010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F43D745-A421-479D-A7FF-49450945AF83}"/>
              </a:ext>
            </a:extLst>
          </p:cNvPr>
          <p:cNvSpPr txBox="1"/>
          <p:nvPr/>
        </p:nvSpPr>
        <p:spPr>
          <a:xfrm>
            <a:off x="962722" y="1455376"/>
            <a:ext cx="7032702" cy="2400657"/>
          </a:xfrm>
          <a:prstGeom prst="rect">
            <a:avLst/>
          </a:prstGeom>
          <a:noFill/>
        </p:spPr>
        <p:txBody>
          <a:bodyPr wrap="square" rtlCol="0">
            <a:spAutoFit/>
          </a:bodyPr>
          <a:lstStyle/>
          <a:p>
            <a:r>
              <a:rPr lang="en-US" sz="3000"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Revelation 3:20</a:t>
            </a:r>
            <a:br>
              <a:rPr lang="en-US" sz="3000"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US"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“Look!  I stand at the door and knock.  If anyone hears My voice and opens the door, I will come into him and share a meal with him.”</a:t>
            </a:r>
            <a:endParaRPr lang="en-US" sz="3000" dirty="0">
              <a:solidFill>
                <a:schemeClr val="bg1"/>
              </a:solidFill>
            </a:endParaRPr>
          </a:p>
        </p:txBody>
      </p:sp>
    </p:spTree>
    <p:extLst>
      <p:ext uri="{BB962C8B-B14F-4D97-AF65-F5344CB8AC3E}">
        <p14:creationId xmlns:p14="http://schemas.microsoft.com/office/powerpoint/2010/main" val="379787602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a:xfrm>
            <a:off x="444844" y="2778647"/>
            <a:ext cx="8180172" cy="2881094"/>
          </a:xfrm>
        </p:spPr>
        <p:txBody>
          <a:bodyPr>
            <a:noAutofit/>
          </a:bodyPr>
          <a:lstStyle/>
          <a:p>
            <a:pPr algn="ctr"/>
            <a:r>
              <a:rPr lang="en-US" sz="3375" dirty="0">
                <a:solidFill>
                  <a:srgbClr val="096D87"/>
                </a:solidFill>
              </a:rPr>
              <a:t>WELCOME TO </a:t>
            </a:r>
            <a:br>
              <a:rPr lang="en-US" sz="3375" dirty="0">
                <a:solidFill>
                  <a:srgbClr val="096D87"/>
                </a:solidFill>
              </a:rPr>
            </a:br>
            <a:r>
              <a:rPr lang="en-US" sz="3375" dirty="0">
                <a:solidFill>
                  <a:srgbClr val="096D87"/>
                </a:solidFill>
              </a:rPr>
              <a:t>TALLGRASS CHURCH’S CENTRAL GATHERING IN BOYS &amp; GIRLS CLUB!</a:t>
            </a:r>
          </a:p>
        </p:txBody>
      </p:sp>
      <p:pic>
        <p:nvPicPr>
          <p:cNvPr id="5" name="Picture 4" descr="A picture containing diagram&#10;&#10;Description automatically generated">
            <a:extLst>
              <a:ext uri="{FF2B5EF4-FFF2-40B4-BE49-F238E27FC236}">
                <a16:creationId xmlns:a16="http://schemas.microsoft.com/office/drawing/2014/main" id="{95A4D93C-FD13-4F76-A112-B3893C4CB41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30000"/>
                    </a14:imgEffect>
                  </a14:imgLayer>
                </a14:imgProps>
              </a:ext>
              <a:ext uri="{28A0092B-C50C-407E-A947-70E740481C1C}">
                <a14:useLocalDpi xmlns:a14="http://schemas.microsoft.com/office/drawing/2010/main" val="0"/>
              </a:ext>
            </a:extLst>
          </a:blip>
          <a:stretch>
            <a:fillRect/>
          </a:stretch>
        </p:blipFill>
        <p:spPr>
          <a:xfrm>
            <a:off x="144706" y="456746"/>
            <a:ext cx="8704211" cy="3225568"/>
          </a:xfrm>
          <a:prstGeom prst="rect">
            <a:avLst/>
          </a:prstGeom>
        </p:spPr>
      </p:pic>
    </p:spTree>
    <p:extLst>
      <p:ext uri="{BB962C8B-B14F-4D97-AF65-F5344CB8AC3E}">
        <p14:creationId xmlns:p14="http://schemas.microsoft.com/office/powerpoint/2010/main" val="262830731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a:xfrm>
            <a:off x="282011" y="113614"/>
            <a:ext cx="8951199" cy="790106"/>
          </a:xfrm>
        </p:spPr>
        <p:txBody>
          <a:bodyPr>
            <a:noAutofit/>
          </a:bodyPr>
          <a:lstStyle/>
          <a:p>
            <a:r>
              <a:rPr lang="en-US" sz="4400" dirty="0"/>
              <a:t>HOW DO WE GET GOD’S PEACE?</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941824"/>
            <a:ext cx="8776534" cy="4166506"/>
          </a:xfrm>
        </p:spPr>
        <p:txBody>
          <a:bodyPr>
            <a:noAutofit/>
          </a:bodyPr>
          <a:lstStyle/>
          <a:p>
            <a:pPr marL="0" indent="0" algn="l">
              <a:buNone/>
            </a:pPr>
            <a:r>
              <a:rPr lang="en-US" sz="2300" b="1" i="0" baseline="30000" dirty="0">
                <a:solidFill>
                  <a:srgbClr val="000000"/>
                </a:solidFill>
                <a:effectLst/>
              </a:rPr>
              <a:t>4 </a:t>
            </a:r>
            <a:r>
              <a:rPr lang="en-US" sz="2300" b="0" i="0" u="sng" dirty="0">
                <a:solidFill>
                  <a:srgbClr val="000000"/>
                </a:solidFill>
                <a:effectLst/>
              </a:rPr>
              <a:t>Rejoice in the Lord always</a:t>
            </a:r>
            <a:r>
              <a:rPr lang="en-US" sz="2300" b="0" i="0" dirty="0">
                <a:solidFill>
                  <a:srgbClr val="000000"/>
                </a:solidFill>
                <a:effectLst/>
              </a:rPr>
              <a:t>; again I will say, rejoice. </a:t>
            </a:r>
            <a:r>
              <a:rPr lang="en-US" sz="2300" b="1" i="0" baseline="30000" dirty="0">
                <a:solidFill>
                  <a:srgbClr val="000000"/>
                </a:solidFill>
                <a:effectLst/>
              </a:rPr>
              <a:t>5 </a:t>
            </a:r>
            <a:r>
              <a:rPr lang="en-US" sz="2300" b="0" i="0" dirty="0">
                <a:solidFill>
                  <a:srgbClr val="000000"/>
                </a:solidFill>
                <a:effectLst/>
              </a:rPr>
              <a:t>Let your reasonableness be known to everyone. The Lord is at hand; </a:t>
            </a:r>
            <a:r>
              <a:rPr lang="en-US" sz="2300" b="1" i="0" baseline="30000" dirty="0">
                <a:solidFill>
                  <a:srgbClr val="000000"/>
                </a:solidFill>
                <a:effectLst/>
              </a:rPr>
              <a:t>6 </a:t>
            </a:r>
            <a:r>
              <a:rPr lang="en-US" sz="2300" b="0" i="0" dirty="0">
                <a:solidFill>
                  <a:srgbClr val="000000"/>
                </a:solidFill>
                <a:effectLst/>
              </a:rPr>
              <a:t>do not be anxious about anything, but </a:t>
            </a:r>
            <a:r>
              <a:rPr lang="en-US" sz="2300" b="0" i="0" u="sng" dirty="0">
                <a:solidFill>
                  <a:srgbClr val="000000"/>
                </a:solidFill>
                <a:effectLst/>
              </a:rPr>
              <a:t>in everything by prayer and supplication with thanksgiving let your requests be made known to God</a:t>
            </a:r>
            <a:r>
              <a:rPr lang="en-US" sz="2300" b="0" i="0" dirty="0">
                <a:solidFill>
                  <a:srgbClr val="000000"/>
                </a:solidFill>
                <a:effectLst/>
              </a:rPr>
              <a:t>. </a:t>
            </a:r>
            <a:r>
              <a:rPr lang="en-US" sz="2300" b="1" i="0" baseline="30000" dirty="0">
                <a:solidFill>
                  <a:srgbClr val="000000"/>
                </a:solidFill>
                <a:effectLst/>
              </a:rPr>
              <a:t>7 </a:t>
            </a:r>
            <a:r>
              <a:rPr lang="en-US" sz="2300" b="0" i="0" dirty="0">
                <a:solidFill>
                  <a:srgbClr val="000000"/>
                </a:solidFill>
                <a:effectLst/>
              </a:rPr>
              <a:t>And the peace of God, which surpasses all under-standing, will guard your hearts and your minds in Christ Jesus.</a:t>
            </a:r>
            <a:br>
              <a:rPr lang="en-US" sz="2300" b="0" i="0" dirty="0">
                <a:solidFill>
                  <a:srgbClr val="000000"/>
                </a:solidFill>
                <a:effectLst/>
              </a:rPr>
            </a:br>
            <a:br>
              <a:rPr lang="en-US" sz="1500" b="0" i="0" dirty="0">
                <a:solidFill>
                  <a:srgbClr val="000000"/>
                </a:solidFill>
                <a:effectLst/>
              </a:rPr>
            </a:br>
            <a:r>
              <a:rPr lang="en-US" sz="2300" b="1" i="0" baseline="30000" dirty="0">
                <a:solidFill>
                  <a:srgbClr val="000000"/>
                </a:solidFill>
                <a:effectLst/>
              </a:rPr>
              <a:t>8 </a:t>
            </a:r>
            <a:r>
              <a:rPr lang="en-US" sz="2300" b="0" i="0" dirty="0">
                <a:solidFill>
                  <a:srgbClr val="000000"/>
                </a:solidFill>
                <a:effectLst/>
              </a:rPr>
              <a:t>Finally, brothers, </a:t>
            </a:r>
            <a:r>
              <a:rPr lang="en-US" sz="2300" b="0" i="0" u="sng" dirty="0">
                <a:solidFill>
                  <a:srgbClr val="000000"/>
                </a:solidFill>
                <a:effectLst/>
              </a:rPr>
              <a:t>whatever is true, whatever is honorable, whatever is just, whatever is pure, whatever is lovely, whatever is commendable, if there is any excellence, if there is anything worthy of praise, think about these things</a:t>
            </a:r>
            <a:r>
              <a:rPr lang="en-US" sz="2300" b="0" i="0" dirty="0">
                <a:solidFill>
                  <a:srgbClr val="000000"/>
                </a:solidFill>
                <a:effectLst/>
              </a:rPr>
              <a:t>. </a:t>
            </a:r>
            <a:r>
              <a:rPr lang="en-US" sz="2300" b="1" i="0" baseline="30000" dirty="0">
                <a:solidFill>
                  <a:srgbClr val="000000"/>
                </a:solidFill>
                <a:effectLst/>
              </a:rPr>
              <a:t>9 </a:t>
            </a:r>
            <a:r>
              <a:rPr lang="en-US" sz="2300" b="0" i="0" dirty="0">
                <a:solidFill>
                  <a:srgbClr val="000000"/>
                </a:solidFill>
                <a:effectLst/>
              </a:rPr>
              <a:t>What you have learned and received and heard and seen in me—</a:t>
            </a:r>
            <a:r>
              <a:rPr lang="en-US" sz="2300" b="0" i="0" u="sng" dirty="0">
                <a:solidFill>
                  <a:srgbClr val="000000"/>
                </a:solidFill>
                <a:effectLst/>
              </a:rPr>
              <a:t>practice these things</a:t>
            </a:r>
            <a:r>
              <a:rPr lang="en-US" sz="2300" b="0" i="0" dirty="0">
                <a:solidFill>
                  <a:srgbClr val="000000"/>
                </a:solidFill>
                <a:effectLst/>
              </a:rPr>
              <a:t>, and the God of peace will be with you.</a:t>
            </a:r>
          </a:p>
        </p:txBody>
      </p:sp>
    </p:spTree>
    <p:extLst>
      <p:ext uri="{BB962C8B-B14F-4D97-AF65-F5344CB8AC3E}">
        <p14:creationId xmlns:p14="http://schemas.microsoft.com/office/powerpoint/2010/main" val="168640132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a:xfrm>
            <a:off x="282011" y="113614"/>
            <a:ext cx="8951199" cy="790106"/>
          </a:xfrm>
        </p:spPr>
        <p:txBody>
          <a:bodyPr>
            <a:noAutofit/>
          </a:bodyPr>
          <a:lstStyle/>
          <a:p>
            <a:r>
              <a:rPr lang="en-US" sz="4400" dirty="0"/>
              <a:t>HOW DO WE GET GOD’S PEACE?</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941824"/>
            <a:ext cx="8776534" cy="4166506"/>
          </a:xfrm>
        </p:spPr>
        <p:txBody>
          <a:bodyPr>
            <a:noAutofit/>
          </a:bodyPr>
          <a:lstStyle/>
          <a:p>
            <a:pPr marL="0" indent="0" algn="l">
              <a:buNone/>
            </a:pPr>
            <a:r>
              <a:rPr lang="en-US" sz="2300" b="1" i="0" baseline="30000" dirty="0">
                <a:solidFill>
                  <a:srgbClr val="000000"/>
                </a:solidFill>
                <a:effectLst/>
              </a:rPr>
              <a:t>4 </a:t>
            </a:r>
            <a:r>
              <a:rPr lang="en-US" sz="2300" b="0" i="0" u="sng" dirty="0">
                <a:solidFill>
                  <a:srgbClr val="000000"/>
                </a:solidFill>
                <a:effectLst/>
              </a:rPr>
              <a:t>Rejoice in the Lord always</a:t>
            </a:r>
            <a:r>
              <a:rPr lang="en-US" sz="2300" b="0" i="0" dirty="0">
                <a:solidFill>
                  <a:srgbClr val="000000"/>
                </a:solidFill>
                <a:effectLst/>
              </a:rPr>
              <a:t>; again I will say, rejoice. </a:t>
            </a:r>
            <a:r>
              <a:rPr lang="en-US" sz="2300" b="1" i="0" baseline="30000" dirty="0">
                <a:solidFill>
                  <a:srgbClr val="000000"/>
                </a:solidFill>
                <a:effectLst/>
              </a:rPr>
              <a:t>5 </a:t>
            </a:r>
            <a:r>
              <a:rPr lang="en-US" sz="2300" b="0" i="0" dirty="0">
                <a:solidFill>
                  <a:srgbClr val="000000"/>
                </a:solidFill>
                <a:effectLst/>
              </a:rPr>
              <a:t>Let your reasonableness be known to everyone. The Lord is at hand; </a:t>
            </a:r>
            <a:r>
              <a:rPr lang="en-US" sz="2300" b="1" i="0" baseline="30000" dirty="0">
                <a:solidFill>
                  <a:srgbClr val="000000"/>
                </a:solidFill>
                <a:effectLst/>
              </a:rPr>
              <a:t>6 </a:t>
            </a:r>
            <a:r>
              <a:rPr lang="en-US" sz="2300" b="0" i="0" dirty="0">
                <a:solidFill>
                  <a:srgbClr val="000000"/>
                </a:solidFill>
                <a:effectLst/>
              </a:rPr>
              <a:t>do not be anxious about anything, but </a:t>
            </a:r>
            <a:r>
              <a:rPr lang="en-US" sz="2300" b="0" i="0" u="sng" dirty="0">
                <a:solidFill>
                  <a:srgbClr val="000000"/>
                </a:solidFill>
                <a:effectLst/>
              </a:rPr>
              <a:t>in everything by prayer and supplication with thanksgiving let your requests be made known to God</a:t>
            </a:r>
            <a:r>
              <a:rPr lang="en-US" sz="2300" b="0" i="0" dirty="0">
                <a:solidFill>
                  <a:srgbClr val="000000"/>
                </a:solidFill>
                <a:effectLst/>
              </a:rPr>
              <a:t>. </a:t>
            </a:r>
            <a:r>
              <a:rPr lang="en-US" sz="2300" b="1" i="0" baseline="30000" dirty="0">
                <a:solidFill>
                  <a:srgbClr val="000000"/>
                </a:solidFill>
                <a:effectLst/>
              </a:rPr>
              <a:t>7 </a:t>
            </a:r>
            <a:r>
              <a:rPr lang="en-US" sz="2300" b="0" i="0" dirty="0">
                <a:solidFill>
                  <a:srgbClr val="000000"/>
                </a:solidFill>
                <a:effectLst/>
              </a:rPr>
              <a:t>And the peace of God, which surpasses all under-standing, will guard your hearts and your minds in Christ Jesus.</a:t>
            </a:r>
            <a:br>
              <a:rPr lang="en-US" sz="2300" b="0" i="0" dirty="0">
                <a:solidFill>
                  <a:srgbClr val="000000"/>
                </a:solidFill>
                <a:effectLst/>
              </a:rPr>
            </a:br>
            <a:br>
              <a:rPr lang="en-US" sz="1500" b="0" i="0" dirty="0">
                <a:solidFill>
                  <a:srgbClr val="000000"/>
                </a:solidFill>
                <a:effectLst/>
              </a:rPr>
            </a:br>
            <a:r>
              <a:rPr lang="en-US" sz="2300" b="1" i="0" baseline="30000" dirty="0">
                <a:solidFill>
                  <a:srgbClr val="000000"/>
                </a:solidFill>
                <a:effectLst/>
              </a:rPr>
              <a:t>8 </a:t>
            </a:r>
            <a:r>
              <a:rPr lang="en-US" sz="2300" b="0" i="0" dirty="0">
                <a:solidFill>
                  <a:srgbClr val="000000"/>
                </a:solidFill>
                <a:effectLst/>
              </a:rPr>
              <a:t>Finally, brothers, </a:t>
            </a:r>
            <a:r>
              <a:rPr lang="en-US" sz="2300" b="0" i="0" u="sng" dirty="0">
                <a:solidFill>
                  <a:srgbClr val="000000"/>
                </a:solidFill>
                <a:effectLst/>
              </a:rPr>
              <a:t>whatever is true, whatever is honorable, whatever is just, whatever is pure, whatever is lovely, whatever is commendable, if there is any excellence, if there is anything worthy of praise, think about these things</a:t>
            </a:r>
            <a:r>
              <a:rPr lang="en-US" sz="2300" b="0" i="0" dirty="0">
                <a:solidFill>
                  <a:srgbClr val="000000"/>
                </a:solidFill>
                <a:effectLst/>
              </a:rPr>
              <a:t>. </a:t>
            </a:r>
            <a:r>
              <a:rPr lang="en-US" sz="2300" b="1" i="0" baseline="30000" dirty="0">
                <a:solidFill>
                  <a:srgbClr val="000000"/>
                </a:solidFill>
                <a:effectLst/>
              </a:rPr>
              <a:t>9 </a:t>
            </a:r>
            <a:r>
              <a:rPr lang="en-US" sz="2300" b="0" i="0" dirty="0">
                <a:solidFill>
                  <a:srgbClr val="000000"/>
                </a:solidFill>
                <a:effectLst/>
              </a:rPr>
              <a:t>What you have learned and received and heard and seen in me—</a:t>
            </a:r>
            <a:r>
              <a:rPr lang="en-US" sz="2300" b="0" i="0" u="sng" dirty="0">
                <a:solidFill>
                  <a:srgbClr val="000000"/>
                </a:solidFill>
                <a:effectLst/>
              </a:rPr>
              <a:t>practice these things</a:t>
            </a:r>
            <a:r>
              <a:rPr lang="en-US" sz="2300" b="0" i="0" dirty="0">
                <a:solidFill>
                  <a:srgbClr val="000000"/>
                </a:solidFill>
                <a:effectLst/>
              </a:rPr>
              <a:t>, and the God of peace will be with you.</a:t>
            </a:r>
          </a:p>
        </p:txBody>
      </p:sp>
      <p:sp>
        <p:nvSpPr>
          <p:cNvPr id="4" name="Rectangle 3">
            <a:extLst>
              <a:ext uri="{FF2B5EF4-FFF2-40B4-BE49-F238E27FC236}">
                <a16:creationId xmlns:a16="http://schemas.microsoft.com/office/drawing/2014/main" id="{E615686B-0BA7-4F39-8DDC-4A1F4D582923}"/>
              </a:ext>
            </a:extLst>
          </p:cNvPr>
          <p:cNvSpPr/>
          <p:nvPr/>
        </p:nvSpPr>
        <p:spPr>
          <a:xfrm>
            <a:off x="661639" y="986299"/>
            <a:ext cx="7634868" cy="1988633"/>
          </a:xfrm>
          <a:prstGeom prst="rect">
            <a:avLst/>
          </a:prstGeom>
          <a:effectLst>
            <a:outerShdw blurRad="50800" dist="38100" dir="5400000" sx="101000" sy="1010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D800503-F1E4-44E4-B5F4-D0AF92A24FB6}"/>
              </a:ext>
            </a:extLst>
          </p:cNvPr>
          <p:cNvSpPr txBox="1"/>
          <p:nvPr/>
        </p:nvSpPr>
        <p:spPr>
          <a:xfrm>
            <a:off x="910683" y="1197475"/>
            <a:ext cx="7199971" cy="1477328"/>
          </a:xfrm>
          <a:prstGeom prst="rect">
            <a:avLst/>
          </a:prstGeom>
          <a:noFill/>
        </p:spPr>
        <p:txBody>
          <a:bodyPr wrap="square" rtlCol="0">
            <a:spAutoFit/>
          </a:bodyPr>
          <a:lstStyle/>
          <a:p>
            <a:r>
              <a:rPr lang="en-US" sz="3000"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Romans 12:2</a:t>
            </a:r>
            <a:br>
              <a:rPr lang="en-US" sz="3000"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US"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Do not be conformed to this world, but be transformed by the renewal of your mind</a:t>
            </a:r>
            <a:endParaRPr lang="en-US" sz="3000" dirty="0">
              <a:solidFill>
                <a:schemeClr val="bg1"/>
              </a:solidFill>
            </a:endParaRPr>
          </a:p>
        </p:txBody>
      </p:sp>
    </p:spTree>
    <p:extLst>
      <p:ext uri="{BB962C8B-B14F-4D97-AF65-F5344CB8AC3E}">
        <p14:creationId xmlns:p14="http://schemas.microsoft.com/office/powerpoint/2010/main" val="351638079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a:xfrm>
            <a:off x="282011" y="113614"/>
            <a:ext cx="8951199" cy="790106"/>
          </a:xfrm>
        </p:spPr>
        <p:txBody>
          <a:bodyPr>
            <a:noAutofit/>
          </a:bodyPr>
          <a:lstStyle/>
          <a:p>
            <a:r>
              <a:rPr lang="en-US" sz="4400" dirty="0"/>
              <a:t>HOW DO WE GET GOD’S PEACE?</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941824"/>
            <a:ext cx="8776534" cy="4166506"/>
          </a:xfrm>
        </p:spPr>
        <p:txBody>
          <a:bodyPr>
            <a:noAutofit/>
          </a:bodyPr>
          <a:lstStyle/>
          <a:p>
            <a:pPr marL="0" indent="0" algn="l">
              <a:buNone/>
            </a:pPr>
            <a:r>
              <a:rPr lang="en-US" sz="2300" b="1" i="0" baseline="30000" dirty="0">
                <a:solidFill>
                  <a:srgbClr val="000000"/>
                </a:solidFill>
                <a:effectLst/>
              </a:rPr>
              <a:t>4 </a:t>
            </a:r>
            <a:r>
              <a:rPr lang="en-US" sz="2300" b="0" i="0" u="sng" dirty="0">
                <a:solidFill>
                  <a:srgbClr val="000000"/>
                </a:solidFill>
                <a:effectLst/>
              </a:rPr>
              <a:t>Rejoice in the Lord always</a:t>
            </a:r>
            <a:r>
              <a:rPr lang="en-US" sz="2300" b="0" i="0" dirty="0">
                <a:solidFill>
                  <a:srgbClr val="000000"/>
                </a:solidFill>
                <a:effectLst/>
              </a:rPr>
              <a:t>; again I will say, rejoice. </a:t>
            </a:r>
            <a:r>
              <a:rPr lang="en-US" sz="2300" b="1" i="0" baseline="30000" dirty="0">
                <a:solidFill>
                  <a:srgbClr val="000000"/>
                </a:solidFill>
                <a:effectLst/>
              </a:rPr>
              <a:t>5 </a:t>
            </a:r>
            <a:r>
              <a:rPr lang="en-US" sz="2300" b="0" i="0" dirty="0">
                <a:solidFill>
                  <a:srgbClr val="000000"/>
                </a:solidFill>
                <a:effectLst/>
              </a:rPr>
              <a:t>Let your reasonableness be known to everyone. The Lord is at hand; </a:t>
            </a:r>
            <a:r>
              <a:rPr lang="en-US" sz="2300" b="1" i="0" baseline="30000" dirty="0">
                <a:solidFill>
                  <a:srgbClr val="000000"/>
                </a:solidFill>
                <a:effectLst/>
              </a:rPr>
              <a:t>6 </a:t>
            </a:r>
            <a:r>
              <a:rPr lang="en-US" sz="2300" b="0" i="0" dirty="0">
                <a:solidFill>
                  <a:srgbClr val="000000"/>
                </a:solidFill>
                <a:effectLst/>
              </a:rPr>
              <a:t>do not be anxious about anything, but </a:t>
            </a:r>
            <a:r>
              <a:rPr lang="en-US" sz="2300" b="0" i="0" u="sng" dirty="0">
                <a:solidFill>
                  <a:srgbClr val="000000"/>
                </a:solidFill>
                <a:effectLst/>
              </a:rPr>
              <a:t>in everything by prayer and supplication with thanksgiving let your requests be made known to God</a:t>
            </a:r>
            <a:r>
              <a:rPr lang="en-US" sz="2300" b="0" i="0" dirty="0">
                <a:solidFill>
                  <a:srgbClr val="000000"/>
                </a:solidFill>
                <a:effectLst/>
              </a:rPr>
              <a:t>. </a:t>
            </a:r>
            <a:r>
              <a:rPr lang="en-US" sz="2300" b="1" i="0" baseline="30000" dirty="0">
                <a:solidFill>
                  <a:srgbClr val="000000"/>
                </a:solidFill>
                <a:effectLst/>
              </a:rPr>
              <a:t>7 </a:t>
            </a:r>
            <a:r>
              <a:rPr lang="en-US" sz="2300" b="0" i="0" dirty="0">
                <a:solidFill>
                  <a:srgbClr val="000000"/>
                </a:solidFill>
                <a:effectLst/>
              </a:rPr>
              <a:t>And the peace of God, which surpasses all under-standing, will guard your hearts and your minds in Christ Jesus.</a:t>
            </a:r>
            <a:br>
              <a:rPr lang="en-US" sz="2300" b="0" i="0" dirty="0">
                <a:solidFill>
                  <a:srgbClr val="000000"/>
                </a:solidFill>
                <a:effectLst/>
              </a:rPr>
            </a:br>
            <a:br>
              <a:rPr lang="en-US" sz="1500" b="0" i="0" dirty="0">
                <a:solidFill>
                  <a:srgbClr val="000000"/>
                </a:solidFill>
                <a:effectLst/>
              </a:rPr>
            </a:br>
            <a:r>
              <a:rPr lang="en-US" sz="2300" b="1" i="0" baseline="30000" dirty="0">
                <a:solidFill>
                  <a:srgbClr val="000000"/>
                </a:solidFill>
                <a:effectLst/>
              </a:rPr>
              <a:t>8 </a:t>
            </a:r>
            <a:r>
              <a:rPr lang="en-US" sz="2300" b="0" i="0" dirty="0">
                <a:solidFill>
                  <a:srgbClr val="000000"/>
                </a:solidFill>
                <a:effectLst/>
              </a:rPr>
              <a:t>Finally, brothers, </a:t>
            </a:r>
            <a:r>
              <a:rPr lang="en-US" sz="2300" b="0" i="0" u="sng" dirty="0">
                <a:solidFill>
                  <a:srgbClr val="000000"/>
                </a:solidFill>
                <a:effectLst/>
              </a:rPr>
              <a:t>whatever is true, whatever is honorable, whatever is just, whatever is pure, whatever is lovely, whatever is commendable, if there is any excellence, if there is anything worthy of praise, think about these things</a:t>
            </a:r>
            <a:r>
              <a:rPr lang="en-US" sz="2300" b="0" i="0" dirty="0">
                <a:solidFill>
                  <a:srgbClr val="000000"/>
                </a:solidFill>
                <a:effectLst/>
              </a:rPr>
              <a:t>. </a:t>
            </a:r>
            <a:r>
              <a:rPr lang="en-US" sz="2300" b="1" i="0" baseline="30000" dirty="0">
                <a:solidFill>
                  <a:srgbClr val="000000"/>
                </a:solidFill>
                <a:effectLst/>
              </a:rPr>
              <a:t>9 </a:t>
            </a:r>
            <a:r>
              <a:rPr lang="en-US" sz="2300" b="0" i="0" dirty="0">
                <a:solidFill>
                  <a:srgbClr val="000000"/>
                </a:solidFill>
                <a:effectLst/>
              </a:rPr>
              <a:t>What you have learned and received and heard and seen in me—</a:t>
            </a:r>
            <a:r>
              <a:rPr lang="en-US" sz="2300" b="0" i="0" u="sng" dirty="0">
                <a:solidFill>
                  <a:srgbClr val="000000"/>
                </a:solidFill>
                <a:effectLst/>
              </a:rPr>
              <a:t>practice these things</a:t>
            </a:r>
            <a:r>
              <a:rPr lang="en-US" sz="2300" b="0" i="0" dirty="0">
                <a:solidFill>
                  <a:srgbClr val="000000"/>
                </a:solidFill>
                <a:effectLst/>
              </a:rPr>
              <a:t>, and the God of peace will be with you.</a:t>
            </a:r>
          </a:p>
        </p:txBody>
      </p:sp>
      <p:sp>
        <p:nvSpPr>
          <p:cNvPr id="4" name="Rectangle 3">
            <a:extLst>
              <a:ext uri="{FF2B5EF4-FFF2-40B4-BE49-F238E27FC236}">
                <a16:creationId xmlns:a16="http://schemas.microsoft.com/office/drawing/2014/main" id="{E615686B-0BA7-4F39-8DDC-4A1F4D582923}"/>
              </a:ext>
            </a:extLst>
          </p:cNvPr>
          <p:cNvSpPr/>
          <p:nvPr/>
        </p:nvSpPr>
        <p:spPr>
          <a:xfrm>
            <a:off x="661639" y="1211767"/>
            <a:ext cx="7634868" cy="3144643"/>
          </a:xfrm>
          <a:prstGeom prst="rect">
            <a:avLst/>
          </a:prstGeom>
          <a:effectLst>
            <a:outerShdw blurRad="50800" dist="38100" dir="5400000" sx="101000" sy="1010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D800503-F1E4-44E4-B5F4-D0AF92A24FB6}"/>
              </a:ext>
            </a:extLst>
          </p:cNvPr>
          <p:cNvSpPr txBox="1"/>
          <p:nvPr/>
        </p:nvSpPr>
        <p:spPr>
          <a:xfrm>
            <a:off x="910683" y="1328998"/>
            <a:ext cx="7199971" cy="2862322"/>
          </a:xfrm>
          <a:prstGeom prst="rect">
            <a:avLst/>
          </a:prstGeom>
          <a:noFill/>
        </p:spPr>
        <p:txBody>
          <a:bodyPr wrap="square" rtlCol="0">
            <a:spAutoFit/>
          </a:bodyPr>
          <a:lstStyle/>
          <a:p>
            <a:r>
              <a:rPr lang="en-US" sz="3000"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1 Corinthians 3</a:t>
            </a:r>
            <a:br>
              <a:rPr lang="en-US" sz="3000"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US" sz="300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6 </a:t>
            </a:r>
            <a:r>
              <a:rPr lang="en-US"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 planted, Apollos watered, but God gave the growth. </a:t>
            </a:r>
            <a:r>
              <a:rPr lang="en-US" sz="300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7 </a:t>
            </a:r>
            <a:r>
              <a:rPr lang="en-US"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So neither he who plants nor he who waters is anything, but only God who gives the growth. … </a:t>
            </a:r>
            <a:r>
              <a:rPr lang="en-US" sz="300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9</a:t>
            </a:r>
            <a:r>
              <a:rPr lang="en-US"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For we are God's fellow workers. You are God's field</a:t>
            </a:r>
            <a:endParaRPr lang="en-US" sz="3000" dirty="0">
              <a:solidFill>
                <a:schemeClr val="bg1"/>
              </a:solidFill>
            </a:endParaRPr>
          </a:p>
        </p:txBody>
      </p:sp>
    </p:spTree>
    <p:extLst>
      <p:ext uri="{BB962C8B-B14F-4D97-AF65-F5344CB8AC3E}">
        <p14:creationId xmlns:p14="http://schemas.microsoft.com/office/powerpoint/2010/main" val="191516665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a:xfrm>
            <a:off x="282011" y="113614"/>
            <a:ext cx="8951199" cy="790106"/>
          </a:xfrm>
        </p:spPr>
        <p:txBody>
          <a:bodyPr>
            <a:noAutofit/>
          </a:bodyPr>
          <a:lstStyle/>
          <a:p>
            <a:r>
              <a:rPr lang="en-US" sz="5000" dirty="0"/>
              <a:t>PLANT. WEED. FEED. </a:t>
            </a:r>
            <a:r>
              <a:rPr lang="en-US" sz="4000" dirty="0"/>
              <a:t>(repeat)</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941824"/>
            <a:ext cx="8776534" cy="4166506"/>
          </a:xfrm>
        </p:spPr>
        <p:txBody>
          <a:bodyPr>
            <a:noAutofit/>
          </a:bodyPr>
          <a:lstStyle/>
          <a:p>
            <a:pPr marL="0" indent="0" algn="l">
              <a:buNone/>
            </a:pPr>
            <a:r>
              <a:rPr lang="en-US" sz="2300" b="1" i="0" baseline="30000" dirty="0">
                <a:solidFill>
                  <a:srgbClr val="000000"/>
                </a:solidFill>
                <a:effectLst/>
              </a:rPr>
              <a:t>4 </a:t>
            </a:r>
            <a:r>
              <a:rPr lang="en-US" sz="2300" b="0" i="0" dirty="0">
                <a:solidFill>
                  <a:srgbClr val="000000"/>
                </a:solidFill>
                <a:effectLst/>
              </a:rPr>
              <a:t>Rejoice in the Lord always; again I will say, rejoice. </a:t>
            </a:r>
            <a:r>
              <a:rPr lang="en-US" sz="2300" b="1" i="0" baseline="30000" dirty="0">
                <a:solidFill>
                  <a:srgbClr val="000000"/>
                </a:solidFill>
                <a:effectLst/>
              </a:rPr>
              <a:t>5 </a:t>
            </a:r>
            <a:r>
              <a:rPr lang="en-US" sz="2300" b="0" i="0" dirty="0">
                <a:solidFill>
                  <a:srgbClr val="000000"/>
                </a:solidFill>
                <a:effectLst/>
              </a:rPr>
              <a:t>Let your reasonableness be known to everyone. The Lord is at hand; </a:t>
            </a:r>
            <a:r>
              <a:rPr lang="en-US" sz="2300" b="1" i="0" baseline="30000" dirty="0">
                <a:solidFill>
                  <a:srgbClr val="000000"/>
                </a:solidFill>
                <a:effectLst/>
              </a:rPr>
              <a:t>6 </a:t>
            </a:r>
            <a:r>
              <a:rPr lang="en-US" sz="2300" b="0" i="0" dirty="0">
                <a:solidFill>
                  <a:srgbClr val="000000"/>
                </a:solidFill>
                <a:effectLst/>
              </a:rPr>
              <a:t>do not be anxious about anything, but in everything by prayer and supplication with thanksgiving let your requests be made known to God. </a:t>
            </a:r>
            <a:r>
              <a:rPr lang="en-US" sz="2300" b="1" i="0" baseline="30000" dirty="0">
                <a:solidFill>
                  <a:srgbClr val="000000"/>
                </a:solidFill>
                <a:effectLst/>
              </a:rPr>
              <a:t>7 </a:t>
            </a:r>
            <a:r>
              <a:rPr lang="en-US" sz="2300" b="0" i="0" dirty="0">
                <a:solidFill>
                  <a:srgbClr val="000000"/>
                </a:solidFill>
                <a:effectLst/>
              </a:rPr>
              <a:t>And the peace of God, which surpasses all under-standing, will guard your hearts and your minds in Christ Jesus.</a:t>
            </a:r>
            <a:br>
              <a:rPr lang="en-US" sz="2300" b="0" i="0" dirty="0">
                <a:solidFill>
                  <a:srgbClr val="000000"/>
                </a:solidFill>
                <a:effectLst/>
              </a:rPr>
            </a:br>
            <a:br>
              <a:rPr lang="en-US" sz="1500" b="0" i="0" dirty="0">
                <a:solidFill>
                  <a:srgbClr val="000000"/>
                </a:solidFill>
                <a:effectLst/>
              </a:rPr>
            </a:br>
            <a:r>
              <a:rPr lang="en-US" sz="2300" b="1" i="0" baseline="30000" dirty="0">
                <a:solidFill>
                  <a:srgbClr val="000000"/>
                </a:solidFill>
                <a:effectLst/>
              </a:rPr>
              <a:t>8 </a:t>
            </a:r>
            <a:r>
              <a:rPr lang="en-US" sz="2300" b="0" i="0" dirty="0">
                <a:solidFill>
                  <a:srgbClr val="000000"/>
                </a:solidFill>
                <a:effectLst/>
              </a:rPr>
              <a:t>Finally, brothers, whatever is true, whatever is honorable, whatever is just, whatever is pure, whatever is lovely, whatever is commendable, if there is any excellence, if there is anything worthy of praise, think about these things. </a:t>
            </a:r>
            <a:r>
              <a:rPr lang="en-US" sz="2300" b="1" i="0" baseline="30000" dirty="0">
                <a:solidFill>
                  <a:srgbClr val="000000"/>
                </a:solidFill>
                <a:effectLst/>
              </a:rPr>
              <a:t>9 </a:t>
            </a:r>
            <a:r>
              <a:rPr lang="en-US" sz="2300" b="0" i="0" dirty="0">
                <a:solidFill>
                  <a:srgbClr val="000000"/>
                </a:solidFill>
                <a:effectLst/>
              </a:rPr>
              <a:t>What you have learned and received and heard and seen in me—practice these things, and the God of peace will be with you.</a:t>
            </a:r>
          </a:p>
        </p:txBody>
      </p:sp>
    </p:spTree>
    <p:extLst>
      <p:ext uri="{BB962C8B-B14F-4D97-AF65-F5344CB8AC3E}">
        <p14:creationId xmlns:p14="http://schemas.microsoft.com/office/powerpoint/2010/main" val="373292221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a:xfrm>
            <a:off x="282011" y="113614"/>
            <a:ext cx="8951199" cy="790106"/>
          </a:xfrm>
        </p:spPr>
        <p:txBody>
          <a:bodyPr>
            <a:noAutofit/>
          </a:bodyPr>
          <a:lstStyle/>
          <a:p>
            <a:r>
              <a:rPr lang="en-US" sz="5000" u="sng" dirty="0"/>
              <a:t>PLANT</a:t>
            </a:r>
            <a:r>
              <a:rPr lang="en-US" sz="5000" dirty="0"/>
              <a:t>. WEED. FEED. </a:t>
            </a:r>
            <a:r>
              <a:rPr lang="en-US" sz="4000" dirty="0"/>
              <a:t>(repeat)</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941824"/>
            <a:ext cx="8776534" cy="4166506"/>
          </a:xfrm>
        </p:spPr>
        <p:txBody>
          <a:bodyPr>
            <a:noAutofit/>
          </a:bodyPr>
          <a:lstStyle/>
          <a:p>
            <a:pPr marL="0" indent="0" algn="l">
              <a:buNone/>
            </a:pPr>
            <a:r>
              <a:rPr lang="en-US" sz="2300" b="1" i="0" baseline="30000" dirty="0">
                <a:solidFill>
                  <a:srgbClr val="000000"/>
                </a:solidFill>
                <a:effectLst/>
              </a:rPr>
              <a:t>4 </a:t>
            </a:r>
            <a:r>
              <a:rPr lang="en-US" sz="2300" b="0" i="0" u="sng" dirty="0">
                <a:solidFill>
                  <a:srgbClr val="000000"/>
                </a:solidFill>
                <a:effectLst/>
              </a:rPr>
              <a:t>Rejoice in the Lord always; again I will say, rejoice</a:t>
            </a:r>
            <a:r>
              <a:rPr lang="en-US" sz="2300" b="0" i="0" dirty="0">
                <a:solidFill>
                  <a:srgbClr val="000000"/>
                </a:solidFill>
                <a:effectLst/>
              </a:rPr>
              <a:t>. </a:t>
            </a:r>
            <a:r>
              <a:rPr lang="en-US" sz="2300" b="1" i="0" baseline="30000" dirty="0">
                <a:solidFill>
                  <a:srgbClr val="000000"/>
                </a:solidFill>
                <a:effectLst/>
              </a:rPr>
              <a:t>5 </a:t>
            </a:r>
            <a:r>
              <a:rPr lang="en-US" sz="2300" b="0" i="0" dirty="0">
                <a:solidFill>
                  <a:srgbClr val="000000"/>
                </a:solidFill>
                <a:effectLst/>
              </a:rPr>
              <a:t>Let your reasonableness be known to everyone. The Lord is at hand; </a:t>
            </a:r>
            <a:r>
              <a:rPr lang="en-US" sz="2300" b="1" i="0" baseline="30000" dirty="0">
                <a:solidFill>
                  <a:srgbClr val="000000"/>
                </a:solidFill>
                <a:effectLst/>
              </a:rPr>
              <a:t>6 </a:t>
            </a:r>
            <a:r>
              <a:rPr lang="en-US" sz="2300" b="0" i="0" dirty="0">
                <a:solidFill>
                  <a:srgbClr val="000000"/>
                </a:solidFill>
                <a:effectLst/>
              </a:rPr>
              <a:t>do not be anxious about anything, but in everything by prayer and supplication </a:t>
            </a:r>
            <a:r>
              <a:rPr lang="en-US" sz="2300" b="0" i="0" u="sng" dirty="0">
                <a:solidFill>
                  <a:srgbClr val="000000"/>
                </a:solidFill>
                <a:effectLst/>
              </a:rPr>
              <a:t>with thanksgiving</a:t>
            </a:r>
            <a:r>
              <a:rPr lang="en-US" sz="2300" b="0" i="0" dirty="0">
                <a:solidFill>
                  <a:srgbClr val="000000"/>
                </a:solidFill>
                <a:effectLst/>
              </a:rPr>
              <a:t> let your requests be made known to God. </a:t>
            </a:r>
            <a:r>
              <a:rPr lang="en-US" sz="2300" b="1" i="0" baseline="30000" dirty="0">
                <a:solidFill>
                  <a:srgbClr val="000000"/>
                </a:solidFill>
                <a:effectLst/>
              </a:rPr>
              <a:t>7 </a:t>
            </a:r>
            <a:r>
              <a:rPr lang="en-US" sz="2300" b="0" i="0" dirty="0">
                <a:solidFill>
                  <a:srgbClr val="000000"/>
                </a:solidFill>
                <a:effectLst/>
              </a:rPr>
              <a:t>And the peace of God, which surpasses all under-standing, will guard your hearts and your minds in Christ Jesus.</a:t>
            </a:r>
            <a:br>
              <a:rPr lang="en-US" sz="2300" b="0" i="0" dirty="0">
                <a:solidFill>
                  <a:srgbClr val="000000"/>
                </a:solidFill>
                <a:effectLst/>
              </a:rPr>
            </a:br>
            <a:br>
              <a:rPr lang="en-US" sz="1500" b="0" i="0" dirty="0">
                <a:solidFill>
                  <a:srgbClr val="000000"/>
                </a:solidFill>
                <a:effectLst/>
              </a:rPr>
            </a:br>
            <a:r>
              <a:rPr lang="en-US" sz="2300" b="1" i="0" baseline="30000" dirty="0">
                <a:solidFill>
                  <a:srgbClr val="000000"/>
                </a:solidFill>
                <a:effectLst/>
              </a:rPr>
              <a:t>8 </a:t>
            </a:r>
            <a:r>
              <a:rPr lang="en-US" sz="2300" b="0" i="0" dirty="0">
                <a:solidFill>
                  <a:srgbClr val="000000"/>
                </a:solidFill>
                <a:effectLst/>
              </a:rPr>
              <a:t>Finally, brothers, whatever is true, whatever is honorable, whatever is just, whatever is pure, whatever is lovely, whatever is commendable, if there is any excellence, if there is anything worthy of praise, think about these things. </a:t>
            </a:r>
            <a:r>
              <a:rPr lang="en-US" sz="2300" b="1" i="0" baseline="30000" dirty="0">
                <a:solidFill>
                  <a:srgbClr val="000000"/>
                </a:solidFill>
                <a:effectLst/>
              </a:rPr>
              <a:t>9 </a:t>
            </a:r>
            <a:r>
              <a:rPr lang="en-US" sz="2300" b="0" i="0" dirty="0">
                <a:solidFill>
                  <a:srgbClr val="000000"/>
                </a:solidFill>
                <a:effectLst/>
              </a:rPr>
              <a:t>What you have learned and received and heard and seen in me—practice these things, and the God of peace will be with you.</a:t>
            </a:r>
          </a:p>
        </p:txBody>
      </p:sp>
    </p:spTree>
    <p:extLst>
      <p:ext uri="{BB962C8B-B14F-4D97-AF65-F5344CB8AC3E}">
        <p14:creationId xmlns:p14="http://schemas.microsoft.com/office/powerpoint/2010/main" val="188716134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a:xfrm>
            <a:off x="282011" y="113614"/>
            <a:ext cx="8951199" cy="790106"/>
          </a:xfrm>
        </p:spPr>
        <p:txBody>
          <a:bodyPr>
            <a:noAutofit/>
          </a:bodyPr>
          <a:lstStyle/>
          <a:p>
            <a:r>
              <a:rPr lang="en-US" sz="5000" dirty="0"/>
              <a:t>PLANT. </a:t>
            </a:r>
            <a:r>
              <a:rPr lang="en-US" sz="5000" u="sng" dirty="0"/>
              <a:t>WEED</a:t>
            </a:r>
            <a:r>
              <a:rPr lang="en-US" sz="5000" dirty="0"/>
              <a:t>. FEED. </a:t>
            </a:r>
            <a:r>
              <a:rPr lang="en-US" sz="4000" dirty="0"/>
              <a:t>(repeat)</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941824"/>
            <a:ext cx="8776534" cy="4166506"/>
          </a:xfrm>
        </p:spPr>
        <p:txBody>
          <a:bodyPr>
            <a:noAutofit/>
          </a:bodyPr>
          <a:lstStyle/>
          <a:p>
            <a:pPr marL="0" indent="0" algn="l">
              <a:buNone/>
            </a:pPr>
            <a:r>
              <a:rPr lang="en-US" sz="2300" b="1" i="0" baseline="30000" dirty="0">
                <a:solidFill>
                  <a:srgbClr val="000000"/>
                </a:solidFill>
                <a:effectLst/>
              </a:rPr>
              <a:t>4 </a:t>
            </a:r>
            <a:r>
              <a:rPr lang="en-US" sz="2300" b="0" i="0" dirty="0">
                <a:solidFill>
                  <a:srgbClr val="000000"/>
                </a:solidFill>
                <a:effectLst/>
              </a:rPr>
              <a:t>Rejoice in the Lord always; again I will say, rejoice. </a:t>
            </a:r>
            <a:r>
              <a:rPr lang="en-US" sz="2300" b="1" i="0" baseline="30000" dirty="0">
                <a:solidFill>
                  <a:srgbClr val="000000"/>
                </a:solidFill>
                <a:effectLst/>
              </a:rPr>
              <a:t>5 </a:t>
            </a:r>
            <a:r>
              <a:rPr lang="en-US" sz="2300" b="0" i="0" dirty="0">
                <a:solidFill>
                  <a:srgbClr val="000000"/>
                </a:solidFill>
                <a:effectLst/>
              </a:rPr>
              <a:t>Let your reasonableness be known to everyone. The Lord is at hand; </a:t>
            </a:r>
            <a:r>
              <a:rPr lang="en-US" sz="2300" b="1" i="0" baseline="30000" dirty="0">
                <a:solidFill>
                  <a:srgbClr val="000000"/>
                </a:solidFill>
                <a:effectLst/>
              </a:rPr>
              <a:t>6 </a:t>
            </a:r>
            <a:r>
              <a:rPr lang="en-US" sz="2300" b="0" i="0" u="sng" dirty="0">
                <a:solidFill>
                  <a:srgbClr val="000000"/>
                </a:solidFill>
                <a:effectLst/>
              </a:rPr>
              <a:t>do not be anxious about anything, but in everything by prayer and supplication with thanksgiving let your requests be made known to God. </a:t>
            </a:r>
            <a:r>
              <a:rPr lang="en-US" sz="2300" b="1" i="0" u="sng" baseline="30000" dirty="0">
                <a:solidFill>
                  <a:srgbClr val="000000"/>
                </a:solidFill>
                <a:effectLst/>
              </a:rPr>
              <a:t>7 </a:t>
            </a:r>
            <a:r>
              <a:rPr lang="en-US" sz="2300" b="0" i="0" u="sng" dirty="0">
                <a:solidFill>
                  <a:srgbClr val="000000"/>
                </a:solidFill>
                <a:effectLst/>
              </a:rPr>
              <a:t>And the peace of God, which surpasses all under-standing, will guard your hearts and your minds in Christ Jesus.</a:t>
            </a:r>
            <a:br>
              <a:rPr lang="en-US" sz="2300" b="0" i="0" u="sng" dirty="0">
                <a:solidFill>
                  <a:srgbClr val="000000"/>
                </a:solidFill>
                <a:effectLst/>
              </a:rPr>
            </a:br>
            <a:br>
              <a:rPr lang="en-US" sz="1500" b="0" i="0" dirty="0">
                <a:solidFill>
                  <a:srgbClr val="000000"/>
                </a:solidFill>
                <a:effectLst/>
              </a:rPr>
            </a:br>
            <a:r>
              <a:rPr lang="en-US" sz="2300" b="1" i="0" baseline="30000" dirty="0">
                <a:solidFill>
                  <a:srgbClr val="000000"/>
                </a:solidFill>
                <a:effectLst/>
              </a:rPr>
              <a:t>8 </a:t>
            </a:r>
            <a:r>
              <a:rPr lang="en-US" sz="2300" b="0" i="0" dirty="0">
                <a:solidFill>
                  <a:srgbClr val="000000"/>
                </a:solidFill>
                <a:effectLst/>
              </a:rPr>
              <a:t>Finally, brothers, whatever is true, whatever is honorable, whatever is just, whatever is pure, whatever is lovely, whatever is commendable, if there is any excellence, if there is anything worthy of praise, think about these things. </a:t>
            </a:r>
            <a:r>
              <a:rPr lang="en-US" sz="2300" b="1" i="0" baseline="30000" dirty="0">
                <a:solidFill>
                  <a:srgbClr val="000000"/>
                </a:solidFill>
                <a:effectLst/>
              </a:rPr>
              <a:t>9 </a:t>
            </a:r>
            <a:r>
              <a:rPr lang="en-US" sz="2300" b="0" i="0" dirty="0">
                <a:solidFill>
                  <a:srgbClr val="000000"/>
                </a:solidFill>
                <a:effectLst/>
              </a:rPr>
              <a:t>What you have learned and received and heard and seen in me—practice these things, and the God of peace will be with you.</a:t>
            </a:r>
          </a:p>
        </p:txBody>
      </p:sp>
    </p:spTree>
    <p:extLst>
      <p:ext uri="{BB962C8B-B14F-4D97-AF65-F5344CB8AC3E}">
        <p14:creationId xmlns:p14="http://schemas.microsoft.com/office/powerpoint/2010/main" val="390162263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a:xfrm>
            <a:off x="282011" y="113614"/>
            <a:ext cx="8951199" cy="790106"/>
          </a:xfrm>
        </p:spPr>
        <p:txBody>
          <a:bodyPr>
            <a:noAutofit/>
          </a:bodyPr>
          <a:lstStyle/>
          <a:p>
            <a:r>
              <a:rPr lang="en-US" sz="5000" dirty="0"/>
              <a:t>PLANT. </a:t>
            </a:r>
            <a:r>
              <a:rPr lang="en-US" sz="5000" u="sng" dirty="0"/>
              <a:t>WEED</a:t>
            </a:r>
            <a:r>
              <a:rPr lang="en-US" sz="5000" dirty="0"/>
              <a:t>. FEED. </a:t>
            </a:r>
            <a:r>
              <a:rPr lang="en-US" sz="4000" dirty="0"/>
              <a:t>(repeat)</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941824"/>
            <a:ext cx="8776534" cy="4166506"/>
          </a:xfrm>
        </p:spPr>
        <p:txBody>
          <a:bodyPr>
            <a:noAutofit/>
          </a:bodyPr>
          <a:lstStyle/>
          <a:p>
            <a:pPr marL="0" indent="0" algn="l">
              <a:buNone/>
            </a:pPr>
            <a:r>
              <a:rPr lang="en-US" sz="2300" b="1" i="0" baseline="30000" dirty="0">
                <a:solidFill>
                  <a:srgbClr val="000000"/>
                </a:solidFill>
                <a:effectLst/>
              </a:rPr>
              <a:t>4 </a:t>
            </a:r>
            <a:r>
              <a:rPr lang="en-US" sz="2300" b="0" i="0" dirty="0">
                <a:solidFill>
                  <a:srgbClr val="000000"/>
                </a:solidFill>
                <a:effectLst/>
              </a:rPr>
              <a:t>Rejoice in the Lord always; again I will say, rejoice. </a:t>
            </a:r>
            <a:r>
              <a:rPr lang="en-US" sz="2300" b="1" i="0" baseline="30000" dirty="0">
                <a:solidFill>
                  <a:srgbClr val="000000"/>
                </a:solidFill>
                <a:effectLst/>
              </a:rPr>
              <a:t>5 </a:t>
            </a:r>
            <a:r>
              <a:rPr lang="en-US" sz="2300" b="0" i="0" dirty="0">
                <a:solidFill>
                  <a:srgbClr val="000000"/>
                </a:solidFill>
                <a:effectLst/>
              </a:rPr>
              <a:t>Let your reasonableness be known to everyone. The Lord is at hand; </a:t>
            </a:r>
            <a:r>
              <a:rPr lang="en-US" sz="2300" b="1" i="0" baseline="30000" dirty="0">
                <a:solidFill>
                  <a:srgbClr val="000000"/>
                </a:solidFill>
                <a:effectLst/>
              </a:rPr>
              <a:t>6 </a:t>
            </a:r>
            <a:r>
              <a:rPr lang="en-US" sz="2300" b="0" i="0" u="sng" dirty="0">
                <a:solidFill>
                  <a:srgbClr val="000000"/>
                </a:solidFill>
                <a:effectLst/>
              </a:rPr>
              <a:t>do not be anxious about anything, but in everything by prayer and supplication with thanksgiving let your requests be made known to God. </a:t>
            </a:r>
            <a:r>
              <a:rPr lang="en-US" sz="2300" b="1" i="0" u="sng" baseline="30000" dirty="0">
                <a:solidFill>
                  <a:srgbClr val="000000"/>
                </a:solidFill>
                <a:effectLst/>
              </a:rPr>
              <a:t>7 </a:t>
            </a:r>
            <a:r>
              <a:rPr lang="en-US" sz="2300" b="0" i="0" u="sng" dirty="0">
                <a:solidFill>
                  <a:srgbClr val="000000"/>
                </a:solidFill>
                <a:effectLst/>
              </a:rPr>
              <a:t>And the peace of God, which surpasses all under-standing, will guard your hearts and your minds in Christ Jesus.</a:t>
            </a:r>
            <a:br>
              <a:rPr lang="en-US" sz="2300" b="0" i="0" u="sng" dirty="0">
                <a:solidFill>
                  <a:srgbClr val="000000"/>
                </a:solidFill>
                <a:effectLst/>
              </a:rPr>
            </a:br>
            <a:br>
              <a:rPr lang="en-US" sz="1500" b="0" i="0" dirty="0">
                <a:solidFill>
                  <a:srgbClr val="000000"/>
                </a:solidFill>
                <a:effectLst/>
              </a:rPr>
            </a:br>
            <a:r>
              <a:rPr lang="en-US" sz="2300" b="1" i="0" baseline="30000" dirty="0">
                <a:solidFill>
                  <a:srgbClr val="000000"/>
                </a:solidFill>
                <a:effectLst/>
              </a:rPr>
              <a:t>8 </a:t>
            </a:r>
            <a:r>
              <a:rPr lang="en-US" sz="2300" b="0" i="0" dirty="0">
                <a:solidFill>
                  <a:srgbClr val="000000"/>
                </a:solidFill>
                <a:effectLst/>
              </a:rPr>
              <a:t>Finally, brothers, whatever is true, whatever is honorable, whatever is just, whatever is pure, whatever is lovely, whatever is commendable, if there is any excellence, if there is anything worthy of praise, think about these things. </a:t>
            </a:r>
            <a:r>
              <a:rPr lang="en-US" sz="2300" b="1" i="0" baseline="30000" dirty="0">
                <a:solidFill>
                  <a:srgbClr val="000000"/>
                </a:solidFill>
                <a:effectLst/>
              </a:rPr>
              <a:t>9 </a:t>
            </a:r>
            <a:r>
              <a:rPr lang="en-US" sz="2300" b="0" i="0" dirty="0">
                <a:solidFill>
                  <a:srgbClr val="000000"/>
                </a:solidFill>
                <a:effectLst/>
              </a:rPr>
              <a:t>What you have learned and received and heard and seen in me—practice these things, and the God of peace will be with you.</a:t>
            </a:r>
          </a:p>
        </p:txBody>
      </p:sp>
      <p:sp>
        <p:nvSpPr>
          <p:cNvPr id="4" name="Rectangle 3">
            <a:extLst>
              <a:ext uri="{FF2B5EF4-FFF2-40B4-BE49-F238E27FC236}">
                <a16:creationId xmlns:a16="http://schemas.microsoft.com/office/drawing/2014/main" id="{2936BAEA-5666-4B2C-818F-E614CE4E83E6}"/>
              </a:ext>
            </a:extLst>
          </p:cNvPr>
          <p:cNvSpPr/>
          <p:nvPr/>
        </p:nvSpPr>
        <p:spPr>
          <a:xfrm>
            <a:off x="661639" y="1211767"/>
            <a:ext cx="7634868" cy="3144643"/>
          </a:xfrm>
          <a:prstGeom prst="rect">
            <a:avLst/>
          </a:prstGeom>
          <a:effectLst>
            <a:outerShdw blurRad="50800" dist="38100" dir="5400000" sx="101000" sy="1010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6EB174-7151-40F9-9C9A-F4867E875A29}"/>
              </a:ext>
            </a:extLst>
          </p:cNvPr>
          <p:cNvSpPr txBox="1"/>
          <p:nvPr/>
        </p:nvSpPr>
        <p:spPr>
          <a:xfrm>
            <a:off x="910683" y="1328998"/>
            <a:ext cx="7199971" cy="2862322"/>
          </a:xfrm>
          <a:prstGeom prst="rect">
            <a:avLst/>
          </a:prstGeom>
          <a:noFill/>
        </p:spPr>
        <p:txBody>
          <a:bodyPr wrap="square" rtlCol="0">
            <a:spAutoFit/>
          </a:bodyPr>
          <a:lstStyle/>
          <a:p>
            <a:r>
              <a:rPr lang="en-US" sz="3000"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2 Corinthians 10:3-5</a:t>
            </a:r>
            <a:br>
              <a:rPr lang="en-US" sz="3000"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US" sz="250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 </a:t>
            </a:r>
            <a:r>
              <a:rPr lang="en-US" sz="2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Though we walk in the flesh, we are not waging war according to the flesh. </a:t>
            </a:r>
            <a:r>
              <a:rPr lang="en-US" sz="250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4 </a:t>
            </a:r>
            <a:r>
              <a:rPr lang="en-US" sz="2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For the weapons of our warfare are not of the flesh but have divine power to destroy strongholds. </a:t>
            </a:r>
            <a:r>
              <a:rPr lang="en-US" sz="250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 </a:t>
            </a:r>
            <a:r>
              <a:rPr lang="en-US" sz="2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 destroy arguments and every lofty opinion raised against the knowledge of God, and take every thought captive to obey Christ</a:t>
            </a:r>
            <a:endParaRPr lang="en-US" sz="2500" dirty="0">
              <a:solidFill>
                <a:schemeClr val="bg1"/>
              </a:solidFill>
            </a:endParaRPr>
          </a:p>
        </p:txBody>
      </p:sp>
    </p:spTree>
    <p:extLst>
      <p:ext uri="{BB962C8B-B14F-4D97-AF65-F5344CB8AC3E}">
        <p14:creationId xmlns:p14="http://schemas.microsoft.com/office/powerpoint/2010/main" val="249496929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a:xfrm>
            <a:off x="282011" y="113614"/>
            <a:ext cx="8951199" cy="790106"/>
          </a:xfrm>
        </p:spPr>
        <p:txBody>
          <a:bodyPr>
            <a:noAutofit/>
          </a:bodyPr>
          <a:lstStyle/>
          <a:p>
            <a:r>
              <a:rPr lang="en-US" sz="5000" dirty="0"/>
              <a:t>PLANT. WEED. </a:t>
            </a:r>
            <a:r>
              <a:rPr lang="en-US" sz="5000" u="sng" dirty="0"/>
              <a:t>FEED</a:t>
            </a:r>
            <a:r>
              <a:rPr lang="en-US" sz="5000" dirty="0"/>
              <a:t>. </a:t>
            </a:r>
            <a:r>
              <a:rPr lang="en-US" sz="4000" dirty="0"/>
              <a:t>(repeat)</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941824"/>
            <a:ext cx="8776534" cy="4166506"/>
          </a:xfrm>
        </p:spPr>
        <p:txBody>
          <a:bodyPr>
            <a:noAutofit/>
          </a:bodyPr>
          <a:lstStyle/>
          <a:p>
            <a:pPr marL="0" indent="0" algn="l">
              <a:buNone/>
            </a:pPr>
            <a:r>
              <a:rPr lang="en-US" sz="2300" b="1" i="0" baseline="30000" dirty="0">
                <a:solidFill>
                  <a:srgbClr val="000000"/>
                </a:solidFill>
                <a:effectLst/>
              </a:rPr>
              <a:t>4 </a:t>
            </a:r>
            <a:r>
              <a:rPr lang="en-US" sz="2300" b="0" i="0" dirty="0">
                <a:solidFill>
                  <a:srgbClr val="000000"/>
                </a:solidFill>
                <a:effectLst/>
              </a:rPr>
              <a:t>Rejoice in the Lord always; again I will say, rejoice. </a:t>
            </a:r>
            <a:r>
              <a:rPr lang="en-US" sz="2300" b="1" i="0" baseline="30000" dirty="0">
                <a:solidFill>
                  <a:srgbClr val="000000"/>
                </a:solidFill>
                <a:effectLst/>
              </a:rPr>
              <a:t>5 </a:t>
            </a:r>
            <a:r>
              <a:rPr lang="en-US" sz="2300" b="0" i="0" dirty="0">
                <a:solidFill>
                  <a:srgbClr val="000000"/>
                </a:solidFill>
                <a:effectLst/>
              </a:rPr>
              <a:t>Let your reasonableness be known to everyone. The Lord is at hand; </a:t>
            </a:r>
            <a:r>
              <a:rPr lang="en-US" sz="2300" b="1" i="0" baseline="30000" dirty="0">
                <a:solidFill>
                  <a:srgbClr val="000000"/>
                </a:solidFill>
                <a:effectLst/>
              </a:rPr>
              <a:t>6 </a:t>
            </a:r>
            <a:r>
              <a:rPr lang="en-US" sz="2300" b="0" i="0" dirty="0">
                <a:solidFill>
                  <a:srgbClr val="000000"/>
                </a:solidFill>
                <a:effectLst/>
              </a:rPr>
              <a:t>do not be anxious about anything, but in everything by prayer and supplication with thanksgiving let your requests be made known to God. </a:t>
            </a:r>
            <a:r>
              <a:rPr lang="en-US" sz="2300" b="1" i="0" baseline="30000" dirty="0">
                <a:solidFill>
                  <a:srgbClr val="000000"/>
                </a:solidFill>
                <a:effectLst/>
              </a:rPr>
              <a:t>7 </a:t>
            </a:r>
            <a:r>
              <a:rPr lang="en-US" sz="2300" b="0" i="0" dirty="0">
                <a:solidFill>
                  <a:srgbClr val="000000"/>
                </a:solidFill>
                <a:effectLst/>
              </a:rPr>
              <a:t>And the peace of God, which surpasses all under-standing, will guard your hearts and your minds in Christ Jesus.</a:t>
            </a:r>
            <a:br>
              <a:rPr lang="en-US" sz="2300" b="0" i="0" dirty="0">
                <a:solidFill>
                  <a:srgbClr val="000000"/>
                </a:solidFill>
                <a:effectLst/>
              </a:rPr>
            </a:br>
            <a:br>
              <a:rPr lang="en-US" sz="1500" b="0" i="0" dirty="0">
                <a:solidFill>
                  <a:srgbClr val="000000"/>
                </a:solidFill>
                <a:effectLst/>
              </a:rPr>
            </a:br>
            <a:r>
              <a:rPr lang="en-US" sz="2300" b="1" i="0" baseline="30000" dirty="0">
                <a:solidFill>
                  <a:srgbClr val="000000"/>
                </a:solidFill>
                <a:effectLst/>
              </a:rPr>
              <a:t>8 </a:t>
            </a:r>
            <a:r>
              <a:rPr lang="en-US" sz="2300" b="0" i="0" dirty="0">
                <a:solidFill>
                  <a:srgbClr val="000000"/>
                </a:solidFill>
                <a:effectLst/>
              </a:rPr>
              <a:t>Finally, brothers, </a:t>
            </a:r>
            <a:r>
              <a:rPr lang="en-US" sz="2300" b="0" i="0" u="sng" dirty="0">
                <a:solidFill>
                  <a:srgbClr val="000000"/>
                </a:solidFill>
                <a:effectLst/>
              </a:rPr>
              <a:t>whatever is true, whatever is honorable, whatever is just, whatever is pure, whatever is lovely, whatever is commendable, if there is any excellence, if there is anything worthy of praise, think about these things</a:t>
            </a:r>
            <a:r>
              <a:rPr lang="en-US" sz="2300" b="0" i="0" dirty="0">
                <a:solidFill>
                  <a:srgbClr val="000000"/>
                </a:solidFill>
                <a:effectLst/>
              </a:rPr>
              <a:t>. </a:t>
            </a:r>
            <a:r>
              <a:rPr lang="en-US" sz="2300" b="1" i="0" baseline="30000" dirty="0">
                <a:solidFill>
                  <a:srgbClr val="000000"/>
                </a:solidFill>
                <a:effectLst/>
              </a:rPr>
              <a:t>9 </a:t>
            </a:r>
            <a:r>
              <a:rPr lang="en-US" sz="2300" b="0" i="0" dirty="0">
                <a:solidFill>
                  <a:srgbClr val="000000"/>
                </a:solidFill>
                <a:effectLst/>
              </a:rPr>
              <a:t>What you have learned and received and heard and seen in me—practice these things, and the God of peace will be with you.</a:t>
            </a:r>
          </a:p>
        </p:txBody>
      </p:sp>
    </p:spTree>
    <p:extLst>
      <p:ext uri="{BB962C8B-B14F-4D97-AF65-F5344CB8AC3E}">
        <p14:creationId xmlns:p14="http://schemas.microsoft.com/office/powerpoint/2010/main" val="147554480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a:xfrm>
            <a:off x="282011" y="113614"/>
            <a:ext cx="8951199" cy="790106"/>
          </a:xfrm>
        </p:spPr>
        <p:txBody>
          <a:bodyPr>
            <a:noAutofit/>
          </a:bodyPr>
          <a:lstStyle/>
          <a:p>
            <a:r>
              <a:rPr lang="en-US" sz="5000" dirty="0"/>
              <a:t>PLANT. WEED. FEED. </a:t>
            </a:r>
            <a:r>
              <a:rPr lang="en-US" sz="4000" dirty="0"/>
              <a:t>(</a:t>
            </a:r>
            <a:r>
              <a:rPr lang="en-US" sz="4000" u="sng" dirty="0"/>
              <a:t>repeat</a:t>
            </a:r>
            <a:r>
              <a:rPr lang="en-US" sz="4000" dirty="0"/>
              <a:t>)</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941824"/>
            <a:ext cx="8776534" cy="4166506"/>
          </a:xfrm>
        </p:spPr>
        <p:txBody>
          <a:bodyPr>
            <a:noAutofit/>
          </a:bodyPr>
          <a:lstStyle/>
          <a:p>
            <a:pPr marL="0" indent="0" algn="l">
              <a:buNone/>
            </a:pPr>
            <a:r>
              <a:rPr lang="en-US" sz="2300" b="1" i="0" baseline="30000" dirty="0">
                <a:solidFill>
                  <a:srgbClr val="000000"/>
                </a:solidFill>
                <a:effectLst/>
              </a:rPr>
              <a:t>4 </a:t>
            </a:r>
            <a:r>
              <a:rPr lang="en-US" sz="2300" b="0" i="0" dirty="0">
                <a:solidFill>
                  <a:srgbClr val="000000"/>
                </a:solidFill>
                <a:effectLst/>
              </a:rPr>
              <a:t>Rejoice in the Lord always; again I will say, rejoice. </a:t>
            </a:r>
            <a:r>
              <a:rPr lang="en-US" sz="2300" b="1" i="0" baseline="30000" dirty="0">
                <a:solidFill>
                  <a:srgbClr val="000000"/>
                </a:solidFill>
                <a:effectLst/>
              </a:rPr>
              <a:t>5 </a:t>
            </a:r>
            <a:r>
              <a:rPr lang="en-US" sz="2300" b="0" i="0" dirty="0">
                <a:solidFill>
                  <a:srgbClr val="000000"/>
                </a:solidFill>
                <a:effectLst/>
              </a:rPr>
              <a:t>Let your reasonableness be known to everyone. The Lord is at hand; </a:t>
            </a:r>
            <a:r>
              <a:rPr lang="en-US" sz="2300" b="1" i="0" baseline="30000" dirty="0">
                <a:solidFill>
                  <a:srgbClr val="000000"/>
                </a:solidFill>
                <a:effectLst/>
              </a:rPr>
              <a:t>6 </a:t>
            </a:r>
            <a:r>
              <a:rPr lang="en-US" sz="2300" b="0" i="0" dirty="0">
                <a:solidFill>
                  <a:srgbClr val="000000"/>
                </a:solidFill>
                <a:effectLst/>
              </a:rPr>
              <a:t>do not be anxious about anything, but in everything by prayer and supplication with thanksgiving let your requests be made known to God. </a:t>
            </a:r>
            <a:r>
              <a:rPr lang="en-US" sz="2300" b="1" i="0" baseline="30000" dirty="0">
                <a:solidFill>
                  <a:srgbClr val="000000"/>
                </a:solidFill>
                <a:effectLst/>
              </a:rPr>
              <a:t>7 </a:t>
            </a:r>
            <a:r>
              <a:rPr lang="en-US" sz="2300" b="0" i="0" dirty="0">
                <a:solidFill>
                  <a:srgbClr val="000000"/>
                </a:solidFill>
                <a:effectLst/>
              </a:rPr>
              <a:t>And the peace of God, which surpasses all under-standing, will guard your hearts and your minds in Christ Jesus.</a:t>
            </a:r>
            <a:br>
              <a:rPr lang="en-US" sz="2300" b="0" i="0" dirty="0">
                <a:solidFill>
                  <a:srgbClr val="000000"/>
                </a:solidFill>
                <a:effectLst/>
              </a:rPr>
            </a:br>
            <a:br>
              <a:rPr lang="en-US" sz="1500" b="0" i="0" dirty="0">
                <a:solidFill>
                  <a:srgbClr val="000000"/>
                </a:solidFill>
                <a:effectLst/>
              </a:rPr>
            </a:br>
            <a:r>
              <a:rPr lang="en-US" sz="2300" b="1" i="0" baseline="30000" dirty="0">
                <a:solidFill>
                  <a:srgbClr val="000000"/>
                </a:solidFill>
                <a:effectLst/>
              </a:rPr>
              <a:t>8 </a:t>
            </a:r>
            <a:r>
              <a:rPr lang="en-US" sz="2300" b="0" i="0" dirty="0">
                <a:solidFill>
                  <a:srgbClr val="000000"/>
                </a:solidFill>
                <a:effectLst/>
              </a:rPr>
              <a:t>Finally, brothers, whatever is true, whatever is honorable, whatever is just, whatever is pure, whatever is lovely, whatever is commendable, if there is any excellence, if there is anything worthy of praise, think about these things. </a:t>
            </a:r>
            <a:r>
              <a:rPr lang="en-US" sz="2300" b="1" i="0" baseline="30000" dirty="0">
                <a:solidFill>
                  <a:srgbClr val="000000"/>
                </a:solidFill>
                <a:effectLst/>
              </a:rPr>
              <a:t>9 </a:t>
            </a:r>
            <a:r>
              <a:rPr lang="en-US" sz="2300" b="0" i="0" dirty="0">
                <a:solidFill>
                  <a:srgbClr val="000000"/>
                </a:solidFill>
                <a:effectLst/>
              </a:rPr>
              <a:t>What you have learned and received and heard and seen in me—</a:t>
            </a:r>
            <a:r>
              <a:rPr lang="en-US" sz="2300" b="0" i="0" u="sng" dirty="0">
                <a:solidFill>
                  <a:srgbClr val="000000"/>
                </a:solidFill>
                <a:effectLst/>
              </a:rPr>
              <a:t>practice these things</a:t>
            </a:r>
            <a:r>
              <a:rPr lang="en-US" sz="2300" b="0" i="0" dirty="0">
                <a:solidFill>
                  <a:srgbClr val="000000"/>
                </a:solidFill>
                <a:effectLst/>
              </a:rPr>
              <a:t>, and the God of peace will be with you.</a:t>
            </a:r>
          </a:p>
        </p:txBody>
      </p:sp>
    </p:spTree>
    <p:extLst>
      <p:ext uri="{BB962C8B-B14F-4D97-AF65-F5344CB8AC3E}">
        <p14:creationId xmlns:p14="http://schemas.microsoft.com/office/powerpoint/2010/main" val="260936491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a:xfrm>
            <a:off x="282011" y="113614"/>
            <a:ext cx="8951199" cy="790106"/>
          </a:xfrm>
        </p:spPr>
        <p:txBody>
          <a:bodyPr>
            <a:noAutofit/>
          </a:bodyPr>
          <a:lstStyle/>
          <a:p>
            <a:r>
              <a:rPr lang="en-US" sz="5000" dirty="0"/>
              <a:t>PLANT. WEED. FEED. </a:t>
            </a:r>
            <a:r>
              <a:rPr lang="en-US" sz="4000" dirty="0"/>
              <a:t>(repeat)</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42826" y="1202016"/>
            <a:ext cx="8646451" cy="4166506"/>
          </a:xfrm>
        </p:spPr>
        <p:txBody>
          <a:bodyPr>
            <a:noAutofit/>
          </a:bodyPr>
          <a:lstStyle/>
          <a:p>
            <a:pPr marL="0" indent="0" algn="l">
              <a:buNone/>
            </a:pPr>
            <a:r>
              <a:rPr lang="en-US" sz="4000" b="1" u="sng" dirty="0">
                <a:solidFill>
                  <a:srgbClr val="000000"/>
                </a:solidFill>
              </a:rPr>
              <a:t>2 </a:t>
            </a:r>
            <a:r>
              <a:rPr lang="en-US" sz="4000" b="1" i="0" u="sng" dirty="0">
                <a:solidFill>
                  <a:srgbClr val="000000"/>
                </a:solidFill>
                <a:effectLst/>
              </a:rPr>
              <a:t>REFLECTION QUESTIONS:</a:t>
            </a:r>
          </a:p>
          <a:p>
            <a:pPr marL="512763" indent="-512763">
              <a:buFont typeface="+mj-lt"/>
              <a:buAutoNum type="arabicPeriod"/>
            </a:pPr>
            <a:r>
              <a:rPr lang="en-US" sz="3300" dirty="0">
                <a:effectLst/>
                <a:latin typeface="Calibri" panose="020F0502020204030204" pitchFamily="34" charset="0"/>
                <a:ea typeface="Calibri" panose="020F0502020204030204" pitchFamily="34" charset="0"/>
                <a:cs typeface="Times New Roman" panose="02020603050405020304" pitchFamily="18" charset="0"/>
              </a:rPr>
              <a:t>What is the current state of your mind and heart? What would it look like as a landscape?</a:t>
            </a:r>
            <a:br>
              <a:rPr lang="en-US" sz="3300" dirty="0">
                <a:effectLst/>
                <a:latin typeface="Calibri" panose="020F0502020204030204" pitchFamily="34" charset="0"/>
                <a:ea typeface="Calibri" panose="020F0502020204030204" pitchFamily="34" charset="0"/>
                <a:cs typeface="Times New Roman" panose="02020603050405020304" pitchFamily="18" charset="0"/>
              </a:rPr>
            </a:b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512763" indent="-512763" algn="l">
              <a:buFont typeface="+mj-lt"/>
              <a:buAutoNum type="arabicPeriod"/>
            </a:pPr>
            <a:r>
              <a:rPr lang="en-US" sz="3300" dirty="0">
                <a:effectLst/>
                <a:latin typeface="Calibri" panose="020F0502020204030204" pitchFamily="34" charset="0"/>
                <a:ea typeface="Calibri" panose="020F0502020204030204" pitchFamily="34" charset="0"/>
                <a:cs typeface="Times New Roman" panose="02020603050405020304" pitchFamily="18" charset="0"/>
              </a:rPr>
              <a:t>What’s a next step for you to cultivate a renewed mindscape </a:t>
            </a:r>
            <a:r>
              <a:rPr lang="en-US" sz="3300" dirty="0">
                <a:latin typeface="Calibri" panose="020F0502020204030204" pitchFamily="34" charset="0"/>
                <a:ea typeface="Calibri" panose="020F0502020204030204" pitchFamily="34" charset="0"/>
                <a:cs typeface="Times New Roman" panose="02020603050405020304" pitchFamily="18" charset="0"/>
              </a:rPr>
              <a:t>filled with </a:t>
            </a:r>
            <a:r>
              <a:rPr lang="en-US" sz="3300" dirty="0">
                <a:effectLst/>
                <a:latin typeface="Calibri" panose="020F0502020204030204" pitchFamily="34" charset="0"/>
                <a:ea typeface="Calibri" panose="020F0502020204030204" pitchFamily="34" charset="0"/>
                <a:cs typeface="Times New Roman" panose="02020603050405020304" pitchFamily="18" charset="0"/>
              </a:rPr>
              <a:t>peace?</a:t>
            </a:r>
          </a:p>
        </p:txBody>
      </p:sp>
    </p:spTree>
    <p:extLst>
      <p:ext uri="{BB962C8B-B14F-4D97-AF65-F5344CB8AC3E}">
        <p14:creationId xmlns:p14="http://schemas.microsoft.com/office/powerpoint/2010/main" val="220934355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56FFD-7DCD-450C-85B8-51717B7BB9FB}"/>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CE3214C1-C479-48B6-9375-1E42BDDB721B}"/>
              </a:ext>
            </a:extLst>
          </p:cNvPr>
          <p:cNvSpPr txBox="1"/>
          <p:nvPr/>
        </p:nvSpPr>
        <p:spPr>
          <a:xfrm>
            <a:off x="0" y="3520550"/>
            <a:ext cx="9143999" cy="1760482"/>
          </a:xfrm>
          <a:prstGeom prst="rect">
            <a:avLst/>
          </a:prstGeom>
          <a:noFill/>
        </p:spPr>
        <p:txBody>
          <a:bodyPr wrap="square" rtlCol="0">
            <a:spAutoFit/>
          </a:bodyPr>
          <a:lstStyle/>
          <a:p>
            <a:pPr algn="ctr">
              <a:lnSpc>
                <a:spcPct val="80000"/>
              </a:lnSpc>
            </a:pPr>
            <a:r>
              <a:rPr lang="en-US" sz="2400" b="1" i="0" dirty="0">
                <a:solidFill>
                  <a:srgbClr val="333333"/>
                </a:solidFill>
                <a:effectLst/>
                <a:latin typeface="Ubuntu" panose="020B0504030602030204" pitchFamily="34" charset="0"/>
              </a:rPr>
              <a:t>Tallgrass women</a:t>
            </a:r>
            <a:r>
              <a:rPr lang="en-US" sz="2400" b="0" i="0" dirty="0">
                <a:solidFill>
                  <a:srgbClr val="333333"/>
                </a:solidFill>
                <a:effectLst/>
                <a:latin typeface="Ubuntu" panose="020B0504030602030204" pitchFamily="34" charset="0"/>
              </a:rPr>
              <a:t>, celebrate women and friendship with us </a:t>
            </a:r>
            <a:br>
              <a:rPr lang="en-US" sz="2400" b="0" i="0" dirty="0">
                <a:solidFill>
                  <a:srgbClr val="333333"/>
                </a:solidFill>
                <a:effectLst/>
                <a:latin typeface="Ubuntu" panose="020B0504030602030204" pitchFamily="34" charset="0"/>
              </a:rPr>
            </a:br>
            <a:r>
              <a:rPr lang="en-US" sz="2400" b="1" i="0" dirty="0">
                <a:solidFill>
                  <a:srgbClr val="FF0000"/>
                </a:solidFill>
                <a:effectLst/>
                <a:latin typeface="Ubuntu" panose="020B0504030602030204" pitchFamily="34" charset="0"/>
              </a:rPr>
              <a:t>THIS TUESDAY, February 23 in the basement of El Patron!</a:t>
            </a:r>
            <a:r>
              <a:rPr lang="en-US" sz="2400" b="0" i="0" dirty="0">
                <a:solidFill>
                  <a:srgbClr val="333333"/>
                </a:solidFill>
                <a:effectLst/>
                <a:latin typeface="Ubuntu" panose="020B0504030602030204" pitchFamily="34" charset="0"/>
              </a:rPr>
              <a:t> </a:t>
            </a:r>
            <a:r>
              <a:rPr lang="en-US" sz="2000" b="0" i="0" dirty="0">
                <a:solidFill>
                  <a:srgbClr val="333333"/>
                </a:solidFill>
                <a:effectLst/>
                <a:latin typeface="Ubuntu" panose="020B0504030602030204" pitchFamily="34" charset="0"/>
              </a:rPr>
              <a:t>We'll enjoy </a:t>
            </a:r>
            <a:r>
              <a:rPr lang="en-US" sz="2000" b="1" i="0" dirty="0">
                <a:solidFill>
                  <a:srgbClr val="333333"/>
                </a:solidFill>
                <a:effectLst/>
                <a:latin typeface="Ubuntu" panose="020B0504030602030204" pitchFamily="34" charset="0"/>
              </a:rPr>
              <a:t>dinner</a:t>
            </a:r>
            <a:r>
              <a:rPr lang="en-US" sz="2000" b="0" i="0" dirty="0">
                <a:solidFill>
                  <a:srgbClr val="333333"/>
                </a:solidFill>
                <a:effectLst/>
                <a:latin typeface="Ubuntu" panose="020B0504030602030204" pitchFamily="34" charset="0"/>
              </a:rPr>
              <a:t>, exchange small </a:t>
            </a:r>
            <a:r>
              <a:rPr lang="en-US" sz="2000" b="1" i="0" dirty="0">
                <a:solidFill>
                  <a:srgbClr val="333333"/>
                </a:solidFill>
                <a:effectLst/>
                <a:latin typeface="Ubuntu" panose="020B0504030602030204" pitchFamily="34" charset="0"/>
              </a:rPr>
              <a:t>gifts</a:t>
            </a:r>
            <a:r>
              <a:rPr lang="en-US" sz="2000" b="0" i="0" dirty="0">
                <a:solidFill>
                  <a:srgbClr val="333333"/>
                </a:solidFill>
                <a:effectLst/>
                <a:latin typeface="Ubuntu" panose="020B0504030602030204" pitchFamily="34" charset="0"/>
              </a:rPr>
              <a:t> and grow in our </a:t>
            </a:r>
            <a:r>
              <a:rPr lang="en-US" sz="2000" b="1" i="0" dirty="0">
                <a:solidFill>
                  <a:srgbClr val="333333"/>
                </a:solidFill>
                <a:effectLst/>
                <a:latin typeface="Ubuntu" panose="020B0504030602030204" pitchFamily="34" charset="0"/>
              </a:rPr>
              <a:t>connection</a:t>
            </a:r>
            <a:r>
              <a:rPr lang="en-US" sz="2000" b="0" i="0" dirty="0">
                <a:solidFill>
                  <a:srgbClr val="333333"/>
                </a:solidFill>
                <a:effectLst/>
                <a:latin typeface="Ubuntu" panose="020B0504030602030204" pitchFamily="34" charset="0"/>
              </a:rPr>
              <a:t> to one another.  Bring money for dinner and a wrapped gift valued at $15 or less. </a:t>
            </a:r>
            <a:br>
              <a:rPr lang="en-US" sz="2400" b="0" i="0" dirty="0">
                <a:solidFill>
                  <a:srgbClr val="333333"/>
                </a:solidFill>
                <a:effectLst/>
                <a:latin typeface="Ubuntu" panose="020B0504030602030204" pitchFamily="34" charset="0"/>
              </a:rPr>
            </a:br>
            <a:br>
              <a:rPr lang="en-US" sz="700" b="0" i="0" dirty="0">
                <a:solidFill>
                  <a:srgbClr val="333333"/>
                </a:solidFill>
                <a:effectLst/>
                <a:latin typeface="Ubuntu" panose="020B0504030602030204" pitchFamily="34" charset="0"/>
              </a:rPr>
            </a:br>
            <a:r>
              <a:rPr lang="en-US" sz="2000" b="0" i="1" dirty="0">
                <a:solidFill>
                  <a:srgbClr val="333333"/>
                </a:solidFill>
                <a:effectLst/>
                <a:latin typeface="Ubuntu" panose="020B0504030602030204" pitchFamily="34" charset="0"/>
              </a:rPr>
              <a:t>Funds available to cover expenses for those in financial difficulty.</a:t>
            </a:r>
            <a:br>
              <a:rPr lang="en-US" sz="2000" b="0" i="1" dirty="0">
                <a:solidFill>
                  <a:srgbClr val="333333"/>
                </a:solidFill>
                <a:effectLst/>
                <a:latin typeface="-apple-system"/>
              </a:rPr>
            </a:br>
            <a:endParaRPr lang="en-US" sz="2000" i="1" dirty="0"/>
          </a:p>
        </p:txBody>
      </p:sp>
      <p:sp>
        <p:nvSpPr>
          <p:cNvPr id="9" name="TextBox 8">
            <a:extLst>
              <a:ext uri="{FF2B5EF4-FFF2-40B4-BE49-F238E27FC236}">
                <a16:creationId xmlns:a16="http://schemas.microsoft.com/office/drawing/2014/main" id="{FDE8BB34-DFA5-42C0-883A-51CF4D4F47DB}"/>
              </a:ext>
            </a:extLst>
          </p:cNvPr>
          <p:cNvSpPr txBox="1"/>
          <p:nvPr/>
        </p:nvSpPr>
        <p:spPr>
          <a:xfrm>
            <a:off x="6171850" y="2256751"/>
            <a:ext cx="4656220" cy="1138773"/>
          </a:xfrm>
          <a:prstGeom prst="rect">
            <a:avLst/>
          </a:prstGeom>
          <a:noFill/>
        </p:spPr>
        <p:txBody>
          <a:bodyPr wrap="square">
            <a:spAutoFit/>
          </a:bodyPr>
          <a:lstStyle/>
          <a:p>
            <a:r>
              <a:rPr lang="en-US" sz="3500" b="1" u="sng" dirty="0"/>
              <a:t>THIS TUESDAY:</a:t>
            </a:r>
            <a:br>
              <a:rPr lang="en-US" sz="3500" b="1" u="sng" dirty="0"/>
            </a:br>
            <a:r>
              <a:rPr lang="en-US" sz="3300" b="1" dirty="0"/>
              <a:t>FEB. 23, 630pm</a:t>
            </a:r>
            <a:endParaRPr lang="en-US" sz="3300" dirty="0"/>
          </a:p>
        </p:txBody>
      </p:sp>
      <p:pic>
        <p:nvPicPr>
          <p:cNvPr id="4" name="Picture 3" descr="Text&#10;&#10;Description automatically generated">
            <a:extLst>
              <a:ext uri="{FF2B5EF4-FFF2-40B4-BE49-F238E27FC236}">
                <a16:creationId xmlns:a16="http://schemas.microsoft.com/office/drawing/2014/main" id="{B848394E-15EB-4C7B-BF8A-C4C29534165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0000"/>
                    </a14:imgEffect>
                    <a14:imgEffect>
                      <a14:brightnessContrast contrast="5000"/>
                    </a14:imgEffect>
                  </a14:imgLayer>
                </a14:imgProps>
              </a:ext>
              <a:ext uri="{28A0092B-C50C-407E-A947-70E740481C1C}">
                <a14:useLocalDpi xmlns:a14="http://schemas.microsoft.com/office/drawing/2010/main" val="0"/>
              </a:ext>
            </a:extLst>
          </a:blip>
          <a:srcRect t="10187" b="5288"/>
          <a:stretch/>
        </p:blipFill>
        <p:spPr>
          <a:xfrm>
            <a:off x="-1" y="-7199"/>
            <a:ext cx="9144000" cy="3405600"/>
          </a:xfrm>
          <a:prstGeom prst="rect">
            <a:avLst/>
          </a:prstGeom>
        </p:spPr>
      </p:pic>
    </p:spTree>
    <p:extLst>
      <p:ext uri="{BB962C8B-B14F-4D97-AF65-F5344CB8AC3E}">
        <p14:creationId xmlns:p14="http://schemas.microsoft.com/office/powerpoint/2010/main" val="344541383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a:xfrm>
            <a:off x="282011" y="113614"/>
            <a:ext cx="8951199" cy="790106"/>
          </a:xfrm>
        </p:spPr>
        <p:txBody>
          <a:bodyPr>
            <a:noAutofit/>
          </a:bodyPr>
          <a:lstStyle/>
          <a:p>
            <a:r>
              <a:rPr lang="en-US" sz="5000" dirty="0"/>
              <a:t>PLANT. WEED. FEED. </a:t>
            </a:r>
            <a:r>
              <a:rPr lang="en-US" sz="4000" dirty="0"/>
              <a:t>(repeat)</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42826" y="1202016"/>
            <a:ext cx="8646451" cy="4166506"/>
          </a:xfrm>
        </p:spPr>
        <p:txBody>
          <a:bodyPr>
            <a:noAutofit/>
          </a:bodyPr>
          <a:lstStyle/>
          <a:p>
            <a:pPr marL="0" indent="0" algn="l">
              <a:buNone/>
            </a:pPr>
            <a:r>
              <a:rPr lang="en-US" sz="4000" b="1" u="sng" dirty="0">
                <a:solidFill>
                  <a:srgbClr val="000000"/>
                </a:solidFill>
              </a:rPr>
              <a:t>2 </a:t>
            </a:r>
            <a:r>
              <a:rPr lang="en-US" sz="4000" b="1" i="0" u="sng" dirty="0">
                <a:solidFill>
                  <a:srgbClr val="000000"/>
                </a:solidFill>
                <a:effectLst/>
              </a:rPr>
              <a:t>REFLECTION QUESTIONS:</a:t>
            </a:r>
          </a:p>
          <a:p>
            <a:pPr marL="512763" indent="-512763">
              <a:buFont typeface="+mj-lt"/>
              <a:buAutoNum type="arabicPeriod"/>
            </a:pPr>
            <a:r>
              <a:rPr lang="en-US" sz="3300" dirty="0">
                <a:effectLst/>
                <a:latin typeface="Calibri" panose="020F0502020204030204" pitchFamily="34" charset="0"/>
                <a:ea typeface="Calibri" panose="020F0502020204030204" pitchFamily="34" charset="0"/>
                <a:cs typeface="Times New Roman" panose="02020603050405020304" pitchFamily="18" charset="0"/>
              </a:rPr>
              <a:t>What is the current state of your mind and heart? What would it look like as a landscape?</a:t>
            </a:r>
            <a:br>
              <a:rPr lang="en-US" sz="3300" dirty="0">
                <a:effectLst/>
                <a:latin typeface="Calibri" panose="020F0502020204030204" pitchFamily="34" charset="0"/>
                <a:ea typeface="Calibri" panose="020F0502020204030204" pitchFamily="34" charset="0"/>
                <a:cs typeface="Times New Roman" panose="02020603050405020304" pitchFamily="18" charset="0"/>
              </a:rPr>
            </a:b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512763" indent="-512763" algn="l">
              <a:buFont typeface="+mj-lt"/>
              <a:buAutoNum type="arabicPeriod"/>
            </a:pPr>
            <a:r>
              <a:rPr lang="en-US" sz="3300" dirty="0">
                <a:effectLst/>
                <a:latin typeface="Calibri" panose="020F0502020204030204" pitchFamily="34" charset="0"/>
                <a:ea typeface="Calibri" panose="020F0502020204030204" pitchFamily="34" charset="0"/>
                <a:cs typeface="Times New Roman" panose="02020603050405020304" pitchFamily="18" charset="0"/>
              </a:rPr>
              <a:t>What’s a next step for you to cultivate a renewed mindscape </a:t>
            </a:r>
            <a:r>
              <a:rPr lang="en-US" sz="3300" dirty="0">
                <a:latin typeface="Calibri" panose="020F0502020204030204" pitchFamily="34" charset="0"/>
                <a:ea typeface="Calibri" panose="020F0502020204030204" pitchFamily="34" charset="0"/>
                <a:cs typeface="Times New Roman" panose="02020603050405020304" pitchFamily="18" charset="0"/>
              </a:rPr>
              <a:t>filled with </a:t>
            </a:r>
            <a:r>
              <a:rPr lang="en-US" sz="3300" dirty="0">
                <a:effectLst/>
                <a:latin typeface="Calibri" panose="020F0502020204030204" pitchFamily="34" charset="0"/>
                <a:ea typeface="Calibri" panose="020F0502020204030204" pitchFamily="34" charset="0"/>
                <a:cs typeface="Times New Roman" panose="02020603050405020304" pitchFamily="18" charset="0"/>
              </a:rPr>
              <a:t>peace?</a:t>
            </a:r>
          </a:p>
        </p:txBody>
      </p:sp>
      <p:pic>
        <p:nvPicPr>
          <p:cNvPr id="5" name="Picture 4" descr="Website&#10;&#10;Description automatically generated with low confidence">
            <a:extLst>
              <a:ext uri="{FF2B5EF4-FFF2-40B4-BE49-F238E27FC236}">
                <a16:creationId xmlns:a16="http://schemas.microsoft.com/office/drawing/2014/main" id="{402D3C63-8453-42A9-8C3D-9041A22987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1688" y="2968661"/>
            <a:ext cx="1638843" cy="2171338"/>
          </a:xfrm>
          <a:prstGeom prst="rect">
            <a:avLst/>
          </a:prstGeom>
        </p:spPr>
      </p:pic>
      <p:sp>
        <p:nvSpPr>
          <p:cNvPr id="6" name="TextBox 5">
            <a:extLst>
              <a:ext uri="{FF2B5EF4-FFF2-40B4-BE49-F238E27FC236}">
                <a16:creationId xmlns:a16="http://schemas.microsoft.com/office/drawing/2014/main" id="{D3231F56-2400-433F-9B95-03B1DF06A047}"/>
              </a:ext>
            </a:extLst>
          </p:cNvPr>
          <p:cNvSpPr txBox="1"/>
          <p:nvPr/>
        </p:nvSpPr>
        <p:spPr>
          <a:xfrm>
            <a:off x="295073" y="4458548"/>
            <a:ext cx="7403437" cy="590931"/>
          </a:xfrm>
          <a:prstGeom prst="rect">
            <a:avLst/>
          </a:prstGeom>
          <a:noFill/>
        </p:spPr>
        <p:txBody>
          <a:bodyPr wrap="none" rtlCol="0">
            <a:spAutoFit/>
          </a:bodyPr>
          <a:lstStyle/>
          <a:p>
            <a:r>
              <a:rPr lang="en-US" b="1" i="1" u="sng" dirty="0"/>
              <a:t>RECOMMENDED RESOURCE:</a:t>
            </a:r>
          </a:p>
          <a:p>
            <a:r>
              <a:rPr lang="en-US" b="1" i="1" dirty="0"/>
              <a:t>“MINDSCAPE: WHAT TO THINK ABOUT INSTEAD OF WORRYING” by Timothy Witmer</a:t>
            </a:r>
          </a:p>
        </p:txBody>
      </p:sp>
    </p:spTree>
    <p:extLst>
      <p:ext uri="{BB962C8B-B14F-4D97-AF65-F5344CB8AC3E}">
        <p14:creationId xmlns:p14="http://schemas.microsoft.com/office/powerpoint/2010/main" val="211859436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313F4-9336-4884-A902-69B2616C168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242D317-7B6B-4409-9D9E-A01328A07622}"/>
              </a:ext>
            </a:extLst>
          </p:cNvPr>
          <p:cNvSpPr>
            <a:spLocks noGrp="1"/>
          </p:cNvSpPr>
          <p:nvPr>
            <p:ph type="subTitle" idx="1"/>
          </p:nvPr>
        </p:nvSpPr>
        <p:spPr/>
        <p:txBody>
          <a:bodyPr/>
          <a:lstStyle/>
          <a:p>
            <a:endParaRPr lang="en-US"/>
          </a:p>
        </p:txBody>
      </p:sp>
      <p:pic>
        <p:nvPicPr>
          <p:cNvPr id="6" name="Picture 5" descr="Background pattern&#10;&#10;Description automatically generated">
            <a:extLst>
              <a:ext uri="{FF2B5EF4-FFF2-40B4-BE49-F238E27FC236}">
                <a16:creationId xmlns:a16="http://schemas.microsoft.com/office/drawing/2014/main" id="{FBBB6B2D-4EC5-4246-B343-01E18DF3C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8229600" cy="5143500"/>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EE54ACC2-8510-4717-BDAC-5AF47B5E4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2303490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36E202-68D3-460C-9AD4-F79F28977F6F}"/>
              </a:ext>
            </a:extLst>
          </p:cNvPr>
          <p:cNvSpPr>
            <a:spLocks noGrp="1"/>
          </p:cNvSpPr>
          <p:nvPr>
            <p:ph type="title"/>
          </p:nvPr>
        </p:nvSpPr>
        <p:spPr>
          <a:xfrm>
            <a:off x="330740" y="172398"/>
            <a:ext cx="7606169" cy="774660"/>
          </a:xfrm>
        </p:spPr>
        <p:txBody>
          <a:bodyPr>
            <a:noAutofit/>
          </a:bodyPr>
          <a:lstStyle/>
          <a:p>
            <a:r>
              <a:rPr lang="en-US" sz="5500" dirty="0"/>
              <a:t>MARCH GLADNE$$</a:t>
            </a:r>
          </a:p>
        </p:txBody>
      </p:sp>
      <p:pic>
        <p:nvPicPr>
          <p:cNvPr id="11" name="Picture 10">
            <a:extLst>
              <a:ext uri="{FF2B5EF4-FFF2-40B4-BE49-F238E27FC236}">
                <a16:creationId xmlns:a16="http://schemas.microsoft.com/office/drawing/2014/main" id="{CF50ADF2-B467-4B80-A6A5-82B66E5FE65C}"/>
              </a:ext>
            </a:extLst>
          </p:cNvPr>
          <p:cNvPicPr>
            <a:picLocks noChangeAspect="1"/>
          </p:cNvPicPr>
          <p:nvPr/>
        </p:nvPicPr>
        <p:blipFill rotWithShape="1">
          <a:blip r:embed="rId2"/>
          <a:srcRect t="53924" r="64602"/>
          <a:stretch/>
        </p:blipFill>
        <p:spPr>
          <a:xfrm>
            <a:off x="5865836" y="1316051"/>
            <a:ext cx="3172655" cy="2511397"/>
          </a:xfrm>
          <a:prstGeom prst="rect">
            <a:avLst/>
          </a:prstGeom>
        </p:spPr>
      </p:pic>
      <p:sp>
        <p:nvSpPr>
          <p:cNvPr id="4" name="Title 1">
            <a:extLst>
              <a:ext uri="{FF2B5EF4-FFF2-40B4-BE49-F238E27FC236}">
                <a16:creationId xmlns:a16="http://schemas.microsoft.com/office/drawing/2014/main" id="{0B5914CC-9415-4732-B3CD-812262534D29}"/>
              </a:ext>
            </a:extLst>
          </p:cNvPr>
          <p:cNvSpPr txBox="1">
            <a:spLocks/>
          </p:cNvSpPr>
          <p:nvPr/>
        </p:nvSpPr>
        <p:spPr>
          <a:xfrm>
            <a:off x="147712" y="2173458"/>
            <a:ext cx="5999869" cy="2125340"/>
          </a:xfrm>
          <a:prstGeom prst="rect">
            <a:avLst/>
          </a:prstGeom>
        </p:spPr>
        <p:txBody>
          <a:bodyPr vert="horz" lIns="91440" tIns="45720" rIns="91440" bIns="45720" rtlCol="0" anchor="ctr">
            <a:noAutofit/>
          </a:bodyPr>
          <a:lstStyle>
            <a:lvl1pPr algn="l" defTabSz="685773" rtl="0" eaLnBrk="1" latinLnBrk="0" hangingPunct="1">
              <a:lnSpc>
                <a:spcPct val="90000"/>
              </a:lnSpc>
              <a:spcBef>
                <a:spcPct val="0"/>
              </a:spcBef>
              <a:buNone/>
              <a:defRPr sz="4125" b="1" i="0" kern="1200" baseline="0">
                <a:solidFill>
                  <a:srgbClr val="2E5797"/>
                </a:solidFill>
                <a:latin typeface="Ubuntu" panose="020B0504030602030204" pitchFamily="34" charset="0"/>
                <a:ea typeface="+mj-ea"/>
                <a:cs typeface="+mj-cs"/>
              </a:defRPr>
            </a:lvl1pPr>
          </a:lstStyle>
          <a:p>
            <a:pPr algn="ctr"/>
            <a:r>
              <a:rPr lang="en-US" sz="3100" b="0" dirty="0">
                <a:solidFill>
                  <a:srgbClr val="096D87"/>
                </a:solidFill>
              </a:rPr>
              <a:t>We’re excited to join </a:t>
            </a:r>
            <a:br>
              <a:rPr lang="en-US" sz="3100" b="0" dirty="0">
                <a:solidFill>
                  <a:srgbClr val="096D87"/>
                </a:solidFill>
              </a:rPr>
            </a:br>
            <a:r>
              <a:rPr lang="en-US" sz="3100" b="0" dirty="0">
                <a:solidFill>
                  <a:srgbClr val="096D87"/>
                </a:solidFill>
              </a:rPr>
              <a:t>Thrivent Financial Ministries </a:t>
            </a:r>
            <a:br>
              <a:rPr lang="en-US" sz="3100" b="0" dirty="0">
                <a:solidFill>
                  <a:srgbClr val="096D87"/>
                </a:solidFill>
              </a:rPr>
            </a:br>
            <a:r>
              <a:rPr lang="en-US" sz="3100" b="0" dirty="0">
                <a:solidFill>
                  <a:srgbClr val="096D87"/>
                </a:solidFill>
              </a:rPr>
              <a:t>in MARCH GLADNE$$ 2021:</a:t>
            </a:r>
          </a:p>
          <a:p>
            <a:pPr algn="ctr"/>
            <a:br>
              <a:rPr kumimoji="0" lang="en-US" sz="1500" b="0" i="1" u="none" strike="noStrike" kern="1200" cap="none" spc="0" normalizeH="0" baseline="0" noProof="0" dirty="0">
                <a:ln>
                  <a:noFill/>
                </a:ln>
                <a:solidFill>
                  <a:srgbClr val="17578A"/>
                </a:solidFill>
                <a:effectLst/>
                <a:uLnTx/>
                <a:uFillTx/>
                <a:latin typeface="Calibri"/>
                <a:ea typeface="+mn-ea"/>
                <a:cs typeface="+mn-cs"/>
              </a:rPr>
            </a:br>
            <a:r>
              <a:rPr kumimoji="0" lang="en-US" sz="3000" i="1" u="none" strike="noStrike" kern="1200" cap="none" spc="0" normalizeH="0" baseline="0" noProof="0" dirty="0">
                <a:ln>
                  <a:noFill/>
                </a:ln>
                <a:solidFill>
                  <a:srgbClr val="17578A"/>
                </a:solidFill>
                <a:effectLst/>
                <a:uLnTx/>
                <a:uFillTx/>
                <a:latin typeface="Calibri"/>
                <a:ea typeface="+mn-ea"/>
                <a:cs typeface="+mn-cs"/>
              </a:rPr>
              <a:t>A friendly competition of generosity!</a:t>
            </a:r>
            <a:br>
              <a:rPr kumimoji="0" lang="en-US" sz="3000" i="1" u="none" strike="noStrike" kern="1200" cap="none" spc="0" normalizeH="0" baseline="0" noProof="0" dirty="0">
                <a:ln>
                  <a:noFill/>
                </a:ln>
                <a:solidFill>
                  <a:srgbClr val="17578A"/>
                </a:solidFill>
                <a:effectLst/>
                <a:uLnTx/>
                <a:uFillTx/>
                <a:latin typeface="Calibri"/>
                <a:ea typeface="+mn-ea"/>
                <a:cs typeface="+mn-cs"/>
              </a:rPr>
            </a:br>
            <a:br>
              <a:rPr kumimoji="0" lang="en-US" sz="1100" i="1" u="none" strike="noStrike" kern="1200" cap="none" spc="0" normalizeH="0" baseline="0" noProof="0" dirty="0">
                <a:ln>
                  <a:noFill/>
                </a:ln>
                <a:solidFill>
                  <a:srgbClr val="17578A"/>
                </a:solidFill>
                <a:effectLst/>
                <a:uLnTx/>
                <a:uFillTx/>
                <a:latin typeface="Calibri"/>
                <a:ea typeface="+mn-ea"/>
                <a:cs typeface="+mn-cs"/>
              </a:rPr>
            </a:br>
            <a:r>
              <a:rPr kumimoji="0" lang="en-US" sz="2600" i="1" u="none" strike="noStrike" kern="1200" cap="none" spc="0" normalizeH="0" baseline="0" noProof="0" dirty="0">
                <a:ln>
                  <a:noFill/>
                </a:ln>
                <a:solidFill>
                  <a:schemeClr val="tx1"/>
                </a:solidFill>
                <a:effectLst/>
                <a:uLnTx/>
                <a:uFillTx/>
                <a:latin typeface="Calibri"/>
                <a:ea typeface="+mn-ea"/>
                <a:cs typeface="+mn-cs"/>
              </a:rPr>
              <a:t> </a:t>
            </a:r>
            <a:r>
              <a:rPr kumimoji="0" lang="en-US" sz="2200" b="0" i="1" u="none" strike="noStrike" kern="1200" cap="none" spc="0" normalizeH="0" baseline="0" noProof="0" dirty="0">
                <a:ln>
                  <a:noFill/>
                </a:ln>
                <a:solidFill>
                  <a:schemeClr val="tx1"/>
                </a:solidFill>
                <a:effectLst/>
                <a:uLnTx/>
                <a:uFillTx/>
                <a:latin typeface="Calibri"/>
                <a:ea typeface="+mn-ea"/>
                <a:cs typeface="+mn-cs"/>
              </a:rPr>
              <a:t>Tallgrass </a:t>
            </a:r>
            <a:r>
              <a:rPr lang="en-US" sz="2200" b="0" i="1" dirty="0">
                <a:solidFill>
                  <a:schemeClr val="tx1"/>
                </a:solidFill>
                <a:latin typeface="Calibri"/>
                <a:ea typeface="+mn-ea"/>
                <a:cs typeface="+mn-cs"/>
              </a:rPr>
              <a:t>will be</a:t>
            </a:r>
            <a:r>
              <a:rPr kumimoji="0" lang="en-US" sz="2200" b="0" i="1" u="none" strike="noStrike" kern="1200" cap="none" spc="0" normalizeH="0" baseline="0" noProof="0" dirty="0">
                <a:ln>
                  <a:noFill/>
                </a:ln>
                <a:solidFill>
                  <a:schemeClr val="tx1"/>
                </a:solidFill>
                <a:effectLst/>
                <a:uLnTx/>
                <a:uFillTx/>
                <a:latin typeface="Calibri"/>
                <a:ea typeface="+mn-ea"/>
                <a:cs typeface="+mn-cs"/>
              </a:rPr>
              <a:t> focusing on </a:t>
            </a:r>
            <a:r>
              <a:rPr lang="en-US" sz="2200" b="0" i="1" dirty="0">
                <a:solidFill>
                  <a:schemeClr val="tx1"/>
                </a:solidFill>
                <a:latin typeface="Calibri"/>
                <a:ea typeface="+mn-ea"/>
                <a:cs typeface="+mn-cs"/>
              </a:rPr>
              <a:t>fully funding</a:t>
            </a:r>
            <a:br>
              <a:rPr kumimoji="0" lang="en-US" sz="2200" b="0" i="1" u="none" strike="noStrike" kern="1200" cap="none" spc="0" normalizeH="0" baseline="0" noProof="0" dirty="0">
                <a:ln>
                  <a:noFill/>
                </a:ln>
                <a:solidFill>
                  <a:schemeClr val="tx1"/>
                </a:solidFill>
                <a:effectLst/>
                <a:uLnTx/>
                <a:uFillTx/>
                <a:latin typeface="Calibri"/>
                <a:ea typeface="+mn-ea"/>
                <a:cs typeface="+mn-cs"/>
              </a:rPr>
            </a:br>
            <a:r>
              <a:rPr kumimoji="0" lang="en-US" sz="2200" b="0" i="1" u="none" strike="noStrike" kern="1200" cap="none" spc="0" normalizeH="0" baseline="0" noProof="0" dirty="0">
                <a:ln>
                  <a:noFill/>
                </a:ln>
                <a:solidFill>
                  <a:schemeClr val="tx1"/>
                </a:solidFill>
                <a:effectLst/>
                <a:uLnTx/>
                <a:uFillTx/>
                <a:latin typeface="Calibri"/>
                <a:ea typeface="+mn-ea"/>
                <a:cs typeface="+mn-cs"/>
              </a:rPr>
              <a:t>our</a:t>
            </a:r>
            <a:r>
              <a:rPr lang="en-US" sz="2200" b="0" i="1" dirty="0">
                <a:solidFill>
                  <a:schemeClr val="tx1"/>
                </a:solidFill>
                <a:latin typeface="Calibri"/>
                <a:ea typeface="+mn-ea"/>
                <a:cs typeface="+mn-cs"/>
              </a:rPr>
              <a:t> </a:t>
            </a:r>
            <a:r>
              <a:rPr kumimoji="0" lang="en-US" sz="2200" b="0" i="1" u="none" strike="noStrike" kern="1200" cap="none" spc="0" normalizeH="0" baseline="0" noProof="0" dirty="0">
                <a:ln>
                  <a:noFill/>
                </a:ln>
                <a:solidFill>
                  <a:schemeClr val="tx1"/>
                </a:solidFill>
                <a:effectLst/>
                <a:uLnTx/>
                <a:uFillTx/>
                <a:latin typeface="Calibri"/>
                <a:ea typeface="+mn-ea"/>
                <a:cs typeface="+mn-cs"/>
              </a:rPr>
              <a:t>March Budget together: $14,907 </a:t>
            </a:r>
            <a:br>
              <a:rPr kumimoji="0" lang="en-US" sz="2200" b="0" i="1" u="none" strike="noStrike" kern="1200" cap="none" spc="0" normalizeH="0" baseline="0" noProof="0" dirty="0">
                <a:ln>
                  <a:noFill/>
                </a:ln>
                <a:solidFill>
                  <a:schemeClr val="tx1"/>
                </a:solidFill>
                <a:effectLst/>
                <a:uLnTx/>
                <a:uFillTx/>
                <a:latin typeface="Calibri"/>
                <a:ea typeface="+mn-ea"/>
                <a:cs typeface="+mn-cs"/>
              </a:rPr>
            </a:br>
            <a:r>
              <a:rPr kumimoji="0" lang="en-US" sz="2200" b="0" i="1" u="none" strike="noStrike" kern="1200" cap="none" spc="0" normalizeH="0" baseline="0" noProof="0" dirty="0">
                <a:ln>
                  <a:noFill/>
                </a:ln>
                <a:solidFill>
                  <a:schemeClr val="tx1"/>
                </a:solidFill>
                <a:effectLst/>
                <a:uLnTx/>
                <a:uFillTx/>
                <a:latin typeface="Calibri"/>
                <a:ea typeface="+mn-ea"/>
                <a:cs typeface="+mn-cs"/>
              </a:rPr>
              <a:t>(2021 is a little bit of a stretch). </a:t>
            </a:r>
            <a:br>
              <a:rPr kumimoji="0" lang="en-US" sz="2400" b="0" i="1" u="none" strike="noStrike" kern="1200" cap="none" spc="0" normalizeH="0" baseline="0" noProof="0" dirty="0">
                <a:ln>
                  <a:noFill/>
                </a:ln>
                <a:solidFill>
                  <a:schemeClr val="tx1"/>
                </a:solidFill>
                <a:effectLst/>
                <a:uLnTx/>
                <a:uFillTx/>
                <a:latin typeface="Calibri"/>
                <a:ea typeface="+mn-ea"/>
                <a:cs typeface="+mn-cs"/>
              </a:rPr>
            </a:br>
            <a:br>
              <a:rPr kumimoji="0" lang="en-US" sz="1500" b="0" i="1" u="none" strike="noStrike" kern="1200" cap="none" spc="0" normalizeH="0" baseline="0" noProof="0" dirty="0">
                <a:ln>
                  <a:noFill/>
                </a:ln>
                <a:solidFill>
                  <a:schemeClr val="tx1"/>
                </a:solidFill>
                <a:effectLst/>
                <a:uLnTx/>
                <a:uFillTx/>
                <a:latin typeface="Calibri"/>
                <a:ea typeface="+mn-ea"/>
                <a:cs typeface="+mn-cs"/>
              </a:rPr>
            </a:br>
            <a:r>
              <a:rPr kumimoji="0" lang="en-US" sz="2400" i="1" u="none" strike="noStrike" kern="1200" cap="none" spc="0" normalizeH="0" baseline="0" noProof="0" dirty="0">
                <a:ln>
                  <a:noFill/>
                </a:ln>
                <a:effectLst/>
                <a:uLnTx/>
                <a:uFillTx/>
                <a:latin typeface="Calibri"/>
                <a:ea typeface="+mn-ea"/>
                <a:cs typeface="+mn-cs"/>
              </a:rPr>
              <a:t>Let’s make it fun! </a:t>
            </a:r>
            <a:r>
              <a:rPr kumimoji="0" lang="en-US" sz="2400" b="0" i="1" u="none" strike="noStrike" kern="1200" cap="none" spc="0" normalizeH="0" baseline="0" noProof="0" dirty="0">
                <a:ln>
                  <a:noFill/>
                </a:ln>
                <a:solidFill>
                  <a:schemeClr val="tx1"/>
                </a:solidFill>
                <a:effectLst/>
                <a:uLnTx/>
                <a:uFillTx/>
                <a:latin typeface="Calibri"/>
                <a:ea typeface="+mn-ea"/>
                <a:cs typeface="+mn-cs"/>
              </a:rPr>
              <a:t>More </a:t>
            </a:r>
            <a:r>
              <a:rPr kumimoji="0" lang="en-US" sz="2400" b="0" i="1" u="none" strike="noStrike" kern="1200" cap="none" spc="0" normalizeH="0" baseline="0" noProof="0" dirty="0" err="1">
                <a:ln>
                  <a:noFill/>
                </a:ln>
                <a:solidFill>
                  <a:schemeClr val="tx1"/>
                </a:solidFill>
                <a:effectLst/>
                <a:uLnTx/>
                <a:uFillTx/>
                <a:latin typeface="Calibri"/>
                <a:ea typeface="+mn-ea"/>
                <a:cs typeface="+mn-cs"/>
              </a:rPr>
              <a:t>deets</a:t>
            </a:r>
            <a:r>
              <a:rPr kumimoji="0" lang="en-US" sz="2400" b="0" i="1" u="none" strike="noStrike" kern="1200" cap="none" spc="0" normalizeH="0" baseline="0" noProof="0" dirty="0">
                <a:ln>
                  <a:noFill/>
                </a:ln>
                <a:solidFill>
                  <a:schemeClr val="tx1"/>
                </a:solidFill>
                <a:effectLst/>
                <a:uLnTx/>
                <a:uFillTx/>
                <a:latin typeface="Calibri"/>
                <a:ea typeface="+mn-ea"/>
                <a:cs typeface="+mn-cs"/>
              </a:rPr>
              <a:t> next week</a:t>
            </a:r>
            <a:br>
              <a:rPr kumimoji="0" lang="en-US" sz="2400" b="0" i="1" u="none" strike="noStrike" kern="1200" cap="none" spc="0" normalizeH="0" baseline="0" noProof="0" dirty="0">
                <a:ln>
                  <a:noFill/>
                </a:ln>
                <a:solidFill>
                  <a:schemeClr val="tx1"/>
                </a:solidFill>
                <a:effectLst/>
                <a:uLnTx/>
                <a:uFillTx/>
                <a:latin typeface="Calibri"/>
                <a:ea typeface="+mn-ea"/>
                <a:cs typeface="+mn-cs"/>
              </a:rPr>
            </a:br>
            <a:r>
              <a:rPr kumimoji="0" lang="en-US" sz="2400" b="0" i="1" u="none" strike="noStrike" kern="1200" cap="none" spc="0" normalizeH="0" baseline="0" noProof="0" dirty="0">
                <a:ln>
                  <a:noFill/>
                </a:ln>
                <a:solidFill>
                  <a:schemeClr val="tx1"/>
                </a:solidFill>
                <a:effectLst/>
                <a:uLnTx/>
                <a:uFillTx/>
                <a:latin typeface="Calibri"/>
                <a:ea typeface="+mn-ea"/>
                <a:cs typeface="+mn-cs"/>
              </a:rPr>
              <a:t>about how to give </a:t>
            </a:r>
            <a:r>
              <a:rPr kumimoji="0" lang="en-US" sz="2400" b="0" i="1" u="none" strike="noStrike" kern="1200" cap="none" spc="0" normalizeH="0" baseline="0" noProof="0" dirty="0" err="1">
                <a:ln>
                  <a:noFill/>
                </a:ln>
                <a:solidFill>
                  <a:schemeClr val="tx1"/>
                </a:solidFill>
                <a:effectLst/>
                <a:uLnTx/>
                <a:uFillTx/>
                <a:latin typeface="Calibri"/>
                <a:ea typeface="+mn-ea"/>
                <a:cs typeface="+mn-cs"/>
              </a:rPr>
              <a:t>gladne</a:t>
            </a:r>
            <a:r>
              <a:rPr lang="en-US" sz="2400" b="0" i="1" dirty="0">
                <a:solidFill>
                  <a:schemeClr val="tx1"/>
                </a:solidFill>
                <a:latin typeface="Calibri"/>
                <a:ea typeface="+mn-ea"/>
                <a:cs typeface="+mn-cs"/>
              </a:rPr>
              <a:t>ss</a:t>
            </a:r>
            <a:r>
              <a:rPr kumimoji="0" lang="en-US" sz="2400" b="0" i="1" u="none" strike="noStrike" kern="1200" cap="none" spc="0" normalizeH="0" baseline="0" noProof="0" dirty="0">
                <a:ln>
                  <a:noFill/>
                </a:ln>
                <a:solidFill>
                  <a:schemeClr val="tx1"/>
                </a:solidFill>
                <a:effectLst/>
                <a:uLnTx/>
                <a:uFillTx/>
                <a:latin typeface="Calibri"/>
                <a:ea typeface="+mn-ea"/>
                <a:cs typeface="+mn-cs"/>
              </a:rPr>
              <a:t>…</a:t>
            </a:r>
          </a:p>
          <a:p>
            <a:pPr algn="ctr"/>
            <a:endParaRPr lang="en-US" sz="2600" b="0" dirty="0">
              <a:solidFill>
                <a:srgbClr val="096D87"/>
              </a:solidFill>
            </a:endParaRPr>
          </a:p>
        </p:txBody>
      </p:sp>
      <p:pic>
        <p:nvPicPr>
          <p:cNvPr id="3" name="Picture 2" descr="Shape&#10;&#10;Description automatically generated with medium confidence">
            <a:extLst>
              <a:ext uri="{FF2B5EF4-FFF2-40B4-BE49-F238E27FC236}">
                <a16:creationId xmlns:a16="http://schemas.microsoft.com/office/drawing/2014/main" id="{5F5FC13C-494E-4B08-BA04-19DA34264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007" y="4177527"/>
            <a:ext cx="2618910" cy="569021"/>
          </a:xfrm>
          <a:prstGeom prst="rect">
            <a:avLst/>
          </a:prstGeom>
        </p:spPr>
      </p:pic>
    </p:spTree>
    <p:extLst>
      <p:ext uri="{BB962C8B-B14F-4D97-AF65-F5344CB8AC3E}">
        <p14:creationId xmlns:p14="http://schemas.microsoft.com/office/powerpoint/2010/main" val="438360958"/>
      </p:ext>
    </p:extLst>
  </p:cSld>
  <p:clrMapOvr>
    <a:masterClrMapping/>
  </p:clrMapOvr>
  <mc:AlternateContent xmlns:mc="http://schemas.openxmlformats.org/markup-compatibility/2006" xmlns:p14="http://schemas.microsoft.com/office/powerpoint/2010/main">
    <mc:Choice Requires="p14">
      <p:transition spd="med" p14:dur="700" advTm="9000">
        <p:fade/>
      </p:transition>
    </mc:Choice>
    <mc:Fallback xmlns="">
      <p:transition spd="med" advTm="9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3F022-4DC3-497A-99A8-3E7D90AEC9E4}"/>
              </a:ext>
            </a:extLst>
          </p:cNvPr>
          <p:cNvSpPr>
            <a:spLocks noGrp="1"/>
          </p:cNvSpPr>
          <p:nvPr>
            <p:ph type="title"/>
          </p:nvPr>
        </p:nvSpPr>
        <p:spPr/>
        <p:txBody>
          <a:bodyPr/>
          <a:lstStyle/>
          <a:p>
            <a:endParaRPr lang="en-US"/>
          </a:p>
        </p:txBody>
      </p:sp>
      <p:sp>
        <p:nvSpPr>
          <p:cNvPr id="10" name="TextBox 9">
            <a:extLst>
              <a:ext uri="{FF2B5EF4-FFF2-40B4-BE49-F238E27FC236}">
                <a16:creationId xmlns:a16="http://schemas.microsoft.com/office/drawing/2014/main" id="{3917EC99-AA97-4C46-98E9-E53D24BB4126}"/>
              </a:ext>
            </a:extLst>
          </p:cNvPr>
          <p:cNvSpPr txBox="1"/>
          <p:nvPr/>
        </p:nvSpPr>
        <p:spPr>
          <a:xfrm>
            <a:off x="1405869" y="4591304"/>
            <a:ext cx="7652677" cy="438582"/>
          </a:xfrm>
          <a:prstGeom prst="rect">
            <a:avLst/>
          </a:prstGeom>
          <a:noFill/>
        </p:spPr>
        <p:txBody>
          <a:bodyPr wrap="square" rtlCol="0">
            <a:spAutoFit/>
          </a:bodyPr>
          <a:lstStyle/>
          <a:p>
            <a:r>
              <a:rPr lang="en-US" sz="2250" b="1" dirty="0">
                <a:solidFill>
                  <a:srgbClr val="FF0000"/>
                </a:solidFill>
              </a:rPr>
              <a:t>GRAB A BOOK AND GUIDE ON THE RESOURCE TABLE</a:t>
            </a:r>
          </a:p>
        </p:txBody>
      </p:sp>
      <p:sp>
        <p:nvSpPr>
          <p:cNvPr id="3" name="Rectangle 2">
            <a:extLst>
              <a:ext uri="{FF2B5EF4-FFF2-40B4-BE49-F238E27FC236}">
                <a16:creationId xmlns:a16="http://schemas.microsoft.com/office/drawing/2014/main" id="{31081531-82A1-4632-BA2D-4B24AE800337}"/>
              </a:ext>
            </a:extLst>
          </p:cNvPr>
          <p:cNvSpPr/>
          <p:nvPr/>
        </p:nvSpPr>
        <p:spPr>
          <a:xfrm>
            <a:off x="-340467" y="2811294"/>
            <a:ext cx="10245412" cy="1070042"/>
          </a:xfrm>
          <a:prstGeom prst="rect">
            <a:avLst/>
          </a:prstGeom>
          <a:solidFill>
            <a:srgbClr val="99C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icture containing graphical user interface&#10;&#10;Description automatically generated">
            <a:extLst>
              <a:ext uri="{FF2B5EF4-FFF2-40B4-BE49-F238E27FC236}">
                <a16:creationId xmlns:a16="http://schemas.microsoft.com/office/drawing/2014/main" id="{BDAEA8FB-2D44-44F8-9945-6BFE255617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641223"/>
            <a:ext cx="6858000" cy="3861054"/>
          </a:xfrm>
        </p:spPr>
      </p:pic>
    </p:spTree>
    <p:extLst>
      <p:ext uri="{BB962C8B-B14F-4D97-AF65-F5344CB8AC3E}">
        <p14:creationId xmlns:p14="http://schemas.microsoft.com/office/powerpoint/2010/main" val="832472"/>
      </p:ext>
    </p:extLst>
  </p:cSld>
  <p:clrMapOvr>
    <a:masterClrMapping/>
  </p:clrMapOvr>
  <mc:AlternateContent xmlns:mc="http://schemas.openxmlformats.org/markup-compatibility/2006" xmlns:p14="http://schemas.microsoft.com/office/powerpoint/2010/main">
    <mc:Choice Requires="p14">
      <p:transition spd="med" p14:dur="700" advTm="9000">
        <p:fade/>
      </p:transition>
    </mc:Choice>
    <mc:Fallback xmlns="">
      <p:transition spd="med" advTm="9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3F022-4DC3-497A-99A8-3E7D90AEC9E4}"/>
              </a:ext>
            </a:extLst>
          </p:cNvPr>
          <p:cNvSpPr>
            <a:spLocks noGrp="1"/>
          </p:cNvSpPr>
          <p:nvPr>
            <p:ph type="title"/>
          </p:nvPr>
        </p:nvSpPr>
        <p:spPr/>
        <p:txBody>
          <a:bodyPr/>
          <a:lstStyle/>
          <a:p>
            <a:endParaRPr lang="en-US"/>
          </a:p>
        </p:txBody>
      </p:sp>
      <p:sp>
        <p:nvSpPr>
          <p:cNvPr id="10" name="TextBox 9">
            <a:extLst>
              <a:ext uri="{FF2B5EF4-FFF2-40B4-BE49-F238E27FC236}">
                <a16:creationId xmlns:a16="http://schemas.microsoft.com/office/drawing/2014/main" id="{3917EC99-AA97-4C46-98E9-E53D24BB4126}"/>
              </a:ext>
            </a:extLst>
          </p:cNvPr>
          <p:cNvSpPr txBox="1"/>
          <p:nvPr/>
        </p:nvSpPr>
        <p:spPr>
          <a:xfrm>
            <a:off x="42727" y="4290645"/>
            <a:ext cx="9058546" cy="784830"/>
          </a:xfrm>
          <a:prstGeom prst="rect">
            <a:avLst/>
          </a:prstGeom>
          <a:noFill/>
        </p:spPr>
        <p:txBody>
          <a:bodyPr wrap="square" rtlCol="0">
            <a:spAutoFit/>
          </a:bodyPr>
          <a:lstStyle/>
          <a:p>
            <a:pPr algn="ctr"/>
            <a:r>
              <a:rPr lang="en-US" sz="4500" b="1" dirty="0">
                <a:solidFill>
                  <a:srgbClr val="4A4A4A"/>
                </a:solidFill>
              </a:rPr>
              <a:t>MATTHIAS BIEBER &amp; MIKE DUNN</a:t>
            </a:r>
          </a:p>
        </p:txBody>
      </p:sp>
      <p:sp>
        <p:nvSpPr>
          <p:cNvPr id="3" name="Rectangle 2">
            <a:extLst>
              <a:ext uri="{FF2B5EF4-FFF2-40B4-BE49-F238E27FC236}">
                <a16:creationId xmlns:a16="http://schemas.microsoft.com/office/drawing/2014/main" id="{31081531-82A1-4632-BA2D-4B24AE800337}"/>
              </a:ext>
            </a:extLst>
          </p:cNvPr>
          <p:cNvSpPr/>
          <p:nvPr/>
        </p:nvSpPr>
        <p:spPr>
          <a:xfrm>
            <a:off x="-340467" y="2811294"/>
            <a:ext cx="10245412" cy="1070042"/>
          </a:xfrm>
          <a:prstGeom prst="rect">
            <a:avLst/>
          </a:prstGeom>
          <a:solidFill>
            <a:srgbClr val="99C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icture containing graphical user interface&#10;&#10;Description automatically generated">
            <a:extLst>
              <a:ext uri="{FF2B5EF4-FFF2-40B4-BE49-F238E27FC236}">
                <a16:creationId xmlns:a16="http://schemas.microsoft.com/office/drawing/2014/main" id="{BDAEA8FB-2D44-44F8-9945-6BFE255617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641223"/>
            <a:ext cx="6858000" cy="3861054"/>
          </a:xfrm>
        </p:spPr>
      </p:pic>
    </p:spTree>
    <p:extLst>
      <p:ext uri="{BB962C8B-B14F-4D97-AF65-F5344CB8AC3E}">
        <p14:creationId xmlns:p14="http://schemas.microsoft.com/office/powerpoint/2010/main" val="1554986990"/>
      </p:ext>
    </p:extLst>
  </p:cSld>
  <p:clrMapOvr>
    <a:masterClrMapping/>
  </p:clrMapOvr>
  <mc:AlternateContent xmlns:mc="http://schemas.openxmlformats.org/markup-compatibility/2006" xmlns:p14="http://schemas.microsoft.com/office/powerpoint/2010/main">
    <mc:Choice Requires="p14">
      <p:transition spd="med" p14:dur="700" advTm="9000">
        <p:fade/>
      </p:transition>
    </mc:Choice>
    <mc:Fallback xmlns="">
      <p:transition spd="med" advTm="9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p:txBody>
          <a:bodyPr>
            <a:normAutofit/>
          </a:bodyPr>
          <a:lstStyle/>
          <a:p>
            <a:r>
              <a:rPr lang="en-US" sz="5000" dirty="0"/>
              <a:t>PHILIPPIANS 4:4-9</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941824"/>
            <a:ext cx="8776534" cy="4166506"/>
          </a:xfrm>
        </p:spPr>
        <p:txBody>
          <a:bodyPr>
            <a:noAutofit/>
          </a:bodyPr>
          <a:lstStyle/>
          <a:p>
            <a:pPr marL="0" indent="0" algn="l">
              <a:buNone/>
            </a:pPr>
            <a:r>
              <a:rPr lang="en-US" sz="2300" b="1" i="0" baseline="30000" dirty="0">
                <a:solidFill>
                  <a:srgbClr val="000000"/>
                </a:solidFill>
                <a:effectLst/>
              </a:rPr>
              <a:t>4 </a:t>
            </a:r>
            <a:r>
              <a:rPr lang="en-US" sz="2300" b="0" i="0" dirty="0">
                <a:solidFill>
                  <a:srgbClr val="000000"/>
                </a:solidFill>
                <a:effectLst/>
              </a:rPr>
              <a:t>Rejoice in the Lord always; again I will say, rejoice. </a:t>
            </a:r>
            <a:r>
              <a:rPr lang="en-US" sz="2300" b="1" i="0" baseline="30000" dirty="0">
                <a:solidFill>
                  <a:srgbClr val="000000"/>
                </a:solidFill>
                <a:effectLst/>
              </a:rPr>
              <a:t>5 </a:t>
            </a:r>
            <a:r>
              <a:rPr lang="en-US" sz="2300" b="0" i="0" dirty="0">
                <a:solidFill>
                  <a:srgbClr val="000000"/>
                </a:solidFill>
                <a:effectLst/>
              </a:rPr>
              <a:t>Let your reasonableness be known to everyone. The Lord is at hand; </a:t>
            </a:r>
            <a:r>
              <a:rPr lang="en-US" sz="2300" b="1" i="0" baseline="30000" dirty="0">
                <a:solidFill>
                  <a:srgbClr val="000000"/>
                </a:solidFill>
                <a:effectLst/>
              </a:rPr>
              <a:t>6 </a:t>
            </a:r>
            <a:r>
              <a:rPr lang="en-US" sz="2300" b="0" i="0" dirty="0">
                <a:solidFill>
                  <a:srgbClr val="000000"/>
                </a:solidFill>
                <a:effectLst/>
              </a:rPr>
              <a:t>do not be anxious about anything, but in everything by prayer and supplication with thanksgiving let your requests be made known to God. </a:t>
            </a:r>
            <a:r>
              <a:rPr lang="en-US" sz="2300" b="1" i="0" baseline="30000" dirty="0">
                <a:solidFill>
                  <a:srgbClr val="000000"/>
                </a:solidFill>
                <a:effectLst/>
              </a:rPr>
              <a:t>7 </a:t>
            </a:r>
            <a:r>
              <a:rPr lang="en-US" sz="2300" b="0" i="0" dirty="0">
                <a:solidFill>
                  <a:srgbClr val="000000"/>
                </a:solidFill>
                <a:effectLst/>
              </a:rPr>
              <a:t>And the peace of God, which surpasses all under-standing, will guard your hearts and your minds in Christ Jesus.</a:t>
            </a:r>
            <a:br>
              <a:rPr lang="en-US" sz="2300" b="0" i="0" dirty="0">
                <a:solidFill>
                  <a:srgbClr val="000000"/>
                </a:solidFill>
                <a:effectLst/>
              </a:rPr>
            </a:br>
            <a:br>
              <a:rPr lang="en-US" sz="1500" b="0" i="0" dirty="0">
                <a:solidFill>
                  <a:srgbClr val="000000"/>
                </a:solidFill>
                <a:effectLst/>
              </a:rPr>
            </a:br>
            <a:r>
              <a:rPr lang="en-US" sz="2300" b="1" i="0" baseline="30000" dirty="0">
                <a:solidFill>
                  <a:srgbClr val="000000"/>
                </a:solidFill>
                <a:effectLst/>
              </a:rPr>
              <a:t>8 </a:t>
            </a:r>
            <a:r>
              <a:rPr lang="en-US" sz="2300" b="0" i="0" dirty="0">
                <a:solidFill>
                  <a:srgbClr val="000000"/>
                </a:solidFill>
                <a:effectLst/>
              </a:rPr>
              <a:t>Finally, brothers, whatever is true, whatever is honorable, whatever is just, whatever is pure, whatever is lovely, whatever is commendable, if there is any excellence, if there is anything worthy of praise, think about these things. </a:t>
            </a:r>
            <a:r>
              <a:rPr lang="en-US" sz="2300" b="1" i="0" baseline="30000" dirty="0">
                <a:solidFill>
                  <a:srgbClr val="000000"/>
                </a:solidFill>
                <a:effectLst/>
              </a:rPr>
              <a:t>9 </a:t>
            </a:r>
            <a:r>
              <a:rPr lang="en-US" sz="2300" b="0" i="0" dirty="0">
                <a:solidFill>
                  <a:srgbClr val="000000"/>
                </a:solidFill>
                <a:effectLst/>
              </a:rPr>
              <a:t>What you have learned and received and heard and seen in me—practice these things, and the God of peace will be with you.</a:t>
            </a:r>
          </a:p>
        </p:txBody>
      </p:sp>
    </p:spTree>
    <p:extLst>
      <p:ext uri="{BB962C8B-B14F-4D97-AF65-F5344CB8AC3E}">
        <p14:creationId xmlns:p14="http://schemas.microsoft.com/office/powerpoint/2010/main" val="293003162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313F4-9336-4884-A902-69B2616C168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242D317-7B6B-4409-9D9E-A01328A07622}"/>
              </a:ext>
            </a:extLst>
          </p:cNvPr>
          <p:cNvSpPr>
            <a:spLocks noGrp="1"/>
          </p:cNvSpPr>
          <p:nvPr>
            <p:ph type="subTitle" idx="1"/>
          </p:nvPr>
        </p:nvSpPr>
        <p:spPr/>
        <p:txBody>
          <a:bodyPr/>
          <a:lstStyle/>
          <a:p>
            <a:endParaRPr lang="en-US"/>
          </a:p>
        </p:txBody>
      </p:sp>
      <p:pic>
        <p:nvPicPr>
          <p:cNvPr id="6" name="Picture 5" descr="Background pattern&#10;&#10;Description automatically generated">
            <a:extLst>
              <a:ext uri="{FF2B5EF4-FFF2-40B4-BE49-F238E27FC236}">
                <a16:creationId xmlns:a16="http://schemas.microsoft.com/office/drawing/2014/main" id="{FBBB6B2D-4EC5-4246-B343-01E18DF3C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8229600" cy="5143500"/>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EE54ACC2-8510-4717-BDAC-5AF47B5E4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3990283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p:txBody>
          <a:bodyPr>
            <a:normAutofit/>
          </a:bodyPr>
          <a:lstStyle/>
          <a:p>
            <a:r>
              <a:rPr lang="en-US" sz="5000" dirty="0"/>
              <a:t>PHILIPPIANS 4:4-9</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941824"/>
            <a:ext cx="8776534" cy="4166506"/>
          </a:xfrm>
        </p:spPr>
        <p:txBody>
          <a:bodyPr>
            <a:noAutofit/>
          </a:bodyPr>
          <a:lstStyle/>
          <a:p>
            <a:pPr marL="0" indent="0" algn="l">
              <a:buNone/>
            </a:pPr>
            <a:r>
              <a:rPr lang="en-US" sz="2300" b="1" i="0" baseline="30000" dirty="0">
                <a:solidFill>
                  <a:srgbClr val="000000"/>
                </a:solidFill>
                <a:effectLst/>
              </a:rPr>
              <a:t>4 </a:t>
            </a:r>
            <a:r>
              <a:rPr lang="en-US" sz="2300" b="0" i="0" dirty="0">
                <a:solidFill>
                  <a:srgbClr val="000000"/>
                </a:solidFill>
                <a:effectLst/>
              </a:rPr>
              <a:t>Rejoice in the Lord always; again I will say, rejoice. </a:t>
            </a:r>
            <a:r>
              <a:rPr lang="en-US" sz="2300" b="1" i="0" baseline="30000" dirty="0">
                <a:solidFill>
                  <a:srgbClr val="000000"/>
                </a:solidFill>
                <a:effectLst/>
              </a:rPr>
              <a:t>5 </a:t>
            </a:r>
            <a:r>
              <a:rPr lang="en-US" sz="2300" b="0" i="0" dirty="0">
                <a:solidFill>
                  <a:srgbClr val="000000"/>
                </a:solidFill>
                <a:effectLst/>
              </a:rPr>
              <a:t>Let your reasonableness be known to everyone. The Lord is at hand; </a:t>
            </a:r>
            <a:r>
              <a:rPr lang="en-US" sz="2300" b="1" i="0" baseline="30000" dirty="0">
                <a:solidFill>
                  <a:srgbClr val="000000"/>
                </a:solidFill>
                <a:effectLst/>
              </a:rPr>
              <a:t>6 </a:t>
            </a:r>
            <a:r>
              <a:rPr lang="en-US" sz="2300" b="0" i="0" dirty="0">
                <a:solidFill>
                  <a:srgbClr val="000000"/>
                </a:solidFill>
                <a:effectLst/>
              </a:rPr>
              <a:t>do not be anxious about anything, but in everything by prayer and supplication with thanksgiving let your requests be made known to God. </a:t>
            </a:r>
            <a:r>
              <a:rPr lang="en-US" sz="2300" b="1" i="0" baseline="30000" dirty="0">
                <a:solidFill>
                  <a:srgbClr val="000000"/>
                </a:solidFill>
                <a:effectLst/>
              </a:rPr>
              <a:t>7 </a:t>
            </a:r>
            <a:r>
              <a:rPr lang="en-US" sz="2300" b="0" i="0" dirty="0">
                <a:solidFill>
                  <a:srgbClr val="000000"/>
                </a:solidFill>
                <a:effectLst/>
              </a:rPr>
              <a:t>And the peace of God, which surpasses all under-standing, will guard your hearts and your minds in Christ Jesus.</a:t>
            </a:r>
            <a:br>
              <a:rPr lang="en-US" sz="2300" b="0" i="0" dirty="0">
                <a:solidFill>
                  <a:srgbClr val="000000"/>
                </a:solidFill>
                <a:effectLst/>
              </a:rPr>
            </a:br>
            <a:br>
              <a:rPr lang="en-US" sz="1500" b="0" i="0" dirty="0">
                <a:solidFill>
                  <a:srgbClr val="000000"/>
                </a:solidFill>
                <a:effectLst/>
              </a:rPr>
            </a:br>
            <a:r>
              <a:rPr lang="en-US" sz="2300" b="1" i="0" baseline="30000" dirty="0">
                <a:solidFill>
                  <a:srgbClr val="000000"/>
                </a:solidFill>
                <a:effectLst/>
              </a:rPr>
              <a:t>8 </a:t>
            </a:r>
            <a:r>
              <a:rPr lang="en-US" sz="2300" b="0" i="0" dirty="0">
                <a:solidFill>
                  <a:srgbClr val="000000"/>
                </a:solidFill>
                <a:effectLst/>
              </a:rPr>
              <a:t>Finally, brothers, whatever is true, whatever is honorable, whatever is just, whatever is pure, whatever is lovely, whatever is commendable, if there is any excellence, if there is anything worthy of praise, think about these things. </a:t>
            </a:r>
            <a:r>
              <a:rPr lang="en-US" sz="2300" b="1" i="0" baseline="30000" dirty="0">
                <a:solidFill>
                  <a:srgbClr val="000000"/>
                </a:solidFill>
                <a:effectLst/>
              </a:rPr>
              <a:t>9 </a:t>
            </a:r>
            <a:r>
              <a:rPr lang="en-US" sz="2300" b="0" i="0" dirty="0">
                <a:solidFill>
                  <a:srgbClr val="000000"/>
                </a:solidFill>
                <a:effectLst/>
              </a:rPr>
              <a:t>What you have learned and received and heard and seen in me—practice these things, and the God of peace will be with you.</a:t>
            </a:r>
          </a:p>
        </p:txBody>
      </p:sp>
    </p:spTree>
    <p:extLst>
      <p:ext uri="{BB962C8B-B14F-4D97-AF65-F5344CB8AC3E}">
        <p14:creationId xmlns:p14="http://schemas.microsoft.com/office/powerpoint/2010/main" val="514728202"/>
      </p:ext>
    </p:extLst>
  </p:cSld>
  <p:clrMapOvr>
    <a:masterClrMapping/>
  </p:clrMapOvr>
  <p:transition>
    <p:fade/>
  </p:transition>
</p:sld>
</file>

<file path=ppt/theme/theme1.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TotalTime>
  <Words>4058</Words>
  <Application>Microsoft Office PowerPoint</Application>
  <PresentationFormat>On-screen Show (16:9)</PresentationFormat>
  <Paragraphs>77</Paragraphs>
  <Slides>31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-apple-system</vt:lpstr>
      <vt:lpstr>Arial</vt:lpstr>
      <vt:lpstr>Arimo</vt:lpstr>
      <vt:lpstr>Calibri</vt:lpstr>
      <vt:lpstr>Calibri Light</vt:lpstr>
      <vt:lpstr>Ubuntu</vt:lpstr>
      <vt:lpstr>10_Office Theme</vt:lpstr>
      <vt:lpstr>WELCOME!</vt:lpstr>
      <vt:lpstr>WELCOME TO  TALLGRASS CHURCH’S CENTRAL GATHERING IN BOYS &amp; GIRLS CLUB!</vt:lpstr>
      <vt:lpstr>PowerPoint Presentation</vt:lpstr>
      <vt:lpstr>MARCH GLADNE$$</vt:lpstr>
      <vt:lpstr>PowerPoint Presentation</vt:lpstr>
      <vt:lpstr>PowerPoint Presentation</vt:lpstr>
      <vt:lpstr>PHILIPPIANS 4:4-9</vt:lpstr>
      <vt:lpstr>PowerPoint Presentation</vt:lpstr>
      <vt:lpstr>PHILIPPIANS 4:4-9</vt:lpstr>
      <vt:lpstr>PHILIPPIANS 4:4-9</vt:lpstr>
      <vt:lpstr>PHILIPPIANS 4:4-9</vt:lpstr>
      <vt:lpstr>5 STATS ABOUT ANXIETY</vt:lpstr>
      <vt:lpstr>WHAT IS GOD’S PEACE?</vt:lpstr>
      <vt:lpstr>WHAT IS GOD’S PEACE?</vt:lpstr>
      <vt:lpstr>WHAT IS GOD’S PEACE?</vt:lpstr>
      <vt:lpstr>WHAT IS GOD’S PEACE?</vt:lpstr>
      <vt:lpstr>HOW DO WE GET GOD’S PEACE?</vt:lpstr>
      <vt:lpstr>HOW DO WE GET GOD’S PEACE?</vt:lpstr>
      <vt:lpstr>HOW DO WE GET GOD’S PEACE?</vt:lpstr>
      <vt:lpstr>HOW DO WE GET GOD’S PEACE?</vt:lpstr>
      <vt:lpstr>HOW DO WE GET GOD’S PEACE?</vt:lpstr>
      <vt:lpstr>HOW DO WE GET GOD’S PEACE?</vt:lpstr>
      <vt:lpstr>PLANT. WEED. FEED. (repeat)</vt:lpstr>
      <vt:lpstr>PLANT. WEED. FEED. (repeat)</vt:lpstr>
      <vt:lpstr>PLANT. WEED. FEED. (repeat)</vt:lpstr>
      <vt:lpstr>PLANT. WEED. FEED. (repeat)</vt:lpstr>
      <vt:lpstr>PLANT. WEED. FEED. (repeat)</vt:lpstr>
      <vt:lpstr>PLANT. WEED. FEED. (repeat)</vt:lpstr>
      <vt:lpstr>PLANT. WEED. FEED. (repeat)</vt:lpstr>
      <vt:lpstr>PLANT. WEED. FEED. (repeat)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NEW HOPE COMMUNITY CHURCH</dc:creator>
  <cp:lastModifiedBy> </cp:lastModifiedBy>
  <cp:revision>32</cp:revision>
  <dcterms:created xsi:type="dcterms:W3CDTF">2021-01-31T12:18:42Z</dcterms:created>
  <dcterms:modified xsi:type="dcterms:W3CDTF">2021-02-22T15:41:13Z</dcterms:modified>
</cp:coreProperties>
</file>