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793" r:id="rId2"/>
    <p:sldId id="3794" r:id="rId3"/>
    <p:sldId id="3797" r:id="rId4"/>
    <p:sldId id="3795" r:id="rId5"/>
    <p:sldId id="3798" r:id="rId6"/>
    <p:sldId id="3813" r:id="rId7"/>
    <p:sldId id="3800" r:id="rId8"/>
    <p:sldId id="3801" r:id="rId9"/>
    <p:sldId id="3802" r:id="rId10"/>
    <p:sldId id="3803" r:id="rId11"/>
    <p:sldId id="3804" r:id="rId12"/>
    <p:sldId id="3805" r:id="rId13"/>
    <p:sldId id="3806" r:id="rId14"/>
    <p:sldId id="3807" r:id="rId15"/>
    <p:sldId id="3808" r:id="rId16"/>
    <p:sldId id="3809" r:id="rId17"/>
    <p:sldId id="3810" r:id="rId18"/>
    <p:sldId id="3817" r:id="rId19"/>
    <p:sldId id="3818" r:id="rId20"/>
    <p:sldId id="3819" r:id="rId21"/>
    <p:sldId id="3820" r:id="rId22"/>
    <p:sldId id="3814" r:id="rId23"/>
    <p:sldId id="3812" r:id="rId24"/>
    <p:sldId id="3815" r:id="rId25"/>
    <p:sldId id="3799" r:id="rId26"/>
    <p:sldId id="381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03"/>
    <a:srgbClr val="F9C76E"/>
    <a:srgbClr val="EEEFF1"/>
    <a:srgbClr val="DFE3E6"/>
    <a:srgbClr val="D8DDE0"/>
    <a:srgbClr val="CDD2D6"/>
    <a:srgbClr val="D7DCDF"/>
    <a:srgbClr val="D5DADD"/>
    <a:srgbClr val="D7DADF"/>
    <a:srgbClr val="1B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5220" autoAdjust="0"/>
  </p:normalViewPr>
  <p:slideViewPr>
    <p:cSldViewPr snapToGrid="0">
      <p:cViewPr varScale="1">
        <p:scale>
          <a:sx n="59" d="100"/>
          <a:sy n="59" d="100"/>
        </p:scale>
        <p:origin x="78" y="9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83248" y="145763"/>
            <a:ext cx="11070552"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3248" y="1448087"/>
            <a:ext cx="11070552"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6/8/2020</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A755C876-C0FF-4391-88D7-FFA4AE72C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
            <a:ext cx="12192000" cy="6860584"/>
          </a:xfrm>
          <a:prstGeom prst="rect">
            <a:avLst/>
          </a:prstGeom>
        </p:spPr>
      </p:pic>
    </p:spTree>
    <p:extLst>
      <p:ext uri="{BB962C8B-B14F-4D97-AF65-F5344CB8AC3E}">
        <p14:creationId xmlns:p14="http://schemas.microsoft.com/office/powerpoint/2010/main" val="266865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3" name="TextBox 2">
            <a:extLst>
              <a:ext uri="{FF2B5EF4-FFF2-40B4-BE49-F238E27FC236}">
                <a16:creationId xmlns:a16="http://schemas.microsoft.com/office/drawing/2014/main" id="{0296F99E-0175-410B-8F21-B6EE09D4792D}"/>
              </a:ext>
            </a:extLst>
          </p:cNvPr>
          <p:cNvSpPr txBox="1"/>
          <p:nvPr/>
        </p:nvSpPr>
        <p:spPr>
          <a:xfrm>
            <a:off x="1014692" y="1844441"/>
            <a:ext cx="10435472" cy="2523768"/>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James 1:27   </a:t>
            </a:r>
            <a:r>
              <a:rPr lang="en-US" sz="2800" dirty="0">
                <a:solidFill>
                  <a:schemeClr val="bg1"/>
                </a:solidFill>
                <a:latin typeface="Ubuntu" panose="020B0504030602030204" pitchFamily="34" charset="0"/>
              </a:rPr>
              <a:t>Religion that is pure and undefiled before God the Father is this: to visit orphans and widows in their affliction, and to keep oneself unstained from the world.</a:t>
            </a:r>
          </a:p>
          <a:p>
            <a:pPr lvl="0"/>
            <a:endParaRPr lang="en-US" sz="2800" dirty="0">
              <a:solidFill>
                <a:schemeClr val="bg1"/>
              </a:solidFill>
              <a:latin typeface="Ubuntu" panose="020B0504030602030204" pitchFamily="34" charset="0"/>
            </a:endParaRPr>
          </a:p>
          <a:p>
            <a:pPr lvl="0"/>
            <a:r>
              <a:rPr lang="en-US" sz="2800" dirty="0">
                <a:solidFill>
                  <a:schemeClr val="bg1"/>
                </a:solidFill>
                <a:latin typeface="Ubuntu" panose="020B0504030602030204" pitchFamily="34" charset="0"/>
              </a:rPr>
              <a:t>In other words, </a:t>
            </a:r>
            <a:r>
              <a:rPr lang="en-US" sz="2800" dirty="0">
                <a:solidFill>
                  <a:srgbClr val="FF5B03"/>
                </a:solidFill>
                <a:latin typeface="Ubuntu" panose="020B0504030602030204" pitchFamily="34" charset="0"/>
              </a:rPr>
              <a:t>#</a:t>
            </a:r>
            <a:r>
              <a:rPr lang="en-US" sz="2800" dirty="0" err="1">
                <a:solidFill>
                  <a:srgbClr val="FF5B03"/>
                </a:solidFill>
                <a:latin typeface="Ubuntu" panose="020B0504030602030204" pitchFamily="34" charset="0"/>
              </a:rPr>
              <a:t>orphanlivesmatter</a:t>
            </a:r>
            <a:r>
              <a:rPr lang="en-US" sz="2800" dirty="0">
                <a:solidFill>
                  <a:srgbClr val="FF5B03"/>
                </a:solidFill>
                <a:latin typeface="Ubuntu" panose="020B0504030602030204" pitchFamily="34" charset="0"/>
              </a:rPr>
              <a:t> #</a:t>
            </a:r>
            <a:r>
              <a:rPr lang="en-US" sz="2800" dirty="0" err="1">
                <a:solidFill>
                  <a:srgbClr val="FF5B03"/>
                </a:solidFill>
                <a:latin typeface="Ubuntu" panose="020B0504030602030204" pitchFamily="34" charset="0"/>
              </a:rPr>
              <a:t>widowlivesmatter</a:t>
            </a:r>
            <a:endParaRPr lang="en-US" sz="2800" dirty="0">
              <a:solidFill>
                <a:srgbClr val="FF5B03"/>
              </a:solidFill>
              <a:latin typeface="Ubuntu" panose="020B0504030602030204" pitchFamily="34" charset="0"/>
            </a:endParaRPr>
          </a:p>
          <a:p>
            <a:endParaRPr lang="en-US" dirty="0"/>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1. REMEMBERING</a:t>
            </a:r>
          </a:p>
        </p:txBody>
      </p:sp>
    </p:spTree>
    <p:extLst>
      <p:ext uri="{BB962C8B-B14F-4D97-AF65-F5344CB8AC3E}">
        <p14:creationId xmlns:p14="http://schemas.microsoft.com/office/powerpoint/2010/main" val="272947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3" name="TextBox 2">
            <a:extLst>
              <a:ext uri="{FF2B5EF4-FFF2-40B4-BE49-F238E27FC236}">
                <a16:creationId xmlns:a16="http://schemas.microsoft.com/office/drawing/2014/main" id="{0296F99E-0175-410B-8F21-B6EE09D4792D}"/>
              </a:ext>
            </a:extLst>
          </p:cNvPr>
          <p:cNvSpPr txBox="1"/>
          <p:nvPr/>
        </p:nvSpPr>
        <p:spPr>
          <a:xfrm>
            <a:off x="1014692" y="1844441"/>
            <a:ext cx="10435472" cy="3816429"/>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James 1:27   </a:t>
            </a:r>
            <a:r>
              <a:rPr lang="en-US" sz="2800" dirty="0">
                <a:solidFill>
                  <a:schemeClr val="bg1"/>
                </a:solidFill>
                <a:latin typeface="Ubuntu" panose="020B0504030602030204" pitchFamily="34" charset="0"/>
              </a:rPr>
              <a:t>Religion that is pure and undefiled before God the Father is this: to visit orphans and widows in their affliction, and to keep oneself unstained from the world.</a:t>
            </a:r>
          </a:p>
          <a:p>
            <a:pPr lvl="0"/>
            <a:endParaRPr lang="en-US" sz="2800" dirty="0">
              <a:solidFill>
                <a:schemeClr val="bg1"/>
              </a:solidFill>
              <a:latin typeface="Ubuntu" panose="020B0504030602030204" pitchFamily="34" charset="0"/>
            </a:endParaRPr>
          </a:p>
          <a:p>
            <a:pPr lvl="0"/>
            <a:r>
              <a:rPr lang="en-US" sz="2800" dirty="0">
                <a:solidFill>
                  <a:schemeClr val="bg1"/>
                </a:solidFill>
                <a:latin typeface="Ubuntu" panose="020B0504030602030204" pitchFamily="34" charset="0"/>
              </a:rPr>
              <a:t>In other words, </a:t>
            </a:r>
            <a:r>
              <a:rPr lang="en-US" sz="2800" dirty="0">
                <a:solidFill>
                  <a:srgbClr val="FF5B03"/>
                </a:solidFill>
                <a:latin typeface="Ubuntu" panose="020B0504030602030204" pitchFamily="34" charset="0"/>
              </a:rPr>
              <a:t>#</a:t>
            </a:r>
            <a:r>
              <a:rPr lang="en-US" sz="2800" dirty="0" err="1">
                <a:solidFill>
                  <a:srgbClr val="FF5B03"/>
                </a:solidFill>
                <a:latin typeface="Ubuntu" panose="020B0504030602030204" pitchFamily="34" charset="0"/>
              </a:rPr>
              <a:t>orphanlivesmatter</a:t>
            </a:r>
            <a:r>
              <a:rPr lang="en-US" sz="2800" dirty="0">
                <a:solidFill>
                  <a:srgbClr val="FF5B03"/>
                </a:solidFill>
                <a:latin typeface="Ubuntu" panose="020B0504030602030204" pitchFamily="34" charset="0"/>
              </a:rPr>
              <a:t> #</a:t>
            </a:r>
            <a:r>
              <a:rPr lang="en-US" sz="2800" dirty="0" err="1">
                <a:solidFill>
                  <a:srgbClr val="FF5B03"/>
                </a:solidFill>
                <a:latin typeface="Ubuntu" panose="020B0504030602030204" pitchFamily="34" charset="0"/>
              </a:rPr>
              <a:t>widowlivesmatter</a:t>
            </a:r>
            <a:endParaRPr lang="en-US" sz="2800" dirty="0">
              <a:solidFill>
                <a:srgbClr val="FF5B03"/>
              </a:solidFill>
              <a:latin typeface="Ubuntu" panose="020B0504030602030204" pitchFamily="34" charset="0"/>
            </a:endParaRPr>
          </a:p>
          <a:p>
            <a:pPr lvl="0"/>
            <a:endParaRPr lang="en-US" sz="2800" dirty="0">
              <a:solidFill>
                <a:srgbClr val="FF5B03"/>
              </a:solidFill>
              <a:latin typeface="Ubuntu" panose="020B0504030602030204" pitchFamily="34" charset="0"/>
            </a:endParaRPr>
          </a:p>
          <a:p>
            <a:pPr lvl="0"/>
            <a:r>
              <a:rPr lang="en-US" sz="2800" dirty="0">
                <a:solidFill>
                  <a:schemeClr val="bg1"/>
                </a:solidFill>
                <a:latin typeface="Ubuntu" panose="020B0504030602030204" pitchFamily="34" charset="0"/>
              </a:rPr>
              <a:t>Modern paraphrase: </a:t>
            </a:r>
            <a:br>
              <a:rPr lang="en-US" sz="2800" dirty="0">
                <a:solidFill>
                  <a:schemeClr val="bg1"/>
                </a:solidFill>
                <a:latin typeface="Ubuntu" panose="020B0504030602030204" pitchFamily="34" charset="0"/>
              </a:rPr>
            </a:br>
            <a:r>
              <a:rPr lang="en-US" sz="2800" dirty="0">
                <a:solidFill>
                  <a:srgbClr val="FF5B03"/>
                </a:solidFill>
                <a:latin typeface="Ubuntu" panose="020B0504030602030204" pitchFamily="34" charset="0"/>
              </a:rPr>
              <a:t>#</a:t>
            </a:r>
            <a:r>
              <a:rPr lang="en-US" sz="2800" dirty="0" err="1">
                <a:solidFill>
                  <a:srgbClr val="FF5B03"/>
                </a:solidFill>
                <a:latin typeface="Ubuntu" panose="020B0504030602030204" pitchFamily="34" charset="0"/>
              </a:rPr>
              <a:t>blacklivesmatter</a:t>
            </a:r>
            <a:r>
              <a:rPr lang="en-US" sz="2800" dirty="0">
                <a:solidFill>
                  <a:srgbClr val="FF5B03"/>
                </a:solidFill>
                <a:latin typeface="Ubuntu" panose="020B0504030602030204" pitchFamily="34" charset="0"/>
              </a:rPr>
              <a:t> #</a:t>
            </a:r>
            <a:r>
              <a:rPr lang="en-US" sz="2800" dirty="0" err="1">
                <a:solidFill>
                  <a:srgbClr val="FF5B03"/>
                </a:solidFill>
                <a:latin typeface="Ubuntu" panose="020B0504030602030204" pitchFamily="34" charset="0"/>
              </a:rPr>
              <a:t>traffickedlivesmatter</a:t>
            </a:r>
            <a:r>
              <a:rPr lang="en-US" sz="2800" dirty="0">
                <a:solidFill>
                  <a:srgbClr val="FF5B03"/>
                </a:solidFill>
                <a:latin typeface="Ubuntu" panose="020B0504030602030204" pitchFamily="34" charset="0"/>
              </a:rPr>
              <a:t> #</a:t>
            </a:r>
            <a:r>
              <a:rPr lang="en-US" sz="2800" dirty="0" err="1">
                <a:solidFill>
                  <a:srgbClr val="FF5B03"/>
                </a:solidFill>
                <a:latin typeface="Ubuntu" panose="020B0504030602030204" pitchFamily="34" charset="0"/>
              </a:rPr>
              <a:t>unbornlivesmatter</a:t>
            </a:r>
            <a:endParaRPr lang="en-US" sz="2800" dirty="0">
              <a:solidFill>
                <a:srgbClr val="FF5B03"/>
              </a:solidFill>
              <a:latin typeface="Ubuntu" panose="020B0504030602030204" pitchFamily="34" charset="0"/>
            </a:endParaRPr>
          </a:p>
          <a:p>
            <a:endParaRPr lang="en-US" dirty="0"/>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1. REMEMBERING</a:t>
            </a:r>
          </a:p>
        </p:txBody>
      </p:sp>
    </p:spTree>
    <p:extLst>
      <p:ext uri="{BB962C8B-B14F-4D97-AF65-F5344CB8AC3E}">
        <p14:creationId xmlns:p14="http://schemas.microsoft.com/office/powerpoint/2010/main" val="236188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2. RECKONING</a:t>
            </a:r>
          </a:p>
        </p:txBody>
      </p:sp>
    </p:spTree>
    <p:extLst>
      <p:ext uri="{BB962C8B-B14F-4D97-AF65-F5344CB8AC3E}">
        <p14:creationId xmlns:p14="http://schemas.microsoft.com/office/powerpoint/2010/main" val="215441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2. RECKONING</a:t>
            </a:r>
          </a:p>
        </p:txBody>
      </p:sp>
      <p:pic>
        <p:nvPicPr>
          <p:cNvPr id="3" name="Picture 2" descr="A close up of a newspaper&#10;&#10;Description automatically generated">
            <a:extLst>
              <a:ext uri="{FF2B5EF4-FFF2-40B4-BE49-F238E27FC236}">
                <a16:creationId xmlns:a16="http://schemas.microsoft.com/office/drawing/2014/main" id="{17D3FDB3-87E2-4A26-A481-5AE03A6F7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61" y="1406192"/>
            <a:ext cx="7649738" cy="5060595"/>
          </a:xfrm>
          <a:prstGeom prst="rect">
            <a:avLst/>
          </a:prstGeom>
        </p:spPr>
      </p:pic>
      <p:sp>
        <p:nvSpPr>
          <p:cNvPr id="7" name="TextBox 6">
            <a:extLst>
              <a:ext uri="{FF2B5EF4-FFF2-40B4-BE49-F238E27FC236}">
                <a16:creationId xmlns:a16="http://schemas.microsoft.com/office/drawing/2014/main" id="{E6D38C39-1A05-4EED-9CF4-7A5867631CA9}"/>
              </a:ext>
            </a:extLst>
          </p:cNvPr>
          <p:cNvSpPr txBox="1"/>
          <p:nvPr/>
        </p:nvSpPr>
        <p:spPr>
          <a:xfrm>
            <a:off x="8258708" y="490190"/>
            <a:ext cx="3723588" cy="4893647"/>
          </a:xfrm>
          <a:prstGeom prst="rect">
            <a:avLst/>
          </a:prstGeom>
          <a:noFill/>
        </p:spPr>
        <p:txBody>
          <a:bodyPr wrap="square" rtlCol="0">
            <a:spAutoFit/>
          </a:bodyPr>
          <a:lstStyle/>
          <a:p>
            <a:pPr lvl="0"/>
            <a:r>
              <a:rPr lang="en-US" sz="2400" dirty="0">
                <a:solidFill>
                  <a:schemeClr val="bg1"/>
                </a:solidFill>
                <a:latin typeface="Ubuntu" panose="020B0504030602030204" pitchFamily="34" charset="0"/>
              </a:rPr>
              <a:t>In "An act declaring that </a:t>
            </a:r>
            <a:r>
              <a:rPr lang="en-US" sz="2400" dirty="0" err="1">
                <a:solidFill>
                  <a:schemeClr val="bg1"/>
                </a:solidFill>
                <a:latin typeface="Ubuntu" panose="020B0504030602030204" pitchFamily="34" charset="0"/>
              </a:rPr>
              <a:t>baptisme</a:t>
            </a:r>
            <a:r>
              <a:rPr lang="en-US" sz="2400" dirty="0">
                <a:solidFill>
                  <a:schemeClr val="bg1"/>
                </a:solidFill>
                <a:latin typeface="Ubuntu" panose="020B0504030602030204" pitchFamily="34" charset="0"/>
              </a:rPr>
              <a:t> of slaves doth not exempt them from bondage," passed by the General Assembly in the session of September 1667, Virginia's colonial government, composed of White Anglican men, attempted to better define the conditions by which people were enslaved or free.</a:t>
            </a:r>
          </a:p>
        </p:txBody>
      </p:sp>
    </p:spTree>
    <p:extLst>
      <p:ext uri="{BB962C8B-B14F-4D97-AF65-F5344CB8AC3E}">
        <p14:creationId xmlns:p14="http://schemas.microsoft.com/office/powerpoint/2010/main" val="164728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2. RECKONING</a:t>
            </a:r>
          </a:p>
        </p:txBody>
      </p:sp>
      <p:pic>
        <p:nvPicPr>
          <p:cNvPr id="3" name="Picture 2" descr="A close up of a newspaper&#10;&#10;Description automatically generated">
            <a:extLst>
              <a:ext uri="{FF2B5EF4-FFF2-40B4-BE49-F238E27FC236}">
                <a16:creationId xmlns:a16="http://schemas.microsoft.com/office/drawing/2014/main" id="{17D3FDB3-87E2-4A26-A481-5AE03A6F7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61" y="1406192"/>
            <a:ext cx="7649738" cy="5060595"/>
          </a:xfrm>
          <a:prstGeom prst="rect">
            <a:avLst/>
          </a:prstGeom>
        </p:spPr>
      </p:pic>
      <p:sp>
        <p:nvSpPr>
          <p:cNvPr id="7" name="TextBox 6">
            <a:extLst>
              <a:ext uri="{FF2B5EF4-FFF2-40B4-BE49-F238E27FC236}">
                <a16:creationId xmlns:a16="http://schemas.microsoft.com/office/drawing/2014/main" id="{E6D38C39-1A05-4EED-9CF4-7A5867631CA9}"/>
              </a:ext>
            </a:extLst>
          </p:cNvPr>
          <p:cNvSpPr txBox="1"/>
          <p:nvPr/>
        </p:nvSpPr>
        <p:spPr>
          <a:xfrm>
            <a:off x="8258708" y="490190"/>
            <a:ext cx="3723588" cy="4893647"/>
          </a:xfrm>
          <a:prstGeom prst="rect">
            <a:avLst/>
          </a:prstGeom>
          <a:noFill/>
        </p:spPr>
        <p:txBody>
          <a:bodyPr wrap="square" rtlCol="0">
            <a:spAutoFit/>
          </a:bodyPr>
          <a:lstStyle/>
          <a:p>
            <a:pPr lvl="0"/>
            <a:r>
              <a:rPr lang="en-US" sz="2400" dirty="0">
                <a:solidFill>
                  <a:schemeClr val="bg1"/>
                </a:solidFill>
                <a:latin typeface="Ubuntu" panose="020B0504030602030204" pitchFamily="34" charset="0"/>
              </a:rPr>
              <a:t>In "An act declaring that </a:t>
            </a:r>
            <a:r>
              <a:rPr lang="en-US" sz="2400" dirty="0" err="1">
                <a:solidFill>
                  <a:schemeClr val="bg1"/>
                </a:solidFill>
                <a:latin typeface="Ubuntu" panose="020B0504030602030204" pitchFamily="34" charset="0"/>
              </a:rPr>
              <a:t>baptisme</a:t>
            </a:r>
            <a:r>
              <a:rPr lang="en-US" sz="2400" dirty="0">
                <a:solidFill>
                  <a:schemeClr val="bg1"/>
                </a:solidFill>
                <a:latin typeface="Ubuntu" panose="020B0504030602030204" pitchFamily="34" charset="0"/>
              </a:rPr>
              <a:t> of slaves doth not exempt them from bondage," passed by the General Assembly in the session of September 1667, Virginia's colonial government, composed of White Anglican men, attempted to better define the conditions by which people were enslaved or free.</a:t>
            </a:r>
          </a:p>
        </p:txBody>
      </p:sp>
      <p:sp>
        <p:nvSpPr>
          <p:cNvPr id="2" name="TextBox 1">
            <a:extLst>
              <a:ext uri="{FF2B5EF4-FFF2-40B4-BE49-F238E27FC236}">
                <a16:creationId xmlns:a16="http://schemas.microsoft.com/office/drawing/2014/main" id="{7B79CCAE-937E-4916-A6AE-ED25FFB230EC}"/>
              </a:ext>
            </a:extLst>
          </p:cNvPr>
          <p:cNvSpPr txBox="1"/>
          <p:nvPr/>
        </p:nvSpPr>
        <p:spPr>
          <a:xfrm rot="21103684">
            <a:off x="391661" y="3368991"/>
            <a:ext cx="7752913" cy="646331"/>
          </a:xfrm>
          <a:prstGeom prst="rect">
            <a:avLst/>
          </a:prstGeom>
          <a:noFill/>
        </p:spPr>
        <p:txBody>
          <a:bodyPr wrap="square" rtlCol="0">
            <a:spAutoFit/>
          </a:bodyPr>
          <a:lstStyle/>
          <a:p>
            <a:endParaRPr lang="en-US" sz="3600" b="1" dirty="0">
              <a:latin typeface="Ubuntu" panose="020B0504030602030204" pitchFamily="34" charset="0"/>
            </a:endParaRPr>
          </a:p>
        </p:txBody>
      </p:sp>
      <p:sp>
        <p:nvSpPr>
          <p:cNvPr id="8" name="TextBox 7">
            <a:extLst>
              <a:ext uri="{FF2B5EF4-FFF2-40B4-BE49-F238E27FC236}">
                <a16:creationId xmlns:a16="http://schemas.microsoft.com/office/drawing/2014/main" id="{E565FCB0-F51C-43AA-B70D-CBADE1239CC0}"/>
              </a:ext>
            </a:extLst>
          </p:cNvPr>
          <p:cNvSpPr txBox="1"/>
          <p:nvPr/>
        </p:nvSpPr>
        <p:spPr>
          <a:xfrm rot="20972474">
            <a:off x="133294" y="3551647"/>
            <a:ext cx="8199628" cy="984885"/>
          </a:xfrm>
          <a:prstGeom prst="rect">
            <a:avLst/>
          </a:prstGeom>
          <a:solidFill>
            <a:schemeClr val="tx1"/>
          </a:solidFill>
        </p:spPr>
        <p:txBody>
          <a:bodyPr wrap="square" rtlCol="0">
            <a:spAutoFit/>
          </a:bodyPr>
          <a:lstStyle/>
          <a:p>
            <a:pPr algn="ctr"/>
            <a:r>
              <a:rPr lang="en-US" sz="2600" b="1" dirty="0">
                <a:solidFill>
                  <a:srgbClr val="FF5B03"/>
                </a:solidFill>
                <a:latin typeface="Baby Boston" panose="03000000000000000000" pitchFamily="66" charset="0"/>
              </a:rPr>
              <a:t>Translation: “God can have your souls,</a:t>
            </a:r>
            <a:br>
              <a:rPr lang="en-US" sz="2600" b="1" dirty="0">
                <a:solidFill>
                  <a:schemeClr val="bg1"/>
                </a:solidFill>
                <a:latin typeface="Baby Boston" panose="03000000000000000000" pitchFamily="66" charset="0"/>
              </a:rPr>
            </a:br>
            <a:r>
              <a:rPr lang="en-US" sz="3200" b="1" dirty="0">
                <a:solidFill>
                  <a:schemeClr val="bg1"/>
                </a:solidFill>
                <a:latin typeface="Baby Boston" panose="03000000000000000000" pitchFamily="66" charset="0"/>
              </a:rPr>
              <a:t>but we keep your bodies.”</a:t>
            </a:r>
          </a:p>
        </p:txBody>
      </p:sp>
    </p:spTree>
    <p:extLst>
      <p:ext uri="{BB962C8B-B14F-4D97-AF65-F5344CB8AC3E}">
        <p14:creationId xmlns:p14="http://schemas.microsoft.com/office/powerpoint/2010/main" val="251857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2. RECKONING</a:t>
            </a:r>
          </a:p>
        </p:txBody>
      </p:sp>
      <p:pic>
        <p:nvPicPr>
          <p:cNvPr id="3" name="Picture 2" descr="A person wearing a suit and tie&#10;&#10;Description automatically generated">
            <a:extLst>
              <a:ext uri="{FF2B5EF4-FFF2-40B4-BE49-F238E27FC236}">
                <a16:creationId xmlns:a16="http://schemas.microsoft.com/office/drawing/2014/main" id="{A75789E9-7A1C-49EB-A72F-BB4378C1D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61" y="4380019"/>
            <a:ext cx="2837578" cy="2287101"/>
          </a:xfrm>
          <a:prstGeom prst="rect">
            <a:avLst/>
          </a:prstGeom>
        </p:spPr>
      </p:pic>
      <p:sp>
        <p:nvSpPr>
          <p:cNvPr id="7" name="TextBox 6">
            <a:extLst>
              <a:ext uri="{FF2B5EF4-FFF2-40B4-BE49-F238E27FC236}">
                <a16:creationId xmlns:a16="http://schemas.microsoft.com/office/drawing/2014/main" id="{8E9BDDAC-32E2-4965-B848-C0256E041FA6}"/>
              </a:ext>
            </a:extLst>
          </p:cNvPr>
          <p:cNvSpPr txBox="1"/>
          <p:nvPr/>
        </p:nvSpPr>
        <p:spPr>
          <a:xfrm>
            <a:off x="516609" y="1514507"/>
            <a:ext cx="11158782" cy="5109091"/>
          </a:xfrm>
          <a:prstGeom prst="rect">
            <a:avLst/>
          </a:prstGeom>
          <a:noFill/>
        </p:spPr>
        <p:txBody>
          <a:bodyPr wrap="square" rtlCol="0">
            <a:spAutoFit/>
          </a:bodyPr>
          <a:lstStyle/>
          <a:p>
            <a:pPr lvl="0"/>
            <a:r>
              <a:rPr lang="en-US" sz="2800" dirty="0">
                <a:solidFill>
                  <a:schemeClr val="bg1"/>
                </a:solidFill>
                <a:latin typeface="Ubuntu" panose="020B0504030602030204" pitchFamily="34" charset="0"/>
              </a:rPr>
              <a:t>"First, I must confess that over the last few years I have been gravely disappointed with the white moderate. I have almost reached the regrettable conclusion that the Negro's great stumbling block in the stride toward freedom is not the White Citizen's Council-</a:t>
            </a:r>
            <a:r>
              <a:rPr lang="en-US" sz="2800" dirty="0" err="1">
                <a:solidFill>
                  <a:schemeClr val="bg1"/>
                </a:solidFill>
                <a:latin typeface="Ubuntu" panose="020B0504030602030204" pitchFamily="34" charset="0"/>
              </a:rPr>
              <a:t>er</a:t>
            </a:r>
            <a:r>
              <a:rPr lang="en-US" sz="2800" dirty="0">
                <a:solidFill>
                  <a:schemeClr val="bg1"/>
                </a:solidFill>
                <a:latin typeface="Ubuntu" panose="020B0504030602030204" pitchFamily="34" charset="0"/>
              </a:rPr>
              <a:t> or the Ku Klux </a:t>
            </a:r>
            <a:r>
              <a:rPr lang="en-US" sz="2800" dirty="0" err="1">
                <a:solidFill>
                  <a:schemeClr val="bg1"/>
                </a:solidFill>
                <a:latin typeface="Ubuntu" panose="020B0504030602030204" pitchFamily="34" charset="0"/>
              </a:rPr>
              <a:t>Klanner</a:t>
            </a:r>
            <a:r>
              <a:rPr lang="en-US" sz="2800" dirty="0">
                <a:solidFill>
                  <a:schemeClr val="bg1"/>
                </a:solidFill>
                <a:latin typeface="Ubuntu" panose="020B0504030602030204" pitchFamily="34" charset="0"/>
              </a:rPr>
              <a:t>, but the white moderate who is more devoted to ‘order’ than to justice; who prefers a 			</a:t>
            </a:r>
          </a:p>
          <a:p>
            <a:pPr lvl="0"/>
            <a:r>
              <a:rPr lang="en-US" sz="2800" dirty="0">
                <a:solidFill>
                  <a:schemeClr val="bg1"/>
                </a:solidFill>
                <a:latin typeface="Ubuntu" panose="020B0504030602030204" pitchFamily="34" charset="0"/>
              </a:rPr>
              <a:t> 						negative peace which is the absence of tension to </a:t>
            </a:r>
          </a:p>
          <a:p>
            <a:pPr lvl="0"/>
            <a:r>
              <a:rPr lang="en-US" sz="2800" dirty="0">
                <a:solidFill>
                  <a:schemeClr val="bg1"/>
                </a:solidFill>
                <a:latin typeface="Ubuntu" panose="020B0504030602030204" pitchFamily="34" charset="0"/>
              </a:rPr>
              <a:t>						a positive peace which is the presence of justice; </a:t>
            </a:r>
          </a:p>
          <a:p>
            <a:pPr lvl="0"/>
            <a:r>
              <a:rPr lang="en-US" sz="2800" dirty="0">
                <a:solidFill>
                  <a:schemeClr val="bg1"/>
                </a:solidFill>
                <a:latin typeface="Ubuntu" panose="020B0504030602030204" pitchFamily="34" charset="0"/>
              </a:rPr>
              <a:t>						who constantly says ‘I agree with you in the goal </a:t>
            </a:r>
          </a:p>
          <a:p>
            <a:pPr lvl="0"/>
            <a:r>
              <a:rPr lang="en-US" sz="2800" dirty="0">
                <a:solidFill>
                  <a:schemeClr val="bg1"/>
                </a:solidFill>
                <a:latin typeface="Ubuntu" panose="020B0504030602030204" pitchFamily="34" charset="0"/>
              </a:rPr>
              <a:t>						you seek, but I can't agree with your </a:t>
            </a:r>
            <a:br>
              <a:rPr lang="en-US" sz="2800" dirty="0">
                <a:solidFill>
                  <a:schemeClr val="bg1"/>
                </a:solidFill>
                <a:latin typeface="Ubuntu" panose="020B0504030602030204" pitchFamily="34" charset="0"/>
              </a:rPr>
            </a:br>
            <a:r>
              <a:rPr lang="en-US" sz="2800" dirty="0">
                <a:solidFill>
                  <a:schemeClr val="bg1"/>
                </a:solidFill>
                <a:latin typeface="Ubuntu" panose="020B0504030602030204" pitchFamily="34" charset="0"/>
              </a:rPr>
              <a:t>						methods of direct action;’…”</a:t>
            </a:r>
          </a:p>
          <a:p>
            <a:endParaRPr lang="en-US" dirty="0"/>
          </a:p>
        </p:txBody>
      </p:sp>
    </p:spTree>
    <p:extLst>
      <p:ext uri="{BB962C8B-B14F-4D97-AF65-F5344CB8AC3E}">
        <p14:creationId xmlns:p14="http://schemas.microsoft.com/office/powerpoint/2010/main" val="315673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2. RECKONING</a:t>
            </a:r>
          </a:p>
        </p:txBody>
      </p:sp>
      <p:pic>
        <p:nvPicPr>
          <p:cNvPr id="3" name="Picture 2" descr="A person wearing a suit and tie&#10;&#10;Description automatically generated">
            <a:extLst>
              <a:ext uri="{FF2B5EF4-FFF2-40B4-BE49-F238E27FC236}">
                <a16:creationId xmlns:a16="http://schemas.microsoft.com/office/drawing/2014/main" id="{A75789E9-7A1C-49EB-A72F-BB4378C1D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61" y="4380019"/>
            <a:ext cx="2837578" cy="2287101"/>
          </a:xfrm>
          <a:prstGeom prst="rect">
            <a:avLst/>
          </a:prstGeom>
        </p:spPr>
      </p:pic>
      <p:sp>
        <p:nvSpPr>
          <p:cNvPr id="7" name="TextBox 6">
            <a:extLst>
              <a:ext uri="{FF2B5EF4-FFF2-40B4-BE49-F238E27FC236}">
                <a16:creationId xmlns:a16="http://schemas.microsoft.com/office/drawing/2014/main" id="{8E9BDDAC-32E2-4965-B848-C0256E041FA6}"/>
              </a:ext>
            </a:extLst>
          </p:cNvPr>
          <p:cNvSpPr txBox="1"/>
          <p:nvPr/>
        </p:nvSpPr>
        <p:spPr>
          <a:xfrm>
            <a:off x="516609" y="1514507"/>
            <a:ext cx="11158782" cy="3539430"/>
          </a:xfrm>
          <a:prstGeom prst="rect">
            <a:avLst/>
          </a:prstGeom>
          <a:noFill/>
        </p:spPr>
        <p:txBody>
          <a:bodyPr wrap="square" rtlCol="0">
            <a:spAutoFit/>
          </a:bodyPr>
          <a:lstStyle/>
          <a:p>
            <a:pPr lvl="0"/>
            <a:r>
              <a:rPr lang="en-US" sz="2800" dirty="0">
                <a:solidFill>
                  <a:schemeClr val="bg1"/>
                </a:solidFill>
                <a:latin typeface="Ubuntu" panose="020B0504030602030204" pitchFamily="34" charset="0"/>
              </a:rPr>
              <a:t>“…who paternalistically feels he can set the timetable for another man's freedom; who lives by the myth of time and who constantly advises the Negro to wait until a ‘more convenient season.’ Shallow understanding from people of goodwill is more frustrating than absolute misunderstanding from people of ill will. Lukewarm acceptance is much more bewildering than outright rejection." </a:t>
            </a: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r>
              <a:rPr lang="en-US" sz="2400" dirty="0">
                <a:solidFill>
                  <a:schemeClr val="bg1"/>
                </a:solidFill>
                <a:latin typeface="Ubuntu" panose="020B0504030602030204" pitchFamily="34" charset="0"/>
              </a:rPr>
              <a:t>						–Rev. Martin Luther King, Jr., </a:t>
            </a:r>
            <a:br>
              <a:rPr lang="en-US" sz="2400" dirty="0">
                <a:solidFill>
                  <a:schemeClr val="bg1"/>
                </a:solidFill>
                <a:latin typeface="Ubuntu" panose="020B0504030602030204" pitchFamily="34" charset="0"/>
              </a:rPr>
            </a:br>
            <a:r>
              <a:rPr lang="en-US" sz="2400" dirty="0">
                <a:solidFill>
                  <a:schemeClr val="bg1"/>
                </a:solidFill>
                <a:latin typeface="Ubuntu" panose="020B0504030602030204" pitchFamily="34" charset="0"/>
              </a:rPr>
              <a:t>						  </a:t>
            </a:r>
            <a:r>
              <a:rPr lang="en-US" sz="2400" i="1" dirty="0">
                <a:solidFill>
                  <a:schemeClr val="bg1"/>
                </a:solidFill>
                <a:latin typeface="Ubuntu" panose="020B0504030602030204" pitchFamily="34" charset="0"/>
              </a:rPr>
              <a:t>Letter from Birmingham Jail (April 16, 1963)</a:t>
            </a:r>
            <a:endParaRPr lang="en-US" sz="2400" dirty="0"/>
          </a:p>
        </p:txBody>
      </p:sp>
    </p:spTree>
    <p:extLst>
      <p:ext uri="{BB962C8B-B14F-4D97-AF65-F5344CB8AC3E}">
        <p14:creationId xmlns:p14="http://schemas.microsoft.com/office/powerpoint/2010/main" val="224068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sp>
        <p:nvSpPr>
          <p:cNvPr id="8" name="TextBox 7">
            <a:extLst>
              <a:ext uri="{FF2B5EF4-FFF2-40B4-BE49-F238E27FC236}">
                <a16:creationId xmlns:a16="http://schemas.microsoft.com/office/drawing/2014/main" id="{0BD46CD3-E025-45D2-A3BF-13954EE16CB9}"/>
              </a:ext>
            </a:extLst>
          </p:cNvPr>
          <p:cNvSpPr txBox="1"/>
          <p:nvPr/>
        </p:nvSpPr>
        <p:spPr>
          <a:xfrm>
            <a:off x="1014692" y="1740744"/>
            <a:ext cx="10435472" cy="4862870"/>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Ephesians 5:13-16   </a:t>
            </a:r>
            <a:r>
              <a:rPr lang="en-US" sz="2800" b="1" baseline="30000" dirty="0">
                <a:solidFill>
                  <a:schemeClr val="bg1"/>
                </a:solidFill>
                <a:latin typeface="Ubuntu" panose="020B0504030602030204" pitchFamily="34" charset="0"/>
              </a:rPr>
              <a:t>13 </a:t>
            </a:r>
            <a:r>
              <a:rPr lang="en-US" sz="2800" dirty="0">
                <a:solidFill>
                  <a:schemeClr val="bg1"/>
                </a:solidFill>
                <a:latin typeface="Ubuntu" panose="020B0504030602030204" pitchFamily="34" charset="0"/>
              </a:rPr>
              <a:t>But when anything is exposed by the light, it becomes visible, </a:t>
            </a:r>
            <a:r>
              <a:rPr lang="en-US" sz="2800" b="1" baseline="30000" dirty="0">
                <a:solidFill>
                  <a:schemeClr val="bg1"/>
                </a:solidFill>
                <a:latin typeface="Ubuntu" panose="020B0504030602030204" pitchFamily="34" charset="0"/>
              </a:rPr>
              <a:t>14 </a:t>
            </a:r>
            <a:r>
              <a:rPr lang="en-US" sz="2800" dirty="0">
                <a:solidFill>
                  <a:schemeClr val="bg1"/>
                </a:solidFill>
                <a:latin typeface="Ubuntu" panose="020B0504030602030204" pitchFamily="34" charset="0"/>
              </a:rPr>
              <a:t>for anything that becomes visible is light. </a:t>
            </a:r>
            <a:br>
              <a:rPr lang="en-US" sz="2800" dirty="0">
                <a:solidFill>
                  <a:schemeClr val="bg1"/>
                </a:solidFill>
                <a:latin typeface="Ubuntu" panose="020B0504030602030204" pitchFamily="34" charset="0"/>
              </a:rPr>
            </a:br>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r>
              <a:rPr lang="en-US" sz="2800" dirty="0">
                <a:solidFill>
                  <a:schemeClr val="bg1"/>
                </a:solidFill>
                <a:latin typeface="Ubuntu" panose="020B0504030602030204" pitchFamily="34" charset="0"/>
              </a:rPr>
              <a:t>Therefore it says,</a:t>
            </a:r>
          </a:p>
          <a:p>
            <a:pPr lvl="0"/>
            <a:endParaRPr lang="en-US" sz="400" b="1" dirty="0">
              <a:solidFill>
                <a:schemeClr val="bg1"/>
              </a:solidFill>
              <a:latin typeface="Ubuntu" panose="020B0504030602030204" pitchFamily="34" charset="0"/>
            </a:endParaRPr>
          </a:p>
          <a:p>
            <a:pPr lvl="0"/>
            <a:endParaRPr lang="en-US" sz="400" b="1" dirty="0">
              <a:solidFill>
                <a:schemeClr val="bg1"/>
              </a:solidFill>
              <a:latin typeface="Ubuntu" panose="020B0504030602030204" pitchFamily="34" charset="0"/>
            </a:endParaRPr>
          </a:p>
          <a:p>
            <a:pPr lvl="0" algn="ctr"/>
            <a:r>
              <a:rPr lang="en-US" sz="2800" dirty="0">
                <a:solidFill>
                  <a:schemeClr val="bg1"/>
                </a:solidFill>
                <a:latin typeface="Ubuntu" panose="020B0504030602030204" pitchFamily="34" charset="0"/>
              </a:rPr>
              <a:t>“Awake, O sleeper, and arise from the dead, </a:t>
            </a:r>
            <a:br>
              <a:rPr lang="en-US" sz="2800" dirty="0">
                <a:solidFill>
                  <a:schemeClr val="bg1"/>
                </a:solidFill>
                <a:latin typeface="Ubuntu" panose="020B0504030602030204" pitchFamily="34" charset="0"/>
              </a:rPr>
            </a:br>
            <a:r>
              <a:rPr lang="en-US" sz="2800" dirty="0">
                <a:solidFill>
                  <a:schemeClr val="bg1"/>
                </a:solidFill>
                <a:latin typeface="Ubuntu" panose="020B0504030602030204" pitchFamily="34" charset="0"/>
              </a:rPr>
              <a:t>and Christ will shine on you.” </a:t>
            </a:r>
          </a:p>
          <a:p>
            <a:pPr lvl="0" algn="ctr"/>
            <a:endParaRPr lang="en-US" sz="400" dirty="0">
              <a:solidFill>
                <a:schemeClr val="bg1"/>
              </a:solidFill>
              <a:latin typeface="Ubuntu" panose="020B0504030602030204" pitchFamily="34" charset="0"/>
            </a:endParaRPr>
          </a:p>
          <a:p>
            <a:pPr lvl="0" algn="ctr"/>
            <a:endParaRPr lang="en-US" sz="400" dirty="0">
              <a:solidFill>
                <a:schemeClr val="bg1"/>
              </a:solidFill>
              <a:latin typeface="Ubuntu" panose="020B0504030602030204" pitchFamily="34" charset="0"/>
            </a:endParaRPr>
          </a:p>
          <a:p>
            <a:pPr lvl="0" algn="ctr"/>
            <a:endParaRPr lang="en-US" sz="400" dirty="0">
              <a:solidFill>
                <a:schemeClr val="bg1"/>
              </a:solidFill>
              <a:latin typeface="Ubuntu" panose="020B0504030602030204" pitchFamily="34" charset="0"/>
            </a:endParaRPr>
          </a:p>
          <a:p>
            <a:pPr lvl="0"/>
            <a:r>
              <a:rPr lang="en-US" sz="2800" b="1" baseline="30000" dirty="0">
                <a:solidFill>
                  <a:schemeClr val="bg1"/>
                </a:solidFill>
                <a:latin typeface="Ubuntu" panose="020B0504030602030204" pitchFamily="34" charset="0"/>
              </a:rPr>
              <a:t>15 </a:t>
            </a:r>
            <a:r>
              <a:rPr lang="en-US" sz="2800" dirty="0">
                <a:solidFill>
                  <a:schemeClr val="bg1"/>
                </a:solidFill>
                <a:latin typeface="Ubuntu" panose="020B0504030602030204" pitchFamily="34" charset="0"/>
              </a:rPr>
              <a:t>Look carefully then how you walk, not as unwise but as wise, </a:t>
            </a:r>
            <a:r>
              <a:rPr lang="en-US" sz="2800" b="1" baseline="30000" dirty="0">
                <a:solidFill>
                  <a:schemeClr val="bg1"/>
                </a:solidFill>
                <a:latin typeface="Ubuntu" panose="020B0504030602030204" pitchFamily="34" charset="0"/>
              </a:rPr>
              <a:t>16 </a:t>
            </a:r>
            <a:r>
              <a:rPr lang="en-US" sz="2800" dirty="0">
                <a:solidFill>
                  <a:schemeClr val="bg1"/>
                </a:solidFill>
                <a:latin typeface="Ubuntu" panose="020B0504030602030204" pitchFamily="34" charset="0"/>
              </a:rPr>
              <a:t>making the best use of the time, </a:t>
            </a:r>
            <a:br>
              <a:rPr lang="en-US" sz="2800" dirty="0">
                <a:solidFill>
                  <a:schemeClr val="bg1"/>
                </a:solidFill>
                <a:latin typeface="Ubuntu" panose="020B0504030602030204" pitchFamily="34" charset="0"/>
              </a:rPr>
            </a:br>
            <a:r>
              <a:rPr lang="en-US" sz="2800" dirty="0">
                <a:solidFill>
                  <a:schemeClr val="bg1"/>
                </a:solidFill>
                <a:latin typeface="Ubuntu" panose="020B0504030602030204" pitchFamily="34" charset="0"/>
              </a:rPr>
              <a:t>because the days are evil.</a:t>
            </a:r>
          </a:p>
          <a:p>
            <a:endParaRPr lang="en-US" dirty="0"/>
          </a:p>
        </p:txBody>
      </p:sp>
    </p:spTree>
    <p:extLst>
      <p:ext uri="{BB962C8B-B14F-4D97-AF65-F5344CB8AC3E}">
        <p14:creationId xmlns:p14="http://schemas.microsoft.com/office/powerpoint/2010/main" val="174203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sp>
        <p:nvSpPr>
          <p:cNvPr id="8" name="TextBox 7">
            <a:extLst>
              <a:ext uri="{FF2B5EF4-FFF2-40B4-BE49-F238E27FC236}">
                <a16:creationId xmlns:a16="http://schemas.microsoft.com/office/drawing/2014/main" id="{0BD46CD3-E025-45D2-A3BF-13954EE16CB9}"/>
              </a:ext>
            </a:extLst>
          </p:cNvPr>
          <p:cNvSpPr txBox="1"/>
          <p:nvPr/>
        </p:nvSpPr>
        <p:spPr>
          <a:xfrm>
            <a:off x="741314" y="1354239"/>
            <a:ext cx="10435472" cy="2677656"/>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Proverbs 3:27-28</a:t>
            </a:r>
            <a:r>
              <a:rPr lang="en-US" sz="2800"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27 </a:t>
            </a:r>
            <a:r>
              <a:rPr lang="en-US" sz="2800" dirty="0">
                <a:solidFill>
                  <a:schemeClr val="bg1"/>
                </a:solidFill>
                <a:latin typeface="Ubuntu" panose="020B0504030602030204" pitchFamily="34" charset="0"/>
              </a:rPr>
              <a:t>Do not withhold good from those to whom it is due, when it is in your power to do it.</a:t>
            </a:r>
            <a:r>
              <a:rPr lang="en-US" sz="2800" b="1"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28 </a:t>
            </a:r>
            <a:r>
              <a:rPr lang="en-US" sz="2800" dirty="0">
                <a:solidFill>
                  <a:schemeClr val="bg1"/>
                </a:solidFill>
                <a:latin typeface="Ubuntu" panose="020B0504030602030204" pitchFamily="34" charset="0"/>
              </a:rPr>
              <a:t>Do not say to your neighbor, “Go, and come again, tomorrow I will give it”—when you have it with you.</a:t>
            </a:r>
          </a:p>
          <a:p>
            <a:pPr lvl="0"/>
            <a:endParaRPr lang="en-US" sz="2800" dirty="0">
              <a:solidFill>
                <a:schemeClr val="bg1"/>
              </a:solidFill>
              <a:latin typeface="Ubuntu" panose="020B0504030602030204" pitchFamily="34" charset="0"/>
            </a:endParaRPr>
          </a:p>
          <a:p>
            <a:pPr lvl="0"/>
            <a:endParaRPr lang="en-US" sz="2800" dirty="0">
              <a:solidFill>
                <a:schemeClr val="bg1"/>
              </a:solidFill>
              <a:latin typeface="Ubuntu" panose="020B0504030602030204" pitchFamily="34" charset="0"/>
            </a:endParaRPr>
          </a:p>
        </p:txBody>
      </p:sp>
    </p:spTree>
    <p:extLst>
      <p:ext uri="{BB962C8B-B14F-4D97-AF65-F5344CB8AC3E}">
        <p14:creationId xmlns:p14="http://schemas.microsoft.com/office/powerpoint/2010/main" val="318065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sp>
        <p:nvSpPr>
          <p:cNvPr id="8" name="TextBox 7">
            <a:extLst>
              <a:ext uri="{FF2B5EF4-FFF2-40B4-BE49-F238E27FC236}">
                <a16:creationId xmlns:a16="http://schemas.microsoft.com/office/drawing/2014/main" id="{0BD46CD3-E025-45D2-A3BF-13954EE16CB9}"/>
              </a:ext>
            </a:extLst>
          </p:cNvPr>
          <p:cNvSpPr txBox="1"/>
          <p:nvPr/>
        </p:nvSpPr>
        <p:spPr>
          <a:xfrm>
            <a:off x="741314" y="1354239"/>
            <a:ext cx="10435472" cy="5262979"/>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Proverbs 3:27-28</a:t>
            </a:r>
            <a:r>
              <a:rPr lang="en-US" sz="2800"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27 </a:t>
            </a:r>
            <a:r>
              <a:rPr lang="en-US" sz="2800" dirty="0">
                <a:solidFill>
                  <a:schemeClr val="bg1"/>
                </a:solidFill>
                <a:latin typeface="Ubuntu" panose="020B0504030602030204" pitchFamily="34" charset="0"/>
              </a:rPr>
              <a:t>Do not withhold good from those to whom it is due, when it is in your power to do it.</a:t>
            </a:r>
            <a:r>
              <a:rPr lang="en-US" sz="2800" b="1"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28 </a:t>
            </a:r>
            <a:r>
              <a:rPr lang="en-US" sz="2800" dirty="0">
                <a:solidFill>
                  <a:schemeClr val="bg1"/>
                </a:solidFill>
                <a:latin typeface="Ubuntu" panose="020B0504030602030204" pitchFamily="34" charset="0"/>
              </a:rPr>
              <a:t>Do not say to your neighbor, “Go, and come again, tomorrow I will give it”—when you have it with you.</a:t>
            </a:r>
          </a:p>
          <a:p>
            <a:pPr lvl="0"/>
            <a:endParaRPr lang="en-US" sz="2800" dirty="0">
              <a:solidFill>
                <a:schemeClr val="bg1"/>
              </a:solidFill>
              <a:latin typeface="Ubuntu" panose="020B0504030602030204" pitchFamily="34" charset="0"/>
            </a:endParaRPr>
          </a:p>
          <a:p>
            <a:r>
              <a:rPr lang="en-US" sz="2800" b="1" dirty="0">
                <a:solidFill>
                  <a:schemeClr val="bg1"/>
                </a:solidFill>
              </a:rPr>
              <a:t>James 2:14-17   </a:t>
            </a:r>
            <a:r>
              <a:rPr lang="en-US" sz="2800" b="1" baseline="30000" dirty="0">
                <a:solidFill>
                  <a:schemeClr val="bg1"/>
                </a:solidFill>
              </a:rPr>
              <a:t>14 </a:t>
            </a:r>
            <a:r>
              <a:rPr lang="en-US" sz="2800" dirty="0">
                <a:solidFill>
                  <a:schemeClr val="bg1"/>
                </a:solidFill>
              </a:rPr>
              <a:t>What good is it, my brothers, if someone says he has faith but does not have works? Can that faith save him? </a:t>
            </a:r>
            <a:r>
              <a:rPr lang="en-US" sz="2800" b="1" baseline="30000" dirty="0">
                <a:solidFill>
                  <a:schemeClr val="bg1"/>
                </a:solidFill>
              </a:rPr>
              <a:t>15 </a:t>
            </a:r>
            <a:r>
              <a:rPr lang="en-US" sz="2800" dirty="0">
                <a:solidFill>
                  <a:schemeClr val="bg1"/>
                </a:solidFill>
              </a:rPr>
              <a:t>If a brother or sister is poorly clothed and lacking in daily food, </a:t>
            </a:r>
            <a:r>
              <a:rPr lang="en-US" sz="2800" b="1" baseline="30000" dirty="0">
                <a:solidFill>
                  <a:schemeClr val="bg1"/>
                </a:solidFill>
              </a:rPr>
              <a:t>16 </a:t>
            </a:r>
            <a:r>
              <a:rPr lang="en-US" sz="2800" dirty="0">
                <a:solidFill>
                  <a:schemeClr val="bg1"/>
                </a:solidFill>
              </a:rPr>
              <a:t>and one of you says to them, “Go in peace, be warmed and filled,” without giving them the things needed for the body, what good is that? </a:t>
            </a:r>
            <a:br>
              <a:rPr lang="en-US" sz="2800" dirty="0">
                <a:solidFill>
                  <a:schemeClr val="bg1"/>
                </a:solidFill>
              </a:rPr>
            </a:br>
            <a:r>
              <a:rPr lang="en-US" sz="2800" b="1" baseline="30000" dirty="0">
                <a:solidFill>
                  <a:schemeClr val="bg1"/>
                </a:solidFill>
              </a:rPr>
              <a:t>17 </a:t>
            </a:r>
            <a:r>
              <a:rPr lang="en-US" sz="2800" dirty="0">
                <a:solidFill>
                  <a:schemeClr val="bg1"/>
                </a:solidFill>
              </a:rPr>
              <a:t>So also faith by itself, if it does not have works, is dead.</a:t>
            </a:r>
          </a:p>
          <a:p>
            <a:pPr lvl="0"/>
            <a:endParaRPr lang="en-US" sz="28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14298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398604" y="4137851"/>
            <a:ext cx="12358964" cy="2323713"/>
          </a:xfrm>
          <a:prstGeom prst="rect">
            <a:avLst/>
          </a:prstGeom>
          <a:noFill/>
        </p:spPr>
        <p:txBody>
          <a:bodyPr wrap="square" rtlCol="0">
            <a:spAutoFit/>
          </a:bodyPr>
          <a:lstStyle/>
          <a:p>
            <a:r>
              <a:rPr lang="en-US" sz="14500" dirty="0">
                <a:solidFill>
                  <a:schemeClr val="bg1"/>
                </a:solidFill>
                <a:latin typeface="Baby Boston" panose="03000000000000000000" pitchFamily="66" charset="0"/>
              </a:rPr>
              <a:t>INJUSTICE</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1138" y="2697695"/>
            <a:ext cx="11517695" cy="1569660"/>
          </a:xfrm>
          <a:prstGeom prst="rect">
            <a:avLst/>
          </a:prstGeom>
          <a:noFill/>
        </p:spPr>
        <p:txBody>
          <a:bodyPr wrap="square" rtlCol="0">
            <a:spAutoFit/>
          </a:bodyPr>
          <a:lstStyle/>
          <a:p>
            <a:r>
              <a:rPr lang="en-US" sz="9600" dirty="0">
                <a:solidFill>
                  <a:srgbClr val="FF5B03"/>
                </a:solidFill>
                <a:latin typeface="Baby Boston" panose="03000000000000000000" pitchFamily="66" charset="0"/>
              </a:rPr>
              <a:t>PANDEMIC OF</a:t>
            </a:r>
          </a:p>
        </p:txBody>
      </p:sp>
    </p:spTree>
    <p:extLst>
      <p:ext uri="{BB962C8B-B14F-4D97-AF65-F5344CB8AC3E}">
        <p14:creationId xmlns:p14="http://schemas.microsoft.com/office/powerpoint/2010/main" val="73870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sp>
        <p:nvSpPr>
          <p:cNvPr id="8" name="TextBox 7">
            <a:extLst>
              <a:ext uri="{FF2B5EF4-FFF2-40B4-BE49-F238E27FC236}">
                <a16:creationId xmlns:a16="http://schemas.microsoft.com/office/drawing/2014/main" id="{0BD46CD3-E025-45D2-A3BF-13954EE16CB9}"/>
              </a:ext>
            </a:extLst>
          </p:cNvPr>
          <p:cNvSpPr txBox="1"/>
          <p:nvPr/>
        </p:nvSpPr>
        <p:spPr>
          <a:xfrm>
            <a:off x="741314" y="1354239"/>
            <a:ext cx="10435472" cy="5119350"/>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Galatians 5:13-16, 25</a:t>
            </a:r>
            <a:r>
              <a:rPr lang="en-US" sz="2800"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13 </a:t>
            </a:r>
            <a:r>
              <a:rPr lang="en-US" sz="2800" dirty="0">
                <a:solidFill>
                  <a:schemeClr val="bg1"/>
                </a:solidFill>
                <a:latin typeface="Ubuntu" panose="020B0504030602030204" pitchFamily="34" charset="0"/>
              </a:rPr>
              <a:t>For you were called to freedom, brothers and sisters. Only do not use your freedom as an opportunity for the flesh, but through love serve one another. </a:t>
            </a:r>
            <a:r>
              <a:rPr lang="en-US" sz="2800" b="1" baseline="30000" dirty="0">
                <a:solidFill>
                  <a:schemeClr val="bg1"/>
                </a:solidFill>
                <a:latin typeface="Ubuntu" panose="020B0504030602030204" pitchFamily="34" charset="0"/>
              </a:rPr>
              <a:t>14 </a:t>
            </a:r>
            <a:r>
              <a:rPr lang="en-US" sz="2800" dirty="0">
                <a:solidFill>
                  <a:schemeClr val="bg1"/>
                </a:solidFill>
                <a:latin typeface="Ubuntu" panose="020B0504030602030204" pitchFamily="34" charset="0"/>
              </a:rPr>
              <a:t>For the whole law is fulfilled in one word: “You shall love your neighbor as yourself.” </a:t>
            </a:r>
            <a:r>
              <a:rPr lang="en-US" sz="2800" b="1" baseline="30000" dirty="0">
                <a:solidFill>
                  <a:schemeClr val="bg1"/>
                </a:solidFill>
                <a:latin typeface="Ubuntu" panose="020B0504030602030204" pitchFamily="34" charset="0"/>
              </a:rPr>
              <a:t>15 </a:t>
            </a:r>
            <a:r>
              <a:rPr lang="en-US" sz="2800" dirty="0">
                <a:solidFill>
                  <a:schemeClr val="bg1"/>
                </a:solidFill>
                <a:latin typeface="Ubuntu" panose="020B0504030602030204" pitchFamily="34" charset="0"/>
              </a:rPr>
              <a:t>But if you bite and devour one another, watch out that you are not consumed by one another. </a:t>
            </a:r>
            <a:r>
              <a:rPr lang="en-US" sz="2800" b="1" baseline="30000" dirty="0">
                <a:solidFill>
                  <a:schemeClr val="bg1"/>
                </a:solidFill>
                <a:latin typeface="Ubuntu" panose="020B0504030602030204" pitchFamily="34" charset="0"/>
              </a:rPr>
              <a:t>16 </a:t>
            </a:r>
            <a:r>
              <a:rPr lang="en-US" sz="2800" dirty="0">
                <a:solidFill>
                  <a:schemeClr val="bg1"/>
                </a:solidFill>
                <a:latin typeface="Ubuntu" panose="020B0504030602030204" pitchFamily="34" charset="0"/>
              </a:rPr>
              <a:t>But I say, walk by the Spirit, and you will not gratify the desires of the flesh.</a:t>
            </a:r>
          </a:p>
          <a:p>
            <a:endParaRPr lang="en-US" sz="2800" b="1" baseline="30000" dirty="0">
              <a:solidFill>
                <a:schemeClr val="bg1"/>
              </a:solidFill>
              <a:latin typeface="Ubuntu" panose="020B0504030602030204" pitchFamily="34" charset="0"/>
            </a:endParaRPr>
          </a:p>
          <a:p>
            <a:r>
              <a:rPr lang="en-US" sz="2800" b="1" baseline="30000" dirty="0">
                <a:solidFill>
                  <a:schemeClr val="bg1"/>
                </a:solidFill>
                <a:latin typeface="Ubuntu" panose="020B0504030602030204" pitchFamily="34" charset="0"/>
              </a:rPr>
              <a:t>25 </a:t>
            </a:r>
            <a:r>
              <a:rPr lang="en-US" sz="2800" dirty="0">
                <a:solidFill>
                  <a:schemeClr val="bg1"/>
                </a:solidFill>
                <a:latin typeface="Ubuntu" panose="020B0504030602030204" pitchFamily="34" charset="0"/>
              </a:rPr>
              <a:t>If we live by the Spirit, let us also keep in step with the Spirit.</a:t>
            </a:r>
          </a:p>
          <a:p>
            <a:pPr lvl="0"/>
            <a:endParaRPr lang="en-US" sz="2800" dirty="0">
              <a:solidFill>
                <a:schemeClr val="bg1"/>
              </a:solidFill>
              <a:latin typeface="Ubuntu" panose="020B0504030602030204" pitchFamily="34" charset="0"/>
            </a:endParaRPr>
          </a:p>
          <a:p>
            <a:pPr lvl="0"/>
            <a:endParaRPr lang="en-US" sz="2800" dirty="0">
              <a:solidFill>
                <a:schemeClr val="bg1"/>
              </a:solidFill>
              <a:latin typeface="Ubuntu" panose="020B0504030602030204" pitchFamily="34" charset="0"/>
            </a:endParaRPr>
          </a:p>
        </p:txBody>
      </p:sp>
    </p:spTree>
    <p:extLst>
      <p:ext uri="{BB962C8B-B14F-4D97-AF65-F5344CB8AC3E}">
        <p14:creationId xmlns:p14="http://schemas.microsoft.com/office/powerpoint/2010/main" val="33764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sp>
        <p:nvSpPr>
          <p:cNvPr id="8" name="TextBox 7">
            <a:extLst>
              <a:ext uri="{FF2B5EF4-FFF2-40B4-BE49-F238E27FC236}">
                <a16:creationId xmlns:a16="http://schemas.microsoft.com/office/drawing/2014/main" id="{0BD46CD3-E025-45D2-A3BF-13954EE16CB9}"/>
              </a:ext>
            </a:extLst>
          </p:cNvPr>
          <p:cNvSpPr txBox="1"/>
          <p:nvPr/>
        </p:nvSpPr>
        <p:spPr>
          <a:xfrm>
            <a:off x="741314" y="1354239"/>
            <a:ext cx="10435472" cy="6473567"/>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Galatians 5:13-16, 25</a:t>
            </a:r>
            <a:r>
              <a:rPr lang="en-US" sz="2800"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13 </a:t>
            </a:r>
            <a:r>
              <a:rPr lang="en-US" sz="2800" dirty="0">
                <a:solidFill>
                  <a:schemeClr val="bg1"/>
                </a:solidFill>
                <a:latin typeface="Ubuntu" panose="020B0504030602030204" pitchFamily="34" charset="0"/>
              </a:rPr>
              <a:t>For you were called to freedom, brothers and sisters. Only do not use your freedom as an opportunity for the flesh, but through love serve one another. </a:t>
            </a:r>
            <a:r>
              <a:rPr lang="en-US" sz="2800" b="1" baseline="30000" dirty="0">
                <a:solidFill>
                  <a:schemeClr val="bg1"/>
                </a:solidFill>
                <a:latin typeface="Ubuntu" panose="020B0504030602030204" pitchFamily="34" charset="0"/>
              </a:rPr>
              <a:t>14 </a:t>
            </a:r>
            <a:r>
              <a:rPr lang="en-US" sz="2800" dirty="0">
                <a:solidFill>
                  <a:schemeClr val="bg1"/>
                </a:solidFill>
                <a:latin typeface="Ubuntu" panose="020B0504030602030204" pitchFamily="34" charset="0"/>
              </a:rPr>
              <a:t>For the whole law is fulfilled in one word: “You shall love your neighbor as yourself.” </a:t>
            </a:r>
            <a:r>
              <a:rPr lang="en-US" sz="2800" b="1" baseline="30000" dirty="0">
                <a:solidFill>
                  <a:schemeClr val="bg1"/>
                </a:solidFill>
                <a:latin typeface="Ubuntu" panose="020B0504030602030204" pitchFamily="34" charset="0"/>
              </a:rPr>
              <a:t>15 </a:t>
            </a:r>
            <a:r>
              <a:rPr lang="en-US" sz="2800" dirty="0">
                <a:solidFill>
                  <a:schemeClr val="bg1"/>
                </a:solidFill>
                <a:latin typeface="Ubuntu" panose="020B0504030602030204" pitchFamily="34" charset="0"/>
              </a:rPr>
              <a:t>But if you bite and devour one another, watch out that you are not consumed by one another. </a:t>
            </a:r>
            <a:r>
              <a:rPr lang="en-US" sz="2800" b="1" baseline="30000" dirty="0">
                <a:solidFill>
                  <a:schemeClr val="bg1"/>
                </a:solidFill>
                <a:latin typeface="Ubuntu" panose="020B0504030602030204" pitchFamily="34" charset="0"/>
              </a:rPr>
              <a:t>16 </a:t>
            </a:r>
            <a:r>
              <a:rPr lang="en-US" sz="2800" dirty="0">
                <a:solidFill>
                  <a:schemeClr val="bg1"/>
                </a:solidFill>
                <a:latin typeface="Ubuntu" panose="020B0504030602030204" pitchFamily="34" charset="0"/>
              </a:rPr>
              <a:t>But I say, walk by the Spirit, and you will not gratify the desires of the flesh.</a:t>
            </a:r>
          </a:p>
          <a:p>
            <a:endParaRPr lang="en-US" sz="2800" b="1" baseline="30000" dirty="0">
              <a:solidFill>
                <a:schemeClr val="bg1"/>
              </a:solidFill>
              <a:latin typeface="Ubuntu" panose="020B0504030602030204" pitchFamily="34" charset="0"/>
            </a:endParaRPr>
          </a:p>
          <a:p>
            <a:r>
              <a:rPr lang="en-US" sz="2800" b="1" baseline="30000" dirty="0">
                <a:solidFill>
                  <a:schemeClr val="bg1"/>
                </a:solidFill>
                <a:latin typeface="Ubuntu" panose="020B0504030602030204" pitchFamily="34" charset="0"/>
              </a:rPr>
              <a:t>25 </a:t>
            </a:r>
            <a:r>
              <a:rPr lang="en-US" sz="2800" dirty="0">
                <a:solidFill>
                  <a:schemeClr val="bg1"/>
                </a:solidFill>
                <a:latin typeface="Ubuntu" panose="020B0504030602030204" pitchFamily="34" charset="0"/>
              </a:rPr>
              <a:t>If we live by the Spirit, let us also keep in step with the Spirit.</a:t>
            </a:r>
          </a:p>
          <a:p>
            <a:endParaRPr lang="en-US" sz="400" dirty="0">
              <a:solidFill>
                <a:schemeClr val="bg1"/>
              </a:solidFill>
              <a:latin typeface="Ubuntu" panose="020B0504030602030204" pitchFamily="34" charset="0"/>
            </a:endParaRPr>
          </a:p>
          <a:p>
            <a:r>
              <a:rPr lang="en-US" sz="2800" b="1" dirty="0">
                <a:solidFill>
                  <a:srgbClr val="FF5B03"/>
                </a:solidFill>
                <a:latin typeface="Ubuntu" panose="020B0504030602030204" pitchFamily="34" charset="0"/>
              </a:rPr>
              <a:t>James 4:17   So whoever knows the right thing </a:t>
            </a:r>
            <a:br>
              <a:rPr lang="en-US" sz="2800" b="1" dirty="0">
                <a:solidFill>
                  <a:srgbClr val="FF5B03"/>
                </a:solidFill>
                <a:latin typeface="Ubuntu" panose="020B0504030602030204" pitchFamily="34" charset="0"/>
              </a:rPr>
            </a:br>
            <a:r>
              <a:rPr lang="en-US" sz="2800" b="1" dirty="0">
                <a:solidFill>
                  <a:srgbClr val="FF5B03"/>
                </a:solidFill>
                <a:latin typeface="Ubuntu" panose="020B0504030602030204" pitchFamily="34" charset="0"/>
              </a:rPr>
              <a:t>to do and fails to do it, for him it is sin.</a:t>
            </a:r>
          </a:p>
          <a:p>
            <a:endParaRPr lang="en-US" sz="2800" dirty="0">
              <a:solidFill>
                <a:schemeClr val="bg1"/>
              </a:solidFill>
              <a:latin typeface="Ubuntu" panose="020B0504030602030204" pitchFamily="34" charset="0"/>
            </a:endParaRPr>
          </a:p>
          <a:p>
            <a:pPr lvl="0"/>
            <a:endParaRPr lang="en-US" sz="2800" dirty="0">
              <a:solidFill>
                <a:schemeClr val="bg1"/>
              </a:solidFill>
              <a:latin typeface="Ubuntu" panose="020B0504030602030204" pitchFamily="34" charset="0"/>
            </a:endParaRPr>
          </a:p>
          <a:p>
            <a:pPr lvl="0"/>
            <a:endParaRPr lang="en-US" sz="28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65077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pic>
        <p:nvPicPr>
          <p:cNvPr id="3" name="Picture 2" descr="A close up of a logo&#10;&#10;Description automatically generated">
            <a:extLst>
              <a:ext uri="{FF2B5EF4-FFF2-40B4-BE49-F238E27FC236}">
                <a16:creationId xmlns:a16="http://schemas.microsoft.com/office/drawing/2014/main" id="{6EB16D67-7ECD-4BC3-91E8-58EB78BB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98" y="1459361"/>
            <a:ext cx="3420359" cy="5130539"/>
          </a:xfrm>
          <a:prstGeom prst="rect">
            <a:avLst/>
          </a:prstGeom>
        </p:spPr>
      </p:pic>
    </p:spTree>
    <p:extLst>
      <p:ext uri="{BB962C8B-B14F-4D97-AF65-F5344CB8AC3E}">
        <p14:creationId xmlns:p14="http://schemas.microsoft.com/office/powerpoint/2010/main" val="332583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pic>
        <p:nvPicPr>
          <p:cNvPr id="3" name="Picture 2" descr="A close up of a logo&#10;&#10;Description automatically generated">
            <a:extLst>
              <a:ext uri="{FF2B5EF4-FFF2-40B4-BE49-F238E27FC236}">
                <a16:creationId xmlns:a16="http://schemas.microsoft.com/office/drawing/2014/main" id="{6EB16D67-7ECD-4BC3-91E8-58EB78BB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98" y="1459361"/>
            <a:ext cx="3420359" cy="5130539"/>
          </a:xfrm>
          <a:prstGeom prst="rect">
            <a:avLst/>
          </a:prstGeom>
        </p:spPr>
      </p:pic>
      <p:sp>
        <p:nvSpPr>
          <p:cNvPr id="11" name="TextBox 10">
            <a:extLst>
              <a:ext uri="{FF2B5EF4-FFF2-40B4-BE49-F238E27FC236}">
                <a16:creationId xmlns:a16="http://schemas.microsoft.com/office/drawing/2014/main" id="{0F14DE19-7F16-4D44-BBD2-B4687D8C6B78}"/>
              </a:ext>
            </a:extLst>
          </p:cNvPr>
          <p:cNvSpPr txBox="1"/>
          <p:nvPr/>
        </p:nvSpPr>
        <p:spPr>
          <a:xfrm>
            <a:off x="4091233" y="4174904"/>
            <a:ext cx="7821969" cy="800219"/>
          </a:xfrm>
          <a:prstGeom prst="rect">
            <a:avLst/>
          </a:prstGeom>
          <a:noFill/>
        </p:spPr>
        <p:txBody>
          <a:bodyPr wrap="square" rtlCol="0">
            <a:spAutoFit/>
          </a:bodyPr>
          <a:lstStyle/>
          <a:p>
            <a:r>
              <a:rPr lang="en-US" sz="4600" dirty="0">
                <a:solidFill>
                  <a:schemeClr val="bg1"/>
                </a:solidFill>
              </a:rPr>
              <a:t>Tallgrass Anti-Racism GroupMe</a:t>
            </a:r>
          </a:p>
        </p:txBody>
      </p:sp>
    </p:spTree>
    <p:extLst>
      <p:ext uri="{BB962C8B-B14F-4D97-AF65-F5344CB8AC3E}">
        <p14:creationId xmlns:p14="http://schemas.microsoft.com/office/powerpoint/2010/main" val="206576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3. REFORMING</a:t>
            </a:r>
          </a:p>
        </p:txBody>
      </p:sp>
      <p:pic>
        <p:nvPicPr>
          <p:cNvPr id="3" name="Picture 2" descr="A close up of a logo&#10;&#10;Description automatically generated">
            <a:extLst>
              <a:ext uri="{FF2B5EF4-FFF2-40B4-BE49-F238E27FC236}">
                <a16:creationId xmlns:a16="http://schemas.microsoft.com/office/drawing/2014/main" id="{6EB16D67-7ECD-4BC3-91E8-58EB78BB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98" y="1459361"/>
            <a:ext cx="3420359" cy="513053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0F7B027-FDBE-48BF-A0C7-907E73945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329" y="1459361"/>
            <a:ext cx="7242928" cy="1223736"/>
          </a:xfrm>
          <a:prstGeom prst="rect">
            <a:avLst/>
          </a:prstGeom>
        </p:spPr>
      </p:pic>
      <p:sp>
        <p:nvSpPr>
          <p:cNvPr id="10" name="TextBox 9">
            <a:extLst>
              <a:ext uri="{FF2B5EF4-FFF2-40B4-BE49-F238E27FC236}">
                <a16:creationId xmlns:a16="http://schemas.microsoft.com/office/drawing/2014/main" id="{B0ABEADB-8D14-4306-B4D0-4BCBB188411F}"/>
              </a:ext>
            </a:extLst>
          </p:cNvPr>
          <p:cNvSpPr txBox="1"/>
          <p:nvPr/>
        </p:nvSpPr>
        <p:spPr>
          <a:xfrm>
            <a:off x="4336329" y="2771480"/>
            <a:ext cx="7242928" cy="938719"/>
          </a:xfrm>
          <a:prstGeom prst="rect">
            <a:avLst/>
          </a:prstGeom>
          <a:noFill/>
        </p:spPr>
        <p:txBody>
          <a:bodyPr wrap="square" rtlCol="0">
            <a:spAutoFit/>
          </a:bodyPr>
          <a:lstStyle/>
          <a:p>
            <a:pPr algn="ctr"/>
            <a:r>
              <a:rPr lang="en-US" sz="5500" dirty="0">
                <a:solidFill>
                  <a:schemeClr val="bg1"/>
                </a:solidFill>
              </a:rPr>
              <a:t>Facebook Group</a:t>
            </a:r>
          </a:p>
        </p:txBody>
      </p:sp>
      <p:sp>
        <p:nvSpPr>
          <p:cNvPr id="11" name="TextBox 10">
            <a:extLst>
              <a:ext uri="{FF2B5EF4-FFF2-40B4-BE49-F238E27FC236}">
                <a16:creationId xmlns:a16="http://schemas.microsoft.com/office/drawing/2014/main" id="{0F14DE19-7F16-4D44-BBD2-B4687D8C6B78}"/>
              </a:ext>
            </a:extLst>
          </p:cNvPr>
          <p:cNvSpPr txBox="1"/>
          <p:nvPr/>
        </p:nvSpPr>
        <p:spPr>
          <a:xfrm>
            <a:off x="4091233" y="4174904"/>
            <a:ext cx="7821969" cy="800219"/>
          </a:xfrm>
          <a:prstGeom prst="rect">
            <a:avLst/>
          </a:prstGeom>
          <a:noFill/>
        </p:spPr>
        <p:txBody>
          <a:bodyPr wrap="square" rtlCol="0">
            <a:spAutoFit/>
          </a:bodyPr>
          <a:lstStyle/>
          <a:p>
            <a:r>
              <a:rPr lang="en-US" sz="4600" dirty="0">
                <a:solidFill>
                  <a:schemeClr val="bg1"/>
                </a:solidFill>
              </a:rPr>
              <a:t>Tallgrass Anti-Racism GroupMe</a:t>
            </a:r>
          </a:p>
        </p:txBody>
      </p:sp>
    </p:spTree>
    <p:extLst>
      <p:ext uri="{BB962C8B-B14F-4D97-AF65-F5344CB8AC3E}">
        <p14:creationId xmlns:p14="http://schemas.microsoft.com/office/powerpoint/2010/main" val="13205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6264" y="184257"/>
            <a:ext cx="13789173" cy="692497"/>
          </a:xfrm>
          <a:prstGeom prst="rect">
            <a:avLst/>
          </a:prstGeom>
          <a:noFill/>
        </p:spPr>
        <p:txBody>
          <a:bodyPr wrap="square" rtlCol="0">
            <a:spAutoFit/>
          </a:bodyPr>
          <a:lstStyle/>
          <a:p>
            <a:r>
              <a:rPr lang="en-US" sz="39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99787" y="-306081"/>
            <a:ext cx="12664430" cy="646331"/>
          </a:xfrm>
          <a:prstGeom prst="rect">
            <a:avLst/>
          </a:prstGeom>
          <a:noFill/>
        </p:spPr>
        <p:txBody>
          <a:bodyPr wrap="square" rtlCol="0">
            <a:spAutoFit/>
          </a:bodyPr>
          <a:lstStyle/>
          <a:p>
            <a:r>
              <a:rPr lang="en-US" sz="3600" dirty="0">
                <a:solidFill>
                  <a:srgbClr val="FF5B03"/>
                </a:solidFill>
                <a:latin typeface="Baby Boston" panose="03000000000000000000" pitchFamily="66" charset="0"/>
              </a:rPr>
              <a:t>HUMAN JUSTICE</a:t>
            </a:r>
          </a:p>
        </p:txBody>
      </p:sp>
      <p:sp>
        <p:nvSpPr>
          <p:cNvPr id="2" name="TextBox 1">
            <a:extLst>
              <a:ext uri="{FF2B5EF4-FFF2-40B4-BE49-F238E27FC236}">
                <a16:creationId xmlns:a16="http://schemas.microsoft.com/office/drawing/2014/main" id="{D3ECD18C-E2D9-4A96-B934-5686C3F6D291}"/>
              </a:ext>
            </a:extLst>
          </p:cNvPr>
          <p:cNvSpPr txBox="1"/>
          <p:nvPr/>
        </p:nvSpPr>
        <p:spPr>
          <a:xfrm>
            <a:off x="2083340" y="2122561"/>
            <a:ext cx="8025319" cy="4251164"/>
          </a:xfrm>
          <a:prstGeom prst="rect">
            <a:avLst/>
          </a:prstGeom>
          <a:noFill/>
        </p:spPr>
        <p:txBody>
          <a:bodyPr wrap="square" rtlCol="0">
            <a:spAutoFit/>
          </a:bodyPr>
          <a:lstStyle/>
          <a:p>
            <a:pPr marL="742950" indent="-742950">
              <a:lnSpc>
                <a:spcPct val="150000"/>
              </a:lnSpc>
              <a:buAutoNum type="arabicPeriod"/>
            </a:pPr>
            <a:r>
              <a:rPr lang="en-US" sz="4600" dirty="0">
                <a:solidFill>
                  <a:schemeClr val="bg1"/>
                </a:solidFill>
                <a:latin typeface="Baby Boston" panose="03000000000000000000" pitchFamily="66" charset="0"/>
              </a:rPr>
              <a:t>REMEMBERING</a:t>
            </a:r>
          </a:p>
          <a:p>
            <a:pPr marL="742950" indent="-742950">
              <a:lnSpc>
                <a:spcPct val="150000"/>
              </a:lnSpc>
              <a:buAutoNum type="arabicPeriod"/>
            </a:pPr>
            <a:r>
              <a:rPr lang="en-US" sz="4600" dirty="0">
                <a:solidFill>
                  <a:schemeClr val="bg1"/>
                </a:solidFill>
                <a:latin typeface="Baby Boston" panose="03000000000000000000" pitchFamily="66" charset="0"/>
              </a:rPr>
              <a:t>RECKONING</a:t>
            </a:r>
          </a:p>
          <a:p>
            <a:pPr marL="742950" indent="-742950">
              <a:lnSpc>
                <a:spcPct val="150000"/>
              </a:lnSpc>
              <a:buAutoNum type="arabicPeriod"/>
            </a:pPr>
            <a:r>
              <a:rPr lang="en-US" sz="4600" dirty="0">
                <a:solidFill>
                  <a:schemeClr val="bg1"/>
                </a:solidFill>
                <a:latin typeface="Baby Boston" panose="03000000000000000000" pitchFamily="66" charset="0"/>
              </a:rPr>
              <a:t>REFORMING</a:t>
            </a:r>
          </a:p>
          <a:p>
            <a:pPr marL="742950" indent="-742950">
              <a:lnSpc>
                <a:spcPct val="150000"/>
              </a:lnSpc>
              <a:buAutoNum type="arabicPeriod"/>
            </a:pPr>
            <a:r>
              <a:rPr lang="en-US" sz="4600" b="1" dirty="0">
                <a:solidFill>
                  <a:srgbClr val="FF5B03"/>
                </a:solidFill>
                <a:latin typeface="Baby Boston" panose="03000000000000000000" pitchFamily="66" charset="0"/>
              </a:rPr>
              <a:t>REDEEMER</a:t>
            </a:r>
          </a:p>
        </p:txBody>
      </p:sp>
    </p:spTree>
    <p:extLst>
      <p:ext uri="{BB962C8B-B14F-4D97-AF65-F5344CB8AC3E}">
        <p14:creationId xmlns:p14="http://schemas.microsoft.com/office/powerpoint/2010/main" val="254995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b="1" dirty="0">
                <a:solidFill>
                  <a:srgbClr val="FF5B03"/>
                </a:solidFill>
                <a:latin typeface="Baby Boston" panose="03000000000000000000" pitchFamily="66" charset="0"/>
              </a:rPr>
              <a:t>4. REDEEMER</a:t>
            </a:r>
          </a:p>
        </p:txBody>
      </p:sp>
      <p:sp>
        <p:nvSpPr>
          <p:cNvPr id="8" name="TextBox 7">
            <a:extLst>
              <a:ext uri="{FF2B5EF4-FFF2-40B4-BE49-F238E27FC236}">
                <a16:creationId xmlns:a16="http://schemas.microsoft.com/office/drawing/2014/main" id="{0BD46CD3-E025-45D2-A3BF-13954EE16CB9}"/>
              </a:ext>
            </a:extLst>
          </p:cNvPr>
          <p:cNvSpPr txBox="1"/>
          <p:nvPr/>
        </p:nvSpPr>
        <p:spPr>
          <a:xfrm>
            <a:off x="731887" y="1467366"/>
            <a:ext cx="10627411" cy="4678204"/>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Ephesians 2:13-17   </a:t>
            </a:r>
            <a:r>
              <a:rPr lang="en-US" sz="2800" b="1" baseline="30000" dirty="0">
                <a:solidFill>
                  <a:schemeClr val="bg1"/>
                </a:solidFill>
                <a:latin typeface="Ubuntu" panose="020B0504030602030204" pitchFamily="34" charset="0"/>
              </a:rPr>
              <a:t>13 </a:t>
            </a:r>
            <a:r>
              <a:rPr lang="en-US" sz="2800" dirty="0">
                <a:solidFill>
                  <a:schemeClr val="bg1"/>
                </a:solidFill>
                <a:latin typeface="Ubuntu" panose="020B0504030602030204" pitchFamily="34" charset="0"/>
              </a:rPr>
              <a:t>But now in Christ Jesus you who once were far off have been brought near by the </a:t>
            </a:r>
            <a:r>
              <a:rPr lang="en-US" sz="2800" b="1" dirty="0">
                <a:solidFill>
                  <a:srgbClr val="FF5B03"/>
                </a:solidFill>
                <a:latin typeface="Ubuntu" panose="020B0504030602030204" pitchFamily="34" charset="0"/>
              </a:rPr>
              <a:t>blood</a:t>
            </a:r>
            <a:r>
              <a:rPr lang="en-US" sz="2800" dirty="0">
                <a:solidFill>
                  <a:schemeClr val="bg1"/>
                </a:solidFill>
                <a:latin typeface="Ubuntu" panose="020B0504030602030204" pitchFamily="34" charset="0"/>
              </a:rPr>
              <a:t> of Christ. </a:t>
            </a:r>
            <a:r>
              <a:rPr lang="en-US" sz="2800" b="1" baseline="30000" dirty="0">
                <a:solidFill>
                  <a:schemeClr val="bg1"/>
                </a:solidFill>
                <a:latin typeface="Ubuntu" panose="020B0504030602030204" pitchFamily="34" charset="0"/>
              </a:rPr>
              <a:t>14 </a:t>
            </a:r>
            <a:r>
              <a:rPr lang="en-US" sz="2800" dirty="0">
                <a:solidFill>
                  <a:schemeClr val="bg1"/>
                </a:solidFill>
                <a:latin typeface="Ubuntu" panose="020B0504030602030204" pitchFamily="34" charset="0"/>
              </a:rPr>
              <a:t>For he himself is our peace, who has made us both one and has broken down in his flesh the dividing wall of hostility </a:t>
            </a:r>
            <a:r>
              <a:rPr lang="en-US" sz="2800" b="1" baseline="30000" dirty="0">
                <a:solidFill>
                  <a:schemeClr val="bg1"/>
                </a:solidFill>
                <a:latin typeface="Ubuntu" panose="020B0504030602030204" pitchFamily="34" charset="0"/>
              </a:rPr>
              <a:t>15 </a:t>
            </a:r>
            <a:r>
              <a:rPr lang="en-US" sz="2800" dirty="0">
                <a:solidFill>
                  <a:schemeClr val="bg1"/>
                </a:solidFill>
                <a:latin typeface="Ubuntu" panose="020B0504030602030204" pitchFamily="34" charset="0"/>
              </a:rPr>
              <a:t>by abolishing the law of commandments expressed in ordinances, that he might create in himself one new man in place of the two, so making peace, </a:t>
            </a:r>
            <a:r>
              <a:rPr lang="en-US" sz="2800" b="1" baseline="30000" dirty="0">
                <a:solidFill>
                  <a:schemeClr val="bg1"/>
                </a:solidFill>
                <a:latin typeface="Ubuntu" panose="020B0504030602030204" pitchFamily="34" charset="0"/>
              </a:rPr>
              <a:t>16 </a:t>
            </a:r>
            <a:r>
              <a:rPr lang="en-US" sz="2800" dirty="0">
                <a:solidFill>
                  <a:schemeClr val="bg1"/>
                </a:solidFill>
                <a:latin typeface="Ubuntu" panose="020B0504030602030204" pitchFamily="34" charset="0"/>
              </a:rPr>
              <a:t>and might reconcile us both to God in one body through the cross, thereby killing the hostility. </a:t>
            </a:r>
            <a:r>
              <a:rPr lang="en-US" sz="2800" b="1" baseline="30000" dirty="0">
                <a:solidFill>
                  <a:schemeClr val="bg1"/>
                </a:solidFill>
                <a:latin typeface="Ubuntu" panose="020B0504030602030204" pitchFamily="34" charset="0"/>
              </a:rPr>
              <a:t>17 </a:t>
            </a:r>
            <a:r>
              <a:rPr lang="en-US" sz="2800" dirty="0">
                <a:solidFill>
                  <a:schemeClr val="bg1"/>
                </a:solidFill>
                <a:latin typeface="Ubuntu" panose="020B0504030602030204" pitchFamily="34" charset="0"/>
              </a:rPr>
              <a:t>And he came and preached peace to you who were far off and peace to those who were near. </a:t>
            </a:r>
          </a:p>
          <a:p>
            <a:endParaRPr lang="en-US" dirty="0"/>
          </a:p>
        </p:txBody>
      </p:sp>
    </p:spTree>
    <p:extLst>
      <p:ext uri="{BB962C8B-B14F-4D97-AF65-F5344CB8AC3E}">
        <p14:creationId xmlns:p14="http://schemas.microsoft.com/office/powerpoint/2010/main" val="151357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62824" y="-10041"/>
            <a:ext cx="13789173" cy="892552"/>
          </a:xfrm>
          <a:prstGeom prst="rect">
            <a:avLst/>
          </a:prstGeom>
          <a:noFill/>
        </p:spPr>
        <p:txBody>
          <a:bodyPr wrap="square" rtlCol="0">
            <a:spAutoFit/>
          </a:bodyPr>
          <a:lstStyle/>
          <a:p>
            <a:r>
              <a:rPr lang="en-US" sz="5200" dirty="0">
                <a:solidFill>
                  <a:schemeClr val="bg1"/>
                </a:solidFill>
                <a:latin typeface="Baby Boston" panose="03000000000000000000" pitchFamily="66" charset="0"/>
              </a:rPr>
              <a:t>INJUSTICE</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99787" y="-475767"/>
            <a:ext cx="12664430" cy="646331"/>
          </a:xfrm>
          <a:prstGeom prst="rect">
            <a:avLst/>
          </a:prstGeom>
          <a:noFill/>
        </p:spPr>
        <p:txBody>
          <a:bodyPr wrap="square" rtlCol="0">
            <a:spAutoFit/>
          </a:bodyPr>
          <a:lstStyle/>
          <a:p>
            <a:r>
              <a:rPr lang="en-US" sz="3600" dirty="0">
                <a:solidFill>
                  <a:srgbClr val="FF5B03"/>
                </a:solidFill>
                <a:latin typeface="Baby Boston" panose="03000000000000000000" pitchFamily="66" charset="0"/>
              </a:rPr>
              <a:t>PANDEMIC OF</a:t>
            </a:r>
          </a:p>
        </p:txBody>
      </p:sp>
      <p:sp>
        <p:nvSpPr>
          <p:cNvPr id="2" name="TextBox 1">
            <a:extLst>
              <a:ext uri="{FF2B5EF4-FFF2-40B4-BE49-F238E27FC236}">
                <a16:creationId xmlns:a16="http://schemas.microsoft.com/office/drawing/2014/main" id="{D3ECD18C-E2D9-4A96-B934-5686C3F6D291}"/>
              </a:ext>
            </a:extLst>
          </p:cNvPr>
          <p:cNvSpPr txBox="1"/>
          <p:nvPr/>
        </p:nvSpPr>
        <p:spPr>
          <a:xfrm>
            <a:off x="2083340" y="2122561"/>
            <a:ext cx="8606656" cy="3189335"/>
          </a:xfrm>
          <a:prstGeom prst="rect">
            <a:avLst/>
          </a:prstGeom>
          <a:noFill/>
        </p:spPr>
        <p:txBody>
          <a:bodyPr wrap="square" rtlCol="0">
            <a:spAutoFit/>
          </a:bodyPr>
          <a:lstStyle/>
          <a:p>
            <a:pPr marL="742950" indent="-742950">
              <a:lnSpc>
                <a:spcPct val="150000"/>
              </a:lnSpc>
              <a:buAutoNum type="arabicPeriod"/>
            </a:pPr>
            <a:r>
              <a:rPr lang="en-US" sz="4600" dirty="0">
                <a:solidFill>
                  <a:schemeClr val="bg1"/>
                </a:solidFill>
                <a:latin typeface="Baby Boston" panose="03000000000000000000" pitchFamily="66" charset="0"/>
              </a:rPr>
              <a:t>RACISM</a:t>
            </a:r>
          </a:p>
          <a:p>
            <a:pPr marL="742950" indent="-742950">
              <a:lnSpc>
                <a:spcPct val="150000"/>
              </a:lnSpc>
              <a:buAutoNum type="arabicPeriod"/>
            </a:pPr>
            <a:r>
              <a:rPr lang="en-US" sz="4600" dirty="0">
                <a:solidFill>
                  <a:schemeClr val="bg1"/>
                </a:solidFill>
                <a:latin typeface="Baby Boston" panose="03000000000000000000" pitchFamily="66" charset="0"/>
              </a:rPr>
              <a:t>HUMAN TRAFFICKING</a:t>
            </a:r>
          </a:p>
          <a:p>
            <a:pPr marL="742950" indent="-742950">
              <a:lnSpc>
                <a:spcPct val="150000"/>
              </a:lnSpc>
              <a:buAutoNum type="arabicPeriod"/>
            </a:pPr>
            <a:r>
              <a:rPr lang="en-US" sz="4600" dirty="0">
                <a:solidFill>
                  <a:schemeClr val="bg1"/>
                </a:solidFill>
                <a:latin typeface="Baby Boston" panose="03000000000000000000" pitchFamily="66" charset="0"/>
              </a:rPr>
              <a:t>ABORTION</a:t>
            </a:r>
          </a:p>
        </p:txBody>
      </p:sp>
    </p:spTree>
    <p:extLst>
      <p:ext uri="{BB962C8B-B14F-4D97-AF65-F5344CB8AC3E}">
        <p14:creationId xmlns:p14="http://schemas.microsoft.com/office/powerpoint/2010/main" val="27728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226126" y="4082354"/>
            <a:ext cx="13789173" cy="1708160"/>
          </a:xfrm>
          <a:prstGeom prst="rect">
            <a:avLst/>
          </a:prstGeom>
          <a:noFill/>
        </p:spPr>
        <p:txBody>
          <a:bodyPr wrap="square" rtlCol="0">
            <a:spAutoFit/>
          </a:bodyPr>
          <a:lstStyle/>
          <a:p>
            <a:r>
              <a:rPr lang="en-US" sz="105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90664" y="2593613"/>
            <a:ext cx="12664430" cy="1569660"/>
          </a:xfrm>
          <a:prstGeom prst="rect">
            <a:avLst/>
          </a:prstGeom>
          <a:noFill/>
        </p:spPr>
        <p:txBody>
          <a:bodyPr wrap="square" rtlCol="0">
            <a:spAutoFit/>
          </a:bodyPr>
          <a:lstStyle/>
          <a:p>
            <a:r>
              <a:rPr lang="en-US" sz="9600" dirty="0">
                <a:solidFill>
                  <a:srgbClr val="FF5B03"/>
                </a:solidFill>
                <a:latin typeface="Baby Boston" panose="03000000000000000000" pitchFamily="66" charset="0"/>
              </a:rPr>
              <a:t>HUMAN JUSTICE</a:t>
            </a:r>
          </a:p>
        </p:txBody>
      </p:sp>
    </p:spTree>
    <p:extLst>
      <p:ext uri="{BB962C8B-B14F-4D97-AF65-F5344CB8AC3E}">
        <p14:creationId xmlns:p14="http://schemas.microsoft.com/office/powerpoint/2010/main" val="72853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6264" y="184257"/>
            <a:ext cx="13789173" cy="692497"/>
          </a:xfrm>
          <a:prstGeom prst="rect">
            <a:avLst/>
          </a:prstGeom>
          <a:noFill/>
        </p:spPr>
        <p:txBody>
          <a:bodyPr wrap="square" rtlCol="0">
            <a:spAutoFit/>
          </a:bodyPr>
          <a:lstStyle/>
          <a:p>
            <a:r>
              <a:rPr lang="en-US" sz="39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99787" y="-306081"/>
            <a:ext cx="12664430" cy="646331"/>
          </a:xfrm>
          <a:prstGeom prst="rect">
            <a:avLst/>
          </a:prstGeom>
          <a:noFill/>
        </p:spPr>
        <p:txBody>
          <a:bodyPr wrap="square" rtlCol="0">
            <a:spAutoFit/>
          </a:bodyPr>
          <a:lstStyle/>
          <a:p>
            <a:r>
              <a:rPr lang="en-US" sz="3600" dirty="0">
                <a:solidFill>
                  <a:srgbClr val="FF5B03"/>
                </a:solidFill>
                <a:latin typeface="Baby Boston" panose="03000000000000000000" pitchFamily="66" charset="0"/>
              </a:rPr>
              <a:t>HUMAN JUSTICE</a:t>
            </a:r>
          </a:p>
        </p:txBody>
      </p:sp>
      <p:sp>
        <p:nvSpPr>
          <p:cNvPr id="2" name="TextBox 1">
            <a:extLst>
              <a:ext uri="{FF2B5EF4-FFF2-40B4-BE49-F238E27FC236}">
                <a16:creationId xmlns:a16="http://schemas.microsoft.com/office/drawing/2014/main" id="{D3ECD18C-E2D9-4A96-B934-5686C3F6D291}"/>
              </a:ext>
            </a:extLst>
          </p:cNvPr>
          <p:cNvSpPr txBox="1"/>
          <p:nvPr/>
        </p:nvSpPr>
        <p:spPr>
          <a:xfrm>
            <a:off x="2083340" y="2122561"/>
            <a:ext cx="8025319" cy="3189335"/>
          </a:xfrm>
          <a:prstGeom prst="rect">
            <a:avLst/>
          </a:prstGeom>
          <a:noFill/>
        </p:spPr>
        <p:txBody>
          <a:bodyPr wrap="square" rtlCol="0">
            <a:spAutoFit/>
          </a:bodyPr>
          <a:lstStyle/>
          <a:p>
            <a:pPr marL="742950" indent="-742950">
              <a:lnSpc>
                <a:spcPct val="150000"/>
              </a:lnSpc>
              <a:buAutoNum type="arabicPeriod"/>
            </a:pPr>
            <a:r>
              <a:rPr lang="en-US" sz="4600" dirty="0">
                <a:solidFill>
                  <a:schemeClr val="bg1"/>
                </a:solidFill>
                <a:latin typeface="Baby Boston" panose="03000000000000000000" pitchFamily="66" charset="0"/>
              </a:rPr>
              <a:t>REMEMBERING</a:t>
            </a:r>
          </a:p>
          <a:p>
            <a:pPr marL="742950" indent="-742950">
              <a:lnSpc>
                <a:spcPct val="150000"/>
              </a:lnSpc>
              <a:buAutoNum type="arabicPeriod"/>
            </a:pPr>
            <a:r>
              <a:rPr lang="en-US" sz="4600" dirty="0">
                <a:solidFill>
                  <a:schemeClr val="bg1"/>
                </a:solidFill>
                <a:latin typeface="Baby Boston" panose="03000000000000000000" pitchFamily="66" charset="0"/>
              </a:rPr>
              <a:t>RECKONING</a:t>
            </a:r>
          </a:p>
          <a:p>
            <a:pPr marL="742950" indent="-742950">
              <a:lnSpc>
                <a:spcPct val="150000"/>
              </a:lnSpc>
              <a:buAutoNum type="arabicPeriod"/>
            </a:pPr>
            <a:r>
              <a:rPr lang="en-US" sz="4600" dirty="0">
                <a:solidFill>
                  <a:schemeClr val="bg1"/>
                </a:solidFill>
                <a:latin typeface="Baby Boston" panose="03000000000000000000" pitchFamily="66" charset="0"/>
              </a:rPr>
              <a:t>REFORMING</a:t>
            </a:r>
          </a:p>
        </p:txBody>
      </p:sp>
    </p:spTree>
    <p:extLst>
      <p:ext uri="{BB962C8B-B14F-4D97-AF65-F5344CB8AC3E}">
        <p14:creationId xmlns:p14="http://schemas.microsoft.com/office/powerpoint/2010/main" val="33453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6264" y="184257"/>
            <a:ext cx="13789173" cy="6924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Baby Boston" panose="03000000000000000000" pitchFamily="66" charset="0"/>
                <a:ea typeface="+mn-ea"/>
                <a:cs typeface="+mn-cs"/>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99787" y="-306081"/>
            <a:ext cx="126644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5B03"/>
                </a:solidFill>
                <a:effectLst/>
                <a:uLnTx/>
                <a:uFillTx/>
                <a:latin typeface="Baby Boston" panose="03000000000000000000" pitchFamily="66" charset="0"/>
                <a:ea typeface="+mn-ea"/>
                <a:cs typeface="+mn-cs"/>
              </a:rPr>
              <a:t>HUMAN JUSTICE</a:t>
            </a:r>
          </a:p>
        </p:txBody>
      </p:sp>
      <p:sp>
        <p:nvSpPr>
          <p:cNvPr id="2" name="TextBox 1">
            <a:extLst>
              <a:ext uri="{FF2B5EF4-FFF2-40B4-BE49-F238E27FC236}">
                <a16:creationId xmlns:a16="http://schemas.microsoft.com/office/drawing/2014/main" id="{D3ECD18C-E2D9-4A96-B934-5686C3F6D291}"/>
              </a:ext>
            </a:extLst>
          </p:cNvPr>
          <p:cNvSpPr txBox="1"/>
          <p:nvPr/>
        </p:nvSpPr>
        <p:spPr>
          <a:xfrm>
            <a:off x="2083340" y="2122561"/>
            <a:ext cx="8025319" cy="3189335"/>
          </a:xfrm>
          <a:prstGeom prst="rect">
            <a:avLst/>
          </a:prstGeom>
          <a:noFill/>
        </p:spPr>
        <p:txBody>
          <a:bodyPr wrap="square" rtlCol="0">
            <a:spAutoFit/>
          </a:bodyPr>
          <a:lstStyle/>
          <a:p>
            <a:pPr marL="742950" marR="0" lvl="0" indent="-742950" algn="l" defTabSz="457200" rtl="0" eaLnBrk="1" fontAlgn="auto" latinLnBrk="0" hangingPunct="1">
              <a:lnSpc>
                <a:spcPct val="150000"/>
              </a:lnSpc>
              <a:spcBef>
                <a:spcPts val="0"/>
              </a:spcBef>
              <a:spcAft>
                <a:spcPts val="0"/>
              </a:spcAft>
              <a:buClrTx/>
              <a:buSzTx/>
              <a:buFontTx/>
              <a:buAutoNum type="arabicPeriod"/>
              <a:tabLst/>
              <a:defRPr/>
            </a:pPr>
            <a:r>
              <a:rPr kumimoji="0" lang="en-US" sz="4600" b="0" i="0" u="none" strike="noStrike" kern="1200" cap="none" spc="0" normalizeH="0" baseline="0" noProof="0" dirty="0">
                <a:ln>
                  <a:noFill/>
                </a:ln>
                <a:solidFill>
                  <a:prstClr val="white"/>
                </a:solidFill>
                <a:effectLst/>
                <a:uLnTx/>
                <a:uFillTx/>
                <a:latin typeface="Baby Boston" panose="03000000000000000000" pitchFamily="66" charset="0"/>
                <a:ea typeface="+mn-ea"/>
                <a:cs typeface="+mn-cs"/>
              </a:rPr>
              <a:t>REMEMBERING</a:t>
            </a:r>
          </a:p>
          <a:p>
            <a:pPr marL="742950" marR="0" lvl="0" indent="-742950" algn="l" defTabSz="457200" rtl="0" eaLnBrk="1" fontAlgn="auto" latinLnBrk="0" hangingPunct="1">
              <a:lnSpc>
                <a:spcPct val="150000"/>
              </a:lnSpc>
              <a:spcBef>
                <a:spcPts val="0"/>
              </a:spcBef>
              <a:spcAft>
                <a:spcPts val="0"/>
              </a:spcAft>
              <a:buClrTx/>
              <a:buSzTx/>
              <a:buFontTx/>
              <a:buAutoNum type="arabicPeriod"/>
              <a:tabLst/>
              <a:defRPr/>
            </a:pPr>
            <a:r>
              <a:rPr kumimoji="0" lang="en-US" sz="4600" b="0" i="0" u="none" strike="noStrike" kern="1200" cap="none" spc="0" normalizeH="0" baseline="0" noProof="0" dirty="0">
                <a:ln>
                  <a:noFill/>
                </a:ln>
                <a:solidFill>
                  <a:prstClr val="white"/>
                </a:solidFill>
                <a:effectLst/>
                <a:uLnTx/>
                <a:uFillTx/>
                <a:latin typeface="Baby Boston" panose="03000000000000000000" pitchFamily="66" charset="0"/>
                <a:ea typeface="+mn-ea"/>
                <a:cs typeface="+mn-cs"/>
              </a:rPr>
              <a:t>RECKONING</a:t>
            </a:r>
          </a:p>
          <a:p>
            <a:pPr marL="742950" marR="0" lvl="0" indent="-742950" algn="l" defTabSz="457200" rtl="0" eaLnBrk="1" fontAlgn="auto" latinLnBrk="0" hangingPunct="1">
              <a:lnSpc>
                <a:spcPct val="150000"/>
              </a:lnSpc>
              <a:spcBef>
                <a:spcPts val="0"/>
              </a:spcBef>
              <a:spcAft>
                <a:spcPts val="0"/>
              </a:spcAft>
              <a:buClrTx/>
              <a:buSzTx/>
              <a:buFontTx/>
              <a:buAutoNum type="arabicPeriod"/>
              <a:tabLst/>
              <a:defRPr/>
            </a:pPr>
            <a:r>
              <a:rPr kumimoji="0" lang="en-US" sz="4600" b="0" i="0" u="none" strike="noStrike" kern="1200" cap="none" spc="0" normalizeH="0" baseline="0" noProof="0" dirty="0">
                <a:ln>
                  <a:noFill/>
                </a:ln>
                <a:solidFill>
                  <a:prstClr val="white"/>
                </a:solidFill>
                <a:effectLst/>
                <a:uLnTx/>
                <a:uFillTx/>
                <a:latin typeface="Baby Boston" panose="03000000000000000000" pitchFamily="66" charset="0"/>
                <a:ea typeface="+mn-ea"/>
                <a:cs typeface="+mn-cs"/>
              </a:rPr>
              <a:t>REFORMING</a:t>
            </a:r>
          </a:p>
        </p:txBody>
      </p:sp>
      <p:pic>
        <p:nvPicPr>
          <p:cNvPr id="6" name="Picture 5" descr="A picture containing drawing&#10;&#10;Description automatically generated">
            <a:extLst>
              <a:ext uri="{FF2B5EF4-FFF2-40B4-BE49-F238E27FC236}">
                <a16:creationId xmlns:a16="http://schemas.microsoft.com/office/drawing/2014/main" id="{394DB615-6D7A-411F-93F3-BDB9675B1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367" y="3418758"/>
            <a:ext cx="3327650" cy="3327650"/>
          </a:xfrm>
          <a:prstGeom prst="rect">
            <a:avLst/>
          </a:prstGeom>
        </p:spPr>
      </p:pic>
      <p:sp>
        <p:nvSpPr>
          <p:cNvPr id="7" name="TextBox 6">
            <a:extLst>
              <a:ext uri="{FF2B5EF4-FFF2-40B4-BE49-F238E27FC236}">
                <a16:creationId xmlns:a16="http://schemas.microsoft.com/office/drawing/2014/main" id="{1C475020-3AF7-4CFA-9CDF-2F8E4DC10031}"/>
              </a:ext>
            </a:extLst>
          </p:cNvPr>
          <p:cNvSpPr txBox="1"/>
          <p:nvPr/>
        </p:nvSpPr>
        <p:spPr>
          <a:xfrm>
            <a:off x="738400" y="6315521"/>
            <a:ext cx="7814820" cy="430887"/>
          </a:xfrm>
          <a:prstGeom prst="rect">
            <a:avLst/>
          </a:prstGeom>
          <a:noFill/>
        </p:spPr>
        <p:txBody>
          <a:bodyPr wrap="square" rtlCol="0">
            <a:spAutoFit/>
          </a:bodyPr>
          <a:lstStyle/>
          <a:p>
            <a:r>
              <a:rPr lang="en-US" sz="2200" dirty="0" err="1">
                <a:solidFill>
                  <a:schemeClr val="bg1"/>
                </a:solidFill>
              </a:rPr>
              <a:t>Jemar</a:t>
            </a:r>
            <a:r>
              <a:rPr lang="en-US" sz="2200" dirty="0">
                <a:solidFill>
                  <a:schemeClr val="bg1"/>
                </a:solidFill>
              </a:rPr>
              <a:t> </a:t>
            </a:r>
            <a:r>
              <a:rPr lang="en-US" sz="2200" dirty="0" err="1">
                <a:solidFill>
                  <a:schemeClr val="bg1"/>
                </a:solidFill>
              </a:rPr>
              <a:t>Tisby</a:t>
            </a:r>
            <a:r>
              <a:rPr lang="en-US" sz="2200" dirty="0">
                <a:solidFill>
                  <a:schemeClr val="bg1"/>
                </a:solidFill>
              </a:rPr>
              <a:t>, </a:t>
            </a:r>
            <a:r>
              <a:rPr lang="en-US" sz="2200" i="1" dirty="0">
                <a:solidFill>
                  <a:schemeClr val="bg1"/>
                </a:solidFill>
              </a:rPr>
              <a:t>A Racial Reformation in the 21</a:t>
            </a:r>
            <a:r>
              <a:rPr lang="en-US" sz="2200" i="1" baseline="30000" dirty="0">
                <a:solidFill>
                  <a:schemeClr val="bg1"/>
                </a:solidFill>
              </a:rPr>
              <a:t>st</a:t>
            </a:r>
            <a:r>
              <a:rPr lang="en-US" sz="2200" i="1" dirty="0">
                <a:solidFill>
                  <a:schemeClr val="bg1"/>
                </a:solidFill>
              </a:rPr>
              <a:t> Century, </a:t>
            </a:r>
            <a:r>
              <a:rPr lang="en-US" sz="2200" dirty="0">
                <a:solidFill>
                  <a:schemeClr val="bg1"/>
                </a:solidFill>
              </a:rPr>
              <a:t>May 31, 2020</a:t>
            </a:r>
          </a:p>
        </p:txBody>
      </p:sp>
    </p:spTree>
    <p:extLst>
      <p:ext uri="{BB962C8B-B14F-4D97-AF65-F5344CB8AC3E}">
        <p14:creationId xmlns:p14="http://schemas.microsoft.com/office/powerpoint/2010/main" val="296734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3" name="TextBox 2">
            <a:extLst>
              <a:ext uri="{FF2B5EF4-FFF2-40B4-BE49-F238E27FC236}">
                <a16:creationId xmlns:a16="http://schemas.microsoft.com/office/drawing/2014/main" id="{0296F99E-0175-410B-8F21-B6EE09D4792D}"/>
              </a:ext>
            </a:extLst>
          </p:cNvPr>
          <p:cNvSpPr txBox="1"/>
          <p:nvPr/>
        </p:nvSpPr>
        <p:spPr>
          <a:xfrm>
            <a:off x="1014692" y="1844441"/>
            <a:ext cx="10435472" cy="4062651"/>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Genesis 1:26-27</a:t>
            </a:r>
            <a:r>
              <a:rPr lang="en-US" sz="2800" dirty="0">
                <a:solidFill>
                  <a:schemeClr val="bg1"/>
                </a:solidFill>
                <a:latin typeface="Ubuntu" panose="020B0504030602030204" pitchFamily="34" charset="0"/>
              </a:rPr>
              <a:t>   </a:t>
            </a:r>
            <a:r>
              <a:rPr lang="en-US" sz="2800" b="1" baseline="30000" dirty="0">
                <a:solidFill>
                  <a:schemeClr val="bg1"/>
                </a:solidFill>
                <a:latin typeface="Ubuntu" panose="020B0504030602030204" pitchFamily="34" charset="0"/>
              </a:rPr>
              <a:t>26 </a:t>
            </a:r>
            <a:r>
              <a:rPr lang="en-US" sz="2800" dirty="0">
                <a:solidFill>
                  <a:schemeClr val="bg1"/>
                </a:solidFill>
                <a:latin typeface="Ubuntu" panose="020B050403060203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a:t>
            </a:r>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lvl="0"/>
            <a:endParaRPr lang="en-US" sz="400" dirty="0">
              <a:solidFill>
                <a:schemeClr val="bg1"/>
              </a:solidFill>
              <a:latin typeface="Ubuntu" panose="020B0504030602030204" pitchFamily="34" charset="0"/>
            </a:endParaRPr>
          </a:p>
          <a:p>
            <a:pPr algn="ctr"/>
            <a:r>
              <a:rPr lang="en-US" sz="2800" b="1" baseline="30000" dirty="0">
                <a:solidFill>
                  <a:schemeClr val="bg1"/>
                </a:solidFill>
                <a:latin typeface="Ubuntu" panose="020B0504030602030204" pitchFamily="34" charset="0"/>
              </a:rPr>
              <a:t>27 </a:t>
            </a:r>
            <a:r>
              <a:rPr lang="en-US" sz="2800" dirty="0">
                <a:solidFill>
                  <a:schemeClr val="bg1"/>
                </a:solidFill>
                <a:latin typeface="Ubuntu" panose="020B0504030602030204" pitchFamily="34" charset="0"/>
              </a:rPr>
              <a:t>So God created man in his own image,</a:t>
            </a:r>
            <a:br>
              <a:rPr lang="en-US" sz="2800" dirty="0">
                <a:solidFill>
                  <a:schemeClr val="bg1"/>
                </a:solidFill>
                <a:latin typeface="Ubuntu" panose="020B0504030602030204" pitchFamily="34" charset="0"/>
              </a:rPr>
            </a:br>
            <a:r>
              <a:rPr lang="en-US" sz="2800" dirty="0">
                <a:solidFill>
                  <a:schemeClr val="bg1"/>
                </a:solidFill>
                <a:latin typeface="Ubuntu" panose="020B0504030602030204" pitchFamily="34" charset="0"/>
              </a:rPr>
              <a:t>    in the image of God he created him;</a:t>
            </a:r>
            <a:br>
              <a:rPr lang="en-US" sz="2800" dirty="0">
                <a:solidFill>
                  <a:schemeClr val="bg1"/>
                </a:solidFill>
                <a:latin typeface="Ubuntu" panose="020B0504030602030204" pitchFamily="34" charset="0"/>
              </a:rPr>
            </a:br>
            <a:r>
              <a:rPr lang="en-US" sz="2800" dirty="0">
                <a:solidFill>
                  <a:schemeClr val="bg1"/>
                </a:solidFill>
                <a:latin typeface="Ubuntu" panose="020B0504030602030204" pitchFamily="34" charset="0"/>
              </a:rPr>
              <a:t>    male and female he created them.</a:t>
            </a:r>
          </a:p>
          <a:p>
            <a:endParaRPr lang="en-US" dirty="0"/>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1. REMEMBERING</a:t>
            </a:r>
          </a:p>
        </p:txBody>
      </p:sp>
    </p:spTree>
    <p:extLst>
      <p:ext uri="{BB962C8B-B14F-4D97-AF65-F5344CB8AC3E}">
        <p14:creationId xmlns:p14="http://schemas.microsoft.com/office/powerpoint/2010/main" val="166406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3" name="TextBox 2">
            <a:extLst>
              <a:ext uri="{FF2B5EF4-FFF2-40B4-BE49-F238E27FC236}">
                <a16:creationId xmlns:a16="http://schemas.microsoft.com/office/drawing/2014/main" id="{0296F99E-0175-410B-8F21-B6EE09D4792D}"/>
              </a:ext>
            </a:extLst>
          </p:cNvPr>
          <p:cNvSpPr txBox="1"/>
          <p:nvPr/>
        </p:nvSpPr>
        <p:spPr>
          <a:xfrm>
            <a:off x="1014692" y="1844441"/>
            <a:ext cx="10435472" cy="3385542"/>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Ephesians 2:11-12   </a:t>
            </a:r>
            <a:r>
              <a:rPr lang="en-US" sz="2800" b="1" baseline="30000" dirty="0">
                <a:solidFill>
                  <a:schemeClr val="bg1"/>
                </a:solidFill>
                <a:latin typeface="Ubuntu" panose="020B0504030602030204" pitchFamily="34" charset="0"/>
              </a:rPr>
              <a:t>11 </a:t>
            </a:r>
            <a:r>
              <a:rPr lang="en-US" sz="2800" dirty="0">
                <a:solidFill>
                  <a:schemeClr val="bg1"/>
                </a:solidFill>
                <a:latin typeface="Ubuntu" panose="020B0504030602030204" pitchFamily="34" charset="0"/>
              </a:rPr>
              <a:t>Therefore </a:t>
            </a:r>
            <a:r>
              <a:rPr lang="en-US" sz="2800" b="1" dirty="0">
                <a:solidFill>
                  <a:srgbClr val="FF5B03"/>
                </a:solidFill>
                <a:latin typeface="Ubuntu" panose="020B0504030602030204" pitchFamily="34" charset="0"/>
              </a:rPr>
              <a:t>remember</a:t>
            </a:r>
            <a:r>
              <a:rPr lang="en-US" sz="2800" dirty="0">
                <a:solidFill>
                  <a:schemeClr val="bg1"/>
                </a:solidFill>
                <a:latin typeface="Ubuntu" panose="020B0504030602030204" pitchFamily="34" charset="0"/>
              </a:rPr>
              <a:t> that at one time you Gentiles in the flesh, called “the uncircumcision” by what is called the circumcision, which is made in the flesh by hands— </a:t>
            </a:r>
            <a:r>
              <a:rPr lang="en-US" sz="2800" b="1" baseline="30000" dirty="0">
                <a:solidFill>
                  <a:schemeClr val="bg1"/>
                </a:solidFill>
                <a:latin typeface="Ubuntu" panose="020B0504030602030204" pitchFamily="34" charset="0"/>
              </a:rPr>
              <a:t>12 </a:t>
            </a:r>
            <a:r>
              <a:rPr lang="en-US" sz="2800" dirty="0">
                <a:solidFill>
                  <a:schemeClr val="bg1"/>
                </a:solidFill>
                <a:latin typeface="Ubuntu" panose="020B0504030602030204" pitchFamily="34" charset="0"/>
              </a:rPr>
              <a:t>remember that you were at that time separated from Christ, alienated from the commonwealth of Israel and strangers to the covenants of promise, having no hope and without God in the world.</a:t>
            </a:r>
          </a:p>
          <a:p>
            <a:endParaRPr lang="en-US" dirty="0"/>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1. REMEMBERING</a:t>
            </a:r>
          </a:p>
        </p:txBody>
      </p:sp>
    </p:spTree>
    <p:extLst>
      <p:ext uri="{BB962C8B-B14F-4D97-AF65-F5344CB8AC3E}">
        <p14:creationId xmlns:p14="http://schemas.microsoft.com/office/powerpoint/2010/main" val="130494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9BD835-79FD-4336-86DB-7BF1A9189DA5}"/>
              </a:ext>
            </a:extLst>
          </p:cNvPr>
          <p:cNvSpPr txBox="1"/>
          <p:nvPr/>
        </p:nvSpPr>
        <p:spPr>
          <a:xfrm rot="20972474">
            <a:off x="8970975" y="6178511"/>
            <a:ext cx="3815239" cy="492443"/>
          </a:xfrm>
          <a:prstGeom prst="rect">
            <a:avLst/>
          </a:prstGeom>
          <a:noFill/>
        </p:spPr>
        <p:txBody>
          <a:bodyPr wrap="square" rtlCol="0">
            <a:spAutoFit/>
          </a:bodyPr>
          <a:lstStyle/>
          <a:p>
            <a:r>
              <a:rPr lang="en-US" sz="2600" dirty="0">
                <a:solidFill>
                  <a:schemeClr val="bg1"/>
                </a:solidFill>
                <a:latin typeface="Baby Boston" panose="03000000000000000000" pitchFamily="66" charset="0"/>
              </a:rPr>
              <a:t>REFORMATION</a:t>
            </a:r>
          </a:p>
        </p:txBody>
      </p:sp>
      <p:sp>
        <p:nvSpPr>
          <p:cNvPr id="5" name="TextBox 4">
            <a:extLst>
              <a:ext uri="{FF2B5EF4-FFF2-40B4-BE49-F238E27FC236}">
                <a16:creationId xmlns:a16="http://schemas.microsoft.com/office/drawing/2014/main" id="{50D74F59-F7B4-4C0E-8504-1E35A6CC8C08}"/>
              </a:ext>
            </a:extLst>
          </p:cNvPr>
          <p:cNvSpPr txBox="1"/>
          <p:nvPr/>
        </p:nvSpPr>
        <p:spPr>
          <a:xfrm rot="20972474">
            <a:off x="8867592" y="5814029"/>
            <a:ext cx="3504041" cy="461665"/>
          </a:xfrm>
          <a:prstGeom prst="rect">
            <a:avLst/>
          </a:prstGeom>
          <a:noFill/>
        </p:spPr>
        <p:txBody>
          <a:bodyPr wrap="square" rtlCol="0">
            <a:spAutoFit/>
          </a:bodyPr>
          <a:lstStyle/>
          <a:p>
            <a:r>
              <a:rPr lang="en-US" sz="2400" dirty="0">
                <a:solidFill>
                  <a:srgbClr val="FF5B03"/>
                </a:solidFill>
                <a:latin typeface="Baby Boston" panose="03000000000000000000" pitchFamily="66" charset="0"/>
              </a:rPr>
              <a:t>HUMAN JUSTICE</a:t>
            </a:r>
          </a:p>
        </p:txBody>
      </p:sp>
      <p:sp>
        <p:nvSpPr>
          <p:cNvPr id="3" name="TextBox 2">
            <a:extLst>
              <a:ext uri="{FF2B5EF4-FFF2-40B4-BE49-F238E27FC236}">
                <a16:creationId xmlns:a16="http://schemas.microsoft.com/office/drawing/2014/main" id="{0296F99E-0175-410B-8F21-B6EE09D4792D}"/>
              </a:ext>
            </a:extLst>
          </p:cNvPr>
          <p:cNvSpPr txBox="1"/>
          <p:nvPr/>
        </p:nvSpPr>
        <p:spPr>
          <a:xfrm>
            <a:off x="1014692" y="1844441"/>
            <a:ext cx="10435472" cy="1661993"/>
          </a:xfrm>
          <a:prstGeom prst="rect">
            <a:avLst/>
          </a:prstGeom>
          <a:noFill/>
        </p:spPr>
        <p:txBody>
          <a:bodyPr wrap="square" rtlCol="0">
            <a:spAutoFit/>
          </a:bodyPr>
          <a:lstStyle/>
          <a:p>
            <a:pPr lvl="0"/>
            <a:r>
              <a:rPr lang="en-US" sz="2800" b="1" dirty="0">
                <a:solidFill>
                  <a:schemeClr val="bg1"/>
                </a:solidFill>
                <a:latin typeface="Ubuntu" panose="020B0504030602030204" pitchFamily="34" charset="0"/>
              </a:rPr>
              <a:t>James 1:27   </a:t>
            </a:r>
            <a:r>
              <a:rPr lang="en-US" sz="2800" dirty="0">
                <a:solidFill>
                  <a:schemeClr val="bg1"/>
                </a:solidFill>
                <a:latin typeface="Ubuntu" panose="020B0504030602030204" pitchFamily="34" charset="0"/>
              </a:rPr>
              <a:t>Religion that is pure and undefiled before God the Father is this: to visit orphans and widows in their affliction, and to keep oneself unstained from the world.</a:t>
            </a:r>
          </a:p>
          <a:p>
            <a:endParaRPr lang="en-US" dirty="0"/>
          </a:p>
        </p:txBody>
      </p:sp>
      <p:sp>
        <p:nvSpPr>
          <p:cNvPr id="6" name="TextBox 5">
            <a:extLst>
              <a:ext uri="{FF2B5EF4-FFF2-40B4-BE49-F238E27FC236}">
                <a16:creationId xmlns:a16="http://schemas.microsoft.com/office/drawing/2014/main" id="{12A9E402-130D-4D3F-901B-9063D08B1594}"/>
              </a:ext>
            </a:extLst>
          </p:cNvPr>
          <p:cNvSpPr txBox="1"/>
          <p:nvPr/>
        </p:nvSpPr>
        <p:spPr>
          <a:xfrm>
            <a:off x="516609" y="542343"/>
            <a:ext cx="6928701" cy="800219"/>
          </a:xfrm>
          <a:prstGeom prst="rect">
            <a:avLst/>
          </a:prstGeom>
          <a:noFill/>
        </p:spPr>
        <p:txBody>
          <a:bodyPr wrap="square" rtlCol="0">
            <a:spAutoFit/>
          </a:bodyPr>
          <a:lstStyle/>
          <a:p>
            <a:r>
              <a:rPr lang="en-US" sz="4600" dirty="0">
                <a:solidFill>
                  <a:schemeClr val="bg1"/>
                </a:solidFill>
                <a:latin typeface="Baby Boston" panose="03000000000000000000" pitchFamily="66" charset="0"/>
              </a:rPr>
              <a:t>1. REMEMBERING</a:t>
            </a:r>
          </a:p>
        </p:txBody>
      </p:sp>
    </p:spTree>
    <p:extLst>
      <p:ext uri="{BB962C8B-B14F-4D97-AF65-F5344CB8AC3E}">
        <p14:creationId xmlns:p14="http://schemas.microsoft.com/office/powerpoint/2010/main" val="2055236253"/>
      </p:ext>
    </p:extLst>
  </p:cSld>
  <p:clrMapOvr>
    <a:masterClrMapping/>
  </p:clrMapOvr>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24254</TotalTime>
  <Words>1486</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Baby Boston</vt:lpstr>
      <vt:lpstr>Calibri</vt:lpstr>
      <vt:lpstr>Calibri Light</vt:lpstr>
      <vt:lpstr>Ubuntu</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168</cp:revision>
  <dcterms:created xsi:type="dcterms:W3CDTF">2020-03-20T16:52:44Z</dcterms:created>
  <dcterms:modified xsi:type="dcterms:W3CDTF">2020-06-08T19:36:07Z</dcterms:modified>
</cp:coreProperties>
</file>