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3761" r:id="rId3"/>
    <p:sldId id="3791" r:id="rId4"/>
    <p:sldId id="3793" r:id="rId5"/>
    <p:sldId id="3794" r:id="rId6"/>
    <p:sldId id="3795" r:id="rId7"/>
    <p:sldId id="3796" r:id="rId8"/>
    <p:sldId id="3788" r:id="rId9"/>
    <p:sldId id="3781" r:id="rId10"/>
    <p:sldId id="3797" r:id="rId11"/>
    <p:sldId id="3801" r:id="rId12"/>
    <p:sldId id="3800" r:id="rId13"/>
    <p:sldId id="3802" r:id="rId14"/>
    <p:sldId id="3799" r:id="rId15"/>
    <p:sldId id="3798" r:id="rId16"/>
    <p:sldId id="380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845"/>
    <a:srgbClr val="4A2919"/>
    <a:srgbClr val="99AE2F"/>
    <a:srgbClr val="C7928A"/>
    <a:srgbClr val="C9A05C"/>
    <a:srgbClr val="C2C8DE"/>
    <a:srgbClr val="003376"/>
    <a:srgbClr val="17778F"/>
    <a:srgbClr val="2EB5B8"/>
    <a:srgbClr val="472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264" autoAdjust="0"/>
    <p:restoredTop sz="95220" autoAdjust="0"/>
  </p:normalViewPr>
  <p:slideViewPr>
    <p:cSldViewPr snapToGrid="0">
      <p:cViewPr varScale="1">
        <p:scale>
          <a:sx n="30" d="100"/>
          <a:sy n="30" d="100"/>
        </p:scale>
        <p:origin x="93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AEB30-5698-4663-A1E1-928CA84A9874}" type="datetimeFigureOut">
              <a:rPr lang="en-US" smtClean="0"/>
              <a:t>5/31/2020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45AB-4371-4821-B355-8C7F7C3923E1}" type="slidenum">
              <a:rPr lang="en-US" smtClean="0"/>
              <a:t>‹#›</a:t>
            </a:fld>
            <a:endParaRPr lang="en-US"/>
          </a:p>
        </p:txBody>
      </p:sp>
    </p:spTree>
    <p:extLst>
      <p:ext uri="{BB962C8B-B14F-4D97-AF65-F5344CB8AC3E}">
        <p14:creationId xmlns:p14="http://schemas.microsoft.com/office/powerpoint/2010/main" val="54693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E06872B-F6B9-4FDA-B02B-E0980E731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8932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150657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30776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0034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0"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6"/>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6" y="5287683"/>
            <a:ext cx="1384420" cy="1490173"/>
          </a:xfrm>
          <a:prstGeom prst="rect">
            <a:avLst/>
          </a:prstGeom>
        </p:spPr>
      </p:pic>
    </p:spTree>
    <p:extLst>
      <p:ext uri="{BB962C8B-B14F-4D97-AF65-F5344CB8AC3E}">
        <p14:creationId xmlns:p14="http://schemas.microsoft.com/office/powerpoint/2010/main" val="3299774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384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6053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1246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19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3596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4395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CD32617-2764-4F7E-ADBE-62D26A634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436" y="145762"/>
            <a:ext cx="8302914" cy="1156567"/>
          </a:xfrm>
        </p:spPr>
        <p:txBody>
          <a:bodyPr/>
          <a:lstStyle>
            <a:lvl1pPr>
              <a:defRPr b="1">
                <a:solidFill>
                  <a:srgbClr val="5D7843"/>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12436" y="1448087"/>
            <a:ext cx="8302914" cy="5174386"/>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1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505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38312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455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739D1-326A-4933-8910-9A210C11FE8E}"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7381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739D1-326A-4933-8910-9A210C11FE8E}"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64561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739D1-326A-4933-8910-9A210C11FE8E}"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189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739D1-326A-4933-8910-9A210C11FE8E}"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53511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739D1-326A-4933-8910-9A210C11FE8E}"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9187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8646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2894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39D1-326A-4933-8910-9A210C11FE8E}" type="datetimeFigureOut">
              <a:rPr lang="en-US" smtClean="0"/>
              <a:t>5/31/2020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20056-11F6-45DD-8264-BAB43743BA1E}" type="slidenum">
              <a:rPr lang="en-US" smtClean="0"/>
              <a:t>‹#›</a:t>
            </a:fld>
            <a:endParaRPr lang="en-US"/>
          </a:p>
        </p:txBody>
      </p:sp>
    </p:spTree>
    <p:extLst>
      <p:ext uri="{BB962C8B-B14F-4D97-AF65-F5344CB8AC3E}">
        <p14:creationId xmlns:p14="http://schemas.microsoft.com/office/powerpoint/2010/main" val="45726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5/31/2020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300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id="{A44FC62F-B188-4049-88AB-86BC03F6D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73545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PRACTICAL </a:t>
            </a:r>
            <a:r>
              <a:rPr lang="en-US" sz="5000" b="1" dirty="0">
                <a:solidFill>
                  <a:srgbClr val="5D7845"/>
                </a:solidFill>
                <a:latin typeface="Ubuntu" panose="020B0504030602030204" pitchFamily="34" charset="0"/>
              </a:rPr>
              <a:t>STEPS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DO LIFE TOGETHER</a:t>
            </a:r>
          </a:p>
        </p:txBody>
      </p:sp>
      <p:sp>
        <p:nvSpPr>
          <p:cNvPr id="10" name="Content Placeholder 2">
            <a:extLst>
              <a:ext uri="{FF2B5EF4-FFF2-40B4-BE49-F238E27FC236}">
                <a16:creationId xmlns:a16="http://schemas.microsoft.com/office/drawing/2014/main" id="{BA33848A-8913-4E83-A363-68A59026495B}"/>
              </a:ext>
            </a:extLst>
          </p:cNvPr>
          <p:cNvSpPr>
            <a:spLocks noGrp="1"/>
          </p:cNvSpPr>
          <p:nvPr>
            <p:ph idx="1"/>
          </p:nvPr>
        </p:nvSpPr>
        <p:spPr>
          <a:xfrm>
            <a:off x="260561" y="1368038"/>
            <a:ext cx="8536305" cy="5174386"/>
          </a:xfrm>
        </p:spPr>
        <p:txBody>
          <a:bodyPr>
            <a:normAutofit/>
          </a:bodyPr>
          <a:lstStyle/>
          <a:p>
            <a:pPr marL="514350" lvl="0" indent="-514350">
              <a:buFont typeface="+mj-lt"/>
              <a:buAutoNum type="arabicPeriod"/>
            </a:pPr>
            <a:r>
              <a:rPr lang="en-US" sz="3600" dirty="0">
                <a:solidFill>
                  <a:srgbClr val="4A2919"/>
                </a:solidFill>
              </a:rPr>
              <a:t>Learning Biblical Truth</a:t>
            </a:r>
          </a:p>
          <a:p>
            <a:pPr marL="514350" lvl="0" indent="-514350">
              <a:buFont typeface="+mj-lt"/>
              <a:buAutoNum type="arabicPeriod"/>
            </a:pPr>
            <a:r>
              <a:rPr lang="en-US" sz="3600" dirty="0">
                <a:solidFill>
                  <a:srgbClr val="4A2919"/>
                </a:solidFill>
              </a:rPr>
              <a:t>Intercession (Prayer)</a:t>
            </a:r>
          </a:p>
        </p:txBody>
      </p:sp>
      <p:pic>
        <p:nvPicPr>
          <p:cNvPr id="8" name="Picture 7">
            <a:extLst>
              <a:ext uri="{FF2B5EF4-FFF2-40B4-BE49-F238E27FC236}">
                <a16:creationId xmlns:a16="http://schemas.microsoft.com/office/drawing/2014/main" id="{D401F5E3-5BF1-4205-B9DF-68872711B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Tree>
    <p:extLst>
      <p:ext uri="{BB962C8B-B14F-4D97-AF65-F5344CB8AC3E}">
        <p14:creationId xmlns:p14="http://schemas.microsoft.com/office/powerpoint/2010/main" val="25389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PRACTICAL </a:t>
            </a:r>
            <a:r>
              <a:rPr lang="en-US" sz="5000" b="1" dirty="0">
                <a:solidFill>
                  <a:srgbClr val="5D7845"/>
                </a:solidFill>
                <a:latin typeface="Ubuntu" panose="020B0504030602030204" pitchFamily="34" charset="0"/>
              </a:rPr>
              <a:t>STEPS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DO LIFE TOGETHER</a:t>
            </a:r>
          </a:p>
        </p:txBody>
      </p:sp>
      <p:sp>
        <p:nvSpPr>
          <p:cNvPr id="10" name="Content Placeholder 2">
            <a:extLst>
              <a:ext uri="{FF2B5EF4-FFF2-40B4-BE49-F238E27FC236}">
                <a16:creationId xmlns:a16="http://schemas.microsoft.com/office/drawing/2014/main" id="{BA33848A-8913-4E83-A363-68A59026495B}"/>
              </a:ext>
            </a:extLst>
          </p:cNvPr>
          <p:cNvSpPr>
            <a:spLocks noGrp="1"/>
          </p:cNvSpPr>
          <p:nvPr>
            <p:ph idx="1"/>
          </p:nvPr>
        </p:nvSpPr>
        <p:spPr>
          <a:xfrm>
            <a:off x="260561" y="1368038"/>
            <a:ext cx="8536305" cy="5174386"/>
          </a:xfrm>
        </p:spPr>
        <p:txBody>
          <a:bodyPr>
            <a:normAutofit/>
          </a:bodyPr>
          <a:lstStyle/>
          <a:p>
            <a:pPr marL="514350" lvl="0" indent="-514350">
              <a:buFont typeface="+mj-lt"/>
              <a:buAutoNum type="arabicPeriod"/>
            </a:pPr>
            <a:r>
              <a:rPr lang="en-US" sz="3600" dirty="0">
                <a:solidFill>
                  <a:srgbClr val="4A2919"/>
                </a:solidFill>
              </a:rPr>
              <a:t>Learning Biblical Truth</a:t>
            </a:r>
          </a:p>
          <a:p>
            <a:pPr marL="514350" lvl="0" indent="-514350">
              <a:buFont typeface="+mj-lt"/>
              <a:buAutoNum type="arabicPeriod"/>
            </a:pPr>
            <a:r>
              <a:rPr lang="en-US" sz="3600" dirty="0">
                <a:solidFill>
                  <a:srgbClr val="4A2919"/>
                </a:solidFill>
              </a:rPr>
              <a:t>Intercession (Prayer)</a:t>
            </a:r>
          </a:p>
          <a:p>
            <a:pPr marL="514350" lvl="0" indent="-514350">
              <a:buFont typeface="+mj-lt"/>
              <a:buAutoNum type="arabicPeriod"/>
            </a:pPr>
            <a:r>
              <a:rPr lang="en-US" sz="3600" dirty="0">
                <a:solidFill>
                  <a:srgbClr val="4A2919"/>
                </a:solidFill>
              </a:rPr>
              <a:t>Fellowship</a:t>
            </a:r>
          </a:p>
        </p:txBody>
      </p:sp>
      <p:pic>
        <p:nvPicPr>
          <p:cNvPr id="8" name="Picture 7">
            <a:extLst>
              <a:ext uri="{FF2B5EF4-FFF2-40B4-BE49-F238E27FC236}">
                <a16:creationId xmlns:a16="http://schemas.microsoft.com/office/drawing/2014/main" id="{D401F5E3-5BF1-4205-B9DF-68872711B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Tree>
    <p:extLst>
      <p:ext uri="{BB962C8B-B14F-4D97-AF65-F5344CB8AC3E}">
        <p14:creationId xmlns:p14="http://schemas.microsoft.com/office/powerpoint/2010/main" val="23928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PRACTICAL </a:t>
            </a:r>
            <a:r>
              <a:rPr lang="en-US" sz="5000" b="1" dirty="0">
                <a:solidFill>
                  <a:srgbClr val="5D7845"/>
                </a:solidFill>
                <a:latin typeface="Ubuntu" panose="020B0504030602030204" pitchFamily="34" charset="0"/>
              </a:rPr>
              <a:t>STEPS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DO LIFE TOGETHER</a:t>
            </a:r>
          </a:p>
        </p:txBody>
      </p:sp>
      <p:sp>
        <p:nvSpPr>
          <p:cNvPr id="10" name="Content Placeholder 2">
            <a:extLst>
              <a:ext uri="{FF2B5EF4-FFF2-40B4-BE49-F238E27FC236}">
                <a16:creationId xmlns:a16="http://schemas.microsoft.com/office/drawing/2014/main" id="{BA33848A-8913-4E83-A363-68A59026495B}"/>
              </a:ext>
            </a:extLst>
          </p:cNvPr>
          <p:cNvSpPr>
            <a:spLocks noGrp="1"/>
          </p:cNvSpPr>
          <p:nvPr>
            <p:ph idx="1"/>
          </p:nvPr>
        </p:nvSpPr>
        <p:spPr>
          <a:xfrm>
            <a:off x="260561" y="1368038"/>
            <a:ext cx="8536305" cy="5174386"/>
          </a:xfrm>
        </p:spPr>
        <p:txBody>
          <a:bodyPr>
            <a:normAutofit/>
          </a:bodyPr>
          <a:lstStyle/>
          <a:p>
            <a:pPr marL="514350" lvl="0" indent="-514350">
              <a:buFont typeface="+mj-lt"/>
              <a:buAutoNum type="arabicPeriod"/>
            </a:pPr>
            <a:r>
              <a:rPr lang="en-US" sz="3600" dirty="0">
                <a:solidFill>
                  <a:srgbClr val="4A2919"/>
                </a:solidFill>
              </a:rPr>
              <a:t>Learning Biblical Truth</a:t>
            </a:r>
          </a:p>
          <a:p>
            <a:pPr marL="514350" lvl="0" indent="-514350">
              <a:buFont typeface="+mj-lt"/>
              <a:buAutoNum type="arabicPeriod"/>
            </a:pPr>
            <a:r>
              <a:rPr lang="en-US" sz="3600" dirty="0">
                <a:solidFill>
                  <a:srgbClr val="4A2919"/>
                </a:solidFill>
              </a:rPr>
              <a:t>Intercession (Prayer)</a:t>
            </a:r>
          </a:p>
          <a:p>
            <a:pPr marL="514350" lvl="0" indent="-514350">
              <a:buFont typeface="+mj-lt"/>
              <a:buAutoNum type="arabicPeriod"/>
            </a:pPr>
            <a:r>
              <a:rPr lang="en-US" sz="3600" dirty="0">
                <a:solidFill>
                  <a:srgbClr val="4A2919"/>
                </a:solidFill>
              </a:rPr>
              <a:t>Fellowship</a:t>
            </a:r>
          </a:p>
        </p:txBody>
      </p:sp>
      <p:pic>
        <p:nvPicPr>
          <p:cNvPr id="8" name="Picture 7">
            <a:extLst>
              <a:ext uri="{FF2B5EF4-FFF2-40B4-BE49-F238E27FC236}">
                <a16:creationId xmlns:a16="http://schemas.microsoft.com/office/drawing/2014/main" id="{D401F5E3-5BF1-4205-B9DF-68872711B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
        <p:nvSpPr>
          <p:cNvPr id="2" name="TextBox 1">
            <a:extLst>
              <a:ext uri="{FF2B5EF4-FFF2-40B4-BE49-F238E27FC236}">
                <a16:creationId xmlns:a16="http://schemas.microsoft.com/office/drawing/2014/main" id="{21EE9DE1-8645-4C6D-ADD2-793AD13AF039}"/>
              </a:ext>
            </a:extLst>
          </p:cNvPr>
          <p:cNvSpPr txBox="1"/>
          <p:nvPr/>
        </p:nvSpPr>
        <p:spPr>
          <a:xfrm>
            <a:off x="2231219" y="3421151"/>
            <a:ext cx="6429531" cy="2631490"/>
          </a:xfrm>
          <a:prstGeom prst="rect">
            <a:avLst/>
          </a:prstGeom>
          <a:noFill/>
        </p:spPr>
        <p:txBody>
          <a:bodyPr wrap="square" rtlCol="0">
            <a:spAutoFit/>
          </a:bodyPr>
          <a:lstStyle/>
          <a:p>
            <a:r>
              <a:rPr lang="en-US" sz="3300" dirty="0"/>
              <a:t>Proverbs 18:24 </a:t>
            </a:r>
            <a:br>
              <a:rPr lang="en-US" sz="3300" b="1" dirty="0"/>
            </a:br>
            <a:r>
              <a:rPr lang="en-US" sz="3300" b="1" dirty="0"/>
              <a:t>A man of many companions may come to ruin, but there is a friend who sticks closer than a brother.</a:t>
            </a:r>
          </a:p>
          <a:p>
            <a:endParaRPr lang="en-US" sz="3300" b="1" dirty="0"/>
          </a:p>
        </p:txBody>
      </p:sp>
    </p:spTree>
    <p:extLst>
      <p:ext uri="{BB962C8B-B14F-4D97-AF65-F5344CB8AC3E}">
        <p14:creationId xmlns:p14="http://schemas.microsoft.com/office/powerpoint/2010/main" val="156250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PRACTICAL </a:t>
            </a:r>
            <a:r>
              <a:rPr lang="en-US" sz="5000" b="1" dirty="0">
                <a:solidFill>
                  <a:srgbClr val="5D7845"/>
                </a:solidFill>
                <a:latin typeface="Ubuntu" panose="020B0504030602030204" pitchFamily="34" charset="0"/>
              </a:rPr>
              <a:t>STEPS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DO LIFE TOGETHER</a:t>
            </a:r>
          </a:p>
        </p:txBody>
      </p:sp>
      <p:sp>
        <p:nvSpPr>
          <p:cNvPr id="10" name="Content Placeholder 2">
            <a:extLst>
              <a:ext uri="{FF2B5EF4-FFF2-40B4-BE49-F238E27FC236}">
                <a16:creationId xmlns:a16="http://schemas.microsoft.com/office/drawing/2014/main" id="{BA33848A-8913-4E83-A363-68A59026495B}"/>
              </a:ext>
            </a:extLst>
          </p:cNvPr>
          <p:cNvSpPr>
            <a:spLocks noGrp="1"/>
          </p:cNvSpPr>
          <p:nvPr>
            <p:ph idx="1"/>
          </p:nvPr>
        </p:nvSpPr>
        <p:spPr>
          <a:xfrm>
            <a:off x="260561" y="1368038"/>
            <a:ext cx="8536305" cy="5174386"/>
          </a:xfrm>
        </p:spPr>
        <p:txBody>
          <a:bodyPr>
            <a:normAutofit/>
          </a:bodyPr>
          <a:lstStyle/>
          <a:p>
            <a:pPr marL="514350" lvl="0" indent="-514350">
              <a:buFont typeface="+mj-lt"/>
              <a:buAutoNum type="arabicPeriod"/>
            </a:pPr>
            <a:r>
              <a:rPr lang="en-US" sz="3600" dirty="0">
                <a:solidFill>
                  <a:srgbClr val="4A2919"/>
                </a:solidFill>
              </a:rPr>
              <a:t>Learning Biblical Truth</a:t>
            </a:r>
          </a:p>
          <a:p>
            <a:pPr marL="514350" lvl="0" indent="-514350">
              <a:buFont typeface="+mj-lt"/>
              <a:buAutoNum type="arabicPeriod"/>
            </a:pPr>
            <a:r>
              <a:rPr lang="en-US" sz="3600" dirty="0">
                <a:solidFill>
                  <a:srgbClr val="4A2919"/>
                </a:solidFill>
              </a:rPr>
              <a:t>Intercession (Prayer)</a:t>
            </a:r>
          </a:p>
          <a:p>
            <a:pPr marL="514350" lvl="0" indent="-514350">
              <a:buFont typeface="+mj-lt"/>
              <a:buAutoNum type="arabicPeriod"/>
            </a:pPr>
            <a:r>
              <a:rPr lang="en-US" sz="3600" dirty="0">
                <a:solidFill>
                  <a:srgbClr val="4A2919"/>
                </a:solidFill>
              </a:rPr>
              <a:t>Fellowship</a:t>
            </a:r>
          </a:p>
          <a:p>
            <a:pPr marL="514350" lvl="0" indent="-514350">
              <a:buFont typeface="+mj-lt"/>
              <a:buAutoNum type="arabicPeriod"/>
            </a:pPr>
            <a:r>
              <a:rPr lang="en-US" sz="3600" dirty="0">
                <a:solidFill>
                  <a:srgbClr val="4A2919"/>
                </a:solidFill>
              </a:rPr>
              <a:t>Extending Life to Others</a:t>
            </a:r>
          </a:p>
        </p:txBody>
      </p:sp>
      <p:pic>
        <p:nvPicPr>
          <p:cNvPr id="8" name="Picture 7">
            <a:extLst>
              <a:ext uri="{FF2B5EF4-FFF2-40B4-BE49-F238E27FC236}">
                <a16:creationId xmlns:a16="http://schemas.microsoft.com/office/drawing/2014/main" id="{D401F5E3-5BF1-4205-B9DF-68872711B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Tree>
    <p:extLst>
      <p:ext uri="{BB962C8B-B14F-4D97-AF65-F5344CB8AC3E}">
        <p14:creationId xmlns:p14="http://schemas.microsoft.com/office/powerpoint/2010/main" val="225927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PRACTICAL </a:t>
            </a:r>
            <a:r>
              <a:rPr lang="en-US" sz="5000" b="1" dirty="0">
                <a:solidFill>
                  <a:srgbClr val="5D7845"/>
                </a:solidFill>
                <a:latin typeface="Ubuntu" panose="020B0504030602030204" pitchFamily="34" charset="0"/>
              </a:rPr>
              <a:t>STEPS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DO LIFE TOGETHER</a:t>
            </a:r>
          </a:p>
        </p:txBody>
      </p:sp>
      <p:sp>
        <p:nvSpPr>
          <p:cNvPr id="10" name="Content Placeholder 2">
            <a:extLst>
              <a:ext uri="{FF2B5EF4-FFF2-40B4-BE49-F238E27FC236}">
                <a16:creationId xmlns:a16="http://schemas.microsoft.com/office/drawing/2014/main" id="{BA33848A-8913-4E83-A363-68A59026495B}"/>
              </a:ext>
            </a:extLst>
          </p:cNvPr>
          <p:cNvSpPr>
            <a:spLocks noGrp="1"/>
          </p:cNvSpPr>
          <p:nvPr>
            <p:ph idx="1"/>
          </p:nvPr>
        </p:nvSpPr>
        <p:spPr>
          <a:xfrm>
            <a:off x="260561" y="1368038"/>
            <a:ext cx="8536305" cy="5174386"/>
          </a:xfrm>
        </p:spPr>
        <p:txBody>
          <a:bodyPr>
            <a:normAutofit/>
          </a:bodyPr>
          <a:lstStyle/>
          <a:p>
            <a:pPr marL="514350" lvl="0" indent="-514350">
              <a:buFont typeface="+mj-lt"/>
              <a:buAutoNum type="arabicPeriod"/>
            </a:pPr>
            <a:r>
              <a:rPr lang="en-US" sz="3600" dirty="0">
                <a:solidFill>
                  <a:srgbClr val="4A2919"/>
                </a:solidFill>
              </a:rPr>
              <a:t>Learning Biblical Truth</a:t>
            </a:r>
          </a:p>
          <a:p>
            <a:pPr marL="514350" lvl="0" indent="-514350">
              <a:buFont typeface="+mj-lt"/>
              <a:buAutoNum type="arabicPeriod"/>
            </a:pPr>
            <a:r>
              <a:rPr lang="en-US" sz="3600" dirty="0">
                <a:solidFill>
                  <a:srgbClr val="4A2919"/>
                </a:solidFill>
              </a:rPr>
              <a:t>Intercession (Prayer)</a:t>
            </a:r>
          </a:p>
          <a:p>
            <a:pPr marL="514350" lvl="0" indent="-514350">
              <a:buFont typeface="+mj-lt"/>
              <a:buAutoNum type="arabicPeriod"/>
            </a:pPr>
            <a:r>
              <a:rPr lang="en-US" sz="3600" dirty="0">
                <a:solidFill>
                  <a:srgbClr val="4A2919"/>
                </a:solidFill>
              </a:rPr>
              <a:t>Fellowship</a:t>
            </a:r>
          </a:p>
          <a:p>
            <a:pPr marL="514350" lvl="0" indent="-514350">
              <a:buFont typeface="+mj-lt"/>
              <a:buAutoNum type="arabicPeriod"/>
            </a:pPr>
            <a:r>
              <a:rPr lang="en-US" sz="3600" dirty="0">
                <a:solidFill>
                  <a:srgbClr val="4A2919"/>
                </a:solidFill>
              </a:rPr>
              <a:t>Extending Life to Others</a:t>
            </a:r>
          </a:p>
        </p:txBody>
      </p:sp>
      <p:pic>
        <p:nvPicPr>
          <p:cNvPr id="8" name="Picture 7">
            <a:extLst>
              <a:ext uri="{FF2B5EF4-FFF2-40B4-BE49-F238E27FC236}">
                <a16:creationId xmlns:a16="http://schemas.microsoft.com/office/drawing/2014/main" id="{D401F5E3-5BF1-4205-B9DF-68872711B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
        <p:nvSpPr>
          <p:cNvPr id="7" name="TextBox 6">
            <a:extLst>
              <a:ext uri="{FF2B5EF4-FFF2-40B4-BE49-F238E27FC236}">
                <a16:creationId xmlns:a16="http://schemas.microsoft.com/office/drawing/2014/main" id="{EDB685CC-FD82-4DD1-A750-44C708CF1656}"/>
              </a:ext>
            </a:extLst>
          </p:cNvPr>
          <p:cNvSpPr txBox="1"/>
          <p:nvPr/>
        </p:nvSpPr>
        <p:spPr>
          <a:xfrm>
            <a:off x="2231219" y="3910934"/>
            <a:ext cx="6429531" cy="2585323"/>
          </a:xfrm>
          <a:prstGeom prst="rect">
            <a:avLst/>
          </a:prstGeom>
          <a:noFill/>
        </p:spPr>
        <p:txBody>
          <a:bodyPr wrap="square" rtlCol="0">
            <a:spAutoFit/>
          </a:bodyPr>
          <a:lstStyle/>
          <a:p>
            <a:r>
              <a:rPr lang="en-US" sz="2700" dirty="0"/>
              <a:t>Luke 6:38</a:t>
            </a:r>
            <a:br>
              <a:rPr lang="en-US" sz="2700" b="1" dirty="0"/>
            </a:br>
            <a:r>
              <a:rPr lang="en-US" sz="2700" b="1" dirty="0"/>
              <a:t>Give, and it will be given to you. A good measure, pressed down, shaken together and running over, will be poured into your lap. For with the measure you use, it will be measured to you.</a:t>
            </a:r>
          </a:p>
        </p:txBody>
      </p:sp>
    </p:spTree>
    <p:extLst>
      <p:ext uri="{BB962C8B-B14F-4D97-AF65-F5344CB8AC3E}">
        <p14:creationId xmlns:p14="http://schemas.microsoft.com/office/powerpoint/2010/main" val="5944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PRACTICAL </a:t>
            </a:r>
            <a:r>
              <a:rPr lang="en-US" sz="5000" b="1" dirty="0">
                <a:solidFill>
                  <a:srgbClr val="5D7845"/>
                </a:solidFill>
                <a:latin typeface="Ubuntu" panose="020B0504030602030204" pitchFamily="34" charset="0"/>
              </a:rPr>
              <a:t>STEPS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DO LIFE TOGETHER</a:t>
            </a:r>
          </a:p>
        </p:txBody>
      </p:sp>
      <p:sp>
        <p:nvSpPr>
          <p:cNvPr id="10" name="Content Placeholder 2">
            <a:extLst>
              <a:ext uri="{FF2B5EF4-FFF2-40B4-BE49-F238E27FC236}">
                <a16:creationId xmlns:a16="http://schemas.microsoft.com/office/drawing/2014/main" id="{BA33848A-8913-4E83-A363-68A59026495B}"/>
              </a:ext>
            </a:extLst>
          </p:cNvPr>
          <p:cNvSpPr>
            <a:spLocks noGrp="1"/>
          </p:cNvSpPr>
          <p:nvPr>
            <p:ph idx="1"/>
          </p:nvPr>
        </p:nvSpPr>
        <p:spPr>
          <a:xfrm>
            <a:off x="260561" y="1368038"/>
            <a:ext cx="8536305" cy="5174386"/>
          </a:xfrm>
        </p:spPr>
        <p:txBody>
          <a:bodyPr>
            <a:normAutofit/>
          </a:bodyPr>
          <a:lstStyle/>
          <a:p>
            <a:pPr marL="514350" lvl="0" indent="-514350">
              <a:buFont typeface="+mj-lt"/>
              <a:buAutoNum type="arabicPeriod"/>
            </a:pPr>
            <a:r>
              <a:rPr lang="en-US" sz="3600" dirty="0">
                <a:solidFill>
                  <a:srgbClr val="4A2919"/>
                </a:solidFill>
              </a:rPr>
              <a:t>Learning Biblical Truth</a:t>
            </a:r>
          </a:p>
          <a:p>
            <a:pPr marL="514350" lvl="0" indent="-514350">
              <a:buFont typeface="+mj-lt"/>
              <a:buAutoNum type="arabicPeriod"/>
            </a:pPr>
            <a:r>
              <a:rPr lang="en-US" sz="3600" dirty="0">
                <a:solidFill>
                  <a:srgbClr val="4A2919"/>
                </a:solidFill>
              </a:rPr>
              <a:t>Intercession (Prayer)</a:t>
            </a:r>
          </a:p>
          <a:p>
            <a:pPr marL="514350" lvl="0" indent="-514350">
              <a:buFont typeface="+mj-lt"/>
              <a:buAutoNum type="arabicPeriod"/>
            </a:pPr>
            <a:r>
              <a:rPr lang="en-US" sz="3600" dirty="0">
                <a:solidFill>
                  <a:srgbClr val="4A2919"/>
                </a:solidFill>
              </a:rPr>
              <a:t>Fellowship</a:t>
            </a:r>
          </a:p>
          <a:p>
            <a:pPr marL="514350" lvl="0" indent="-514350">
              <a:buFont typeface="+mj-lt"/>
              <a:buAutoNum type="arabicPeriod"/>
            </a:pPr>
            <a:r>
              <a:rPr lang="en-US" sz="3600" dirty="0">
                <a:solidFill>
                  <a:srgbClr val="4A2919"/>
                </a:solidFill>
              </a:rPr>
              <a:t>Extending Life to Others</a:t>
            </a:r>
          </a:p>
        </p:txBody>
      </p:sp>
      <p:pic>
        <p:nvPicPr>
          <p:cNvPr id="8" name="Picture 7">
            <a:extLst>
              <a:ext uri="{FF2B5EF4-FFF2-40B4-BE49-F238E27FC236}">
                <a16:creationId xmlns:a16="http://schemas.microsoft.com/office/drawing/2014/main" id="{D401F5E3-5BF1-4205-B9DF-68872711B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
        <p:nvSpPr>
          <p:cNvPr id="7" name="TextBox 6">
            <a:extLst>
              <a:ext uri="{FF2B5EF4-FFF2-40B4-BE49-F238E27FC236}">
                <a16:creationId xmlns:a16="http://schemas.microsoft.com/office/drawing/2014/main" id="{EDB685CC-FD82-4DD1-A750-44C708CF1656}"/>
              </a:ext>
            </a:extLst>
          </p:cNvPr>
          <p:cNvSpPr txBox="1"/>
          <p:nvPr/>
        </p:nvSpPr>
        <p:spPr>
          <a:xfrm>
            <a:off x="2231219" y="3910934"/>
            <a:ext cx="6429531" cy="2123658"/>
          </a:xfrm>
          <a:prstGeom prst="rect">
            <a:avLst/>
          </a:prstGeom>
          <a:noFill/>
        </p:spPr>
        <p:txBody>
          <a:bodyPr wrap="square" rtlCol="0">
            <a:spAutoFit/>
          </a:bodyPr>
          <a:lstStyle/>
          <a:p>
            <a:r>
              <a:rPr lang="en-US" sz="3300" dirty="0"/>
              <a:t>John 15:11</a:t>
            </a:r>
            <a:br>
              <a:rPr lang="en-US" sz="2700" b="1" dirty="0"/>
            </a:br>
            <a:r>
              <a:rPr lang="en-US" sz="3300" b="1" dirty="0"/>
              <a:t>These things I have spoken to you, that my joy may be in you, and that your joy may be full.</a:t>
            </a:r>
          </a:p>
        </p:txBody>
      </p:sp>
    </p:spTree>
    <p:extLst>
      <p:ext uri="{BB962C8B-B14F-4D97-AF65-F5344CB8AC3E}">
        <p14:creationId xmlns:p14="http://schemas.microsoft.com/office/powerpoint/2010/main" val="70834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7" name="Picture 6" descr="A picture containing drawing&#10;&#10;Description automatically generated">
            <a:extLst>
              <a:ext uri="{FF2B5EF4-FFF2-40B4-BE49-F238E27FC236}">
                <a16:creationId xmlns:a16="http://schemas.microsoft.com/office/drawing/2014/main" id="{7F9CCACA-654C-4AF9-BC4C-2F15701B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37" y="165190"/>
            <a:ext cx="789271" cy="714103"/>
          </a:xfrm>
          <a:prstGeom prst="rect">
            <a:avLst/>
          </a:prstGeom>
        </p:spPr>
      </p:pic>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CHURCH RENEWAL IN PANDEMIC</a:t>
            </a:r>
          </a:p>
        </p:txBody>
      </p:sp>
      <p:sp>
        <p:nvSpPr>
          <p:cNvPr id="10" name="Content Placeholder 2">
            <a:extLst>
              <a:ext uri="{FF2B5EF4-FFF2-40B4-BE49-F238E27FC236}">
                <a16:creationId xmlns:a16="http://schemas.microsoft.com/office/drawing/2014/main" id="{3883256D-60F1-4AAF-A2E2-3E011EC5A72D}"/>
              </a:ext>
            </a:extLst>
          </p:cNvPr>
          <p:cNvSpPr>
            <a:spLocks noGrp="1"/>
          </p:cNvSpPr>
          <p:nvPr>
            <p:ph idx="1"/>
          </p:nvPr>
        </p:nvSpPr>
        <p:spPr>
          <a:xfrm>
            <a:off x="260562" y="1528297"/>
            <a:ext cx="8302914" cy="5174386"/>
          </a:xfrm>
        </p:spPr>
        <p:txBody>
          <a:bodyPr>
            <a:normAutofit/>
          </a:bodyPr>
          <a:lstStyle/>
          <a:p>
            <a:pPr marL="914400" lvl="2" indent="0">
              <a:lnSpc>
                <a:spcPct val="100000"/>
              </a:lnSpc>
              <a:buNone/>
            </a:pPr>
            <a:r>
              <a:rPr lang="en-US" sz="3000" baseline="30000" dirty="0"/>
              <a:t>13 </a:t>
            </a:r>
            <a:r>
              <a:rPr lang="en-US" sz="3000" dirty="0"/>
              <a:t>“When I shut up the heavens so that there is no rain, or command locusts to devour the land or send a plague among my people, </a:t>
            </a:r>
            <a:r>
              <a:rPr lang="en-US" sz="3000" baseline="30000" dirty="0"/>
              <a:t>14 </a:t>
            </a:r>
            <a:r>
              <a:rPr lang="en-US" sz="3000" dirty="0"/>
              <a:t>if my people, who are called by my name, will humble themselves and pray and seek my face and turn from their </a:t>
            </a:r>
            <a:br>
              <a:rPr lang="en-US" sz="3000" dirty="0"/>
            </a:br>
            <a:r>
              <a:rPr lang="en-US" sz="3000" dirty="0"/>
              <a:t> wicked ways, then I will hear from </a:t>
            </a:r>
            <a:br>
              <a:rPr lang="en-US" sz="3000" dirty="0"/>
            </a:br>
            <a:r>
              <a:rPr lang="en-US" sz="3000" dirty="0"/>
              <a:t>        heaven, and I will forgive their sin and </a:t>
            </a:r>
            <a:br>
              <a:rPr lang="en-US" sz="3000" dirty="0"/>
            </a:br>
            <a:r>
              <a:rPr lang="en-US" sz="3000" dirty="0"/>
              <a:t>         will heal their land.”  </a:t>
            </a:r>
            <a:br>
              <a:rPr lang="en-US" sz="3000" dirty="0"/>
            </a:br>
            <a:endParaRPr lang="en-US" sz="3000" dirty="0"/>
          </a:p>
          <a:p>
            <a:pPr marL="914400" lvl="2" indent="0">
              <a:buNone/>
            </a:pPr>
            <a:r>
              <a:rPr lang="en-US" sz="2800" i="1" dirty="0"/>
              <a:t>           2 Chronicles 7:13-14</a:t>
            </a:r>
          </a:p>
        </p:txBody>
      </p:sp>
    </p:spTree>
    <p:extLst>
      <p:ext uri="{BB962C8B-B14F-4D97-AF65-F5344CB8AC3E}">
        <p14:creationId xmlns:p14="http://schemas.microsoft.com/office/powerpoint/2010/main" val="187368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7" name="Picture 6" descr="A picture containing drawing&#10;&#10;Description automatically generated">
            <a:extLst>
              <a:ext uri="{FF2B5EF4-FFF2-40B4-BE49-F238E27FC236}">
                <a16:creationId xmlns:a16="http://schemas.microsoft.com/office/drawing/2014/main" id="{7F9CCACA-654C-4AF9-BC4C-2F15701B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37" y="165190"/>
            <a:ext cx="789271" cy="714103"/>
          </a:xfrm>
          <a:prstGeom prst="rect">
            <a:avLst/>
          </a:prstGeom>
        </p:spPr>
      </p:pic>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CHURCH RENEWAL IN PANDEMIC</a:t>
            </a:r>
          </a:p>
        </p:txBody>
      </p:sp>
      <p:sp>
        <p:nvSpPr>
          <p:cNvPr id="10" name="Content Placeholder 2">
            <a:extLst>
              <a:ext uri="{FF2B5EF4-FFF2-40B4-BE49-F238E27FC236}">
                <a16:creationId xmlns:a16="http://schemas.microsoft.com/office/drawing/2014/main" id="{3883256D-60F1-4AAF-A2E2-3E011EC5A72D}"/>
              </a:ext>
            </a:extLst>
          </p:cNvPr>
          <p:cNvSpPr>
            <a:spLocks noGrp="1"/>
          </p:cNvSpPr>
          <p:nvPr>
            <p:ph idx="1"/>
          </p:nvPr>
        </p:nvSpPr>
        <p:spPr>
          <a:xfrm>
            <a:off x="260562" y="1528297"/>
            <a:ext cx="8302914" cy="5174386"/>
          </a:xfrm>
        </p:spPr>
        <p:txBody>
          <a:bodyPr>
            <a:normAutofit fontScale="77500" lnSpcReduction="20000"/>
          </a:bodyPr>
          <a:lstStyle/>
          <a:p>
            <a:pPr marL="914400" lvl="2" indent="0">
              <a:lnSpc>
                <a:spcPct val="120000"/>
              </a:lnSpc>
              <a:buNone/>
            </a:pPr>
            <a:r>
              <a:rPr lang="en-US" sz="3500" baseline="30000" dirty="0"/>
              <a:t>12 </a:t>
            </a:r>
            <a:r>
              <a:rPr lang="en-US" sz="3500" dirty="0"/>
              <a:t>My command is this: Love each other as I have loved you. </a:t>
            </a:r>
            <a:r>
              <a:rPr lang="en-US" sz="3500" baseline="30000" dirty="0"/>
              <a:t>13 </a:t>
            </a:r>
            <a:r>
              <a:rPr lang="en-US" sz="3500" dirty="0"/>
              <a:t>Greater love has no one than this: to lay down one’s life for one’s friends. </a:t>
            </a:r>
            <a:r>
              <a:rPr lang="en-US" sz="3500" baseline="30000" dirty="0"/>
              <a:t>14 </a:t>
            </a:r>
            <a:r>
              <a:rPr lang="en-US" sz="3500" dirty="0"/>
              <a:t>You are my friends if you do what I command. … </a:t>
            </a:r>
            <a:r>
              <a:rPr lang="en-US" sz="3500" baseline="30000" dirty="0"/>
              <a:t>16 </a:t>
            </a:r>
            <a:r>
              <a:rPr lang="en-US" sz="3500" dirty="0"/>
              <a:t>You did not choose me, but I chose you and appointed you so that you might go and bear fruit—fruit that will last— </a:t>
            </a:r>
            <a:br>
              <a:rPr lang="en-US" sz="3500" dirty="0"/>
            </a:br>
            <a:r>
              <a:rPr lang="en-US" sz="3500" dirty="0"/>
              <a:t> and so that whatever you ask in my name the </a:t>
            </a:r>
            <a:br>
              <a:rPr lang="en-US" sz="3500" dirty="0"/>
            </a:br>
            <a:r>
              <a:rPr lang="en-US" sz="3500" dirty="0"/>
              <a:t>          Father will give you. </a:t>
            </a:r>
            <a:r>
              <a:rPr lang="en-US" sz="3500" baseline="30000" dirty="0"/>
              <a:t>17 </a:t>
            </a:r>
            <a:r>
              <a:rPr lang="en-US" sz="3500" dirty="0"/>
              <a:t>This is my </a:t>
            </a:r>
            <a:br>
              <a:rPr lang="en-US" sz="3500" dirty="0"/>
            </a:br>
            <a:r>
              <a:rPr lang="en-US" sz="3500" dirty="0"/>
              <a:t>          command: Love each other.</a:t>
            </a:r>
          </a:p>
          <a:p>
            <a:pPr marL="914400" lvl="2" indent="0">
              <a:lnSpc>
                <a:spcPct val="100000"/>
              </a:lnSpc>
              <a:buNone/>
            </a:pPr>
            <a:endParaRPr lang="en-US" sz="3000" dirty="0"/>
          </a:p>
          <a:p>
            <a:pPr marL="914400" lvl="2" indent="0">
              <a:buNone/>
            </a:pPr>
            <a:r>
              <a:rPr lang="en-US" sz="2800" i="1" dirty="0"/>
              <a:t>           John 15:12-17</a:t>
            </a:r>
          </a:p>
        </p:txBody>
      </p:sp>
    </p:spTree>
    <p:extLst>
      <p:ext uri="{BB962C8B-B14F-4D97-AF65-F5344CB8AC3E}">
        <p14:creationId xmlns:p14="http://schemas.microsoft.com/office/powerpoint/2010/main" val="240865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7" name="Picture 6" descr="A picture containing drawing&#10;&#10;Description automatically generated">
            <a:extLst>
              <a:ext uri="{FF2B5EF4-FFF2-40B4-BE49-F238E27FC236}">
                <a16:creationId xmlns:a16="http://schemas.microsoft.com/office/drawing/2014/main" id="{7F9CCACA-654C-4AF9-BC4C-2F15701B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37" y="165190"/>
            <a:ext cx="789271" cy="714103"/>
          </a:xfrm>
          <a:prstGeom prst="rect">
            <a:avLst/>
          </a:prstGeom>
        </p:spPr>
      </p:pic>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CHURCH RENEWAL IN PANDEMIC</a:t>
            </a:r>
          </a:p>
        </p:txBody>
      </p:sp>
      <p:sp>
        <p:nvSpPr>
          <p:cNvPr id="10" name="Content Placeholder 2">
            <a:extLst>
              <a:ext uri="{FF2B5EF4-FFF2-40B4-BE49-F238E27FC236}">
                <a16:creationId xmlns:a16="http://schemas.microsoft.com/office/drawing/2014/main" id="{3883256D-60F1-4AAF-A2E2-3E011EC5A72D}"/>
              </a:ext>
            </a:extLst>
          </p:cNvPr>
          <p:cNvSpPr>
            <a:spLocks noGrp="1"/>
          </p:cNvSpPr>
          <p:nvPr>
            <p:ph idx="1"/>
          </p:nvPr>
        </p:nvSpPr>
        <p:spPr>
          <a:xfrm>
            <a:off x="260562" y="1400701"/>
            <a:ext cx="8667248" cy="5174386"/>
          </a:xfrm>
        </p:spPr>
        <p:txBody>
          <a:bodyPr>
            <a:noAutofit/>
          </a:bodyPr>
          <a:lstStyle/>
          <a:p>
            <a:pPr marL="0" lvl="2" indent="0">
              <a:buNone/>
            </a:pPr>
            <a:r>
              <a:rPr lang="en-US" sz="2500" dirty="0"/>
              <a:t>“I have never known anyone who failed at relationships – who was isolated, lonely, unconnected, had no deep friendships – yet had a meaningful and joy-filled life. Not a single person.  The twentieth century was littered with people who achieved great things but never connected.  People who accumulated vast amounts of wealth, fame, or power, but never acquired an open heart. People who had a Rolodex of contacts but not a single friend. Every one of them died with bitter regrets. Every one.  </a:t>
            </a:r>
            <a:br>
              <a:rPr lang="en-US" sz="2500" dirty="0"/>
            </a:br>
            <a:br>
              <a:rPr lang="en-US" sz="2500" dirty="0"/>
            </a:br>
            <a:r>
              <a:rPr lang="en-US" sz="2500" dirty="0"/>
              <a:t>		Conversely, I have never known anyone who 			succeeded at relationships – who cultivated 			great friendships, who was devoted to their 			family, who mastered the art of giving and 			receiving love – yet had a bad life.</a:t>
            </a:r>
            <a:br>
              <a:rPr lang="en-US" sz="2500" dirty="0"/>
            </a:br>
            <a:endParaRPr lang="en-US" sz="2500" dirty="0"/>
          </a:p>
        </p:txBody>
      </p:sp>
    </p:spTree>
    <p:extLst>
      <p:ext uri="{BB962C8B-B14F-4D97-AF65-F5344CB8AC3E}">
        <p14:creationId xmlns:p14="http://schemas.microsoft.com/office/powerpoint/2010/main" val="217585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7" name="Picture 6" descr="A picture containing drawing&#10;&#10;Description automatically generated">
            <a:extLst>
              <a:ext uri="{FF2B5EF4-FFF2-40B4-BE49-F238E27FC236}">
                <a16:creationId xmlns:a16="http://schemas.microsoft.com/office/drawing/2014/main" id="{7F9CCACA-654C-4AF9-BC4C-2F15701B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37" y="165190"/>
            <a:ext cx="789271" cy="714103"/>
          </a:xfrm>
          <a:prstGeom prst="rect">
            <a:avLst/>
          </a:prstGeom>
        </p:spPr>
      </p:pic>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CHURCH RENEWAL IN PANDEMIC</a:t>
            </a:r>
          </a:p>
        </p:txBody>
      </p:sp>
      <p:sp>
        <p:nvSpPr>
          <p:cNvPr id="10" name="Content Placeholder 2">
            <a:extLst>
              <a:ext uri="{FF2B5EF4-FFF2-40B4-BE49-F238E27FC236}">
                <a16:creationId xmlns:a16="http://schemas.microsoft.com/office/drawing/2014/main" id="{3883256D-60F1-4AAF-A2E2-3E011EC5A72D}"/>
              </a:ext>
            </a:extLst>
          </p:cNvPr>
          <p:cNvSpPr>
            <a:spLocks noGrp="1"/>
          </p:cNvSpPr>
          <p:nvPr>
            <p:ph idx="1"/>
          </p:nvPr>
        </p:nvSpPr>
        <p:spPr>
          <a:xfrm>
            <a:off x="260562" y="1400701"/>
            <a:ext cx="8302914" cy="5174386"/>
          </a:xfrm>
        </p:spPr>
        <p:txBody>
          <a:bodyPr>
            <a:noAutofit/>
          </a:bodyPr>
          <a:lstStyle/>
          <a:p>
            <a:pPr marL="0" lvl="2" indent="0">
              <a:buNone/>
            </a:pPr>
            <a:r>
              <a:rPr lang="en-US" sz="2500" dirty="0"/>
              <a:t>No matter how little money we have, no matter what rung we occupy on anybody’s corporate ladder of success, in the end what everybody discovers is that what matters is people. Human beings who give themselves to relational greatness – who have friends they laugh with, cry with, learn with, fight with, dance with, live and love and grow old and die with – these are the human beings who lead magnificent lives. When they die, not one of them regrets having devoted 			themselves to people: their friends, their 		neighbors, their children, their family. </a:t>
            </a:r>
            <a:br>
              <a:rPr lang="en-US" sz="2500" dirty="0"/>
            </a:br>
            <a:r>
              <a:rPr lang="en-US" sz="2500" dirty="0"/>
              <a:t>		Not one.”</a:t>
            </a:r>
          </a:p>
          <a:p>
            <a:pPr marL="0" lvl="2" indent="0">
              <a:buNone/>
            </a:pPr>
            <a:endParaRPr lang="en-US" sz="2500" dirty="0"/>
          </a:p>
          <a:p>
            <a:pPr marL="0" lvl="2" indent="0">
              <a:buNone/>
            </a:pPr>
            <a:r>
              <a:rPr lang="en-US" sz="1500" i="1" dirty="0"/>
              <a:t>		John </a:t>
            </a:r>
            <a:r>
              <a:rPr lang="en-US" sz="1500" i="1" dirty="0" err="1"/>
              <a:t>Ortberg</a:t>
            </a:r>
            <a:r>
              <a:rPr lang="en-US" sz="1500" i="1" dirty="0"/>
              <a:t>, “Everybody’s Normal Till You Get to Know Them”</a:t>
            </a:r>
          </a:p>
        </p:txBody>
      </p:sp>
    </p:spTree>
    <p:extLst>
      <p:ext uri="{BB962C8B-B14F-4D97-AF65-F5344CB8AC3E}">
        <p14:creationId xmlns:p14="http://schemas.microsoft.com/office/powerpoint/2010/main" val="305285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8" y="74028"/>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7" name="Picture 6" descr="A picture containing drawing&#10;&#10;Description automatically generated">
            <a:extLst>
              <a:ext uri="{FF2B5EF4-FFF2-40B4-BE49-F238E27FC236}">
                <a16:creationId xmlns:a16="http://schemas.microsoft.com/office/drawing/2014/main" id="{7F9CCACA-654C-4AF9-BC4C-2F15701B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37" y="165190"/>
            <a:ext cx="789271" cy="714103"/>
          </a:xfrm>
          <a:prstGeom prst="rect">
            <a:avLst/>
          </a:prstGeom>
        </p:spPr>
      </p:pic>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CHURCH RENEWAL IN PANDEMIC</a:t>
            </a:r>
          </a:p>
        </p:txBody>
      </p:sp>
      <p:sp>
        <p:nvSpPr>
          <p:cNvPr id="10" name="Content Placeholder 2">
            <a:extLst>
              <a:ext uri="{FF2B5EF4-FFF2-40B4-BE49-F238E27FC236}">
                <a16:creationId xmlns:a16="http://schemas.microsoft.com/office/drawing/2014/main" id="{3883256D-60F1-4AAF-A2E2-3E011EC5A72D}"/>
              </a:ext>
            </a:extLst>
          </p:cNvPr>
          <p:cNvSpPr>
            <a:spLocks noGrp="1"/>
          </p:cNvSpPr>
          <p:nvPr>
            <p:ph idx="1"/>
          </p:nvPr>
        </p:nvSpPr>
        <p:spPr>
          <a:xfrm>
            <a:off x="260562" y="1400701"/>
            <a:ext cx="8302914" cy="5174386"/>
          </a:xfrm>
        </p:spPr>
        <p:txBody>
          <a:bodyPr>
            <a:noAutofit/>
          </a:bodyPr>
          <a:lstStyle/>
          <a:p>
            <a:pPr marL="0" lvl="2" indent="0">
              <a:buNone/>
            </a:pPr>
            <a:r>
              <a:rPr lang="en-US" sz="2500" dirty="0"/>
              <a:t>No matter how little money we have, no matter what rung we occupy on anybody’s corporate ladder of success, in the end what everybody discovers is that what matters is people. Human beings who give themselves to relational greatness – who have friends they laugh with, cry with, learn with, fight with, dance with, live and love and grow old and die with – these are the human beings who lead magnificent lives. When they die, not one of them regrets having devoted 			themselves to people: their friends, their 		neighbors, their children, their family. </a:t>
            </a:r>
            <a:br>
              <a:rPr lang="en-US" sz="2500" dirty="0"/>
            </a:br>
            <a:r>
              <a:rPr lang="en-US" sz="2500" dirty="0"/>
              <a:t>		Not one.”</a:t>
            </a:r>
          </a:p>
          <a:p>
            <a:pPr marL="0" lvl="2" indent="0">
              <a:buNone/>
            </a:pPr>
            <a:endParaRPr lang="en-US" sz="2500" dirty="0"/>
          </a:p>
          <a:p>
            <a:pPr marL="0" lvl="2" indent="0">
              <a:buNone/>
            </a:pPr>
            <a:r>
              <a:rPr lang="en-US" sz="1500" i="1" dirty="0"/>
              <a:t>		John </a:t>
            </a:r>
            <a:r>
              <a:rPr lang="en-US" sz="1500" i="1" dirty="0" err="1"/>
              <a:t>Ortberg</a:t>
            </a:r>
            <a:r>
              <a:rPr lang="en-US" sz="1500" i="1" dirty="0"/>
              <a:t>, “Everybody’s Normal Till You Get to Know Them”</a:t>
            </a:r>
          </a:p>
        </p:txBody>
      </p:sp>
    </p:spTree>
    <p:extLst>
      <p:ext uri="{BB962C8B-B14F-4D97-AF65-F5344CB8AC3E}">
        <p14:creationId xmlns:p14="http://schemas.microsoft.com/office/powerpoint/2010/main" val="110495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KINGDOM</a:t>
            </a:r>
            <a:r>
              <a:rPr lang="en-US" sz="5000" b="1" baseline="30000" dirty="0">
                <a:solidFill>
                  <a:srgbClr val="5D7843"/>
                </a:solidFill>
                <a:latin typeface="Ubuntu" panose="020B0504030602030204" pitchFamily="34" charset="0"/>
              </a:rPr>
              <a:t> </a:t>
            </a:r>
            <a:r>
              <a:rPr lang="en-US" sz="5000" b="1" dirty="0">
                <a:solidFill>
                  <a:srgbClr val="5D7843"/>
                </a:solidFill>
                <a:latin typeface="Ubuntu" panose="020B0504030602030204" pitchFamily="34" charset="0"/>
              </a:rPr>
              <a:t>FRIENDSHIPS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CHURCH RENEWAL IN PANDEMIC</a:t>
            </a:r>
          </a:p>
        </p:txBody>
      </p:sp>
      <p:sp>
        <p:nvSpPr>
          <p:cNvPr id="8" name="Content Placeholder 2">
            <a:extLst>
              <a:ext uri="{FF2B5EF4-FFF2-40B4-BE49-F238E27FC236}">
                <a16:creationId xmlns:a16="http://schemas.microsoft.com/office/drawing/2014/main" id="{BEDEAB85-65BE-4237-9930-1645F5DB291B}"/>
              </a:ext>
            </a:extLst>
          </p:cNvPr>
          <p:cNvSpPr>
            <a:spLocks noGrp="1"/>
          </p:cNvSpPr>
          <p:nvPr>
            <p:ph idx="1"/>
          </p:nvPr>
        </p:nvSpPr>
        <p:spPr>
          <a:xfrm>
            <a:off x="260561" y="1349187"/>
            <a:ext cx="8536305" cy="5329703"/>
          </a:xfrm>
        </p:spPr>
        <p:txBody>
          <a:bodyPr>
            <a:normAutofit/>
          </a:bodyPr>
          <a:lstStyle/>
          <a:p>
            <a:pPr marL="514350" lvl="0" indent="-514350">
              <a:buFont typeface="+mj-lt"/>
              <a:buAutoNum type="arabicPeriod"/>
            </a:pPr>
            <a:r>
              <a:rPr lang="en-US" sz="3600" dirty="0">
                <a:solidFill>
                  <a:srgbClr val="4A2919"/>
                </a:solidFill>
              </a:rPr>
              <a:t>Courage</a:t>
            </a:r>
          </a:p>
          <a:p>
            <a:pPr marL="514350" lvl="0" indent="-514350">
              <a:buFont typeface="+mj-lt"/>
              <a:buAutoNum type="arabicPeriod"/>
            </a:pPr>
            <a:r>
              <a:rPr lang="en-US" sz="3600" dirty="0">
                <a:solidFill>
                  <a:srgbClr val="4A2919"/>
                </a:solidFill>
              </a:rPr>
              <a:t>Constancy</a:t>
            </a:r>
          </a:p>
          <a:p>
            <a:pPr marL="514350" lvl="0" indent="-514350">
              <a:buFont typeface="+mj-lt"/>
              <a:buAutoNum type="arabicPeriod"/>
            </a:pPr>
            <a:r>
              <a:rPr lang="en-US" sz="3600" dirty="0">
                <a:solidFill>
                  <a:srgbClr val="4A2919"/>
                </a:solidFill>
              </a:rPr>
              <a:t>Care-fulness</a:t>
            </a:r>
          </a:p>
          <a:p>
            <a:pPr marL="514350" lvl="0" indent="-514350">
              <a:buFont typeface="+mj-lt"/>
              <a:buAutoNum type="arabicPeriod"/>
            </a:pPr>
            <a:r>
              <a:rPr lang="en-US" sz="3600" dirty="0">
                <a:solidFill>
                  <a:srgbClr val="4A2919"/>
                </a:solidFill>
              </a:rPr>
              <a:t>Candor</a:t>
            </a:r>
          </a:p>
          <a:p>
            <a:pPr marL="514350" lvl="0" indent="-514350">
              <a:buFont typeface="+mj-lt"/>
              <a:buAutoNum type="arabicPeriod"/>
            </a:pPr>
            <a:r>
              <a:rPr lang="en-US" sz="3600" dirty="0">
                <a:solidFill>
                  <a:srgbClr val="4A2919"/>
                </a:solidFill>
              </a:rPr>
              <a:t>Christ-centeredness</a:t>
            </a:r>
          </a:p>
        </p:txBody>
      </p:sp>
      <p:pic>
        <p:nvPicPr>
          <p:cNvPr id="7" name="Picture 6">
            <a:extLst>
              <a:ext uri="{FF2B5EF4-FFF2-40B4-BE49-F238E27FC236}">
                <a16:creationId xmlns:a16="http://schemas.microsoft.com/office/drawing/2014/main" id="{59D90C75-DFB5-4CC6-AE07-2A20C89D68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Tree>
    <p:extLst>
      <p:ext uri="{BB962C8B-B14F-4D97-AF65-F5344CB8AC3E}">
        <p14:creationId xmlns:p14="http://schemas.microsoft.com/office/powerpoint/2010/main" val="5438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PRACTICAL </a:t>
            </a:r>
            <a:r>
              <a:rPr lang="en-US" sz="5000" b="1" dirty="0">
                <a:solidFill>
                  <a:srgbClr val="5D7845"/>
                </a:solidFill>
                <a:latin typeface="Ubuntu" panose="020B0504030602030204" pitchFamily="34" charset="0"/>
              </a:rPr>
              <a:t>STEPS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TOWARDS KINGDOM FRIENDSHIPS</a:t>
            </a:r>
          </a:p>
        </p:txBody>
      </p:sp>
      <p:sp>
        <p:nvSpPr>
          <p:cNvPr id="10" name="Content Placeholder 2">
            <a:extLst>
              <a:ext uri="{FF2B5EF4-FFF2-40B4-BE49-F238E27FC236}">
                <a16:creationId xmlns:a16="http://schemas.microsoft.com/office/drawing/2014/main" id="{BA33848A-8913-4E83-A363-68A59026495B}"/>
              </a:ext>
            </a:extLst>
          </p:cNvPr>
          <p:cNvSpPr>
            <a:spLocks noGrp="1"/>
          </p:cNvSpPr>
          <p:nvPr>
            <p:ph idx="1"/>
          </p:nvPr>
        </p:nvSpPr>
        <p:spPr>
          <a:xfrm>
            <a:off x="260561" y="1368038"/>
            <a:ext cx="8536305" cy="5174386"/>
          </a:xfrm>
        </p:spPr>
        <p:txBody>
          <a:bodyPr>
            <a:normAutofit/>
          </a:bodyPr>
          <a:lstStyle/>
          <a:p>
            <a:pPr marL="514350" lvl="0" indent="-514350">
              <a:buFont typeface="+mj-lt"/>
              <a:buAutoNum type="arabicPeriod"/>
            </a:pPr>
            <a:r>
              <a:rPr lang="en-US" sz="3600" dirty="0">
                <a:solidFill>
                  <a:srgbClr val="4A2919"/>
                </a:solidFill>
              </a:rPr>
              <a:t>Conversations that linger</a:t>
            </a:r>
          </a:p>
          <a:p>
            <a:pPr marL="514350" lvl="0" indent="-514350">
              <a:buFont typeface="+mj-lt"/>
              <a:buAutoNum type="arabicPeriod"/>
            </a:pPr>
            <a:r>
              <a:rPr lang="en-US" sz="3600" dirty="0">
                <a:solidFill>
                  <a:srgbClr val="4A2919"/>
                </a:solidFill>
              </a:rPr>
              <a:t>Technology that deepens</a:t>
            </a:r>
          </a:p>
          <a:p>
            <a:pPr marL="514350" lvl="0" indent="-514350">
              <a:buFont typeface="+mj-lt"/>
              <a:buAutoNum type="arabicPeriod"/>
            </a:pPr>
            <a:r>
              <a:rPr lang="en-US" sz="3600" dirty="0">
                <a:solidFill>
                  <a:srgbClr val="4A2919"/>
                </a:solidFill>
              </a:rPr>
              <a:t>Proactive planning</a:t>
            </a:r>
          </a:p>
          <a:p>
            <a:pPr marL="514350" lvl="0" indent="-514350">
              <a:buFont typeface="+mj-lt"/>
              <a:buAutoNum type="arabicPeriod"/>
            </a:pPr>
            <a:r>
              <a:rPr lang="en-US" sz="3600" dirty="0">
                <a:solidFill>
                  <a:srgbClr val="4A2919"/>
                </a:solidFill>
              </a:rPr>
              <a:t>Identify &amp; address the enemies of friendship</a:t>
            </a:r>
          </a:p>
        </p:txBody>
      </p:sp>
      <p:pic>
        <p:nvPicPr>
          <p:cNvPr id="8" name="Picture 7">
            <a:extLst>
              <a:ext uri="{FF2B5EF4-FFF2-40B4-BE49-F238E27FC236}">
                <a16:creationId xmlns:a16="http://schemas.microsoft.com/office/drawing/2014/main" id="{D401F5E3-5BF1-4205-B9DF-68872711B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Tree>
    <p:extLst>
      <p:ext uri="{BB962C8B-B14F-4D97-AF65-F5344CB8AC3E}">
        <p14:creationId xmlns:p14="http://schemas.microsoft.com/office/powerpoint/2010/main" val="49734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7AFA017-9BE4-4E00-A85B-B14A3E8588EE}"/>
              </a:ext>
            </a:extLst>
          </p:cNvPr>
          <p:cNvSpPr txBox="1">
            <a:spLocks/>
          </p:cNvSpPr>
          <p:nvPr/>
        </p:nvSpPr>
        <p:spPr>
          <a:xfrm>
            <a:off x="155206" y="107896"/>
            <a:ext cx="10360393"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000" b="1" dirty="0">
                <a:solidFill>
                  <a:srgbClr val="A1B53D"/>
                </a:solidFill>
                <a:latin typeface="Ubuntu" panose="020B0504030602030204" pitchFamily="34" charset="0"/>
              </a:rPr>
              <a:t>PRACTICAL </a:t>
            </a:r>
            <a:r>
              <a:rPr lang="en-US" sz="5000" b="1" dirty="0">
                <a:solidFill>
                  <a:srgbClr val="5D7845"/>
                </a:solidFill>
                <a:latin typeface="Ubuntu" panose="020B0504030602030204" pitchFamily="34" charset="0"/>
              </a:rPr>
              <a:t>STEPS</a:t>
            </a:r>
          </a:p>
        </p:txBody>
      </p:sp>
      <p:sp>
        <p:nvSpPr>
          <p:cNvPr id="9" name="Subtitle 2">
            <a:extLst>
              <a:ext uri="{FF2B5EF4-FFF2-40B4-BE49-F238E27FC236}">
                <a16:creationId xmlns:a16="http://schemas.microsoft.com/office/drawing/2014/main" id="{145DF6BA-1576-4ECF-8C57-DF8FF7E9AB2D}"/>
              </a:ext>
            </a:extLst>
          </p:cNvPr>
          <p:cNvSpPr txBox="1">
            <a:spLocks/>
          </p:cNvSpPr>
          <p:nvPr/>
        </p:nvSpPr>
        <p:spPr>
          <a:xfrm>
            <a:off x="216190" y="84215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50" spc="40" dirty="0">
                <a:solidFill>
                  <a:srgbClr val="4A2919"/>
                </a:solidFill>
                <a:latin typeface="Baby Boston" panose="03000000000000000000" pitchFamily="66" charset="0"/>
              </a:rPr>
              <a:t>DO LIFE TOGETHER</a:t>
            </a:r>
          </a:p>
        </p:txBody>
      </p:sp>
      <p:sp>
        <p:nvSpPr>
          <p:cNvPr id="10" name="Content Placeholder 2">
            <a:extLst>
              <a:ext uri="{FF2B5EF4-FFF2-40B4-BE49-F238E27FC236}">
                <a16:creationId xmlns:a16="http://schemas.microsoft.com/office/drawing/2014/main" id="{BA33848A-8913-4E83-A363-68A59026495B}"/>
              </a:ext>
            </a:extLst>
          </p:cNvPr>
          <p:cNvSpPr>
            <a:spLocks noGrp="1"/>
          </p:cNvSpPr>
          <p:nvPr>
            <p:ph idx="1"/>
          </p:nvPr>
        </p:nvSpPr>
        <p:spPr>
          <a:xfrm>
            <a:off x="260561" y="1368038"/>
            <a:ext cx="8536305" cy="5174386"/>
          </a:xfrm>
        </p:spPr>
        <p:txBody>
          <a:bodyPr>
            <a:normAutofit/>
          </a:bodyPr>
          <a:lstStyle/>
          <a:p>
            <a:pPr marL="514350" lvl="0" indent="-514350">
              <a:buFont typeface="+mj-lt"/>
              <a:buAutoNum type="arabicPeriod"/>
            </a:pPr>
            <a:r>
              <a:rPr lang="en-US" sz="3600" dirty="0">
                <a:solidFill>
                  <a:srgbClr val="4A2919"/>
                </a:solidFill>
              </a:rPr>
              <a:t>Learning Biblical Truth</a:t>
            </a:r>
          </a:p>
        </p:txBody>
      </p:sp>
      <p:pic>
        <p:nvPicPr>
          <p:cNvPr id="8" name="Picture 7">
            <a:extLst>
              <a:ext uri="{FF2B5EF4-FFF2-40B4-BE49-F238E27FC236}">
                <a16:creationId xmlns:a16="http://schemas.microsoft.com/office/drawing/2014/main" id="{D401F5E3-5BF1-4205-B9DF-68872711BB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250" y="4401235"/>
            <a:ext cx="1970658" cy="2515733"/>
          </a:xfrm>
          <a:prstGeom prst="rect">
            <a:avLst/>
          </a:prstGeom>
        </p:spPr>
      </p:pic>
    </p:spTree>
    <p:extLst>
      <p:ext uri="{BB962C8B-B14F-4D97-AF65-F5344CB8AC3E}">
        <p14:creationId xmlns:p14="http://schemas.microsoft.com/office/powerpoint/2010/main" val="65437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23349</TotalTime>
  <Words>877</Words>
  <Application>Microsoft Office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Baby Boston</vt:lpstr>
      <vt:lpstr>Calibri</vt:lpstr>
      <vt:lpstr>Calibri Light</vt:lpstr>
      <vt:lpstr>Ubuntu</vt:lpstr>
      <vt:lpstr>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151</cp:revision>
  <dcterms:created xsi:type="dcterms:W3CDTF">2020-03-20T16:52:44Z</dcterms:created>
  <dcterms:modified xsi:type="dcterms:W3CDTF">2020-05-31T16:59:47Z</dcterms:modified>
</cp:coreProperties>
</file>