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5"/>
  </p:notesMasterIdLst>
  <p:sldIdLst>
    <p:sldId id="2383" r:id="rId3"/>
    <p:sldId id="3591" r:id="rId4"/>
    <p:sldId id="261" r:id="rId5"/>
    <p:sldId id="3590" r:id="rId6"/>
    <p:sldId id="3589" r:id="rId7"/>
    <p:sldId id="3543" r:id="rId8"/>
    <p:sldId id="3542" r:id="rId9"/>
    <p:sldId id="3544" r:id="rId10"/>
    <p:sldId id="3545" r:id="rId11"/>
    <p:sldId id="3546" r:id="rId12"/>
    <p:sldId id="3547" r:id="rId13"/>
    <p:sldId id="3548" r:id="rId14"/>
    <p:sldId id="3549" r:id="rId15"/>
    <p:sldId id="3550" r:id="rId16"/>
    <p:sldId id="3551" r:id="rId17"/>
    <p:sldId id="3552" r:id="rId18"/>
    <p:sldId id="3553" r:id="rId19"/>
    <p:sldId id="3554" r:id="rId20"/>
    <p:sldId id="3555" r:id="rId21"/>
    <p:sldId id="3556" r:id="rId22"/>
    <p:sldId id="3557" r:id="rId23"/>
    <p:sldId id="3558" r:id="rId24"/>
    <p:sldId id="3559" r:id="rId25"/>
    <p:sldId id="3560" r:id="rId26"/>
    <p:sldId id="3561" r:id="rId27"/>
    <p:sldId id="3562" r:id="rId28"/>
    <p:sldId id="3563" r:id="rId29"/>
    <p:sldId id="3564" r:id="rId30"/>
    <p:sldId id="3565" r:id="rId31"/>
    <p:sldId id="3566" r:id="rId32"/>
    <p:sldId id="3567" r:id="rId33"/>
    <p:sldId id="3568" r:id="rId34"/>
    <p:sldId id="3569" r:id="rId35"/>
    <p:sldId id="3570" r:id="rId36"/>
    <p:sldId id="3571" r:id="rId37"/>
    <p:sldId id="3572" r:id="rId38"/>
    <p:sldId id="3573" r:id="rId39"/>
    <p:sldId id="3574" r:id="rId40"/>
    <p:sldId id="3575" r:id="rId41"/>
    <p:sldId id="3576" r:id="rId42"/>
    <p:sldId id="3577" r:id="rId43"/>
    <p:sldId id="3578" r:id="rId44"/>
    <p:sldId id="3579" r:id="rId45"/>
    <p:sldId id="3580" r:id="rId46"/>
    <p:sldId id="3581" r:id="rId47"/>
    <p:sldId id="3582" r:id="rId48"/>
    <p:sldId id="3583" r:id="rId49"/>
    <p:sldId id="3585" r:id="rId50"/>
    <p:sldId id="3586" r:id="rId51"/>
    <p:sldId id="3587" r:id="rId52"/>
    <p:sldId id="3588" r:id="rId53"/>
    <p:sldId id="352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919"/>
    <a:srgbClr val="472A1C"/>
    <a:srgbClr val="99AE2F"/>
    <a:srgbClr val="5D7845"/>
    <a:srgbClr val="EC7C16"/>
    <a:srgbClr val="A1B53D"/>
    <a:srgbClr val="ACC146"/>
    <a:srgbClr val="5D78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5220" autoAdjust="0"/>
  </p:normalViewPr>
  <p:slideViewPr>
    <p:cSldViewPr snapToGrid="0">
      <p:cViewPr varScale="1">
        <p:scale>
          <a:sx n="113" d="100"/>
          <a:sy n="113" d="100"/>
        </p:scale>
        <p:origin x="1362"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AEB30-5698-4663-A1E1-928CA84A9874}" type="datetimeFigureOut">
              <a:rPr lang="en-US" smtClean="0"/>
              <a:t>4/7/2020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945AB-4371-4821-B355-8C7F7C3923E1}" type="slidenum">
              <a:rPr lang="en-US" smtClean="0"/>
              <a:t>‹#›</a:t>
            </a:fld>
            <a:endParaRPr lang="en-US"/>
          </a:p>
        </p:txBody>
      </p:sp>
    </p:spTree>
    <p:extLst>
      <p:ext uri="{BB962C8B-B14F-4D97-AF65-F5344CB8AC3E}">
        <p14:creationId xmlns:p14="http://schemas.microsoft.com/office/powerpoint/2010/main" val="54693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E06872B-F6B9-4FDA-B02B-E0980E7315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89320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150657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C739D1-326A-4933-8910-9A210C11FE8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3077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0034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32997740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4384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6053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12468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6197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35968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4395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fire&#10;&#10;Description automatically generated">
            <a:extLst>
              <a:ext uri="{FF2B5EF4-FFF2-40B4-BE49-F238E27FC236}">
                <a16:creationId xmlns:a16="http://schemas.microsoft.com/office/drawing/2014/main" id="{0CD32617-2764-4F7E-ADBE-62D26A6344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2436" y="145760"/>
            <a:ext cx="8302914" cy="1156567"/>
          </a:xfrm>
        </p:spPr>
        <p:txBody>
          <a:bodyPr/>
          <a:lstStyle>
            <a:lvl1pPr>
              <a:defRPr b="1">
                <a:solidFill>
                  <a:srgbClr val="5D7843"/>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12436" y="1448087"/>
            <a:ext cx="8302914" cy="5174386"/>
          </a:xfrm>
        </p:spPr>
        <p:txBody>
          <a:bodyPr/>
          <a:lstStyle>
            <a:lvl1pPr>
              <a:defRPr>
                <a:latin typeface="Ubuntu" panose="020B0504030602030204" pitchFamily="34" charset="0"/>
              </a:defRPr>
            </a:lvl1pPr>
            <a:lvl2pPr>
              <a:defRPr>
                <a:latin typeface="Ubuntu" panose="020B0504030602030204" pitchFamily="34" charset="0"/>
              </a:defRPr>
            </a:lvl2pPr>
            <a:lvl3pPr>
              <a:defRPr>
                <a:latin typeface="Ubuntu" panose="020B0504030602030204" pitchFamily="34" charset="0"/>
              </a:defRPr>
            </a:lvl3pPr>
            <a:lvl4pPr>
              <a:defRPr>
                <a:latin typeface="Ubuntu" panose="020B0504030602030204" pitchFamily="34" charset="0"/>
              </a:defRPr>
            </a:lvl4pPr>
            <a:lvl5pPr>
              <a:defRPr>
                <a:latin typeface="Ubuntu" panose="020B05040306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11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505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38312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4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739D1-326A-4933-8910-9A210C11FE8E}"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7381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C739D1-326A-4933-8910-9A210C11FE8E}"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645614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C739D1-326A-4933-8910-9A210C11FE8E}"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1892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C739D1-326A-4933-8910-9A210C11FE8E}"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3535117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739D1-326A-4933-8910-9A210C11FE8E}"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9187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78646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739D1-326A-4933-8910-9A210C11FE8E}"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20056-11F6-45DD-8264-BAB43743BA1E}" type="slidenum">
              <a:rPr lang="en-US" smtClean="0"/>
              <a:t>‹#›</a:t>
            </a:fld>
            <a:endParaRPr lang="en-US"/>
          </a:p>
        </p:txBody>
      </p:sp>
    </p:spTree>
    <p:extLst>
      <p:ext uri="{BB962C8B-B14F-4D97-AF65-F5344CB8AC3E}">
        <p14:creationId xmlns:p14="http://schemas.microsoft.com/office/powerpoint/2010/main" val="228944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739D1-326A-4933-8910-9A210C11FE8E}" type="datetimeFigureOut">
              <a:rPr lang="en-US" smtClean="0"/>
              <a:t>4/7/2020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20056-11F6-45DD-8264-BAB43743BA1E}" type="slidenum">
              <a:rPr lang="en-US" smtClean="0"/>
              <a:t>‹#›</a:t>
            </a:fld>
            <a:endParaRPr lang="en-US"/>
          </a:p>
        </p:txBody>
      </p:sp>
    </p:spTree>
    <p:extLst>
      <p:ext uri="{BB962C8B-B14F-4D97-AF65-F5344CB8AC3E}">
        <p14:creationId xmlns:p14="http://schemas.microsoft.com/office/powerpoint/2010/main" val="45726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4/7/2020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3001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dirty="0"/>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9111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287844" y="2655532"/>
            <a:ext cx="3156438"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0" i="0" u="none" strike="noStrike" kern="1200" cap="none" spc="300" normalizeH="0" baseline="0" noProof="0" dirty="0">
                <a:ln>
                  <a:noFill/>
                </a:ln>
                <a:solidFill>
                  <a:prstClr val="white"/>
                </a:solidFill>
                <a:effectLst/>
                <a:uLnTx/>
                <a:uFillTx/>
                <a:latin typeface="Ubuntu" panose="020B0504030602030204" pitchFamily="34" charset="0"/>
                <a:ea typeface="+mn-ea"/>
                <a:cs typeface="+mn-cs"/>
              </a:rPr>
              <a:t>WELCOME</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147761"/>
            <a:ext cx="9134475" cy="2752725"/>
          </a:xfrm>
          <a:prstGeom prst="rect">
            <a:avLst/>
          </a:prstGeom>
        </p:spPr>
      </p:pic>
    </p:spTree>
    <p:extLst>
      <p:ext uri="{BB962C8B-B14F-4D97-AF65-F5344CB8AC3E}">
        <p14:creationId xmlns:p14="http://schemas.microsoft.com/office/powerpoint/2010/main" val="183889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Light is a symbol of God’s presence. Lighting candles during holidays remind us that God is our light. </a:t>
            </a:r>
          </a:p>
          <a:p>
            <a:pPr marL="0" indent="0">
              <a:buNone/>
            </a:pPr>
            <a:endParaRPr lang="en-US" sz="400" dirty="0"/>
          </a:p>
          <a:p>
            <a:pPr marL="0" indent="0">
              <a:buNone/>
            </a:pPr>
            <a:r>
              <a:rPr lang="en-US" sz="2600" i="1" dirty="0"/>
              <a:t>(Everyone lights a candle and puts in a place where everyone can see it without burning anything down.)</a:t>
            </a:r>
            <a:endParaRPr lang="en-US" sz="2600" dirty="0"/>
          </a:p>
          <a:p>
            <a:pPr marL="0" indent="0">
              <a:buNone/>
            </a:pPr>
            <a:endParaRPr lang="en-US" sz="400" dirty="0"/>
          </a:p>
          <a:p>
            <a:pPr marL="0" indent="0">
              <a:buNone/>
            </a:pPr>
            <a:r>
              <a:rPr lang="en-US" b="1" dirty="0"/>
              <a:t>WOMAN:</a:t>
            </a:r>
            <a:r>
              <a:rPr lang="en-US" dirty="0"/>
              <a:t> Blessed are You, O LORD our God, King of the Universe, who has sent Your Son, Your Only Son, Jesus the Messiah, to be the light of the world and our Paschal Lamb, that through Him we might live. Blessed are You, O LORD our God, King of the Universe, Who has kept us in life and has preserved us, and has enabled us to reach this season. Amen.</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LIGHTING</a:t>
            </a:r>
            <a:r>
              <a:rPr lang="en-US" sz="4500" baseline="30000" dirty="0"/>
              <a:t> OF THE </a:t>
            </a:r>
            <a:r>
              <a:rPr lang="en-US" sz="4500" dirty="0"/>
              <a:t>CANDLES</a:t>
            </a:r>
          </a:p>
        </p:txBody>
      </p:sp>
    </p:spTree>
    <p:extLst>
      <p:ext uri="{BB962C8B-B14F-4D97-AF65-F5344CB8AC3E}">
        <p14:creationId xmlns:p14="http://schemas.microsoft.com/office/powerpoint/2010/main" val="2974716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We start the Seder with the first of four cups of “wine,” a custom that goes back to ancient times. Each cup is completely drunk to symbolize the completeness of our joy. We have wine or grape juice tonight, and will fill our cups only slightly each time. There is a teaching that the four cups correspond to God’s will for us: “I will bring you out… I will free you… I will redeem you… I will take you as My own people” (Ex. 6:6-7).  Each cup symbolizes a vital element of the “Seder” telling: Sanctification, Thanksgiving, Redemption, and Praise.  As we lift our cup together, let us remember with joy that we are </a:t>
            </a:r>
            <a:r>
              <a:rPr lang="en-US" b="1" dirty="0"/>
              <a:t>sanctified</a:t>
            </a:r>
            <a:r>
              <a:rPr lang="en-US" dirty="0"/>
              <a:t> to God through Jesus and praise Him, saying:</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1</a:t>
            </a:r>
            <a:r>
              <a:rPr lang="en-US" sz="4500" baseline="30000" dirty="0"/>
              <a:t>ST</a:t>
            </a:r>
            <a:r>
              <a:rPr lang="en-US" sz="4500" dirty="0"/>
              <a:t> CUP</a:t>
            </a:r>
            <a:r>
              <a:rPr lang="en-US" sz="4500" baseline="30000" dirty="0"/>
              <a:t> OF </a:t>
            </a:r>
            <a:r>
              <a:rPr lang="en-US" sz="4500" dirty="0"/>
              <a:t>WINE</a:t>
            </a:r>
            <a:r>
              <a:rPr lang="en-US" sz="3200" dirty="0"/>
              <a:t>—SANCTIFICATION</a:t>
            </a:r>
          </a:p>
        </p:txBody>
      </p:sp>
    </p:spTree>
    <p:extLst>
      <p:ext uri="{BB962C8B-B14F-4D97-AF65-F5344CB8AC3E}">
        <p14:creationId xmlns:p14="http://schemas.microsoft.com/office/powerpoint/2010/main" val="400226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ALL:</a:t>
            </a:r>
            <a:r>
              <a:rPr lang="en-US" dirty="0"/>
              <a:t> Blessed are You, O Lord our God, King of the Universe, Creator of the Fruit of the Vine.</a:t>
            </a:r>
          </a:p>
          <a:p>
            <a:pPr marL="0" indent="0">
              <a:buNone/>
            </a:pPr>
            <a:endParaRPr lang="en-US" sz="400" dirty="0"/>
          </a:p>
          <a:p>
            <a:pPr marL="0" indent="0">
              <a:buNone/>
            </a:pPr>
            <a:r>
              <a:rPr lang="en-US" i="1" dirty="0"/>
              <a:t>(Everyone fills and distributes four cups of wine or juice per person and puts them in a visible place where they won’t spill.)</a:t>
            </a:r>
            <a:endParaRPr lang="en-US" dirty="0"/>
          </a:p>
          <a:p>
            <a:pPr marL="0" indent="0">
              <a:buNone/>
            </a:pPr>
            <a:endParaRPr lang="en-US" sz="400" dirty="0"/>
          </a:p>
          <a:p>
            <a:pPr marL="0" indent="0">
              <a:buNone/>
            </a:pPr>
            <a:r>
              <a:rPr lang="en-US" b="1" dirty="0"/>
              <a:t>LEADER:</a:t>
            </a:r>
            <a:r>
              <a:rPr lang="en-US" dirty="0"/>
              <a:t> Let us drink together this first cup of Passover. </a:t>
            </a:r>
          </a:p>
          <a:p>
            <a:pPr marL="0" indent="0">
              <a:buNone/>
            </a:pPr>
            <a:endParaRPr lang="en-US" sz="400" dirty="0"/>
          </a:p>
          <a:p>
            <a:pPr marL="0" indent="0">
              <a:buNone/>
            </a:pPr>
            <a:r>
              <a:rPr lang="en-US" i="1" dirty="0"/>
              <a:t>(All drink the cup.)</a:t>
            </a:r>
            <a:endParaRPr lang="en-US"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1</a:t>
            </a:r>
            <a:r>
              <a:rPr lang="en-US" sz="4500" baseline="30000" dirty="0"/>
              <a:t>ST</a:t>
            </a:r>
            <a:r>
              <a:rPr lang="en-US" sz="4500" dirty="0"/>
              <a:t> CUP</a:t>
            </a:r>
            <a:r>
              <a:rPr lang="en-US" sz="4500" baseline="30000" dirty="0"/>
              <a:t> OF </a:t>
            </a:r>
            <a:r>
              <a:rPr lang="en-US" sz="4500" dirty="0"/>
              <a:t>WINE</a:t>
            </a:r>
            <a:r>
              <a:rPr lang="en-US" sz="3200" dirty="0"/>
              <a:t>—SANCTIFICATION</a:t>
            </a:r>
          </a:p>
        </p:txBody>
      </p:sp>
    </p:spTree>
    <p:extLst>
      <p:ext uri="{BB962C8B-B14F-4D97-AF65-F5344CB8AC3E}">
        <p14:creationId xmlns:p14="http://schemas.microsoft.com/office/powerpoint/2010/main" val="172068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a:t>
            </a:r>
            <a:r>
              <a:rPr lang="en-US" i="1" dirty="0"/>
              <a:t>(Lifting up the parsley)</a:t>
            </a:r>
            <a:r>
              <a:rPr lang="en-US" dirty="0"/>
              <a:t> We will take the parsley, called karpas, and we will dip it into the salt water. Green is a symbol of life and Spring time. It reminds us that God is a faithful provider of sustenance for His people.   It also reminds us of the hyssop branches the Israelites used to paint Lamb’s blood on their doorposts.</a:t>
            </a:r>
          </a:p>
          <a:p>
            <a:pPr marL="0" indent="0">
              <a:buNone/>
            </a:pPr>
            <a:endParaRPr lang="en-US" sz="400" i="1" dirty="0"/>
          </a:p>
          <a:p>
            <a:pPr marL="0" indent="0">
              <a:buNone/>
            </a:pPr>
            <a:r>
              <a:rPr lang="en-US" i="1" dirty="0"/>
              <a:t>(Lifting up the salt water)</a:t>
            </a:r>
            <a:r>
              <a:rPr lang="en-US" dirty="0"/>
              <a:t> The salt water is to remind us of the tears shed by the oppressed house of Israel while in slavery in Egypt. </a:t>
            </a:r>
          </a:p>
          <a:p>
            <a:pPr marL="0" indent="0">
              <a:buNone/>
            </a:pPr>
            <a:endParaRPr lang="en-US" sz="400" dirty="0"/>
          </a:p>
          <a:p>
            <a:pPr marL="0" indent="0">
              <a:buNone/>
            </a:pPr>
            <a:r>
              <a:rPr lang="en-US" i="1" dirty="0"/>
              <a:t>(Everyone dips a piece of parsley in salt water and eats it.)</a:t>
            </a:r>
            <a:endParaRPr lang="en-US"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EATING</a:t>
            </a:r>
            <a:r>
              <a:rPr lang="en-US" sz="3200" baseline="30000" dirty="0"/>
              <a:t> OF THE </a:t>
            </a:r>
            <a:r>
              <a:rPr lang="en-US" sz="4500" dirty="0"/>
              <a:t>GREEN VEGETABLE</a:t>
            </a:r>
            <a:endParaRPr lang="en-US" sz="3200" dirty="0"/>
          </a:p>
        </p:txBody>
      </p:sp>
    </p:spTree>
    <p:extLst>
      <p:ext uri="{BB962C8B-B14F-4D97-AF65-F5344CB8AC3E}">
        <p14:creationId xmlns:p14="http://schemas.microsoft.com/office/powerpoint/2010/main" val="4008725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600" i="1" dirty="0"/>
              <a:t>(Show three Matzah wrapped in a white cloth)</a:t>
            </a:r>
            <a:endParaRPr lang="en-US" sz="2600" dirty="0"/>
          </a:p>
          <a:p>
            <a:pPr marL="0" indent="0">
              <a:buNone/>
            </a:pPr>
            <a:endParaRPr lang="en-US" sz="400" dirty="0"/>
          </a:p>
          <a:p>
            <a:pPr marL="0" indent="0">
              <a:buNone/>
            </a:pPr>
            <a:r>
              <a:rPr lang="en-US" sz="2600" b="1" dirty="0"/>
              <a:t>LEADER:  </a:t>
            </a:r>
            <a:r>
              <a:rPr lang="en-US" sz="2600" dirty="0"/>
              <a:t>Now comes the breaking of the middle matzah. Three Matzos are placed in a special white covering.  The middle matzah is removed and broken. The larger piece is wrapped and hidden, it is called the </a:t>
            </a:r>
            <a:r>
              <a:rPr lang="en-US" sz="2600" dirty="0" err="1"/>
              <a:t>afikoman</a:t>
            </a:r>
            <a:r>
              <a:rPr lang="en-US" sz="2600" dirty="0"/>
              <a:t> meaning “that which comes later”. [in Greek]. The </a:t>
            </a:r>
            <a:r>
              <a:rPr lang="en-US" sz="2600" dirty="0" err="1"/>
              <a:t>Afikoman</a:t>
            </a:r>
            <a:r>
              <a:rPr lang="en-US" sz="2600" dirty="0"/>
              <a:t> is hidden, or buried, to be found and redeemed later for a reward. </a:t>
            </a:r>
          </a:p>
          <a:p>
            <a:pPr marL="0" indent="0">
              <a:buNone/>
            </a:pPr>
            <a:endParaRPr lang="en-US" sz="400" dirty="0"/>
          </a:p>
          <a:p>
            <a:pPr marL="0" indent="0">
              <a:buNone/>
            </a:pPr>
            <a:r>
              <a:rPr lang="en-US" sz="2600" i="1" dirty="0"/>
              <a:t>(Break the middle bread.)</a:t>
            </a:r>
            <a:endParaRPr lang="en-US" sz="2600" dirty="0"/>
          </a:p>
          <a:p>
            <a:pPr marL="0" indent="0">
              <a:buNone/>
            </a:pPr>
            <a:endParaRPr lang="en-US" sz="400" dirty="0"/>
          </a:p>
          <a:p>
            <a:pPr marL="0" indent="0">
              <a:buNone/>
            </a:pPr>
            <a:r>
              <a:rPr lang="en-US" sz="2600" dirty="0"/>
              <a:t>Now we will HIDE the Afikomen. All the children need to close their eyes....  </a:t>
            </a:r>
          </a:p>
          <a:p>
            <a:pPr marL="0" indent="0">
              <a:buNone/>
            </a:pPr>
            <a:endParaRPr lang="en-US" sz="400" i="1" dirty="0"/>
          </a:p>
          <a:p>
            <a:pPr marL="0" indent="0">
              <a:buNone/>
            </a:pPr>
            <a:r>
              <a:rPr lang="en-US" sz="2600" i="1" dirty="0"/>
              <a:t>(Hide the bread somewhere visible.)</a:t>
            </a:r>
            <a:endParaRPr lang="en-US" sz="2600"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BREAKING</a:t>
            </a:r>
            <a:r>
              <a:rPr lang="en-US" sz="3200" baseline="30000" dirty="0"/>
              <a:t> OF THE </a:t>
            </a:r>
            <a:r>
              <a:rPr lang="en-US" sz="4500" dirty="0"/>
              <a:t>MIDDLE MATZAH</a:t>
            </a:r>
            <a:endParaRPr lang="en-US" sz="3200" dirty="0"/>
          </a:p>
        </p:txBody>
      </p:sp>
    </p:spTree>
    <p:extLst>
      <p:ext uri="{BB962C8B-B14F-4D97-AF65-F5344CB8AC3E}">
        <p14:creationId xmlns:p14="http://schemas.microsoft.com/office/powerpoint/2010/main" val="251482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CHILDREN: </a:t>
            </a:r>
            <a:r>
              <a:rPr lang="en-US" sz="2400" dirty="0"/>
              <a:t>Why is this night different from all other nights? Why on this night do we eat only matzah for bread? Why on this night do we eat only bitter herbs? Why on this night must we dip our vegetables twice? Why, on this night do we put a pillow at the leader’s place to remind us of reclining?</a:t>
            </a:r>
          </a:p>
          <a:p>
            <a:pPr marL="0" indent="0">
              <a:buNone/>
            </a:pPr>
            <a:endParaRPr lang="en-US" sz="400" b="1" dirty="0"/>
          </a:p>
          <a:p>
            <a:pPr marL="0" indent="0">
              <a:buNone/>
            </a:pPr>
            <a:r>
              <a:rPr lang="en-US" sz="2400" b="1" dirty="0"/>
              <a:t>LEADER: </a:t>
            </a:r>
            <a:r>
              <a:rPr lang="en-US" sz="2400" dirty="0"/>
              <a:t>Tonight is different from all other nights because tonight we will remember what God has done for His people. “The LORD, said: “And when your children ask you, ‘What does this ceremony mean to you?’” then tell them:</a:t>
            </a:r>
          </a:p>
          <a:p>
            <a:pPr marL="0" indent="0">
              <a:buNone/>
            </a:pPr>
            <a:endParaRPr lang="en-US" sz="400" b="1" dirty="0"/>
          </a:p>
          <a:p>
            <a:pPr marL="0" indent="0">
              <a:buNone/>
            </a:pPr>
            <a:r>
              <a:rPr lang="en-US" sz="2400" b="1" dirty="0"/>
              <a:t>ALL: </a:t>
            </a:r>
            <a:r>
              <a:rPr lang="en-US" sz="2400" dirty="0"/>
              <a:t>“It is the Passover sacrifice to the LORD, who passed over the houses of the Israelites in Egypt and spared our homes when He struck down the Egyptians” (Ex. 12:27, 28).</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FOUR QUESTIONS</a:t>
            </a:r>
            <a:endParaRPr lang="en-US" sz="3200" dirty="0"/>
          </a:p>
        </p:txBody>
      </p:sp>
    </p:spTree>
    <p:extLst>
      <p:ext uri="{BB962C8B-B14F-4D97-AF65-F5344CB8AC3E}">
        <p14:creationId xmlns:p14="http://schemas.microsoft.com/office/powerpoint/2010/main" val="324047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PARTICIPANT 1:</a:t>
            </a:r>
            <a:r>
              <a:rPr lang="en-US" dirty="0"/>
              <a:t> We eat matzah because when our ancestors were told by Pharaoh that they could leave Egypt, they had no time to bake bread with leaven, so they baked it without leaven.</a:t>
            </a:r>
          </a:p>
          <a:p>
            <a:pPr marL="0" indent="0">
              <a:buNone/>
            </a:pPr>
            <a:endParaRPr lang="en-US" sz="500" dirty="0"/>
          </a:p>
          <a:p>
            <a:pPr marL="0" indent="0">
              <a:buNone/>
            </a:pPr>
            <a:r>
              <a:rPr lang="en-US" b="1" dirty="0"/>
              <a:t>PARTICIPANT 2:</a:t>
            </a:r>
            <a:r>
              <a:rPr lang="en-US" dirty="0"/>
              <a:t> At the Seder, we eat bitter herbs to remind us of the bitterness our ancestors experienced when they were oppressed by the Egyptian taskmasters.</a:t>
            </a:r>
          </a:p>
          <a:p>
            <a:pPr marL="0" indent="0">
              <a:buNone/>
            </a:pPr>
            <a:endParaRPr lang="en-US" sz="500" b="1" dirty="0"/>
          </a:p>
          <a:p>
            <a:pPr marL="0" indent="0">
              <a:buNone/>
            </a:pPr>
            <a:r>
              <a:rPr lang="en-US" b="1" dirty="0"/>
              <a:t>PARTICIPANT 3:</a:t>
            </a:r>
            <a:r>
              <a:rPr lang="en-US" dirty="0"/>
              <a:t> At the Seder, we dip food twice as symbols within our story: the parsley in salt water, as we have already explained, and the matzah into bitter herbs, as we shall explain.</a:t>
            </a:r>
          </a:p>
          <a:p>
            <a:pPr marL="0" indent="0">
              <a:buNone/>
            </a:pPr>
            <a:endParaRPr lang="en-US" sz="500"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FOUR QUESTIONS</a:t>
            </a:r>
            <a:endParaRPr lang="en-US" sz="3200" dirty="0"/>
          </a:p>
        </p:txBody>
      </p:sp>
    </p:spTree>
    <p:extLst>
      <p:ext uri="{BB962C8B-B14F-4D97-AF65-F5344CB8AC3E}">
        <p14:creationId xmlns:p14="http://schemas.microsoft.com/office/powerpoint/2010/main" val="390451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PARTICIPANT 4:</a:t>
            </a:r>
            <a:r>
              <a:rPr lang="en-US" dirty="0"/>
              <a:t> In ancient times, slaves ate hurriedly, standing, while royalty and the wealthy in Egypt and other empires, dined on couches. To show that Israel was now free, they too reclined while eating. Once we were slaves, but the LORD in His goodness and mercy redeemed us with a mighty hand and outstretched arm. We recline to recognize Him for the rest He has given to us.</a:t>
            </a:r>
          </a:p>
          <a:p>
            <a:pPr marL="0" indent="0">
              <a:buNone/>
            </a:pPr>
            <a:endParaRPr lang="en-US" sz="500"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FOUR QUESTIONS</a:t>
            </a:r>
            <a:endParaRPr lang="en-US" sz="3200" dirty="0"/>
          </a:p>
        </p:txBody>
      </p:sp>
    </p:spTree>
    <p:extLst>
      <p:ext uri="{BB962C8B-B14F-4D97-AF65-F5344CB8AC3E}">
        <p14:creationId xmlns:p14="http://schemas.microsoft.com/office/powerpoint/2010/main" val="235169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LEADER:</a:t>
            </a:r>
            <a:r>
              <a:rPr lang="en-US" sz="2400" dirty="0"/>
              <a:t> Now we will read the telling of THE PASSOVER STORY Responsively from our Seder program. </a:t>
            </a:r>
          </a:p>
          <a:p>
            <a:pPr marL="0" indent="0">
              <a:buNone/>
            </a:pPr>
            <a:endParaRPr lang="en-US" sz="400" dirty="0"/>
          </a:p>
          <a:p>
            <a:pPr marL="0" indent="0">
              <a:buNone/>
            </a:pPr>
            <a:r>
              <a:rPr lang="en-US" sz="2400" b="1" dirty="0"/>
              <a:t>READER</a:t>
            </a:r>
            <a:r>
              <a:rPr lang="en-US" sz="2400" dirty="0"/>
              <a:t>: The Bible teaches that during a great famine in the land of Canaan, the sons of Israel journeyed to Egypt to purchase food. There they were reunited with their brother Joseph. Because of his influence, they were permitted to dwell in the fertile plains of Goshen. At first, the House of Israel numbered less than 80 souls. But in time, their numbers swelled, their flocks increased, and they became a mighty people. </a:t>
            </a:r>
          </a:p>
          <a:p>
            <a:pPr marL="0" indent="0">
              <a:buNone/>
            </a:pPr>
            <a:endParaRPr lang="en-US" sz="400" dirty="0"/>
          </a:p>
          <a:p>
            <a:pPr marL="0" indent="0">
              <a:buNone/>
            </a:pPr>
            <a:r>
              <a:rPr lang="en-US" sz="2400" b="1" dirty="0"/>
              <a:t>ALL:</a:t>
            </a:r>
            <a:r>
              <a:rPr lang="en-US" sz="2400" dirty="0"/>
              <a:t> And then there arose a new Pharaoh, one who did not know Joseph. He beheld the might of Israel, and he feared that in time of war, the sons of Jacob might join themselves with Egypt's foes.  </a:t>
            </a:r>
          </a:p>
          <a:p>
            <a:pPr marL="0" indent="0">
              <a:buNone/>
            </a:pPr>
            <a:endParaRPr lang="en-US" sz="500" dirty="0"/>
          </a:p>
          <a:p>
            <a:pPr marL="0" lvl="0" indent="0">
              <a:buNone/>
            </a:pPr>
            <a:endParaRPr lang="en-US" dirty="0"/>
          </a:p>
        </p:txBody>
      </p:sp>
      <p:sp>
        <p:nvSpPr>
          <p:cNvPr id="5" name="Title 4">
            <a:extLst>
              <a:ext uri="{FF2B5EF4-FFF2-40B4-BE49-F238E27FC236}">
                <a16:creationId xmlns:a16="http://schemas.microsoft.com/office/drawing/2014/main" id="{697E764A-16DA-4839-945B-C20F64DE74BD}"/>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E33B998D-4429-44D0-9ACE-9EE97C138588}"/>
              </a:ext>
            </a:extLst>
          </p:cNvPr>
          <p:cNvSpPr txBox="1">
            <a:spLocks/>
          </p:cNvSpPr>
          <p:nvPr/>
        </p:nvSpPr>
        <p:spPr>
          <a:xfrm>
            <a:off x="212435" y="5613306"/>
            <a:ext cx="9981431" cy="1156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5D7843"/>
                </a:solidFill>
                <a:latin typeface="Ubuntu" panose="020B0504030602030204" pitchFamily="34" charset="0"/>
                <a:ea typeface="+mj-ea"/>
                <a:cs typeface="+mj-cs"/>
              </a:defRPr>
            </a:lvl1pPr>
          </a:lstStyle>
          <a:p>
            <a:r>
              <a:rPr lang="en-US" sz="4500"/>
              <a:t>MAGGID</a:t>
            </a:r>
            <a:r>
              <a:rPr lang="en-US" sz="3200"/>
              <a:t>—TELLING</a:t>
            </a:r>
            <a:r>
              <a:rPr lang="en-US" sz="3200" baseline="30000"/>
              <a:t> THE </a:t>
            </a:r>
            <a:r>
              <a:rPr lang="en-US" sz="3200"/>
              <a:t>PASSOVER STORY</a:t>
            </a:r>
            <a:endParaRPr lang="en-US" sz="3200" dirty="0"/>
          </a:p>
        </p:txBody>
      </p:sp>
    </p:spTree>
    <p:extLst>
      <p:ext uri="{BB962C8B-B14F-4D97-AF65-F5344CB8AC3E}">
        <p14:creationId xmlns:p14="http://schemas.microsoft.com/office/powerpoint/2010/main" val="337694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READER:</a:t>
            </a:r>
            <a:r>
              <a:rPr lang="en-US" sz="2400" dirty="0"/>
              <a:t> And so he subdued the Israelites, and he afflicted them with cruel labor. Task masters were placed over the Israelites, to compel them to make bricks and to build Pharaoh's great storage cities of Ramses and </a:t>
            </a:r>
            <a:r>
              <a:rPr lang="en-US" sz="2400" dirty="0" err="1"/>
              <a:t>Pithom</a:t>
            </a:r>
            <a:r>
              <a:rPr lang="en-US" sz="2400" dirty="0"/>
              <a:t>. </a:t>
            </a:r>
          </a:p>
          <a:p>
            <a:pPr marL="0" indent="0">
              <a:buNone/>
            </a:pPr>
            <a:endParaRPr lang="en-US" sz="400" b="1" dirty="0"/>
          </a:p>
          <a:p>
            <a:pPr marL="0" indent="0">
              <a:buNone/>
            </a:pPr>
            <a:r>
              <a:rPr lang="en-US" sz="2400" b="1" dirty="0"/>
              <a:t>ALL:</a:t>
            </a:r>
            <a:r>
              <a:rPr lang="en-US" sz="2400" dirty="0"/>
              <a:t> But despite their hardship, they continued to thrive, just as God had promised. This caused Pharaoh even greater alarm, and he ordered the slaughter of Israel's infant sons. By his command, every male child born to the Hebrews was to be cast into the Nile and drowned. </a:t>
            </a:r>
          </a:p>
          <a:p>
            <a:pPr marL="0" indent="0">
              <a:buNone/>
            </a:pPr>
            <a:endParaRPr lang="en-US" sz="500" dirty="0"/>
          </a:p>
          <a:p>
            <a:pPr marL="0" lvl="0" indent="0">
              <a:buNone/>
            </a:pPr>
            <a:endParaRPr lang="en-US" dirty="0"/>
          </a:p>
        </p:txBody>
      </p:sp>
      <p:sp>
        <p:nvSpPr>
          <p:cNvPr id="5" name="Title 4">
            <a:extLst>
              <a:ext uri="{FF2B5EF4-FFF2-40B4-BE49-F238E27FC236}">
                <a16:creationId xmlns:a16="http://schemas.microsoft.com/office/drawing/2014/main" id="{10861C02-5FD3-4934-887F-EEE620C5EC32}"/>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D97225D1-BEC8-4B1C-8191-3E4F576CC640}"/>
              </a:ext>
            </a:extLst>
          </p:cNvPr>
          <p:cNvSpPr txBox="1">
            <a:spLocks/>
          </p:cNvSpPr>
          <p:nvPr/>
        </p:nvSpPr>
        <p:spPr>
          <a:xfrm>
            <a:off x="212435" y="5613306"/>
            <a:ext cx="9981431" cy="1156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5D7843"/>
                </a:solidFill>
                <a:latin typeface="Ubuntu" panose="020B0504030602030204" pitchFamily="34" charset="0"/>
                <a:ea typeface="+mj-ea"/>
                <a:cs typeface="+mj-cs"/>
              </a:defRPr>
            </a:lvl1pPr>
          </a:lstStyle>
          <a:p>
            <a:r>
              <a:rPr lang="en-US" sz="4500"/>
              <a:t>MAGGID</a:t>
            </a:r>
            <a:r>
              <a:rPr lang="en-US" sz="3200"/>
              <a:t>—TELLING</a:t>
            </a:r>
            <a:r>
              <a:rPr lang="en-US" sz="3200" baseline="30000"/>
              <a:t> THE </a:t>
            </a:r>
            <a:r>
              <a:rPr lang="en-US" sz="3200"/>
              <a:t>PASSOVER STORY</a:t>
            </a:r>
            <a:endParaRPr lang="en-US" sz="3200" dirty="0"/>
          </a:p>
        </p:txBody>
      </p:sp>
    </p:spTree>
    <p:extLst>
      <p:ext uri="{BB962C8B-B14F-4D97-AF65-F5344CB8AC3E}">
        <p14:creationId xmlns:p14="http://schemas.microsoft.com/office/powerpoint/2010/main" val="44949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ire&#10;&#10;Description automatically generated">
            <a:extLst>
              <a:ext uri="{FF2B5EF4-FFF2-40B4-BE49-F238E27FC236}">
                <a16:creationId xmlns:a16="http://schemas.microsoft.com/office/drawing/2014/main" id="{3BA24453-1DE8-4395-9CE8-E5601279B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 close up of a plant&#10;&#10;Description automatically generated">
            <a:extLst>
              <a:ext uri="{FF2B5EF4-FFF2-40B4-BE49-F238E27FC236}">
                <a16:creationId xmlns:a16="http://schemas.microsoft.com/office/drawing/2014/main" id="{ECBE165D-7A63-4A8D-B19E-C59ADB7A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7" y="423333"/>
            <a:ext cx="5031291" cy="6426200"/>
          </a:xfrm>
          <a:prstGeom prst="rect">
            <a:avLst/>
          </a:prstGeom>
        </p:spPr>
      </p:pic>
      <p:sp>
        <p:nvSpPr>
          <p:cNvPr id="7" name="Subtitle 2">
            <a:extLst>
              <a:ext uri="{FF2B5EF4-FFF2-40B4-BE49-F238E27FC236}">
                <a16:creationId xmlns:a16="http://schemas.microsoft.com/office/drawing/2014/main" id="{CFA3194F-3AAB-4025-B1BE-AE333D0BBE94}"/>
              </a:ext>
            </a:extLst>
          </p:cNvPr>
          <p:cNvSpPr txBox="1">
            <a:spLocks/>
          </p:cNvSpPr>
          <p:nvPr/>
        </p:nvSpPr>
        <p:spPr>
          <a:xfrm>
            <a:off x="2759613" y="3449442"/>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500" b="1" dirty="0">
                <a:solidFill>
                  <a:srgbClr val="A1B53D"/>
                </a:solidFill>
                <a:latin typeface="Ubuntu" panose="020B0504030602030204" pitchFamily="34" charset="0"/>
              </a:rPr>
              <a:t>MESSIANIC</a:t>
            </a:r>
            <a:r>
              <a:rPr lang="en-US" sz="5500" b="1" dirty="0">
                <a:solidFill>
                  <a:srgbClr val="5D7843"/>
                </a:solidFill>
                <a:latin typeface="Ubuntu" panose="020B0504030602030204" pitchFamily="34" charset="0"/>
              </a:rPr>
              <a:t> SEDER</a:t>
            </a:r>
          </a:p>
        </p:txBody>
      </p:sp>
      <p:sp>
        <p:nvSpPr>
          <p:cNvPr id="9" name="Subtitle 2">
            <a:extLst>
              <a:ext uri="{FF2B5EF4-FFF2-40B4-BE49-F238E27FC236}">
                <a16:creationId xmlns:a16="http://schemas.microsoft.com/office/drawing/2014/main" id="{E7CAA9A0-18C5-4620-B908-666191F2C292}"/>
              </a:ext>
            </a:extLst>
          </p:cNvPr>
          <p:cNvSpPr txBox="1">
            <a:spLocks/>
          </p:cNvSpPr>
          <p:nvPr/>
        </p:nvSpPr>
        <p:spPr>
          <a:xfrm>
            <a:off x="2827863" y="4200261"/>
            <a:ext cx="6858000" cy="1655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dirty="0">
                <a:solidFill>
                  <a:srgbClr val="4A2919"/>
                </a:solidFill>
                <a:latin typeface="Baby Boston" panose="03000000000000000000" pitchFamily="66" charset="0"/>
              </a:rPr>
              <a:t>APRIL 8 DURING HOLY WEEK 2020</a:t>
            </a:r>
          </a:p>
        </p:txBody>
      </p:sp>
    </p:spTree>
    <p:extLst>
      <p:ext uri="{BB962C8B-B14F-4D97-AF65-F5344CB8AC3E}">
        <p14:creationId xmlns:p14="http://schemas.microsoft.com/office/powerpoint/2010/main" val="38138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READER:</a:t>
            </a:r>
            <a:r>
              <a:rPr lang="en-US" sz="2400" dirty="0"/>
              <a:t> How sober were the afflictions of the Jewish people. In anguish, we cried to the God of our Fathers. And God heard our cry. God remembered His covenant. And God raised up a deliverer, a redeemer, the man Moses. And He sent Moses to Pharaoh's court to declare the commandment of the Lord... </a:t>
            </a:r>
            <a:endParaRPr lang="en-US" sz="400" dirty="0"/>
          </a:p>
          <a:p>
            <a:pPr marL="0" indent="0">
              <a:buNone/>
            </a:pPr>
            <a:endParaRPr lang="en-US" sz="400" dirty="0"/>
          </a:p>
          <a:p>
            <a:pPr marL="0" indent="0">
              <a:buNone/>
            </a:pPr>
            <a:r>
              <a:rPr lang="en-US" sz="2400" b="1" dirty="0"/>
              <a:t>ALL:</a:t>
            </a:r>
            <a:r>
              <a:rPr lang="en-US" sz="2400" dirty="0"/>
              <a:t> Let my people go. </a:t>
            </a:r>
          </a:p>
          <a:p>
            <a:pPr marL="0" indent="0">
              <a:buNone/>
            </a:pPr>
            <a:endParaRPr lang="en-US" sz="400" b="1" dirty="0"/>
          </a:p>
          <a:p>
            <a:pPr marL="0" lvl="0" indent="0">
              <a:buNone/>
            </a:pPr>
            <a:endParaRPr lang="en-US" dirty="0"/>
          </a:p>
        </p:txBody>
      </p:sp>
      <p:sp>
        <p:nvSpPr>
          <p:cNvPr id="5" name="Title 4">
            <a:extLst>
              <a:ext uri="{FF2B5EF4-FFF2-40B4-BE49-F238E27FC236}">
                <a16:creationId xmlns:a16="http://schemas.microsoft.com/office/drawing/2014/main" id="{49AE0C59-9941-46DA-A048-081FBB62919B}"/>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9E70EFA6-7309-446E-8E26-5D8D41520964}"/>
              </a:ext>
            </a:extLst>
          </p:cNvPr>
          <p:cNvSpPr txBox="1">
            <a:spLocks/>
          </p:cNvSpPr>
          <p:nvPr/>
        </p:nvSpPr>
        <p:spPr>
          <a:xfrm>
            <a:off x="212435" y="5613306"/>
            <a:ext cx="9981431" cy="1156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5D7843"/>
                </a:solidFill>
                <a:latin typeface="Ubuntu" panose="020B0504030602030204" pitchFamily="34" charset="0"/>
                <a:ea typeface="+mj-ea"/>
                <a:cs typeface="+mj-cs"/>
              </a:defRPr>
            </a:lvl1pPr>
          </a:lstStyle>
          <a:p>
            <a:r>
              <a:rPr lang="en-US" sz="4500"/>
              <a:t>MAGGID</a:t>
            </a:r>
            <a:r>
              <a:rPr lang="en-US" sz="3200"/>
              <a:t>—TELLING</a:t>
            </a:r>
            <a:r>
              <a:rPr lang="en-US" sz="3200" baseline="30000"/>
              <a:t> THE </a:t>
            </a:r>
            <a:r>
              <a:rPr lang="en-US" sz="3200"/>
              <a:t>PASSOVER STORY</a:t>
            </a:r>
            <a:endParaRPr lang="en-US" sz="3200" dirty="0"/>
          </a:p>
        </p:txBody>
      </p:sp>
    </p:spTree>
    <p:extLst>
      <p:ext uri="{BB962C8B-B14F-4D97-AF65-F5344CB8AC3E}">
        <p14:creationId xmlns:p14="http://schemas.microsoft.com/office/powerpoint/2010/main" val="98548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READER:</a:t>
            </a:r>
            <a:r>
              <a:rPr lang="en-US" sz="2400" dirty="0"/>
              <a:t> But Pharaoh would not hearken to the Lord of Hosts. And so, Moses pronounced God's judgment on Pharaoh's house and on Pharaoh's land. Plagues were poured out upon the Egyptians, upon their crops, and upon their flocks. </a:t>
            </a:r>
          </a:p>
          <a:p>
            <a:pPr marL="0" indent="0">
              <a:buNone/>
            </a:pPr>
            <a:endParaRPr lang="en-US" sz="400" b="1" dirty="0"/>
          </a:p>
          <a:p>
            <a:pPr marL="0" indent="0">
              <a:buNone/>
            </a:pPr>
            <a:r>
              <a:rPr lang="en-US" sz="2400" b="1" dirty="0"/>
              <a:t>ALL:</a:t>
            </a:r>
            <a:r>
              <a:rPr lang="en-US" sz="2400" dirty="0"/>
              <a:t> But Pharaoh's heart was hardened. He would not yield to the will of God. He would not let the House of Jacob depart. </a:t>
            </a:r>
          </a:p>
          <a:p>
            <a:pPr marL="0" indent="0">
              <a:buNone/>
            </a:pPr>
            <a:endParaRPr lang="en-US" sz="2400" dirty="0"/>
          </a:p>
          <a:p>
            <a:pPr marL="0" indent="0">
              <a:buNone/>
            </a:pPr>
            <a:endParaRPr lang="en-US" sz="400" b="1" dirty="0"/>
          </a:p>
          <a:p>
            <a:pPr marL="0" lvl="0" indent="0">
              <a:buNone/>
            </a:pPr>
            <a:endParaRPr lang="en-US" dirty="0"/>
          </a:p>
        </p:txBody>
      </p:sp>
      <p:sp>
        <p:nvSpPr>
          <p:cNvPr id="5" name="Title 4">
            <a:extLst>
              <a:ext uri="{FF2B5EF4-FFF2-40B4-BE49-F238E27FC236}">
                <a16:creationId xmlns:a16="http://schemas.microsoft.com/office/drawing/2014/main" id="{242FFDAC-4305-4563-8B73-91C7BD823E95}"/>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ECE4427F-8D45-4BDE-B84E-9BAF2420EEA4}"/>
              </a:ext>
            </a:extLst>
          </p:cNvPr>
          <p:cNvSpPr txBox="1">
            <a:spLocks/>
          </p:cNvSpPr>
          <p:nvPr/>
        </p:nvSpPr>
        <p:spPr>
          <a:xfrm>
            <a:off x="212435" y="5613306"/>
            <a:ext cx="9981431" cy="1156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5D7843"/>
                </a:solidFill>
                <a:latin typeface="Ubuntu" panose="020B0504030602030204" pitchFamily="34" charset="0"/>
                <a:ea typeface="+mj-ea"/>
                <a:cs typeface="+mj-cs"/>
              </a:defRPr>
            </a:lvl1pPr>
          </a:lstStyle>
          <a:p>
            <a:r>
              <a:rPr lang="en-US" sz="4500" dirty="0"/>
              <a:t>MAGGID</a:t>
            </a:r>
            <a:r>
              <a:rPr lang="en-US" sz="3200" dirty="0"/>
              <a:t>—TELLING</a:t>
            </a:r>
            <a:r>
              <a:rPr lang="en-US" sz="3200" baseline="30000" dirty="0"/>
              <a:t> THE </a:t>
            </a:r>
            <a:r>
              <a:rPr lang="en-US" sz="3200" dirty="0"/>
              <a:t>PASSOVER STORY</a:t>
            </a:r>
          </a:p>
        </p:txBody>
      </p:sp>
    </p:spTree>
    <p:extLst>
      <p:ext uri="{BB962C8B-B14F-4D97-AF65-F5344CB8AC3E}">
        <p14:creationId xmlns:p14="http://schemas.microsoft.com/office/powerpoint/2010/main" val="210654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READER:</a:t>
            </a:r>
            <a:r>
              <a:rPr lang="en-US" sz="2400" dirty="0"/>
              <a:t> Then the tenth plague fell upon the land of Egypt: the death of Egypt's firstborn. "And all the first born in the land of Egypt shall die, from the first born of Pharaoh who </a:t>
            </a:r>
            <a:r>
              <a:rPr lang="en-US" sz="2400" dirty="0" err="1"/>
              <a:t>sittest</a:t>
            </a:r>
            <a:r>
              <a:rPr lang="en-US" sz="2400" dirty="0"/>
              <a:t> upon his throne, even unto the first born of the maid servant who was behind the mill; and all the first born of beasts...and against all the gods of Egypt I will execute judgment." But to protect the children of Israel, God commanded the head of each Jewish household to sacrifice a spotless lamb, without breaking any of its bones, and to apply it's blood to the doorway of our homes, first to the top of the doorway, the lintel, and then to the two </a:t>
            </a:r>
            <a:r>
              <a:rPr lang="en-US" sz="2400" dirty="0" err="1"/>
              <a:t>sideposts</a:t>
            </a:r>
            <a:r>
              <a:rPr lang="en-US" sz="2400" dirty="0"/>
              <a:t>. </a:t>
            </a:r>
          </a:p>
          <a:p>
            <a:pPr marL="0" indent="0">
              <a:buNone/>
            </a:pPr>
            <a:r>
              <a:rPr lang="en-US" sz="2400" b="1" dirty="0"/>
              <a:t>ALL:</a:t>
            </a:r>
            <a:r>
              <a:rPr lang="en-US" sz="2400" dirty="0"/>
              <a:t> "And the blood shall be to you for a token upon the houses where you are; and when I see the blood, I will pass over you, and the plagues shall not be upon you to destroy you when I smite the land of Egypt." </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3800" dirty="0"/>
              <a:t>MAGGID</a:t>
            </a:r>
            <a:r>
              <a:rPr lang="en-US" sz="3200" dirty="0"/>
              <a:t>—TELLING THE PASSOVER STORY</a:t>
            </a:r>
          </a:p>
        </p:txBody>
      </p:sp>
    </p:spTree>
    <p:extLst>
      <p:ext uri="{BB962C8B-B14F-4D97-AF65-F5344CB8AC3E}">
        <p14:creationId xmlns:p14="http://schemas.microsoft.com/office/powerpoint/2010/main" val="115364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READER:</a:t>
            </a:r>
            <a:r>
              <a:rPr lang="en-US" sz="2400" dirty="0"/>
              <a:t> By the blood of the lamb was Israel spared. </a:t>
            </a:r>
          </a:p>
          <a:p>
            <a:pPr marL="0" indent="0">
              <a:buNone/>
            </a:pPr>
            <a:endParaRPr lang="en-US" sz="400" b="1" dirty="0"/>
          </a:p>
          <a:p>
            <a:pPr marL="0" indent="0">
              <a:buNone/>
            </a:pPr>
            <a:r>
              <a:rPr lang="en-US" sz="2400" b="1" dirty="0"/>
              <a:t>ALL:</a:t>
            </a:r>
            <a:r>
              <a:rPr lang="en-US" sz="2400" dirty="0"/>
              <a:t> By the blood of the lamb was Jacob redeemed. By the blood of the lamb was death made to pass over. </a:t>
            </a:r>
          </a:p>
          <a:p>
            <a:pPr marL="0" indent="0">
              <a:buNone/>
            </a:pPr>
            <a:endParaRPr lang="en-US" sz="400" b="1" dirty="0"/>
          </a:p>
          <a:p>
            <a:pPr marL="0" indent="0">
              <a:buNone/>
            </a:pPr>
            <a:r>
              <a:rPr lang="en-US" sz="2400" b="1" dirty="0"/>
              <a:t>READER:</a:t>
            </a:r>
            <a:r>
              <a:rPr lang="en-US" sz="2400" dirty="0"/>
              <a:t> Passover. The night when death passed over the houses of Israel because of the blood of the Passover lamb. What a mighty act of redemption. And what a beautiful picture of redemption destined to come. For just as no bones of the first Passover lambs were broken, so none of the Messiah's bones were broken. </a:t>
            </a:r>
          </a:p>
          <a:p>
            <a:pPr marL="0" indent="0">
              <a:buNone/>
            </a:pPr>
            <a:endParaRPr lang="en-US" sz="2400" dirty="0"/>
          </a:p>
          <a:p>
            <a:pPr marL="0" indent="0">
              <a:buNone/>
            </a:pPr>
            <a:endParaRPr lang="en-US" sz="2400" b="1" dirty="0"/>
          </a:p>
          <a:p>
            <a:pPr marL="0" lvl="0" indent="0">
              <a:buNone/>
            </a:pPr>
            <a:endParaRPr lang="en-US" dirty="0"/>
          </a:p>
        </p:txBody>
      </p:sp>
      <p:sp>
        <p:nvSpPr>
          <p:cNvPr id="5" name="Title 4">
            <a:extLst>
              <a:ext uri="{FF2B5EF4-FFF2-40B4-BE49-F238E27FC236}">
                <a16:creationId xmlns:a16="http://schemas.microsoft.com/office/drawing/2014/main" id="{46F77C7D-B697-4032-BB76-0F419485AC6C}"/>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EB1B71CA-9D9D-4CBF-98A3-5081A9AE530A}"/>
              </a:ext>
            </a:extLst>
          </p:cNvPr>
          <p:cNvSpPr txBox="1">
            <a:spLocks/>
          </p:cNvSpPr>
          <p:nvPr/>
        </p:nvSpPr>
        <p:spPr>
          <a:xfrm>
            <a:off x="212435" y="5613306"/>
            <a:ext cx="9981431" cy="11565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5D7843"/>
                </a:solidFill>
                <a:latin typeface="Ubuntu" panose="020B0504030602030204" pitchFamily="34" charset="0"/>
                <a:ea typeface="+mj-ea"/>
                <a:cs typeface="+mj-cs"/>
              </a:defRPr>
            </a:lvl1pPr>
          </a:lstStyle>
          <a:p>
            <a:r>
              <a:rPr lang="en-US" sz="4500"/>
              <a:t>MAGGID</a:t>
            </a:r>
            <a:r>
              <a:rPr lang="en-US" sz="3200"/>
              <a:t>—TELLING</a:t>
            </a:r>
            <a:r>
              <a:rPr lang="en-US" sz="3200" baseline="30000"/>
              <a:t> THE </a:t>
            </a:r>
            <a:r>
              <a:rPr lang="en-US" sz="3200"/>
              <a:t>PASSOVER STORY</a:t>
            </a:r>
            <a:endParaRPr lang="en-US" sz="3200" dirty="0"/>
          </a:p>
        </p:txBody>
      </p:sp>
    </p:spTree>
    <p:extLst>
      <p:ext uri="{BB962C8B-B14F-4D97-AF65-F5344CB8AC3E}">
        <p14:creationId xmlns:p14="http://schemas.microsoft.com/office/powerpoint/2010/main" val="1425130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ALL:</a:t>
            </a:r>
            <a:r>
              <a:rPr lang="en-US" sz="2400" dirty="0"/>
              <a:t> And just as the blood of those first Passover lambs was applied in faith to the doorposts of Israel's homes, so the blood of the Messiah must be applied in faith to the doorposts of our hearts. </a:t>
            </a:r>
            <a:endParaRPr lang="en-US" sz="400" dirty="0"/>
          </a:p>
          <a:p>
            <a:pPr marL="0" indent="0">
              <a:buNone/>
            </a:pPr>
            <a:endParaRPr lang="en-US" sz="400" b="1" dirty="0"/>
          </a:p>
          <a:p>
            <a:pPr marL="0" indent="0">
              <a:buNone/>
            </a:pPr>
            <a:r>
              <a:rPr lang="en-US" sz="2400" b="1" dirty="0"/>
              <a:t>READER:</a:t>
            </a:r>
            <a:r>
              <a:rPr lang="en-US" sz="2400" dirty="0"/>
              <a:t> Tonight, we worship God not only because the angel of death passed over our ancestors’ homes, but because all of us whether Jewish or Gentile, may be redeemed from an even greater bondage through our faith in the Messiah of Israel, the Messiah Jesus. Through Him, we may pass over from death to life.</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MAGGID</a:t>
            </a:r>
            <a:r>
              <a:rPr lang="en-US" sz="3200" dirty="0"/>
              <a:t>—TELLING</a:t>
            </a:r>
            <a:r>
              <a:rPr lang="en-US" sz="3200" baseline="30000" dirty="0"/>
              <a:t> THE </a:t>
            </a:r>
            <a:r>
              <a:rPr lang="en-US" sz="3200" dirty="0"/>
              <a:t>PASSOVER STORY</a:t>
            </a:r>
          </a:p>
        </p:txBody>
      </p:sp>
    </p:spTree>
    <p:extLst>
      <p:ext uri="{BB962C8B-B14F-4D97-AF65-F5344CB8AC3E}">
        <p14:creationId xmlns:p14="http://schemas.microsoft.com/office/powerpoint/2010/main" val="243608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400" b="1" dirty="0"/>
              <a:t>LEADER: </a:t>
            </a:r>
            <a:r>
              <a:rPr lang="en-US" sz="2400" dirty="0"/>
              <a:t>In every generation one must look upon himself as if he personally had come out from Egypt, as the Bible says: "And thou shalt tell thy son on that day, saying, it is because of that which the Lord did to me when I went forth from Egypt." For it was not only our forefathers whom the Holy One, blessed be He, redeemed; He redeemed us too, with them, as it is said: "He brought us out from there that He might lead us to and give us the land which He pledged to our forefathers."</a:t>
            </a:r>
          </a:p>
          <a:p>
            <a:pPr marL="0" indent="0">
              <a:buNone/>
            </a:pPr>
            <a:endParaRPr lang="en-US" sz="400" b="1" dirty="0"/>
          </a:p>
          <a:p>
            <a:pPr marL="0" indent="0">
              <a:buNone/>
            </a:pPr>
            <a:r>
              <a:rPr lang="en-US" sz="2400" b="1" dirty="0"/>
              <a:t>ALL: </a:t>
            </a:r>
            <a:r>
              <a:rPr lang="en-US" sz="2400" dirty="0"/>
              <a:t>Therefore, it is our duty to thank and to praise in song and prayer, to glorify and extol Him who performed all these wonders for our forefathers and for us. He brought us out from slavery to freedom, from anguish to joy, from sorrow to festivity, from darkness to great light.</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2</a:t>
            </a:r>
            <a:r>
              <a:rPr lang="en-US" sz="4500" baseline="30000" dirty="0"/>
              <a:t>ND</a:t>
            </a:r>
            <a:r>
              <a:rPr lang="en-US" sz="4500" dirty="0"/>
              <a:t> CUP</a:t>
            </a:r>
            <a:r>
              <a:rPr lang="en-US" sz="4500" baseline="30000" dirty="0"/>
              <a:t> OF </a:t>
            </a:r>
            <a:r>
              <a:rPr lang="en-US" sz="4500" dirty="0"/>
              <a:t>WINE</a:t>
            </a:r>
            <a:r>
              <a:rPr lang="en-US" sz="3200" dirty="0"/>
              <a:t>—THANKSGIVING</a:t>
            </a:r>
            <a:r>
              <a:rPr lang="en-US" sz="3800" dirty="0"/>
              <a:t> </a:t>
            </a:r>
            <a:endParaRPr lang="en-US" sz="3200" dirty="0"/>
          </a:p>
        </p:txBody>
      </p:sp>
    </p:spTree>
    <p:extLst>
      <p:ext uri="{BB962C8B-B14F-4D97-AF65-F5344CB8AC3E}">
        <p14:creationId xmlns:p14="http://schemas.microsoft.com/office/powerpoint/2010/main" val="174797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Amazing grace! How sweet the sound</a:t>
            </a:r>
          </a:p>
          <a:p>
            <a:pPr marL="0" indent="0">
              <a:buNone/>
            </a:pPr>
            <a:r>
              <a:rPr lang="en-US" dirty="0"/>
              <a:t>That saved a wretch like me!</a:t>
            </a:r>
          </a:p>
          <a:p>
            <a:pPr marL="0" indent="0">
              <a:buNone/>
            </a:pPr>
            <a:r>
              <a:rPr lang="en-US" dirty="0"/>
              <a:t>I once was lost, but now am found;</a:t>
            </a:r>
          </a:p>
          <a:p>
            <a:pPr marL="0" indent="0">
              <a:buNone/>
            </a:pPr>
            <a:r>
              <a:rPr lang="en-US" dirty="0"/>
              <a:t>Was blind, but now I see.</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3683438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err="1"/>
              <a:t>’Twas</a:t>
            </a:r>
            <a:r>
              <a:rPr lang="en-US" dirty="0"/>
              <a:t> grace that taught my heart to fear,</a:t>
            </a:r>
          </a:p>
          <a:p>
            <a:pPr marL="0" indent="0">
              <a:buNone/>
            </a:pPr>
            <a:r>
              <a:rPr lang="en-US" dirty="0"/>
              <a:t>And grace my fears relieved;</a:t>
            </a:r>
          </a:p>
          <a:p>
            <a:pPr marL="0" indent="0">
              <a:buNone/>
            </a:pPr>
            <a:r>
              <a:rPr lang="en-US" dirty="0"/>
              <a:t>How precious did that grace appear</a:t>
            </a:r>
          </a:p>
          <a:p>
            <a:pPr marL="0" indent="0">
              <a:buNone/>
            </a:pPr>
            <a:r>
              <a:rPr lang="en-US" dirty="0"/>
              <a:t>The hour I first believed.</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168580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Through many dangers, toils, and snares,</a:t>
            </a:r>
          </a:p>
          <a:p>
            <a:pPr marL="0" indent="0">
              <a:buNone/>
            </a:pPr>
            <a:r>
              <a:rPr lang="en-US" dirty="0"/>
              <a:t>I have already come;</a:t>
            </a:r>
          </a:p>
          <a:p>
            <a:pPr marL="0" indent="0">
              <a:buNone/>
            </a:pPr>
            <a:r>
              <a:rPr lang="en-US" dirty="0" err="1"/>
              <a:t>’Tis</a:t>
            </a:r>
            <a:r>
              <a:rPr lang="en-US" dirty="0"/>
              <a:t> grace hath brought me safe thus far,</a:t>
            </a:r>
          </a:p>
          <a:p>
            <a:pPr marL="0" indent="0">
              <a:buNone/>
            </a:pPr>
            <a:r>
              <a:rPr lang="en-US" dirty="0"/>
              <a:t>And grace will lead me home.</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3261965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The Lord has promised good to me,</a:t>
            </a:r>
          </a:p>
          <a:p>
            <a:pPr marL="0" indent="0">
              <a:buNone/>
            </a:pPr>
            <a:r>
              <a:rPr lang="en-US" dirty="0"/>
              <a:t>His Word my hope secures;</a:t>
            </a:r>
          </a:p>
          <a:p>
            <a:pPr marL="0" indent="0">
              <a:buNone/>
            </a:pPr>
            <a:r>
              <a:rPr lang="en-US" dirty="0"/>
              <a:t>He will my Shield and Portion be,</a:t>
            </a:r>
          </a:p>
          <a:p>
            <a:pPr marL="0" indent="0">
              <a:buNone/>
            </a:pPr>
            <a:r>
              <a:rPr lang="en-US" dirty="0"/>
              <a:t>As long as life endures.</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72180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lvl="0"/>
            <a:r>
              <a:rPr lang="en-US" dirty="0"/>
              <a:t>Leader: _______________</a:t>
            </a:r>
          </a:p>
          <a:p>
            <a:pPr lvl="0"/>
            <a:r>
              <a:rPr lang="en-US" dirty="0"/>
              <a:t>Woman: _______________ </a:t>
            </a:r>
          </a:p>
          <a:p>
            <a:pPr lvl="0"/>
            <a:r>
              <a:rPr lang="en-US" dirty="0"/>
              <a:t>Participant 1: _______________</a:t>
            </a:r>
          </a:p>
          <a:p>
            <a:pPr lvl="0"/>
            <a:r>
              <a:rPr lang="en-US" dirty="0"/>
              <a:t>Participant 2: _______________</a:t>
            </a:r>
          </a:p>
          <a:p>
            <a:pPr lvl="0"/>
            <a:r>
              <a:rPr lang="en-US" dirty="0"/>
              <a:t>Participant 3: _______________</a:t>
            </a:r>
          </a:p>
          <a:p>
            <a:pPr lvl="0"/>
            <a:r>
              <a:rPr lang="en-US" dirty="0"/>
              <a:t>Participant 4: _______________</a:t>
            </a:r>
          </a:p>
          <a:p>
            <a:pPr marL="0" lvl="0" indent="0">
              <a:buNone/>
            </a:pPr>
            <a:endParaRPr lang="en-US" dirty="0"/>
          </a:p>
        </p:txBody>
      </p:sp>
      <p:sp>
        <p:nvSpPr>
          <p:cNvPr id="4" name="Title 1">
            <a:extLst>
              <a:ext uri="{FF2B5EF4-FFF2-40B4-BE49-F238E27FC236}">
                <a16:creationId xmlns:a16="http://schemas.microsoft.com/office/drawing/2014/main" id="{EFA48647-FBF6-49B7-A2C0-0C287772FF5E}"/>
              </a:ext>
            </a:extLst>
          </p:cNvPr>
          <p:cNvSpPr>
            <a:spLocks noGrp="1"/>
          </p:cNvSpPr>
          <p:nvPr>
            <p:ph type="title"/>
          </p:nvPr>
        </p:nvSpPr>
        <p:spPr>
          <a:xfrm>
            <a:off x="212436" y="5613306"/>
            <a:ext cx="8302914" cy="1156567"/>
          </a:xfrm>
        </p:spPr>
        <p:txBody>
          <a:bodyPr>
            <a:noAutofit/>
          </a:bodyPr>
          <a:lstStyle/>
          <a:p>
            <a:r>
              <a:rPr lang="en-US" sz="5500" dirty="0"/>
              <a:t>ROLES</a:t>
            </a:r>
          </a:p>
        </p:txBody>
      </p:sp>
    </p:spTree>
    <p:extLst>
      <p:ext uri="{BB962C8B-B14F-4D97-AF65-F5344CB8AC3E}">
        <p14:creationId xmlns:p14="http://schemas.microsoft.com/office/powerpoint/2010/main" val="1644081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Yea, when this flesh and heart shall fail,</a:t>
            </a:r>
          </a:p>
          <a:p>
            <a:pPr marL="0" indent="0">
              <a:buNone/>
            </a:pPr>
            <a:r>
              <a:rPr lang="en-US" dirty="0"/>
              <a:t>And mortal life shall cease,</a:t>
            </a:r>
          </a:p>
          <a:p>
            <a:pPr marL="0" indent="0">
              <a:buNone/>
            </a:pPr>
            <a:r>
              <a:rPr lang="en-US" dirty="0"/>
              <a:t>I shall possess, within the veil,</a:t>
            </a:r>
          </a:p>
          <a:p>
            <a:pPr marL="0" indent="0">
              <a:buNone/>
            </a:pPr>
            <a:r>
              <a:rPr lang="en-US" dirty="0"/>
              <a:t>A life of joy and peace.</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322850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The earth shall soon dissolve like snow,</a:t>
            </a:r>
          </a:p>
          <a:p>
            <a:pPr marL="0" indent="0">
              <a:buNone/>
            </a:pPr>
            <a:r>
              <a:rPr lang="en-US" dirty="0"/>
              <a:t>The sun forbear to shine;</a:t>
            </a:r>
          </a:p>
          <a:p>
            <a:pPr marL="0" indent="0">
              <a:buNone/>
            </a:pPr>
            <a:r>
              <a:rPr lang="en-US" dirty="0"/>
              <a:t>But God, who called me here below,</a:t>
            </a:r>
          </a:p>
          <a:p>
            <a:pPr marL="0" indent="0">
              <a:buNone/>
            </a:pPr>
            <a:r>
              <a:rPr lang="en-US" dirty="0"/>
              <a:t>Will be forever mine.</a:t>
            </a:r>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408998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When we’ve been there ten thousand years,</a:t>
            </a:r>
          </a:p>
          <a:p>
            <a:pPr marL="0" indent="0">
              <a:buNone/>
            </a:pPr>
            <a:r>
              <a:rPr lang="en-US" dirty="0"/>
              <a:t>Bright shining as the sun,</a:t>
            </a:r>
          </a:p>
          <a:p>
            <a:pPr marL="0" indent="0">
              <a:buNone/>
            </a:pPr>
            <a:r>
              <a:rPr lang="en-US" dirty="0"/>
              <a:t>We’ve no less days to sing God’s praise</a:t>
            </a:r>
          </a:p>
          <a:p>
            <a:pPr marL="0" indent="0">
              <a:buNone/>
            </a:pPr>
            <a:r>
              <a:rPr lang="en-US" dirty="0"/>
              <a:t>Than when we’d first begun.</a:t>
            </a:r>
          </a:p>
          <a:p>
            <a:pPr marL="0" indent="0">
              <a:buNone/>
            </a:pPr>
            <a:endParaRPr lang="en-US" dirty="0"/>
          </a:p>
          <a:p>
            <a:pPr marL="0" indent="0">
              <a:buNone/>
            </a:pPr>
            <a:r>
              <a:rPr lang="en-US" i="1" dirty="0"/>
              <a:t>(Distribute and fill the 2</a:t>
            </a:r>
            <a:r>
              <a:rPr lang="en-US" i="1" baseline="30000" dirty="0"/>
              <a:t>nd</a:t>
            </a:r>
            <a:r>
              <a:rPr lang="en-US" i="1" dirty="0"/>
              <a:t> cup of wine.)</a:t>
            </a:r>
            <a:endParaRPr lang="en-US" dirty="0"/>
          </a:p>
          <a:p>
            <a:pPr marL="0" indent="0">
              <a:buNone/>
            </a:pPr>
            <a:endParaRPr lang="en-US" dirty="0"/>
          </a:p>
          <a:p>
            <a:pPr marL="0" indent="0">
              <a:buNone/>
            </a:pPr>
            <a:r>
              <a:rPr lang="en-US" b="1" dirty="0"/>
              <a:t>LEADER:</a:t>
            </a:r>
            <a:r>
              <a:rPr lang="en-US" dirty="0"/>
              <a:t>  Let us all drink the 2</a:t>
            </a:r>
            <a:r>
              <a:rPr lang="en-US" baseline="30000" dirty="0"/>
              <a:t>nd</a:t>
            </a:r>
            <a:r>
              <a:rPr lang="en-US" dirty="0"/>
              <a:t> cup of Thanksgiving to our Lord.</a:t>
            </a:r>
          </a:p>
          <a:p>
            <a:pPr marL="0" indent="0">
              <a:buNone/>
            </a:pPr>
            <a:endParaRPr lang="en-US" dirty="0"/>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AMAZING GRACE</a:t>
            </a:r>
            <a:endParaRPr lang="en-US" sz="3200" dirty="0"/>
          </a:p>
        </p:txBody>
      </p:sp>
    </p:spTree>
    <p:extLst>
      <p:ext uri="{BB962C8B-B14F-4D97-AF65-F5344CB8AC3E}">
        <p14:creationId xmlns:p14="http://schemas.microsoft.com/office/powerpoint/2010/main" val="1719706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 </a:t>
            </a:r>
            <a:r>
              <a:rPr lang="en-US" i="1" dirty="0"/>
              <a:t>(Lifting up the bitter herbs)</a:t>
            </a:r>
            <a:r>
              <a:rPr lang="en-US" dirty="0"/>
              <a:t> These are the bitter herbs which we will eat. The youngest has asked, “What is the reason for them?”</a:t>
            </a:r>
          </a:p>
          <a:p>
            <a:pPr marL="0" indent="0">
              <a:buNone/>
            </a:pPr>
            <a:endParaRPr lang="en-US" dirty="0"/>
          </a:p>
          <a:p>
            <a:pPr marL="0" indent="0">
              <a:buNone/>
            </a:pPr>
            <a:r>
              <a:rPr lang="en-US" b="1" dirty="0"/>
              <a:t>ALL: </a:t>
            </a:r>
            <a:r>
              <a:rPr lang="en-US" dirty="0"/>
              <a:t>It is because the Egyptians made the lives of our fathers in Egypt so bitter and miserable. As it is said, “And they made their lives so bitter with hard labor in mortar and bricks and all kinds of labor in the fields,” forcing them to toil long and hard (Ex. 1:14).</a:t>
            </a:r>
          </a:p>
          <a:p>
            <a:pPr marL="0" indent="0">
              <a:buNone/>
            </a:pPr>
            <a:endParaRPr lang="en-US" dirty="0"/>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THE BITTER HERBS</a:t>
            </a:r>
            <a:endParaRPr lang="en-US" sz="3200" dirty="0"/>
          </a:p>
        </p:txBody>
      </p:sp>
    </p:spTree>
    <p:extLst>
      <p:ext uri="{BB962C8B-B14F-4D97-AF65-F5344CB8AC3E}">
        <p14:creationId xmlns:p14="http://schemas.microsoft.com/office/powerpoint/2010/main" val="1722499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 </a:t>
            </a:r>
            <a:r>
              <a:rPr lang="en-US" dirty="0"/>
              <a:t>These bitter herbs are symbolic of the bitterness of slavery and the miserable existence in Egypt, and also of the bitterness of death. The Israelites’ firstborn children lived because the lambs died. To us as Christians, the eating of bitter herbs reminds us of our lives before we knew the Savior. The bitter herbs are symbolic of the bitter cup our LORD tasted on our behalf. The horseradish brings tears to our eyes as we taste it and remember. (See Rom. 6:6-8.)</a:t>
            </a:r>
          </a:p>
          <a:p>
            <a:pPr marL="0" indent="0">
              <a:buNone/>
            </a:pPr>
            <a:r>
              <a:rPr lang="en-US" b="1" dirty="0"/>
              <a:t>ALL: </a:t>
            </a:r>
            <a:r>
              <a:rPr lang="en-US" dirty="0"/>
              <a:t>We live because Christ died. </a:t>
            </a:r>
          </a:p>
          <a:p>
            <a:pPr marL="0" indent="0">
              <a:buNone/>
            </a:pPr>
            <a:r>
              <a:rPr lang="en-US" i="1" dirty="0"/>
              <a:t>(Get Matzah to be broken into pieces and dipped into the bitter herbs. All eat.)</a:t>
            </a:r>
            <a:endParaRPr lang="en-US" dirty="0"/>
          </a:p>
          <a:p>
            <a:pPr marL="0" indent="0">
              <a:buNone/>
            </a:pPr>
            <a:endParaRPr lang="en-US" dirty="0"/>
          </a:p>
          <a:p>
            <a:pPr marL="0" indent="0">
              <a:buNone/>
            </a:pPr>
            <a:endParaRPr lang="en-US" sz="2400" dirty="0"/>
          </a:p>
          <a:p>
            <a:pPr marL="0" indent="0">
              <a:buNone/>
            </a:pPr>
            <a:endParaRPr lang="en-US" sz="24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THE BITTER HERBS</a:t>
            </a:r>
            <a:endParaRPr lang="en-US" sz="3200" dirty="0"/>
          </a:p>
        </p:txBody>
      </p:sp>
    </p:spTree>
    <p:extLst>
      <p:ext uri="{BB962C8B-B14F-4D97-AF65-F5344CB8AC3E}">
        <p14:creationId xmlns:p14="http://schemas.microsoft.com/office/powerpoint/2010/main" val="4069907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600" b="1" dirty="0"/>
              <a:t>LEADER:</a:t>
            </a:r>
            <a:r>
              <a:rPr lang="en-US" sz="2600" dirty="0"/>
              <a:t> Charoset is a mixture made from chopped apples, honey, nuts and grape juice. With this mixture, we remember how the Israelites labored to make treasure cities for Pharaoh as they worked in brick and clay. </a:t>
            </a:r>
            <a:r>
              <a:rPr lang="en-US" sz="2600" i="1" dirty="0"/>
              <a:t>(Lifting charoset)</a:t>
            </a:r>
            <a:r>
              <a:rPr lang="en-US" sz="2600" dirty="0"/>
              <a:t> Let us once again place some bitter herbs on a small piece of matzah. But this time, before we eat, let’s put the sweet charoset on top of the bitter herbs. </a:t>
            </a:r>
            <a:r>
              <a:rPr lang="en-US" sz="2600" i="1" dirty="0"/>
              <a:t>(Put horseradish on matzah, then cover horseradish with charoset)</a:t>
            </a:r>
            <a:r>
              <a:rPr lang="en-US" sz="2600" dirty="0"/>
              <a:t>  </a:t>
            </a:r>
          </a:p>
          <a:p>
            <a:pPr marL="0" indent="0">
              <a:buNone/>
            </a:pPr>
            <a:r>
              <a:rPr lang="en-US" sz="2600" b="1" dirty="0"/>
              <a:t>ALL:</a:t>
            </a:r>
            <a:r>
              <a:rPr lang="en-US" sz="2600" dirty="0"/>
              <a:t>  </a:t>
            </a:r>
            <a:r>
              <a:rPr lang="en-US" sz="2600" i="1" dirty="0"/>
              <a:t>(Lifting the matzah with the </a:t>
            </a:r>
            <a:r>
              <a:rPr lang="en-US" sz="2600" i="1" dirty="0" err="1"/>
              <a:t>maror</a:t>
            </a:r>
            <a:r>
              <a:rPr lang="en-US" sz="2600" i="1" dirty="0"/>
              <a:t> and charoset)</a:t>
            </a:r>
            <a:r>
              <a:rPr lang="en-US" sz="2600" dirty="0"/>
              <a:t> We put the charoset with the bitter herbs to remind ourselves that even the most bitter of circumstances can be made sweet by the hope we have in Jesus. </a:t>
            </a:r>
          </a:p>
          <a:p>
            <a:pPr marL="0" indent="0">
              <a:buNone/>
            </a:pPr>
            <a:r>
              <a:rPr lang="en-US" sz="2600" i="1" dirty="0"/>
              <a:t>(All eat)</a:t>
            </a:r>
            <a:endParaRPr lang="en-US" sz="2600" dirty="0"/>
          </a:p>
          <a:p>
            <a:pPr marL="0" indent="0">
              <a:buNone/>
            </a:pPr>
            <a:endParaRPr lang="en-US" sz="2600" dirty="0"/>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THE BITTER HERBS</a:t>
            </a:r>
            <a:endParaRPr lang="en-US" sz="3200" dirty="0"/>
          </a:p>
        </p:txBody>
      </p:sp>
    </p:spTree>
    <p:extLst>
      <p:ext uri="{BB962C8B-B14F-4D97-AF65-F5344CB8AC3E}">
        <p14:creationId xmlns:p14="http://schemas.microsoft.com/office/powerpoint/2010/main" val="2255727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SIDENOTE TO BE READ BY THE LEADER:</a:t>
            </a:r>
            <a:r>
              <a:rPr lang="en-US" dirty="0"/>
              <a:t> </a:t>
            </a:r>
            <a:br>
              <a:rPr lang="en-US" dirty="0"/>
            </a:br>
            <a:r>
              <a:rPr lang="en-US" dirty="0"/>
              <a:t>This sandwich was eaten with Lamb during temple times in Jerusalem.  It is also known as “the sop”. It is still the custom today to give this dipped sop with affection to a loved one.  It was with the dipped sop that Jesus spoke of his betrayal: "One of you shall betray me." Peter motioned John to ask who he was. Jesus answered: " He it is, to whom I shall give a sop" After he dipped sop and handed it to Judas, Judas left to betray Him. (John 13:21-28) </a:t>
            </a:r>
          </a:p>
          <a:p>
            <a:pPr marL="0" indent="0">
              <a:buNone/>
            </a:pPr>
            <a:endParaRPr lang="en-US" sz="2600" dirty="0"/>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TIME FOR THE MEAL</a:t>
            </a:r>
          </a:p>
        </p:txBody>
      </p:sp>
    </p:spTree>
    <p:extLst>
      <p:ext uri="{BB962C8B-B14F-4D97-AF65-F5344CB8AC3E}">
        <p14:creationId xmlns:p14="http://schemas.microsoft.com/office/powerpoint/2010/main" val="1926579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Let us continue the Seder. Let us read responsively the Grace.  </a:t>
            </a:r>
          </a:p>
          <a:p>
            <a:pPr marL="0" indent="0">
              <a:buNone/>
            </a:pPr>
            <a:r>
              <a:rPr lang="en-US" b="1" dirty="0"/>
              <a:t>LEADER:</a:t>
            </a:r>
            <a:r>
              <a:rPr lang="en-US" dirty="0"/>
              <a:t>  Let us give thanks to the Lord. </a:t>
            </a:r>
          </a:p>
          <a:p>
            <a:pPr marL="0" indent="0">
              <a:buNone/>
            </a:pPr>
            <a:r>
              <a:rPr lang="en-US" b="1" dirty="0"/>
              <a:t>ALL:</a:t>
            </a:r>
            <a:r>
              <a:rPr lang="en-US" dirty="0"/>
              <a:t> May the name of the Lord be blessed from this time forth and forever. </a:t>
            </a:r>
          </a:p>
          <a:p>
            <a:pPr marL="0" indent="0">
              <a:buNone/>
            </a:pPr>
            <a:r>
              <a:rPr lang="en-US" b="1" dirty="0"/>
              <a:t>LEADER:</a:t>
            </a:r>
            <a:r>
              <a:rPr lang="en-US" dirty="0"/>
              <a:t> We praise You, O God, from whose abundance we have partaken.  </a:t>
            </a:r>
          </a:p>
          <a:p>
            <a:pPr marL="0" indent="0">
              <a:buNone/>
            </a:pPr>
            <a:r>
              <a:rPr lang="en-US" b="1" dirty="0"/>
              <a:t>ALL:</a:t>
            </a:r>
            <a:r>
              <a:rPr lang="en-US" dirty="0"/>
              <a:t>  We praise You, O Lord our God, our Savior and our King who gives bread to all flesh, for Your lovingkindness endures forever. </a:t>
            </a:r>
          </a:p>
          <a:p>
            <a:pPr marL="0" indent="0">
              <a:buNone/>
            </a:pPr>
            <a:endParaRPr lang="en-US" sz="2600" dirty="0"/>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BAREICH</a:t>
            </a:r>
            <a:r>
              <a:rPr lang="en-US" sz="3200" dirty="0"/>
              <a:t>—GRACE AFTER THE MEAL </a:t>
            </a:r>
          </a:p>
        </p:txBody>
      </p:sp>
    </p:spTree>
    <p:extLst>
      <p:ext uri="{BB962C8B-B14F-4D97-AF65-F5344CB8AC3E}">
        <p14:creationId xmlns:p14="http://schemas.microsoft.com/office/powerpoint/2010/main" val="886412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Our meal cannot be completed without eating the AFIKOMAN.  The AFIKOMAN, the broken middle matzah that was hidden and now will be brought back, must be found. The one who finds it receives a great reward. The children must now get up and find the </a:t>
            </a:r>
            <a:r>
              <a:rPr lang="en-US" dirty="0" err="1"/>
              <a:t>Afikoman</a:t>
            </a:r>
            <a:r>
              <a:rPr lang="en-US" dirty="0"/>
              <a:t>. </a:t>
            </a:r>
          </a:p>
          <a:p>
            <a:pPr marL="0" indent="0">
              <a:buNone/>
            </a:pPr>
            <a:r>
              <a:rPr lang="en-US" i="1" dirty="0"/>
              <a:t>(Children hunt for the hidden bread and hand it to their parent(s).)</a:t>
            </a:r>
            <a:endParaRPr lang="en-US" dirty="0"/>
          </a:p>
          <a:p>
            <a:pPr marL="0" indent="0">
              <a:buNone/>
            </a:pPr>
            <a:r>
              <a:rPr lang="en-US" b="1" dirty="0"/>
              <a:t>LEADER:</a:t>
            </a:r>
            <a:r>
              <a:rPr lang="en-US" dirty="0"/>
              <a:t> Thank you. I will give you all your reward later.  Please see me after the Seder is over. </a:t>
            </a:r>
          </a:p>
          <a:p>
            <a:pPr marL="0" indent="0">
              <a:buNone/>
            </a:pPr>
            <a:r>
              <a:rPr lang="en-US" dirty="0"/>
              <a:t>The AFIKOMAN is our substitute for the Passover Lamb, which in days of old, was the final food of the Seder feast.  </a:t>
            </a:r>
          </a:p>
          <a:p>
            <a:pPr marL="0" indent="0">
              <a:buNone/>
            </a:pPr>
            <a:endParaRPr lang="en-US" sz="2600" dirty="0"/>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TZAFON</a:t>
            </a:r>
            <a:r>
              <a:rPr lang="en-US" sz="3200" dirty="0"/>
              <a:t>—EATING THE AFIKOMAN</a:t>
            </a:r>
            <a:r>
              <a:rPr lang="en-US" dirty="0"/>
              <a:t> </a:t>
            </a:r>
          </a:p>
        </p:txBody>
      </p:sp>
    </p:spTree>
    <p:extLst>
      <p:ext uri="{BB962C8B-B14F-4D97-AF65-F5344CB8AC3E}">
        <p14:creationId xmlns:p14="http://schemas.microsoft.com/office/powerpoint/2010/main" val="2060982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The roasted Passover lamb was not allowed to be eaten outside of Jerusalem, so the </a:t>
            </a:r>
            <a:r>
              <a:rPr lang="en-US" dirty="0" err="1"/>
              <a:t>afikoman</a:t>
            </a:r>
            <a:r>
              <a:rPr lang="en-US" dirty="0"/>
              <a:t> eventually took on much of the significance of the Passover lamb for the Jews who celebrated outside of Jerusalem. Jesus foretold of the temple destruction, and he knew that the Passover sacrifice which could be offered only by dwellers in, or travelers to, Jerusalem, would soon cease. When Jerusalem fell to the Romans, lamb was no longer eaten at the Seder. With </a:t>
            </a:r>
            <a:r>
              <a:rPr lang="en-US" dirty="0" err="1"/>
              <a:t>afikoman</a:t>
            </a:r>
            <a:r>
              <a:rPr lang="en-US" dirty="0"/>
              <a:t> alone we can remember the Lamb, our Messiah.</a:t>
            </a:r>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TZAFON</a:t>
            </a:r>
            <a:r>
              <a:rPr lang="en-US" sz="3200" dirty="0"/>
              <a:t>—EATING THE AFIKOMAN</a:t>
            </a:r>
            <a:r>
              <a:rPr lang="en-US" dirty="0"/>
              <a:t> </a:t>
            </a:r>
          </a:p>
        </p:txBody>
      </p:sp>
    </p:spTree>
    <p:extLst>
      <p:ext uri="{BB962C8B-B14F-4D97-AF65-F5344CB8AC3E}">
        <p14:creationId xmlns:p14="http://schemas.microsoft.com/office/powerpoint/2010/main" val="3858100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lvl="0"/>
            <a:r>
              <a:rPr lang="en-US" dirty="0"/>
              <a:t>Charoset (mixture made from chopped apples, honey, nuts, and grape juice)</a:t>
            </a:r>
          </a:p>
          <a:p>
            <a:pPr lvl="0"/>
            <a:r>
              <a:rPr lang="en-US" dirty="0"/>
              <a:t>Four wine glasses per person (or some other type of glasses, preferably clear)</a:t>
            </a:r>
          </a:p>
          <a:p>
            <a:pPr lvl="0"/>
            <a:r>
              <a:rPr lang="en-US" dirty="0"/>
              <a:t>The Seder Plate (put all the things on it!)</a:t>
            </a:r>
          </a:p>
          <a:p>
            <a:pPr lvl="0"/>
            <a:r>
              <a:rPr lang="en-US" dirty="0"/>
              <a:t>Candles</a:t>
            </a:r>
          </a:p>
          <a:p>
            <a:pPr lvl="0"/>
            <a:r>
              <a:rPr lang="en-US" dirty="0"/>
              <a:t>Two song selections (Amazing Grace and the Doxology are in this document)</a:t>
            </a:r>
          </a:p>
          <a:p>
            <a:pPr marL="0" lvl="0" indent="0">
              <a:buNone/>
            </a:pPr>
            <a:endParaRPr lang="en-US" dirty="0"/>
          </a:p>
        </p:txBody>
      </p:sp>
      <p:sp>
        <p:nvSpPr>
          <p:cNvPr id="4" name="Title 1">
            <a:extLst>
              <a:ext uri="{FF2B5EF4-FFF2-40B4-BE49-F238E27FC236}">
                <a16:creationId xmlns:a16="http://schemas.microsoft.com/office/drawing/2014/main" id="{EFA48647-FBF6-49B7-A2C0-0C287772FF5E}"/>
              </a:ext>
            </a:extLst>
          </p:cNvPr>
          <p:cNvSpPr>
            <a:spLocks noGrp="1"/>
          </p:cNvSpPr>
          <p:nvPr>
            <p:ph type="title"/>
          </p:nvPr>
        </p:nvSpPr>
        <p:spPr>
          <a:xfrm>
            <a:off x="212436" y="5613306"/>
            <a:ext cx="8302914" cy="1156567"/>
          </a:xfrm>
        </p:spPr>
        <p:txBody>
          <a:bodyPr>
            <a:noAutofit/>
          </a:bodyPr>
          <a:lstStyle/>
          <a:p>
            <a:r>
              <a:rPr lang="en-US" sz="5500" dirty="0"/>
              <a:t>SETUP</a:t>
            </a:r>
          </a:p>
        </p:txBody>
      </p:sp>
    </p:spTree>
    <p:extLst>
      <p:ext uri="{BB962C8B-B14F-4D97-AF65-F5344CB8AC3E}">
        <p14:creationId xmlns:p14="http://schemas.microsoft.com/office/powerpoint/2010/main" val="263066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It was during the blessing after the Passover meal and the during the eating of the </a:t>
            </a:r>
            <a:r>
              <a:rPr lang="en-US" dirty="0" err="1"/>
              <a:t>Afikoman</a:t>
            </a:r>
            <a:r>
              <a:rPr lang="en-US" dirty="0"/>
              <a:t> that the Bible tells us: Jesus, the same night in which he was betrayed, took bread: and when he had given thanks, he broke it, and said, Take, eat: this is my body, which is broken for you: this do in remembrance of me. (1 Corinthians 11:23-24) </a:t>
            </a:r>
          </a:p>
          <a:p>
            <a:pPr marL="0" indent="0">
              <a:buNone/>
            </a:pPr>
            <a:r>
              <a:rPr lang="en-US" i="1" dirty="0"/>
              <a:t>(Each person breaks off a portion.) </a:t>
            </a:r>
            <a:endParaRPr lang="en-US" dirty="0"/>
          </a:p>
          <a:p>
            <a:pPr marL="0" indent="0">
              <a:buNone/>
            </a:pPr>
            <a:r>
              <a:rPr lang="en-US" b="1" dirty="0"/>
              <a:t>LEADER:</a:t>
            </a:r>
            <a:r>
              <a:rPr lang="en-US" dirty="0"/>
              <a:t> Let us eat the bread. His sacrificial death on the cross fulfilled the prophetic symbolism of the Passover Lamb.</a:t>
            </a:r>
          </a:p>
          <a:p>
            <a:pPr marL="0" indent="0">
              <a:buNone/>
            </a:pPr>
            <a:endParaRPr lang="en-US" sz="2600" b="1"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TZAFON</a:t>
            </a:r>
            <a:r>
              <a:rPr lang="en-US" sz="3200" dirty="0"/>
              <a:t>—EATING THE AFIKOMAN</a:t>
            </a:r>
            <a:r>
              <a:rPr lang="en-US" dirty="0"/>
              <a:t> </a:t>
            </a:r>
          </a:p>
        </p:txBody>
      </p:sp>
    </p:spTree>
    <p:extLst>
      <p:ext uri="{BB962C8B-B14F-4D97-AF65-F5344CB8AC3E}">
        <p14:creationId xmlns:p14="http://schemas.microsoft.com/office/powerpoint/2010/main" val="2656053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2600" b="1" dirty="0"/>
              <a:t>LEADER:</a:t>
            </a:r>
            <a:r>
              <a:rPr lang="en-US" sz="2600" dirty="0"/>
              <a:t> With this cup, Jews remember their deliverance from 430 years of slavery, and their redemption from the plague of death by the blood of the first Passover Lamb. It was with this cup The Word of God tells us: In the same way, after the supper he, (the Lord Jesus) took the cup, saying, "This cup is the new covenant in my blood, which is poured out for you. (Luke 22:20) This do, as often as you drink it, in remembrance of Me" (1 Corinthians 11:25b) </a:t>
            </a:r>
          </a:p>
          <a:p>
            <a:pPr marL="0" indent="0">
              <a:buNone/>
            </a:pPr>
            <a:r>
              <a:rPr lang="en-US" sz="2600" b="1" dirty="0"/>
              <a:t>ALL:</a:t>
            </a:r>
            <a:r>
              <a:rPr lang="en-US" sz="2600" dirty="0"/>
              <a:t>  I will lift up the cup of salvation, and call on the name of the Lord, remembering that Jesus’ blood was poured out for the forgiveness of sins. Let us be thankful. Blessed art Thou, O Lord, Our God, King of the universe, Creator of the fruit of the Vine. </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3</a:t>
            </a:r>
            <a:r>
              <a:rPr lang="en-US" sz="4500" baseline="30000" dirty="0"/>
              <a:t>RD</a:t>
            </a:r>
            <a:r>
              <a:rPr lang="en-US" sz="4500" dirty="0"/>
              <a:t> CUP</a:t>
            </a:r>
            <a:r>
              <a:rPr lang="en-US" sz="4500" baseline="30000" dirty="0"/>
              <a:t> OF </a:t>
            </a:r>
            <a:r>
              <a:rPr lang="en-US" sz="4500" dirty="0"/>
              <a:t>WINE</a:t>
            </a:r>
            <a:r>
              <a:rPr lang="en-US" sz="3200" dirty="0"/>
              <a:t>—REDEMPTION</a:t>
            </a:r>
            <a:endParaRPr lang="en-US" dirty="0"/>
          </a:p>
        </p:txBody>
      </p:sp>
    </p:spTree>
    <p:extLst>
      <p:ext uri="{BB962C8B-B14F-4D97-AF65-F5344CB8AC3E}">
        <p14:creationId xmlns:p14="http://schemas.microsoft.com/office/powerpoint/2010/main" val="3704906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Let us drink the 3</a:t>
            </a:r>
            <a:r>
              <a:rPr lang="en-US" baseline="30000" dirty="0"/>
              <a:t>rd</a:t>
            </a:r>
            <a:r>
              <a:rPr lang="en-US" dirty="0"/>
              <a:t> cup symbolizing our redemption.</a:t>
            </a:r>
          </a:p>
          <a:p>
            <a:pPr marL="0" indent="0">
              <a:buNone/>
            </a:pPr>
            <a:r>
              <a:rPr lang="en-US" i="1" dirty="0"/>
              <a:t>(All drink the third cup)</a:t>
            </a:r>
            <a:endParaRPr lang="en-US" dirty="0"/>
          </a:p>
          <a:p>
            <a:pPr marL="0" indent="0">
              <a:buNone/>
            </a:pPr>
            <a:r>
              <a:rPr lang="en-US" b="1" dirty="0"/>
              <a:t>LEADER:</a:t>
            </a:r>
            <a:r>
              <a:rPr lang="en-US" dirty="0"/>
              <a:t>  In Egypt, had they not trusted God and applied the blood of the Lamb to their doors, they would have died. So also, God must see the blood of the Lamb, Jesus our Savior at the door of our heart, that we may Passover from death to life. It was by God's Grace and for His namesake that Israel was redeemed, not by their own righteousness. So it is also with our redemption from sin and spiritual death, for those who have put here faith in Jesus, the Lamb of God.</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3</a:t>
            </a:r>
            <a:r>
              <a:rPr lang="en-US" sz="4500" baseline="30000" dirty="0"/>
              <a:t>RD</a:t>
            </a:r>
            <a:r>
              <a:rPr lang="en-US" sz="4500" dirty="0"/>
              <a:t> CUP</a:t>
            </a:r>
            <a:r>
              <a:rPr lang="en-US" sz="4500" baseline="30000" dirty="0"/>
              <a:t> OF </a:t>
            </a:r>
            <a:r>
              <a:rPr lang="en-US" sz="4500" dirty="0"/>
              <a:t>WINE</a:t>
            </a:r>
            <a:r>
              <a:rPr lang="en-US" sz="3200" dirty="0"/>
              <a:t>—REDEMPTION</a:t>
            </a:r>
            <a:endParaRPr lang="en-US" dirty="0"/>
          </a:p>
        </p:txBody>
      </p:sp>
    </p:spTree>
    <p:extLst>
      <p:ext uri="{BB962C8B-B14F-4D97-AF65-F5344CB8AC3E}">
        <p14:creationId xmlns:p14="http://schemas.microsoft.com/office/powerpoint/2010/main" val="10754391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We are witnesses to God's power to deliver us from slavery and sin. God calls us.  Do not go back to bondage in Egypt nor back to the bondage of sin. There is a Redeemer, Jesus our Lord. </a:t>
            </a:r>
          </a:p>
          <a:p>
            <a:pPr marL="0" indent="0">
              <a:buNone/>
            </a:pPr>
            <a:r>
              <a:rPr lang="en-US" b="1" dirty="0"/>
              <a:t>ALL:</a:t>
            </a:r>
            <a:r>
              <a:rPr lang="en-US" dirty="0"/>
              <a:t> We have partaken of the </a:t>
            </a:r>
            <a:r>
              <a:rPr lang="en-US" dirty="0" err="1"/>
              <a:t>afikoman</a:t>
            </a:r>
            <a:r>
              <a:rPr lang="en-US" dirty="0"/>
              <a:t> and the Third cup of redemption, remembering the One who was to come, has already come and will come again.</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3</a:t>
            </a:r>
            <a:r>
              <a:rPr lang="en-US" sz="4500" baseline="30000" dirty="0"/>
              <a:t>RD</a:t>
            </a:r>
            <a:r>
              <a:rPr lang="en-US" sz="4500" dirty="0"/>
              <a:t> CUP</a:t>
            </a:r>
            <a:r>
              <a:rPr lang="en-US" sz="4500" baseline="30000" dirty="0"/>
              <a:t> OF </a:t>
            </a:r>
            <a:r>
              <a:rPr lang="en-US" sz="4500" dirty="0"/>
              <a:t>WINE</a:t>
            </a:r>
            <a:r>
              <a:rPr lang="en-US" sz="3200" dirty="0"/>
              <a:t>—REDEMPTION</a:t>
            </a:r>
            <a:endParaRPr lang="en-US" dirty="0"/>
          </a:p>
        </p:txBody>
      </p:sp>
    </p:spTree>
    <p:extLst>
      <p:ext uri="{BB962C8B-B14F-4D97-AF65-F5344CB8AC3E}">
        <p14:creationId xmlns:p14="http://schemas.microsoft.com/office/powerpoint/2010/main" val="1605297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dirty="0"/>
              <a:t>[The Passover </a:t>
            </a:r>
            <a:r>
              <a:rPr lang="en-US" dirty="0" err="1"/>
              <a:t>Hallels</a:t>
            </a:r>
            <a:r>
              <a:rPr lang="en-US" dirty="0"/>
              <a:t> are the Psalms of praises, Psalms 113 to 118 are the Passover Psalms. The Great Passover </a:t>
            </a:r>
            <a:r>
              <a:rPr lang="en-US" dirty="0" err="1"/>
              <a:t>Hallel</a:t>
            </a:r>
            <a:r>
              <a:rPr lang="en-US" dirty="0"/>
              <a:t> is Psalm 136. These were sung in the Temple by the Temple Choir during Passover.] </a:t>
            </a:r>
          </a:p>
          <a:p>
            <a:pPr marL="0" indent="0">
              <a:buNone/>
            </a:pPr>
            <a:r>
              <a:rPr lang="en-US" b="1" dirty="0"/>
              <a:t>LEADER:</a:t>
            </a:r>
            <a:r>
              <a:rPr lang="en-US" dirty="0"/>
              <a:t>  Let us read Responsively a </a:t>
            </a:r>
            <a:r>
              <a:rPr lang="en-US" dirty="0" err="1"/>
              <a:t>Hallel</a:t>
            </a:r>
            <a:r>
              <a:rPr lang="en-US" dirty="0"/>
              <a:t> of Praise, after which we will drink our fourth and final cup of wine—that of Praise and completion.</a:t>
            </a:r>
          </a:p>
          <a:p>
            <a:pPr marL="0" indent="0">
              <a:buNone/>
            </a:pPr>
            <a:r>
              <a:rPr lang="en-US" b="1" dirty="0"/>
              <a:t>READER:</a:t>
            </a:r>
            <a:r>
              <a:rPr lang="en-US" dirty="0"/>
              <a:t>  Praise the Lord! </a:t>
            </a:r>
          </a:p>
          <a:p>
            <a:pPr marL="0" indent="0">
              <a:buNone/>
            </a:pPr>
            <a:r>
              <a:rPr lang="en-US" b="1" dirty="0"/>
              <a:t>ALL:</a:t>
            </a:r>
            <a:r>
              <a:rPr lang="en-US" dirty="0"/>
              <a:t> Praise, O servants of the Lord. Praise the name of the Lord. </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HALLEL—PSALMS</a:t>
            </a:r>
            <a:r>
              <a:rPr lang="en-US" sz="4500" baseline="30000" dirty="0"/>
              <a:t> OF </a:t>
            </a:r>
            <a:r>
              <a:rPr lang="en-US" sz="4500" dirty="0"/>
              <a:t>PRAISE</a:t>
            </a:r>
          </a:p>
        </p:txBody>
      </p:sp>
    </p:spTree>
    <p:extLst>
      <p:ext uri="{BB962C8B-B14F-4D97-AF65-F5344CB8AC3E}">
        <p14:creationId xmlns:p14="http://schemas.microsoft.com/office/powerpoint/2010/main" val="932318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READER:</a:t>
            </a:r>
            <a:r>
              <a:rPr lang="en-US" dirty="0"/>
              <a:t> Blessed be the name of the Lord from this time forth and forever. When Israel went forth from Egypt, the House of Jacob from a people of strange language, Judah became His sanctuary, Israel His dominion. </a:t>
            </a:r>
          </a:p>
          <a:p>
            <a:pPr marL="0" indent="0">
              <a:buNone/>
            </a:pPr>
            <a:r>
              <a:rPr lang="en-US" b="1" dirty="0"/>
              <a:t>ALL:</a:t>
            </a:r>
            <a:r>
              <a:rPr lang="en-US" dirty="0"/>
              <a:t> The sea looked and fled. The Jordan turned back. The mountains skipped like rams, the hills like lambs. </a:t>
            </a:r>
          </a:p>
          <a:p>
            <a:pPr marL="0" indent="0">
              <a:buNone/>
            </a:pPr>
            <a:r>
              <a:rPr lang="en-US" b="1" dirty="0"/>
              <a:t>READER:</a:t>
            </a:r>
            <a:r>
              <a:rPr lang="en-US" dirty="0"/>
              <a:t> You who fear the Lord, trust in the Lord; He is their help and their shield. What shall I render to the Lord for all His benefits toward me? </a:t>
            </a:r>
          </a:p>
          <a:p>
            <a:pPr marL="0" indent="0">
              <a:buNone/>
            </a:pPr>
            <a:r>
              <a:rPr lang="en-US" b="1" dirty="0"/>
              <a:t>ALL:</a:t>
            </a:r>
            <a:r>
              <a:rPr lang="en-US" dirty="0"/>
              <a:t> I shall lift up the cup of salvation, and call upon the name of the Lord. </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HALLEL—PSALMS</a:t>
            </a:r>
            <a:r>
              <a:rPr lang="en-US" sz="4500" baseline="30000" dirty="0"/>
              <a:t> OF </a:t>
            </a:r>
            <a:r>
              <a:rPr lang="en-US" sz="4500" dirty="0"/>
              <a:t>PRAISE</a:t>
            </a:r>
          </a:p>
        </p:txBody>
      </p:sp>
    </p:spTree>
    <p:extLst>
      <p:ext uri="{BB962C8B-B14F-4D97-AF65-F5344CB8AC3E}">
        <p14:creationId xmlns:p14="http://schemas.microsoft.com/office/powerpoint/2010/main" val="723317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READER:</a:t>
            </a:r>
            <a:r>
              <a:rPr lang="en-US" dirty="0"/>
              <a:t> Give thanks to the Lord, for He is good. </a:t>
            </a:r>
          </a:p>
          <a:p>
            <a:pPr marL="0" indent="0">
              <a:buNone/>
            </a:pPr>
            <a:r>
              <a:rPr lang="en-US" b="1" dirty="0"/>
              <a:t>ALL:</a:t>
            </a:r>
            <a:r>
              <a:rPr lang="en-US" dirty="0"/>
              <a:t> For His lovingkindness is everlasting. </a:t>
            </a:r>
          </a:p>
          <a:p>
            <a:pPr marL="0" indent="0">
              <a:buNone/>
            </a:pPr>
            <a:r>
              <a:rPr lang="en-US" b="1" dirty="0"/>
              <a:t>READER:</a:t>
            </a:r>
            <a:r>
              <a:rPr lang="en-US" dirty="0"/>
              <a:t> I shall give thanks to Thee, for Thou hast answered me; and Thou hast become my salvation. </a:t>
            </a:r>
          </a:p>
          <a:p>
            <a:pPr marL="0" indent="0">
              <a:buNone/>
            </a:pPr>
            <a:r>
              <a:rPr lang="en-US" b="1" dirty="0"/>
              <a:t>ALL:</a:t>
            </a:r>
            <a:r>
              <a:rPr lang="en-US" dirty="0"/>
              <a:t> The stone which the builders rejected has become the chief cornerstone. </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HALLEL—PSALMS</a:t>
            </a:r>
            <a:r>
              <a:rPr lang="en-US" sz="4500" baseline="30000" dirty="0"/>
              <a:t> OF </a:t>
            </a:r>
            <a:r>
              <a:rPr lang="en-US" sz="4500" dirty="0"/>
              <a:t>PRAISE</a:t>
            </a:r>
          </a:p>
        </p:txBody>
      </p:sp>
    </p:spTree>
    <p:extLst>
      <p:ext uri="{BB962C8B-B14F-4D97-AF65-F5344CB8AC3E}">
        <p14:creationId xmlns:p14="http://schemas.microsoft.com/office/powerpoint/2010/main" val="2898898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This is the Lord's doing; It is marvelous in our eyes. </a:t>
            </a:r>
          </a:p>
          <a:p>
            <a:pPr marL="0" indent="0">
              <a:buNone/>
            </a:pPr>
            <a:r>
              <a:rPr lang="en-US" b="1" dirty="0"/>
              <a:t>ALL:</a:t>
            </a:r>
            <a:r>
              <a:rPr lang="en-US" dirty="0"/>
              <a:t> This is the day which the Lord has made. Let us rejoice and be glad in it. </a:t>
            </a:r>
          </a:p>
          <a:p>
            <a:pPr marL="0" indent="0">
              <a:buNone/>
            </a:pPr>
            <a:r>
              <a:rPr lang="en-US" b="1" dirty="0"/>
              <a:t>READER:</a:t>
            </a:r>
            <a:r>
              <a:rPr lang="en-US" dirty="0"/>
              <a:t> Blessed is the One who comes in the name of the Lord. </a:t>
            </a:r>
          </a:p>
          <a:p>
            <a:pPr marL="0" indent="0">
              <a:buNone/>
            </a:pPr>
            <a:r>
              <a:rPr lang="en-US" b="1" dirty="0"/>
              <a:t>ALL:</a:t>
            </a:r>
            <a:r>
              <a:rPr lang="en-US" dirty="0"/>
              <a:t> Give thanks to the Lord for He is good. For His lovingkindness is everlasting.</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HALLEL—PSALMS</a:t>
            </a:r>
            <a:r>
              <a:rPr lang="en-US" sz="4500" baseline="30000" dirty="0"/>
              <a:t> OF </a:t>
            </a:r>
            <a:r>
              <a:rPr lang="en-US" sz="4500" dirty="0"/>
              <a:t>PRAISE</a:t>
            </a:r>
          </a:p>
        </p:txBody>
      </p:sp>
    </p:spTree>
    <p:extLst>
      <p:ext uri="{BB962C8B-B14F-4D97-AF65-F5344CB8AC3E}">
        <p14:creationId xmlns:p14="http://schemas.microsoft.com/office/powerpoint/2010/main" val="1288592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i="1" dirty="0"/>
              <a:t>(Distribute cups and all drink)</a:t>
            </a:r>
            <a:endParaRPr lang="en-US" dirty="0"/>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3800" dirty="0"/>
              <a:t>4</a:t>
            </a:r>
            <a:r>
              <a:rPr lang="en-US" sz="3800" baseline="30000" dirty="0"/>
              <a:t>TH</a:t>
            </a:r>
            <a:r>
              <a:rPr lang="en-US" sz="3800" dirty="0"/>
              <a:t> CUP</a:t>
            </a:r>
            <a:r>
              <a:rPr lang="en-US" sz="3800" baseline="30000" dirty="0"/>
              <a:t> OF </a:t>
            </a:r>
            <a:r>
              <a:rPr lang="en-US" sz="3800" dirty="0"/>
              <a:t>WINE</a:t>
            </a:r>
            <a:r>
              <a:rPr lang="en-US" sz="3200" dirty="0"/>
              <a:t>—PRAISE &amp; COMPLETION</a:t>
            </a:r>
            <a:endParaRPr lang="en-US" sz="4500" dirty="0"/>
          </a:p>
        </p:txBody>
      </p:sp>
    </p:spTree>
    <p:extLst>
      <p:ext uri="{BB962C8B-B14F-4D97-AF65-F5344CB8AC3E}">
        <p14:creationId xmlns:p14="http://schemas.microsoft.com/office/powerpoint/2010/main" val="3335387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i="1" dirty="0"/>
              <a:t>(Sing together.) </a:t>
            </a:r>
            <a:endParaRPr lang="en-US" dirty="0"/>
          </a:p>
          <a:p>
            <a:pPr marL="0" indent="0">
              <a:buNone/>
            </a:pPr>
            <a:r>
              <a:rPr lang="en-US" dirty="0"/>
              <a:t> </a:t>
            </a:r>
          </a:p>
          <a:p>
            <a:pPr marL="0" indent="0">
              <a:buNone/>
            </a:pPr>
            <a:r>
              <a:rPr lang="en-US" dirty="0"/>
              <a:t>Praise God from whom all blessings flow</a:t>
            </a:r>
          </a:p>
          <a:p>
            <a:pPr marL="0" indent="0">
              <a:buNone/>
            </a:pPr>
            <a:r>
              <a:rPr lang="en-US" dirty="0"/>
              <a:t>Praise Him all creatures here below</a:t>
            </a:r>
          </a:p>
          <a:p>
            <a:pPr marL="0" indent="0">
              <a:buNone/>
            </a:pPr>
            <a:r>
              <a:rPr lang="en-US" dirty="0"/>
              <a:t>Praise Him above ye heavenly hosts</a:t>
            </a:r>
          </a:p>
          <a:p>
            <a:pPr marL="0" indent="0">
              <a:buNone/>
            </a:pPr>
            <a:r>
              <a:rPr lang="en-US" dirty="0"/>
              <a:t>Praise Father, Son, and Holy Ghost</a:t>
            </a:r>
          </a:p>
          <a:p>
            <a:pPr marL="0" indent="0">
              <a:buNone/>
            </a:pPr>
            <a:r>
              <a:rPr lang="en-US" dirty="0"/>
              <a:t>Amen.</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DOXOLOGY</a:t>
            </a:r>
          </a:p>
        </p:txBody>
      </p:sp>
    </p:spTree>
    <p:extLst>
      <p:ext uri="{BB962C8B-B14F-4D97-AF65-F5344CB8AC3E}">
        <p14:creationId xmlns:p14="http://schemas.microsoft.com/office/powerpoint/2010/main" val="29307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Thanks for Zooming in! Before we begin our Seder, I want to take time to explain what it is.  The Seder meal is part of the Jewish traditional Passover celebration. Seder means order. It is the order of service by which we recall the miraculous provisions of God as He delivered the Israelites from the bondage of slavery in Egypt, specifically by “passing over” the Israelite homes with lamb’s blood on the doorposts. The first Passover was celebrated by the Israelites, according to God’s command (Exd.12:1-2), the night before the Exodus from Egypt. Passover was and is a shadow of what is to come. </a:t>
            </a:r>
          </a:p>
          <a:p>
            <a:pPr marL="0" lvl="0" indent="0">
              <a:buNone/>
            </a:pPr>
            <a:endParaRPr lang="en-US" dirty="0"/>
          </a:p>
        </p:txBody>
      </p:sp>
      <p:sp>
        <p:nvSpPr>
          <p:cNvPr id="4" name="Title 1">
            <a:extLst>
              <a:ext uri="{FF2B5EF4-FFF2-40B4-BE49-F238E27FC236}">
                <a16:creationId xmlns:a16="http://schemas.microsoft.com/office/drawing/2014/main" id="{EFA48647-FBF6-49B7-A2C0-0C287772FF5E}"/>
              </a:ext>
            </a:extLst>
          </p:cNvPr>
          <p:cNvSpPr>
            <a:spLocks noGrp="1"/>
          </p:cNvSpPr>
          <p:nvPr>
            <p:ph type="title"/>
          </p:nvPr>
        </p:nvSpPr>
        <p:spPr>
          <a:xfrm>
            <a:off x="212436" y="5613306"/>
            <a:ext cx="8302914" cy="1156567"/>
          </a:xfrm>
        </p:spPr>
        <p:txBody>
          <a:bodyPr>
            <a:noAutofit/>
          </a:bodyPr>
          <a:lstStyle/>
          <a:p>
            <a:r>
              <a:rPr lang="en-US" sz="5500" dirty="0"/>
              <a:t>WELCOME</a:t>
            </a:r>
          </a:p>
        </p:txBody>
      </p:sp>
    </p:spTree>
    <p:extLst>
      <p:ext uri="{BB962C8B-B14F-4D97-AF65-F5344CB8AC3E}">
        <p14:creationId xmlns:p14="http://schemas.microsoft.com/office/powerpoint/2010/main" val="3807677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ALL:</a:t>
            </a:r>
            <a:r>
              <a:rPr lang="en-US" dirty="0"/>
              <a:t>  In Closing we call out to our Lord and God. Have compassion, O Lord our God, upon us, upon Israel Your people, upon Jerusalem Your city, on Zion the dwelling place of Your glory, and upon Your altar and Your Temple. Rebuild Jerusalem, Your holy city, speedily in our days. Be gracious to us and give us strength. Blessed art Thou, Lord our God, Ruler of the universe. We thank Thee for sustaining us all to this day. Blessed be the Lord.</a:t>
            </a:r>
          </a:p>
          <a:p>
            <a:pPr marL="0" indent="0">
              <a:buNone/>
            </a:pPr>
            <a:r>
              <a:rPr lang="en-US" b="1" dirty="0"/>
              <a:t>LEADER:</a:t>
            </a:r>
            <a:r>
              <a:rPr lang="en-US" dirty="0"/>
              <a:t>  The Seder customary ends by everyone saying: Next Year in Jerusalem! </a:t>
            </a:r>
          </a:p>
          <a:p>
            <a:pPr marL="0" indent="0">
              <a:buNone/>
            </a:pPr>
            <a:r>
              <a:rPr lang="en-US" b="1" dirty="0"/>
              <a:t>ALL:</a:t>
            </a:r>
            <a:r>
              <a:rPr lang="en-US" dirty="0"/>
              <a:t> Next Year in Jerusalem! </a:t>
            </a:r>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CLOSING</a:t>
            </a:r>
          </a:p>
        </p:txBody>
      </p:sp>
    </p:spTree>
    <p:extLst>
      <p:ext uri="{BB962C8B-B14F-4D97-AF65-F5344CB8AC3E}">
        <p14:creationId xmlns:p14="http://schemas.microsoft.com/office/powerpoint/2010/main" val="3078965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sz="4800" b="1" dirty="0"/>
              <a:t>ALL:</a:t>
            </a:r>
            <a:r>
              <a:rPr lang="en-US" sz="4800" dirty="0"/>
              <a:t>  We hope to see </a:t>
            </a:r>
            <a:br>
              <a:rPr lang="en-US" sz="4800" dirty="0"/>
            </a:br>
            <a:r>
              <a:rPr lang="en-US" sz="4800" dirty="0"/>
              <a:t>one another someday </a:t>
            </a:r>
            <a:br>
              <a:rPr lang="en-US" sz="4800" dirty="0"/>
            </a:br>
            <a:r>
              <a:rPr lang="en-US" sz="4800" dirty="0"/>
              <a:t>in the New Jerusalem!</a:t>
            </a:r>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7500" dirty="0"/>
              <a:t>CLOSING</a:t>
            </a:r>
          </a:p>
        </p:txBody>
      </p:sp>
    </p:spTree>
    <p:extLst>
      <p:ext uri="{BB962C8B-B14F-4D97-AF65-F5344CB8AC3E}">
        <p14:creationId xmlns:p14="http://schemas.microsoft.com/office/powerpoint/2010/main" val="1520381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91116"/>
            <a:ext cx="8169215" cy="6126911"/>
          </a:xfrm>
        </p:spPr>
      </p:pic>
      <p:sp>
        <p:nvSpPr>
          <p:cNvPr id="3" name="TextBox 2">
            <a:extLst>
              <a:ext uri="{FF2B5EF4-FFF2-40B4-BE49-F238E27FC236}">
                <a16:creationId xmlns:a16="http://schemas.microsoft.com/office/drawing/2014/main" id="{9D3934CA-1E89-493B-B3F5-3892F2B5884C}"/>
              </a:ext>
            </a:extLst>
          </p:cNvPr>
          <p:cNvSpPr txBox="1"/>
          <p:nvPr/>
        </p:nvSpPr>
        <p:spPr>
          <a:xfrm rot="20988916">
            <a:off x="3403258" y="2601671"/>
            <a:ext cx="3156438"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300" normalizeH="0" baseline="0" noProof="0" dirty="0">
                <a:ln>
                  <a:noFill/>
                </a:ln>
                <a:solidFill>
                  <a:prstClr val="white"/>
                </a:solidFill>
                <a:effectLst/>
                <a:uLnTx/>
                <a:uFillTx/>
                <a:latin typeface="Ubuntu" panose="020B0504030602030204" pitchFamily="34" charset="0"/>
                <a:ea typeface="+mn-ea"/>
                <a:cs typeface="+mn-cs"/>
              </a:rPr>
              <a:t>THANKS</a:t>
            </a:r>
          </a:p>
        </p:txBody>
      </p:sp>
      <p:pic>
        <p:nvPicPr>
          <p:cNvPr id="7" name="Picture 6" descr="A picture containing drawing&#10;&#10;Description automatically generated">
            <a:extLst>
              <a:ext uri="{FF2B5EF4-FFF2-40B4-BE49-F238E27FC236}">
                <a16:creationId xmlns:a16="http://schemas.microsoft.com/office/drawing/2014/main" id="{99A8DAFC-B8E3-48BC-85A2-FB1B07D8B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4147761"/>
            <a:ext cx="9134475" cy="2752725"/>
          </a:xfrm>
          <a:prstGeom prst="rect">
            <a:avLst/>
          </a:prstGeom>
        </p:spPr>
      </p:pic>
    </p:spTree>
    <p:extLst>
      <p:ext uri="{BB962C8B-B14F-4D97-AF65-F5344CB8AC3E}">
        <p14:creationId xmlns:p14="http://schemas.microsoft.com/office/powerpoint/2010/main" val="38740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The story we tell tonight has been retold for thousands of years. It is a timeless story of the eternal truth of God’s involvement and care of His people. It is retold through the Seder Plate that you see before us. Each item on the Seder Plate plays a part in retelling the story. During this time, we remember how God showed man’s sinfulness, His own willingness to forgive, His power to deliver his people and to make a way for them where there was no way. </a:t>
            </a:r>
          </a:p>
          <a:p>
            <a:pPr marL="0" lvl="0" indent="0">
              <a:buNone/>
            </a:pPr>
            <a:endParaRPr lang="en-US" dirty="0"/>
          </a:p>
        </p:txBody>
      </p:sp>
      <p:sp>
        <p:nvSpPr>
          <p:cNvPr id="4" name="Title 1">
            <a:extLst>
              <a:ext uri="{FF2B5EF4-FFF2-40B4-BE49-F238E27FC236}">
                <a16:creationId xmlns:a16="http://schemas.microsoft.com/office/drawing/2014/main" id="{DAC797AD-248C-46C9-807C-E8DF4BB28A14}"/>
              </a:ext>
            </a:extLst>
          </p:cNvPr>
          <p:cNvSpPr>
            <a:spLocks noGrp="1"/>
          </p:cNvSpPr>
          <p:nvPr>
            <p:ph type="title"/>
          </p:nvPr>
        </p:nvSpPr>
        <p:spPr>
          <a:xfrm>
            <a:off x="212436" y="5613306"/>
            <a:ext cx="8302914" cy="1156567"/>
          </a:xfrm>
        </p:spPr>
        <p:txBody>
          <a:bodyPr>
            <a:noAutofit/>
          </a:bodyPr>
          <a:lstStyle/>
          <a:p>
            <a:r>
              <a:rPr lang="en-US" sz="5500" dirty="0"/>
              <a:t>WELCOME</a:t>
            </a:r>
          </a:p>
        </p:txBody>
      </p:sp>
    </p:spTree>
    <p:extLst>
      <p:ext uri="{BB962C8B-B14F-4D97-AF65-F5344CB8AC3E}">
        <p14:creationId xmlns:p14="http://schemas.microsoft.com/office/powerpoint/2010/main" val="37961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It was at Jesus’ last Passover that He instructed believers to keep the Lord's Supper, in remembrance of His sacrificial death on the Cross. The Jewish Passover of today still points to </a:t>
            </a:r>
            <a:r>
              <a:rPr lang="en-US" dirty="0" err="1"/>
              <a:t>Y'shua</a:t>
            </a:r>
            <a:r>
              <a:rPr lang="en-US" dirty="0"/>
              <a:t>, the Hebrew way to say Jesus, as the Messiah. </a:t>
            </a:r>
            <a:r>
              <a:rPr lang="en-US" dirty="0" err="1"/>
              <a:t>Y'shua</a:t>
            </a:r>
            <a:r>
              <a:rPr lang="en-US" dirty="0"/>
              <a:t>, Jesus and Joshua are all the same word, meaning Salvation, Jehovah Saves.</a:t>
            </a:r>
          </a:p>
          <a:p>
            <a:pPr marL="0" lvl="0" indent="0">
              <a:buNone/>
            </a:pPr>
            <a:endParaRPr lang="en-US" dirty="0"/>
          </a:p>
        </p:txBody>
      </p:sp>
      <p:sp>
        <p:nvSpPr>
          <p:cNvPr id="4" name="Title 1">
            <a:extLst>
              <a:ext uri="{FF2B5EF4-FFF2-40B4-BE49-F238E27FC236}">
                <a16:creationId xmlns:a16="http://schemas.microsoft.com/office/drawing/2014/main" id="{D233B447-AC91-4AE2-8F75-580733EA3FEB}"/>
              </a:ext>
            </a:extLst>
          </p:cNvPr>
          <p:cNvSpPr>
            <a:spLocks noGrp="1"/>
          </p:cNvSpPr>
          <p:nvPr>
            <p:ph type="title"/>
          </p:nvPr>
        </p:nvSpPr>
        <p:spPr>
          <a:xfrm>
            <a:off x="212436" y="5613306"/>
            <a:ext cx="8302914" cy="1156567"/>
          </a:xfrm>
        </p:spPr>
        <p:txBody>
          <a:bodyPr>
            <a:noAutofit/>
          </a:bodyPr>
          <a:lstStyle/>
          <a:p>
            <a:r>
              <a:rPr lang="en-US" sz="5500" dirty="0"/>
              <a:t>WELCOME</a:t>
            </a:r>
          </a:p>
        </p:txBody>
      </p:sp>
    </p:spTree>
    <p:extLst>
      <p:ext uri="{BB962C8B-B14F-4D97-AF65-F5344CB8AC3E}">
        <p14:creationId xmlns:p14="http://schemas.microsoft.com/office/powerpoint/2010/main" val="63311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LEADER:</a:t>
            </a:r>
            <a:r>
              <a:rPr lang="en-US" dirty="0"/>
              <a:t> The order of service we will follow tonight is a variation of the Jewish writing, called the HAGGADAH. HAGGADAH means "the Telling". In Exodus 13:8, it says “you shall tell your sons of the Exodus…” There are many versions of the Haggadah written by various Jewish Rabbis. The Seder we will be following tonight has been revised to be a “Messianic Seder” meaning that it reflects our belief in Jesus as the Messiah, the lamb of God, who has already come to save us.</a:t>
            </a:r>
          </a:p>
          <a:p>
            <a:pPr marL="0" lvl="0" indent="0">
              <a:buNone/>
            </a:pPr>
            <a:endParaRPr lang="en-US" dirty="0"/>
          </a:p>
        </p:txBody>
      </p:sp>
      <p:sp>
        <p:nvSpPr>
          <p:cNvPr id="4" name="Title 1">
            <a:extLst>
              <a:ext uri="{FF2B5EF4-FFF2-40B4-BE49-F238E27FC236}">
                <a16:creationId xmlns:a16="http://schemas.microsoft.com/office/drawing/2014/main" id="{9F78D184-46DE-4278-9BF9-F6FD7194B37B}"/>
              </a:ext>
            </a:extLst>
          </p:cNvPr>
          <p:cNvSpPr>
            <a:spLocks noGrp="1"/>
          </p:cNvSpPr>
          <p:nvPr>
            <p:ph type="title"/>
          </p:nvPr>
        </p:nvSpPr>
        <p:spPr>
          <a:xfrm>
            <a:off x="212436" y="5613306"/>
            <a:ext cx="8302914" cy="1156567"/>
          </a:xfrm>
        </p:spPr>
        <p:txBody>
          <a:bodyPr>
            <a:noAutofit/>
          </a:bodyPr>
          <a:lstStyle/>
          <a:p>
            <a:r>
              <a:rPr lang="en-US" sz="5500" dirty="0"/>
              <a:t>WELCOME</a:t>
            </a:r>
          </a:p>
        </p:txBody>
      </p:sp>
    </p:spTree>
    <p:extLst>
      <p:ext uri="{BB962C8B-B14F-4D97-AF65-F5344CB8AC3E}">
        <p14:creationId xmlns:p14="http://schemas.microsoft.com/office/powerpoint/2010/main" val="16567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24DC7-6FF4-45B4-9459-532D6CDA430F}"/>
              </a:ext>
            </a:extLst>
          </p:cNvPr>
          <p:cNvSpPr>
            <a:spLocks noGrp="1"/>
          </p:cNvSpPr>
          <p:nvPr>
            <p:ph idx="1"/>
          </p:nvPr>
        </p:nvSpPr>
        <p:spPr>
          <a:xfrm>
            <a:off x="212436" y="298012"/>
            <a:ext cx="8302914" cy="6559988"/>
          </a:xfrm>
        </p:spPr>
        <p:txBody>
          <a:bodyPr>
            <a:normAutofit/>
          </a:bodyPr>
          <a:lstStyle/>
          <a:p>
            <a:pPr marL="0" indent="0">
              <a:buNone/>
            </a:pPr>
            <a:r>
              <a:rPr lang="en-US" b="1" dirty="0"/>
              <a:t>ALL (STANDING):</a:t>
            </a:r>
            <a:r>
              <a:rPr lang="en-US" dirty="0"/>
              <a:t> Blessed are You, O LORD our God, King of the Universe, Who has chosen us from the beginning of time, exalting us by making us holy through the blood of the Lamb of Christ. In love You have given us, O LORD our God, Sabbaths for rest, holidays for joy, festivals for gladness… and the Son for our redemption.</a:t>
            </a:r>
          </a:p>
          <a:p>
            <a:pPr marL="0" indent="0">
              <a:buNone/>
            </a:pPr>
            <a:endParaRPr lang="en-US" sz="400" dirty="0"/>
          </a:p>
          <a:p>
            <a:pPr marL="0" indent="0">
              <a:buNone/>
            </a:pPr>
            <a:r>
              <a:rPr lang="en-US" dirty="0"/>
              <a:t>You give us this feast of unleavened bread, the season of our freedom, in commemoration of the Jewish Liberation from Egypt and of liberation from sin and its punishment for all peoples. Blessings to our God who saw fit to deliver us!</a:t>
            </a:r>
          </a:p>
          <a:p>
            <a:pPr marL="0" lvl="0" indent="0">
              <a:buNone/>
            </a:pPr>
            <a:endParaRPr lang="en-US" dirty="0"/>
          </a:p>
        </p:txBody>
      </p:sp>
      <p:sp>
        <p:nvSpPr>
          <p:cNvPr id="4" name="Title 1">
            <a:extLst>
              <a:ext uri="{FF2B5EF4-FFF2-40B4-BE49-F238E27FC236}">
                <a16:creationId xmlns:a16="http://schemas.microsoft.com/office/drawing/2014/main" id="{C35A87A6-1D51-43DD-A71F-88788822D9D1}"/>
              </a:ext>
            </a:extLst>
          </p:cNvPr>
          <p:cNvSpPr>
            <a:spLocks noGrp="1"/>
          </p:cNvSpPr>
          <p:nvPr>
            <p:ph type="title"/>
          </p:nvPr>
        </p:nvSpPr>
        <p:spPr>
          <a:xfrm>
            <a:off x="212435" y="5613306"/>
            <a:ext cx="9981431" cy="1156567"/>
          </a:xfrm>
        </p:spPr>
        <p:txBody>
          <a:bodyPr>
            <a:noAutofit/>
          </a:bodyPr>
          <a:lstStyle/>
          <a:p>
            <a:r>
              <a:rPr lang="en-US" sz="4500" dirty="0"/>
              <a:t>STANDING SANCTIFICATION</a:t>
            </a:r>
          </a:p>
        </p:txBody>
      </p:sp>
    </p:spTree>
    <p:extLst>
      <p:ext uri="{BB962C8B-B14F-4D97-AF65-F5344CB8AC3E}">
        <p14:creationId xmlns:p14="http://schemas.microsoft.com/office/powerpoint/2010/main" val="2382187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9702</TotalTime>
  <Words>4651</Words>
  <Application>Microsoft Office PowerPoint</Application>
  <PresentationFormat>On-screen Show (4:3)</PresentationFormat>
  <Paragraphs>247</Paragraphs>
  <Slides>52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52</vt:i4>
      </vt:variant>
    </vt:vector>
  </HeadingPairs>
  <TitlesOfParts>
    <vt:vector size="59" baseType="lpstr">
      <vt:lpstr>Arial</vt:lpstr>
      <vt:lpstr>Baby Boston</vt:lpstr>
      <vt:lpstr>Calibri</vt:lpstr>
      <vt:lpstr>Calibri Light</vt:lpstr>
      <vt:lpstr>Ubuntu</vt:lpstr>
      <vt:lpstr>Office Theme</vt:lpstr>
      <vt:lpstr>9_Office Theme</vt:lpstr>
      <vt:lpstr>PowerPoint Presentation</vt:lpstr>
      <vt:lpstr>PowerPoint Presentation</vt:lpstr>
      <vt:lpstr>ROLES</vt:lpstr>
      <vt:lpstr>SETUP</vt:lpstr>
      <vt:lpstr>WELCOME</vt:lpstr>
      <vt:lpstr>WELCOME</vt:lpstr>
      <vt:lpstr>WELCOME</vt:lpstr>
      <vt:lpstr>WELCOME</vt:lpstr>
      <vt:lpstr>STANDING SANCTIFICATION</vt:lpstr>
      <vt:lpstr>LIGHTING OF THE CANDLES</vt:lpstr>
      <vt:lpstr>1ST CUP OF WINE—SANCTIFICATION</vt:lpstr>
      <vt:lpstr>1ST CUP OF WINE—SANCTIFICATION</vt:lpstr>
      <vt:lpstr>EATING OF THE GREEN VEGETABLE</vt:lpstr>
      <vt:lpstr>BREAKING OF THE MIDDLE MATZAH</vt:lpstr>
      <vt:lpstr>FOUR QUESTIONS</vt:lpstr>
      <vt:lpstr>FOUR QUESTIONS</vt:lpstr>
      <vt:lpstr>FOUR QUESTIONS</vt:lpstr>
      <vt:lpstr>PowerPoint Presentation</vt:lpstr>
      <vt:lpstr>PowerPoint Presentation</vt:lpstr>
      <vt:lpstr>PowerPoint Presentation</vt:lpstr>
      <vt:lpstr>PowerPoint Presentation</vt:lpstr>
      <vt:lpstr>MAGGID—TELLING THE PASSOVER STORY</vt:lpstr>
      <vt:lpstr>PowerPoint Presentation</vt:lpstr>
      <vt:lpstr>MAGGID—TELLING THE PASSOVER STORY</vt:lpstr>
      <vt:lpstr>2ND CUP OF WINE—THANKSGIVING </vt:lpstr>
      <vt:lpstr>AMAZING GRACE</vt:lpstr>
      <vt:lpstr>AMAZING GRACE</vt:lpstr>
      <vt:lpstr>AMAZING GRACE</vt:lpstr>
      <vt:lpstr>AMAZING GRACE</vt:lpstr>
      <vt:lpstr>AMAZING GRACE</vt:lpstr>
      <vt:lpstr>AMAZING GRACE</vt:lpstr>
      <vt:lpstr>AMAZING GRACE</vt:lpstr>
      <vt:lpstr>THE BITTER HERBS</vt:lpstr>
      <vt:lpstr>THE BITTER HERBS</vt:lpstr>
      <vt:lpstr>THE BITTER HERBS</vt:lpstr>
      <vt:lpstr>TIME FOR THE MEAL</vt:lpstr>
      <vt:lpstr>BAREICH—GRACE AFTER THE MEAL </vt:lpstr>
      <vt:lpstr>TZAFON—EATING THE AFIKOMAN </vt:lpstr>
      <vt:lpstr>TZAFON—EATING THE AFIKOMAN </vt:lpstr>
      <vt:lpstr>TZAFON—EATING THE AFIKOMAN </vt:lpstr>
      <vt:lpstr>3RD CUP OF WINE—REDEMPTION</vt:lpstr>
      <vt:lpstr>3RD CUP OF WINE—REDEMPTION</vt:lpstr>
      <vt:lpstr>3RD CUP OF WINE—REDEMPTION</vt:lpstr>
      <vt:lpstr>HALLEL—PSALMS OF PRAISE</vt:lpstr>
      <vt:lpstr>HALLEL—PSALMS OF PRAISE</vt:lpstr>
      <vt:lpstr>HALLEL—PSALMS OF PRAISE</vt:lpstr>
      <vt:lpstr>HALLEL—PSALMS OF PRAISE</vt:lpstr>
      <vt:lpstr>4TH CUP OF WINE—PRAISE &amp; COMPLETION</vt:lpstr>
      <vt:lpstr>DOXOLOGY</vt:lpstr>
      <vt:lpstr>CLOSING</vt:lpstr>
      <vt:lpstr>CLOSING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NEW HOPE COMMUNITY CHURCH</cp:lastModifiedBy>
  <cp:revision>43</cp:revision>
  <dcterms:created xsi:type="dcterms:W3CDTF">2020-03-20T16:52:44Z</dcterms:created>
  <dcterms:modified xsi:type="dcterms:W3CDTF">2020-04-07T17:58:31Z</dcterms:modified>
</cp:coreProperties>
</file>