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83" r:id="rId2"/>
    <p:sldMasterId id="2147483795" r:id="rId3"/>
    <p:sldMasterId id="2147483809" r:id="rId4"/>
  </p:sldMasterIdLst>
  <p:notesMasterIdLst>
    <p:notesMasterId r:id="rId93"/>
  </p:notesMasterIdLst>
  <p:handoutMasterIdLst>
    <p:handoutMasterId r:id="rId94"/>
  </p:handoutMasterIdLst>
  <p:sldIdLst>
    <p:sldId id="2383" r:id="rId5"/>
    <p:sldId id="3477" r:id="rId6"/>
    <p:sldId id="3478" r:id="rId7"/>
    <p:sldId id="3407" r:id="rId8"/>
    <p:sldId id="3479" r:id="rId9"/>
    <p:sldId id="3480" r:id="rId10"/>
    <p:sldId id="3481" r:id="rId11"/>
    <p:sldId id="3482" r:id="rId12"/>
    <p:sldId id="3483" r:id="rId13"/>
    <p:sldId id="3414" r:id="rId14"/>
    <p:sldId id="3484" r:id="rId15"/>
    <p:sldId id="3416" r:id="rId16"/>
    <p:sldId id="3417" r:id="rId17"/>
    <p:sldId id="3418" r:id="rId18"/>
    <p:sldId id="3172" r:id="rId19"/>
    <p:sldId id="3473" r:id="rId20"/>
    <p:sldId id="3163" r:id="rId21"/>
    <p:sldId id="3472" r:id="rId22"/>
    <p:sldId id="3379" r:id="rId23"/>
    <p:sldId id="3439" r:id="rId24"/>
    <p:sldId id="3415" r:id="rId25"/>
    <p:sldId id="3402" r:id="rId26"/>
    <p:sldId id="3408" r:id="rId27"/>
    <p:sldId id="3440" r:id="rId28"/>
    <p:sldId id="3384" r:id="rId29"/>
    <p:sldId id="3409" r:id="rId30"/>
    <p:sldId id="3410" r:id="rId31"/>
    <p:sldId id="3411" r:id="rId32"/>
    <p:sldId id="3412" r:id="rId33"/>
    <p:sldId id="3441" r:id="rId34"/>
    <p:sldId id="3413" r:id="rId35"/>
    <p:sldId id="3420" r:id="rId36"/>
    <p:sldId id="3421" r:id="rId37"/>
    <p:sldId id="3426" r:id="rId38"/>
    <p:sldId id="3427" r:id="rId39"/>
    <p:sldId id="3429" r:id="rId40"/>
    <p:sldId id="3428" r:id="rId41"/>
    <p:sldId id="3442" r:id="rId42"/>
    <p:sldId id="3443" r:id="rId43"/>
    <p:sldId id="3424" r:id="rId44"/>
    <p:sldId id="3445" r:id="rId45"/>
    <p:sldId id="3437" r:id="rId46"/>
    <p:sldId id="3449" r:id="rId47"/>
    <p:sldId id="3448" r:id="rId48"/>
    <p:sldId id="3447" r:id="rId49"/>
    <p:sldId id="3446" r:id="rId50"/>
    <p:sldId id="3454" r:id="rId51"/>
    <p:sldId id="3458" r:id="rId52"/>
    <p:sldId id="3457" r:id="rId53"/>
    <p:sldId id="3459" r:id="rId54"/>
    <p:sldId id="3456" r:id="rId55"/>
    <p:sldId id="3139" r:id="rId56"/>
    <p:sldId id="3476" r:id="rId57"/>
    <p:sldId id="3308" r:id="rId58"/>
    <p:sldId id="3461" r:id="rId59"/>
    <p:sldId id="3462" r:id="rId60"/>
    <p:sldId id="3463" r:id="rId61"/>
    <p:sldId id="3464" r:id="rId62"/>
    <p:sldId id="3465" r:id="rId63"/>
    <p:sldId id="3466" r:id="rId64"/>
    <p:sldId id="3467" r:id="rId65"/>
    <p:sldId id="3468" r:id="rId66"/>
    <p:sldId id="3469" r:id="rId67"/>
    <p:sldId id="3470" r:id="rId68"/>
    <p:sldId id="3471" r:id="rId69"/>
    <p:sldId id="3451" r:id="rId70"/>
    <p:sldId id="3460" r:id="rId71"/>
    <p:sldId id="3309" r:id="rId72"/>
    <p:sldId id="3310" r:id="rId73"/>
    <p:sldId id="3311" r:id="rId74"/>
    <p:sldId id="3312" r:id="rId75"/>
    <p:sldId id="3313" r:id="rId76"/>
    <p:sldId id="3314" r:id="rId77"/>
    <p:sldId id="3325" r:id="rId78"/>
    <p:sldId id="3326" r:id="rId79"/>
    <p:sldId id="3327" r:id="rId80"/>
    <p:sldId id="3328" r:id="rId81"/>
    <p:sldId id="3329" r:id="rId82"/>
    <p:sldId id="3330" r:id="rId83"/>
    <p:sldId id="3331" r:id="rId84"/>
    <p:sldId id="3332" r:id="rId85"/>
    <p:sldId id="3333" r:id="rId86"/>
    <p:sldId id="3334" r:id="rId87"/>
    <p:sldId id="3335" r:id="rId88"/>
    <p:sldId id="3336" r:id="rId89"/>
    <p:sldId id="3337" r:id="rId90"/>
    <p:sldId id="3475" r:id="rId91"/>
    <p:sldId id="3474" r:id="rId92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B0"/>
    <a:srgbClr val="E3E0C0"/>
    <a:srgbClr val="003C79"/>
    <a:srgbClr val="FFD60B"/>
    <a:srgbClr val="E00C0D"/>
    <a:srgbClr val="005AAB"/>
    <a:srgbClr val="025EB1"/>
    <a:srgbClr val="88573A"/>
    <a:srgbClr val="E26B38"/>
    <a:srgbClr val="2E5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99" autoAdjust="0"/>
    <p:restoredTop sz="94639" autoAdjust="0"/>
  </p:normalViewPr>
  <p:slideViewPr>
    <p:cSldViewPr snapToGrid="0">
      <p:cViewPr varScale="1">
        <p:scale>
          <a:sx n="115" d="100"/>
          <a:sy n="115" d="100"/>
        </p:scale>
        <p:origin x="144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2/24/2020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85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44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9037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298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428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8164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24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5027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A82711-456B-44E9-AB23-7A551EFA20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24" y="6312768"/>
            <a:ext cx="8542815" cy="165676"/>
          </a:xfrm>
        </p:spPr>
        <p:txBody>
          <a:bodyPr>
            <a:noAutofit/>
          </a:bodyPr>
          <a:lstStyle>
            <a:lvl1pPr>
              <a:defRPr sz="5500" b="0" i="0" spc="0" baseline="0">
                <a:solidFill>
                  <a:srgbClr val="005AAB"/>
                </a:solidFill>
                <a:latin typeface="HansHand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625" y="1280826"/>
            <a:ext cx="8732594" cy="44816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8035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855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6448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286733"/>
      </p:ext>
    </p:extLst>
  </p:cSld>
  <p:clrMapOvr>
    <a:masterClrMapping/>
  </p:clrMapOvr>
  <p:transition advClick="0" advTm="20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24436"/>
      </p:ext>
    </p:extLst>
  </p:cSld>
  <p:clrMapOvr>
    <a:masterClrMapping/>
  </p:clrMapOvr>
  <p:transition advClick="0" advTm="20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195782"/>
      </p:ext>
    </p:extLst>
  </p:cSld>
  <p:clrMapOvr>
    <a:masterClrMapping/>
  </p:clrMapOvr>
  <p:transition advClick="0" advTm="20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620270"/>
      </p:ext>
    </p:extLst>
  </p:cSld>
  <p:clrMapOvr>
    <a:masterClrMapping/>
  </p:clrMapOvr>
  <p:transition advClick="0" advTm="20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193456"/>
      </p:ext>
    </p:extLst>
  </p:cSld>
  <p:clrMapOvr>
    <a:masterClrMapping/>
  </p:clrMapOvr>
  <p:transition advClick="0" advTm="20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296967"/>
      </p:ext>
    </p:extLst>
  </p:cSld>
  <p:clrMapOvr>
    <a:masterClrMapping/>
  </p:clrMapOvr>
  <p:transition advClick="0" advTm="20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038471"/>
      </p:ext>
    </p:extLst>
  </p:cSld>
  <p:clrMapOvr>
    <a:masterClrMapping/>
  </p:clrMapOvr>
  <p:transition advClick="0" advTm="2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424800"/>
      </p:ext>
    </p:extLst>
  </p:cSld>
  <p:clrMapOvr>
    <a:masterClrMapping/>
  </p:clrMapOvr>
  <p:transition advClick="0" advTm="20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771874"/>
      </p:ext>
    </p:extLst>
  </p:cSld>
  <p:clrMapOvr>
    <a:masterClrMapping/>
  </p:clrMapOvr>
  <p:transition advClick="0" advTm="20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921618"/>
      </p:ext>
    </p:extLst>
  </p:cSld>
  <p:clrMapOvr>
    <a:masterClrMapping/>
  </p:clrMapOvr>
  <p:transition advClick="0" advTm="20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43600" y="1066800"/>
            <a:ext cx="14478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066800"/>
            <a:ext cx="41910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329865"/>
      </p:ext>
    </p:extLst>
  </p:cSld>
  <p:clrMapOvr>
    <a:masterClrMapping/>
  </p:clrMapOvr>
  <p:transition advClick="0" advTm="20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687854"/>
      </p:ext>
    </p:extLst>
  </p:cSld>
  <p:clrMapOvr>
    <a:masterClrMapping/>
  </p:clrMapOvr>
  <p:transition advClick="0" advTm="20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24384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43053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4153300"/>
      </p:ext>
    </p:extLst>
  </p:cSld>
  <p:clrMapOvr>
    <a:masterClrMapping/>
  </p:clrMapOvr>
  <p:transition advClick="0" advTm="20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09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17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42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60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04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08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2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91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25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6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5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668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2438400"/>
            <a:ext cx="579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5478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ransition advClick="0" advTm="20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9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300" dirty="0">
                <a:solidFill>
                  <a:schemeClr val="bg1"/>
                </a:solidFill>
                <a:latin typeface="Ubuntu" panose="020B050403060203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838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Oh come to the Father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Through Jesus the Son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And give Him the glory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Great things He as done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286454761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To God be the glory,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Great things He has done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So loved He the world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That He gave us His Son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132466194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Who yielded His life,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 atonement for sin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And opened the life gate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That all may come in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39721469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Praise the Lord, praise the Lord!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earth hear His voice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Praise the Lord, praise the Lord!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people rejoice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68767865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Oh come to the Father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Through Jesus the Son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And give Him the glory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Great things He as done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379522646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DCE33F-3EA4-4760-A3AB-68F997DEE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5" y="1210352"/>
            <a:ext cx="5781319" cy="5781319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35085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54877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8" y="129089"/>
            <a:ext cx="8776535" cy="926816"/>
          </a:xfrm>
        </p:spPr>
        <p:txBody>
          <a:bodyPr>
            <a:noAutofit/>
          </a:bodyPr>
          <a:lstStyle/>
          <a:p>
            <a:r>
              <a:rPr lang="en-US" sz="7500" cap="all" dirty="0">
                <a:solidFill>
                  <a:schemeClr val="bg1"/>
                </a:solidFill>
              </a:rPr>
              <a:t>AFTER PARTY!</a:t>
            </a:r>
            <a:endParaRPr lang="en-US" sz="7500" b="0" cap="all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3F81D9-9318-4678-ADE2-DEBE17E9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203" y="1197333"/>
            <a:ext cx="3238667" cy="57368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Join us right after Central Gathering for our After Party at Pizza Ranch (511 McCall Rd)!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There's space for the kids and plenty of pizza AND SALAD (for Terrence)!!!</a:t>
            </a:r>
            <a:endParaRPr lang="en-US" sz="2000" b="1" i="1" dirty="0">
              <a:solidFill>
                <a:srgbClr val="F46F2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2FFE3-7948-431D-A9F3-100DC2B6BBB5}"/>
              </a:ext>
            </a:extLst>
          </p:cNvPr>
          <p:cNvSpPr txBox="1"/>
          <p:nvPr/>
        </p:nvSpPr>
        <p:spPr>
          <a:xfrm rot="21353001">
            <a:off x="3732194" y="5532581"/>
            <a:ext cx="39163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>
                <a:solidFill>
                  <a:srgbClr val="C73928"/>
                </a:solidFill>
              </a:rPr>
              <a:t>TONIGHT!</a:t>
            </a:r>
          </a:p>
        </p:txBody>
      </p:sp>
    </p:spTree>
    <p:extLst>
      <p:ext uri="{BB962C8B-B14F-4D97-AF65-F5344CB8AC3E}">
        <p14:creationId xmlns:p14="http://schemas.microsoft.com/office/powerpoint/2010/main" val="31730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B678A3-3CF2-4A57-A4CF-FBA4E87E2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10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35085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54877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8" y="129089"/>
            <a:ext cx="8776535" cy="926816"/>
          </a:xfrm>
        </p:spPr>
        <p:txBody>
          <a:bodyPr>
            <a:noAutofit/>
          </a:bodyPr>
          <a:lstStyle/>
          <a:p>
            <a:r>
              <a:rPr lang="en-US" sz="6000" cap="all" dirty="0">
                <a:solidFill>
                  <a:schemeClr val="bg1"/>
                </a:solidFill>
              </a:rPr>
              <a:t>WORD OF THE YEAR</a:t>
            </a:r>
            <a:endParaRPr lang="en-US" sz="6000" b="0" cap="all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3F81D9-9318-4678-ADE2-DEBE17E9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617" y="1451857"/>
            <a:ext cx="3669254" cy="57368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100" b="1" dirty="0"/>
              <a:t>Pick a 2020 WOTY </a:t>
            </a:r>
            <a:br>
              <a:rPr lang="en-US" sz="3100" b="1" dirty="0"/>
            </a:br>
            <a:r>
              <a:rPr lang="en-US" sz="3100" dirty="0"/>
              <a:t>– a spiritual growth word of the year – </a:t>
            </a:r>
            <a:br>
              <a:rPr lang="en-US" sz="3100" dirty="0"/>
            </a:br>
            <a:r>
              <a:rPr lang="en-US" sz="3100" b="1" dirty="0"/>
              <a:t>and share it with us online</a:t>
            </a:r>
            <a:r>
              <a:rPr lang="en-US" sz="3100" dirty="0"/>
              <a:t> at: </a:t>
            </a:r>
            <a:r>
              <a:rPr lang="en-US" sz="3100" u="sng" dirty="0" err="1"/>
              <a:t>tallgrass.church</a:t>
            </a:r>
            <a:r>
              <a:rPr lang="en-US" sz="3100" u="sng" dirty="0"/>
              <a:t>/</a:t>
            </a:r>
            <a:r>
              <a:rPr lang="en-US" sz="3100" u="sng" dirty="0" err="1"/>
              <a:t>woty</a:t>
            </a:r>
            <a:endParaRPr lang="en-US" sz="3100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i="1" dirty="0">
              <a:solidFill>
                <a:srgbClr val="F46F2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100" b="1" i="1" dirty="0">
                <a:solidFill>
                  <a:srgbClr val="F46F22"/>
                </a:solidFill>
              </a:rPr>
              <a:t>We’ll pray for one another’s </a:t>
            </a:r>
            <a:br>
              <a:rPr lang="en-US" sz="3100" b="1" i="1" dirty="0">
                <a:solidFill>
                  <a:srgbClr val="F46F22"/>
                </a:solidFill>
              </a:rPr>
            </a:br>
            <a:r>
              <a:rPr lang="en-US" sz="3100" b="1" i="1" dirty="0">
                <a:solidFill>
                  <a:srgbClr val="F46F22"/>
                </a:solidFill>
              </a:rPr>
              <a:t>submitted</a:t>
            </a:r>
            <a:br>
              <a:rPr lang="en-US" sz="3100" b="1" i="1" dirty="0">
                <a:solidFill>
                  <a:srgbClr val="F46F22"/>
                </a:solidFill>
              </a:rPr>
            </a:br>
            <a:r>
              <a:rPr lang="en-US" sz="3100" b="1" i="1" dirty="0">
                <a:solidFill>
                  <a:srgbClr val="F46F22"/>
                </a:solidFill>
              </a:rPr>
              <a:t>WOTYs !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9C8F09B-08FA-482B-BFE0-5A57860D9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4" y="1517735"/>
            <a:ext cx="51244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35085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54877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8" y="129089"/>
            <a:ext cx="8776535" cy="926816"/>
          </a:xfrm>
        </p:spPr>
        <p:txBody>
          <a:bodyPr>
            <a:noAutofit/>
          </a:bodyPr>
          <a:lstStyle/>
          <a:p>
            <a:r>
              <a:rPr lang="en-US" sz="6000" cap="all" dirty="0">
                <a:solidFill>
                  <a:schemeClr val="bg1"/>
                </a:solidFill>
              </a:rPr>
              <a:t>WOTY FOR LENT</a:t>
            </a:r>
            <a:endParaRPr lang="en-US" sz="6000" b="0" cap="all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3F81D9-9318-4678-ADE2-DEBE17E9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617" y="1451857"/>
            <a:ext cx="3669254" cy="57368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300" b="1" dirty="0"/>
              <a:t>Lent starts Feb 26</a:t>
            </a:r>
            <a:r>
              <a:rPr lang="en-US" sz="3300" b="1" baseline="30000" dirty="0"/>
              <a:t>th</a:t>
            </a:r>
            <a:r>
              <a:rPr lang="en-US" sz="3300" b="1" dirty="0"/>
              <a:t>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100" dirty="0"/>
              <a:t>Let’s focus on our WOTYs through Lent.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F46F2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b="1" i="1" dirty="0">
                <a:solidFill>
                  <a:srgbClr val="F46F22"/>
                </a:solidFill>
              </a:rPr>
              <a:t>Focused prayer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b="1" i="1" dirty="0">
                <a:solidFill>
                  <a:srgbClr val="F46F22"/>
                </a:solidFill>
              </a:rPr>
              <a:t>Focused reading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b="1" i="1" dirty="0">
                <a:solidFill>
                  <a:srgbClr val="F46F22"/>
                </a:solidFill>
              </a:rPr>
              <a:t>Fasting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b="1" i="1" dirty="0">
                <a:solidFill>
                  <a:srgbClr val="F46F22"/>
                </a:solidFill>
              </a:rPr>
              <a:t>Encouraging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b="1" i="1" dirty="0">
                <a:solidFill>
                  <a:srgbClr val="F46F22"/>
                </a:solidFill>
              </a:rPr>
              <a:t>Ideas?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9C8F09B-08FA-482B-BFE0-5A57860D9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4" y="1517735"/>
            <a:ext cx="51244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24" y="6088643"/>
            <a:ext cx="8542815" cy="165676"/>
          </a:xfrm>
        </p:spPr>
        <p:txBody>
          <a:bodyPr/>
          <a:lstStyle/>
          <a:p>
            <a:r>
              <a:rPr lang="en-US" sz="7500" dirty="0"/>
              <a:t>Mingle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24" y="1493747"/>
            <a:ext cx="8732594" cy="417908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2300" dirty="0">
                <a:latin typeface="AbcDNManuscript" panose="00000400000000000000" pitchFamily="2" charset="0"/>
              </a:rPr>
              <a:t>What would an awesome church be like?</a:t>
            </a:r>
            <a:endParaRPr lang="en-US" sz="400" dirty="0">
              <a:latin typeface="AbcDNManuscript" panose="00000400000000000000" pitchFamily="2" charset="0"/>
            </a:endParaRPr>
          </a:p>
          <a:p>
            <a:pPr marL="0" indent="0" algn="ctr">
              <a:buNone/>
            </a:pPr>
            <a:endParaRPr lang="en-US" sz="700" dirty="0">
              <a:latin typeface="AbcDNManuscript" panose="00000400000000000000" pitchFamily="2" charset="0"/>
            </a:endParaRPr>
          </a:p>
          <a:p>
            <a:pPr marL="0" indent="0" algn="ctr">
              <a:buNone/>
            </a:pPr>
            <a:endParaRPr lang="en-US" sz="6500" dirty="0"/>
          </a:p>
        </p:txBody>
      </p:sp>
    </p:spTree>
    <p:extLst>
      <p:ext uri="{BB962C8B-B14F-4D97-AF65-F5344CB8AC3E}">
        <p14:creationId xmlns:p14="http://schemas.microsoft.com/office/powerpoint/2010/main" val="40233083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313596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1500" dirty="0">
                <a:solidFill>
                  <a:srgbClr val="005AAB"/>
                </a:solidFill>
                <a:latin typeface="HansHand" panose="00000500000000000000" pitchFamily="2" charset="0"/>
              </a:rPr>
              <a:t>To God Be </a:t>
            </a:r>
            <a:br>
              <a:rPr lang="en-US" sz="11500" dirty="0">
                <a:solidFill>
                  <a:srgbClr val="005AAB"/>
                </a:solidFill>
                <a:latin typeface="HansHand" panose="00000500000000000000" pitchFamily="2" charset="0"/>
              </a:rPr>
            </a:br>
            <a:r>
              <a:rPr lang="en-US" sz="11500" dirty="0">
                <a:solidFill>
                  <a:srgbClr val="005AAB"/>
                </a:solidFill>
                <a:latin typeface="HansHand" panose="00000500000000000000" pitchFamily="2" charset="0"/>
              </a:rPr>
              <a:t>the Glory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0451" y="5209873"/>
            <a:ext cx="9161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  <a:t>Hymn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  <a:t>					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cDNManuscrip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6234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24" y="6088643"/>
            <a:ext cx="8542815" cy="165676"/>
          </a:xfrm>
        </p:spPr>
        <p:txBody>
          <a:bodyPr/>
          <a:lstStyle/>
          <a:p>
            <a:r>
              <a:rPr lang="en-US" sz="7500" dirty="0"/>
              <a:t>Brainstorm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24" y="1493747"/>
            <a:ext cx="8732594" cy="417908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2300" b="1" dirty="0">
                <a:latin typeface="AbcDNManuscript" panose="00000400000000000000" pitchFamily="2" charset="0"/>
              </a:rPr>
              <a:t>What’s would an awesome church be like?</a:t>
            </a:r>
            <a:endParaRPr lang="en-US" sz="400" dirty="0">
              <a:latin typeface="AbcDNManuscript" panose="00000400000000000000" pitchFamily="2" charset="0"/>
            </a:endParaRPr>
          </a:p>
          <a:p>
            <a:pPr marL="0" indent="0" algn="ctr">
              <a:buNone/>
            </a:pPr>
            <a:endParaRPr lang="en-US" sz="700" dirty="0">
              <a:latin typeface="AbcDNManuscript" panose="00000400000000000000" pitchFamily="2" charset="0"/>
            </a:endParaRPr>
          </a:p>
          <a:p>
            <a:pPr marL="0" indent="0" algn="ctr">
              <a:buNone/>
            </a:pPr>
            <a:endParaRPr lang="en-US" sz="6500" dirty="0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BC2FB1E-0C01-4EEB-A558-DF801627E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306" y="-1"/>
            <a:ext cx="9852838" cy="73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345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9ACC5-2AA5-47C4-B355-A5796D272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6345871-5F40-48D5-8401-8A84F87E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002" y="-57150"/>
            <a:ext cx="10391619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1126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9ACC5-2AA5-47C4-B355-A5796D272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megachurch">
            <a:extLst>
              <a:ext uri="{FF2B5EF4-FFF2-40B4-BE49-F238E27FC236}">
                <a16:creationId xmlns:a16="http://schemas.microsoft.com/office/drawing/2014/main" id="{45213F2A-F2FE-455B-8A22-9E40C903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7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41520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6CCA-C087-4902-88D2-9E7BF9F14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C11C6-91F0-4544-B28F-8448E714B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worship band">
            <a:extLst>
              <a:ext uri="{FF2B5EF4-FFF2-40B4-BE49-F238E27FC236}">
                <a16:creationId xmlns:a16="http://schemas.microsoft.com/office/drawing/2014/main" id="{85277AA4-D3C8-4B2F-B1D9-7B31521A7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848" y="-1470660"/>
            <a:ext cx="13070508" cy="871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98497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6CCA-C087-4902-88D2-9E7BF9F14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C11C6-91F0-4544-B28F-8448E714B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A4DA6FA-2B59-450C-9579-A76A5736A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864" y="0"/>
            <a:ext cx="11449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2067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936E-1D7A-42C6-AB1F-B8A592C4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491B0-25FB-4A7E-932B-52D623F50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coffee meeting">
            <a:extLst>
              <a:ext uri="{FF2B5EF4-FFF2-40B4-BE49-F238E27FC236}">
                <a16:creationId xmlns:a16="http://schemas.microsoft.com/office/drawing/2014/main" id="{84524922-9DF0-4219-86C4-361828092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05" y="-11885"/>
            <a:ext cx="9680501" cy="684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96418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936E-1D7A-42C6-AB1F-B8A592C4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491B0-25FB-4A7E-932B-52D623F50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church fellowship">
            <a:extLst>
              <a:ext uri="{FF2B5EF4-FFF2-40B4-BE49-F238E27FC236}">
                <a16:creationId xmlns:a16="http://schemas.microsoft.com/office/drawing/2014/main" id="{22AC5EBA-EE32-4FA8-B67A-A788BD33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4760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936E-1D7A-42C6-AB1F-B8A592C4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491B0-25FB-4A7E-932B-52D623F50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missions service project">
            <a:extLst>
              <a:ext uri="{FF2B5EF4-FFF2-40B4-BE49-F238E27FC236}">
                <a16:creationId xmlns:a16="http://schemas.microsoft.com/office/drawing/2014/main" id="{B41EB636-CB70-4248-8518-1A451D8F0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1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301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85191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936E-1D7A-42C6-AB1F-B8A592C4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491B0-25FB-4A7E-932B-52D623F50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megachurch attractional">
            <a:extLst>
              <a:ext uri="{FF2B5EF4-FFF2-40B4-BE49-F238E27FC236}">
                <a16:creationId xmlns:a16="http://schemas.microsoft.com/office/drawing/2014/main" id="{EA3CA399-B378-4DA6-AB4C-7B76CCB9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5507" y="-46848"/>
            <a:ext cx="17652666" cy="69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72105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936E-1D7A-42C6-AB1F-B8A592C43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491B0-25FB-4A7E-932B-52D623F50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Image result for aggieville bars">
            <a:extLst>
              <a:ext uri="{FF2B5EF4-FFF2-40B4-BE49-F238E27FC236}">
                <a16:creationId xmlns:a16="http://schemas.microsoft.com/office/drawing/2014/main" id="{35D553B1-124C-48D5-B708-45BBE8F33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2" y="0"/>
            <a:ext cx="9152141" cy="734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16481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To God be the glory,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Great things He has done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So loved He the world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That He gave us His Son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180046684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0" y="2096"/>
            <a:ext cx="9138410" cy="6853807"/>
          </a:xfrm>
        </p:spPr>
      </p:pic>
    </p:spTree>
    <p:extLst>
      <p:ext uri="{BB962C8B-B14F-4D97-AF65-F5344CB8AC3E}">
        <p14:creationId xmlns:p14="http://schemas.microsoft.com/office/powerpoint/2010/main" val="156460689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0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DE0803-6AA8-49CD-A0B6-8A117C3F8030}"/>
              </a:ext>
            </a:extLst>
          </p:cNvPr>
          <p:cNvSpPr txBox="1">
            <a:spLocks/>
          </p:cNvSpPr>
          <p:nvPr/>
        </p:nvSpPr>
        <p:spPr>
          <a:xfrm>
            <a:off x="298250" y="5421726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dirty="0"/>
              <a:t>So those who received his word were baptized, and </a:t>
            </a:r>
            <a:br>
              <a:rPr lang="en-US" dirty="0"/>
            </a:br>
            <a:r>
              <a:rPr lang="en-US" dirty="0"/>
              <a:t>there were added that day about three thousand souls.</a:t>
            </a:r>
            <a:endParaRPr lang="en-US" sz="27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B77154-7EAA-4610-AD5E-45E636C25ABE}"/>
              </a:ext>
            </a:extLst>
          </p:cNvPr>
          <p:cNvSpPr/>
          <p:nvPr/>
        </p:nvSpPr>
        <p:spPr>
          <a:xfrm>
            <a:off x="282009" y="4776614"/>
            <a:ext cx="2656496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Acts 2:41</a:t>
            </a:r>
          </a:p>
        </p:txBody>
      </p:sp>
    </p:spTree>
    <p:extLst>
      <p:ext uri="{BB962C8B-B14F-4D97-AF65-F5344CB8AC3E}">
        <p14:creationId xmlns:p14="http://schemas.microsoft.com/office/powerpoint/2010/main" val="414521968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700" b="1" baseline="30000" dirty="0"/>
              <a:t>42 </a:t>
            </a:r>
            <a:r>
              <a:rPr lang="en-US" sz="2700" dirty="0"/>
              <a:t>And they devoted themselves to the apostles' teaching and the fellowship, to the breaking of bread and the prayers.</a:t>
            </a:r>
            <a:br>
              <a:rPr lang="en-US" sz="2700" dirty="0"/>
            </a:br>
            <a:r>
              <a:rPr lang="en-US" sz="2700" b="1" baseline="30000" dirty="0"/>
              <a:t>43 </a:t>
            </a:r>
            <a:r>
              <a:rPr lang="en-US" sz="2700" dirty="0"/>
              <a:t>And awe came upon every soul, and many wonders and signs were being done through the apostles. </a:t>
            </a:r>
            <a:r>
              <a:rPr lang="en-US" sz="2700" b="1" baseline="30000" dirty="0"/>
              <a:t>44 </a:t>
            </a:r>
            <a:r>
              <a:rPr lang="en-US" sz="2700" dirty="0"/>
              <a:t>And all who believed were together and had all things in common. </a:t>
            </a:r>
            <a:r>
              <a:rPr lang="en-US" sz="2700" b="1" baseline="30000" dirty="0"/>
              <a:t>45 </a:t>
            </a:r>
            <a:r>
              <a:rPr lang="en-US" sz="2700" dirty="0"/>
              <a:t>And</a:t>
            </a:r>
            <a:br>
              <a:rPr lang="en-US" sz="2700" dirty="0"/>
            </a:br>
            <a:r>
              <a:rPr lang="en-US" sz="2700" dirty="0"/>
              <a:t>they were selling their possessions and belongings and distributing the proceeds to all, as any had need. </a:t>
            </a:r>
            <a:r>
              <a:rPr lang="en-US" sz="2700" b="1" baseline="30000" dirty="0"/>
              <a:t>46 </a:t>
            </a:r>
            <a:r>
              <a:rPr lang="en-US" sz="2700" dirty="0"/>
              <a:t>And day by day, attending the temple together and breaking bread in their homes, they received their food with glad and generous hearts, </a:t>
            </a:r>
            <a:r>
              <a:rPr lang="en-US" sz="2700" b="1" baseline="30000" dirty="0"/>
              <a:t>47 </a:t>
            </a:r>
            <a:r>
              <a:rPr lang="en-US" sz="2700" dirty="0"/>
              <a:t>praising God and having favor with all the people. And the Lord added to their number day by day those who were being saved.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849131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Acts 2:42-47</a:t>
            </a:r>
          </a:p>
        </p:txBody>
      </p:sp>
    </p:spTree>
    <p:extLst>
      <p:ext uri="{BB962C8B-B14F-4D97-AF65-F5344CB8AC3E}">
        <p14:creationId xmlns:p14="http://schemas.microsoft.com/office/powerpoint/2010/main" val="320247938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700" b="1" baseline="30000" dirty="0"/>
              <a:t>42 </a:t>
            </a:r>
            <a:r>
              <a:rPr lang="en-US" sz="2700" dirty="0"/>
              <a:t>And they devoted themselves to the apostles' teaching and the fellowship, to the breaking of bread and the prayers.</a:t>
            </a:r>
            <a:br>
              <a:rPr lang="en-US" sz="2700" dirty="0"/>
            </a:br>
            <a:r>
              <a:rPr lang="en-US" sz="2700" b="1" baseline="30000" dirty="0"/>
              <a:t>43 </a:t>
            </a:r>
            <a:r>
              <a:rPr lang="en-US" sz="2700" dirty="0"/>
              <a:t>And awe came upon every soul, and many wonders and signs were being done through the apostles. </a:t>
            </a:r>
            <a:r>
              <a:rPr lang="en-US" sz="2700" b="1" baseline="30000" dirty="0"/>
              <a:t>44 </a:t>
            </a:r>
            <a:r>
              <a:rPr lang="en-US" sz="2700" dirty="0"/>
              <a:t>And all who believed were together and had all things in common. </a:t>
            </a:r>
            <a:r>
              <a:rPr lang="en-US" sz="2700" b="1" baseline="30000" dirty="0"/>
              <a:t>45 </a:t>
            </a:r>
            <a:r>
              <a:rPr lang="en-US" sz="2700" dirty="0"/>
              <a:t>And</a:t>
            </a:r>
            <a:br>
              <a:rPr lang="en-US" sz="2700" dirty="0"/>
            </a:br>
            <a:r>
              <a:rPr lang="en-US" sz="2700" dirty="0"/>
              <a:t>they were selling their possessions and belongings and distributing the proceeds to all, as any had need. </a:t>
            </a:r>
            <a:r>
              <a:rPr lang="en-US" sz="2700" b="1" baseline="30000" dirty="0"/>
              <a:t>46 </a:t>
            </a:r>
            <a:r>
              <a:rPr lang="en-US" sz="2700" dirty="0"/>
              <a:t>And day by day, attending the temple together and breaking bread in their homes, they received their food with glad and generous hearts, </a:t>
            </a:r>
            <a:r>
              <a:rPr lang="en-US" sz="2700" b="1" baseline="30000" dirty="0"/>
              <a:t>47 </a:t>
            </a:r>
            <a:r>
              <a:rPr lang="en-US" sz="2700" dirty="0"/>
              <a:t>praising God and having favor with all the people. And the Lord added to their number day by day those who were being saved.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849131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Acts 2:42-47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88788EB7-AE78-48CF-BB5A-D27307392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452">
            <a:off x="-18584" y="626281"/>
            <a:ext cx="9144000" cy="6097386"/>
          </a:xfrm>
          <a:prstGeom prst="rect">
            <a:avLst/>
          </a:prstGeom>
          <a:effectLst>
            <a:glow rad="368300">
              <a:schemeClr val="bg1">
                <a:alpha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1726502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700" b="1" baseline="30000" dirty="0"/>
              <a:t>42 </a:t>
            </a:r>
            <a:r>
              <a:rPr lang="en-US" sz="2700" dirty="0"/>
              <a:t>And </a:t>
            </a:r>
            <a:r>
              <a:rPr lang="en-US" sz="2700" u="sng" dirty="0"/>
              <a:t>they devoted themselves to</a:t>
            </a:r>
            <a:r>
              <a:rPr lang="en-US" sz="2700" dirty="0"/>
              <a:t> the apostles' teaching and the fellowship, to the breaking of bread and the prayers.</a:t>
            </a:r>
            <a:br>
              <a:rPr lang="en-US" sz="2700" dirty="0"/>
            </a:br>
            <a:r>
              <a:rPr lang="en-US" sz="2700" b="1" baseline="30000" dirty="0"/>
              <a:t>43 </a:t>
            </a:r>
            <a:r>
              <a:rPr lang="en-US" sz="2700" dirty="0"/>
              <a:t>And awe came upon every soul, and many wonders and signs were being done through the apostles. </a:t>
            </a:r>
            <a:r>
              <a:rPr lang="en-US" sz="2700" b="1" baseline="30000" dirty="0"/>
              <a:t>44 </a:t>
            </a:r>
            <a:r>
              <a:rPr lang="en-US" sz="2700" dirty="0"/>
              <a:t>And all who believed were together and had all things in common. </a:t>
            </a:r>
            <a:r>
              <a:rPr lang="en-US" sz="2700" b="1" baseline="30000" dirty="0"/>
              <a:t>45 </a:t>
            </a:r>
            <a:r>
              <a:rPr lang="en-US" sz="2700" dirty="0"/>
              <a:t>And</a:t>
            </a:r>
            <a:br>
              <a:rPr lang="en-US" sz="2700" dirty="0"/>
            </a:br>
            <a:r>
              <a:rPr lang="en-US" sz="2700" dirty="0"/>
              <a:t>they were selling their possessions and belongings and distributing the proceeds to all, as any had need. </a:t>
            </a:r>
            <a:r>
              <a:rPr lang="en-US" sz="2700" b="1" baseline="30000" dirty="0"/>
              <a:t>46 </a:t>
            </a:r>
            <a:r>
              <a:rPr lang="en-US" sz="2700" dirty="0"/>
              <a:t>And day by day, attending the temple together and breaking bread in their homes, they received their food with glad and generous hearts, </a:t>
            </a:r>
            <a:r>
              <a:rPr lang="en-US" sz="2700" b="1" baseline="30000" dirty="0"/>
              <a:t>47 </a:t>
            </a:r>
            <a:r>
              <a:rPr lang="en-US" sz="2700" dirty="0"/>
              <a:t>praising God and having favor with all the people. And the Lord added to their number day by day those who were being saved.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849131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Acts 2:42-47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E8F33-3C28-4343-8B19-E5FA094A4BEF}"/>
              </a:ext>
            </a:extLst>
          </p:cNvPr>
          <p:cNvSpPr/>
          <p:nvPr/>
        </p:nvSpPr>
        <p:spPr>
          <a:xfrm>
            <a:off x="207578" y="6089864"/>
            <a:ext cx="53944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i="1" dirty="0">
                <a:solidFill>
                  <a:srgbClr val="005CB0"/>
                </a:solidFill>
                <a:latin typeface="HansHand" panose="00000500000000000000" pitchFamily="2" charset="0"/>
              </a:rPr>
              <a:t>Devoted to L.I.F.E.</a:t>
            </a:r>
          </a:p>
        </p:txBody>
      </p:sp>
    </p:spTree>
    <p:extLst>
      <p:ext uri="{BB962C8B-B14F-4D97-AF65-F5344CB8AC3E}">
        <p14:creationId xmlns:p14="http://schemas.microsoft.com/office/powerpoint/2010/main" val="414883194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700" b="1" baseline="30000" dirty="0"/>
              <a:t>42 </a:t>
            </a:r>
            <a:r>
              <a:rPr lang="en-US" sz="2700" dirty="0"/>
              <a:t>And they devoted themselves to </a:t>
            </a:r>
            <a:r>
              <a:rPr lang="en-US" sz="2700" u="sng" dirty="0"/>
              <a:t>the apostles' teaching</a:t>
            </a:r>
            <a:r>
              <a:rPr lang="en-US" sz="2700" dirty="0"/>
              <a:t> and the fellowship, to the breaking of bread and the prayers.</a:t>
            </a:r>
            <a:br>
              <a:rPr lang="en-US" sz="2700" dirty="0"/>
            </a:br>
            <a:r>
              <a:rPr lang="en-US" sz="2700" b="1" baseline="30000" dirty="0"/>
              <a:t>43 </a:t>
            </a:r>
            <a:r>
              <a:rPr lang="en-US" sz="2700" dirty="0"/>
              <a:t>And awe came upon every soul, and many wonders and signs were being done through the apostles. </a:t>
            </a:r>
            <a:r>
              <a:rPr lang="en-US" sz="2700" b="1" baseline="30000" dirty="0"/>
              <a:t>44 </a:t>
            </a:r>
            <a:r>
              <a:rPr lang="en-US" sz="2700" dirty="0"/>
              <a:t>And all who believed were together and had all things in common. </a:t>
            </a:r>
            <a:r>
              <a:rPr lang="en-US" sz="2700" b="1" baseline="30000" dirty="0"/>
              <a:t>45 </a:t>
            </a:r>
            <a:r>
              <a:rPr lang="en-US" sz="2700" dirty="0"/>
              <a:t>And</a:t>
            </a:r>
            <a:br>
              <a:rPr lang="en-US" sz="2700" dirty="0"/>
            </a:br>
            <a:r>
              <a:rPr lang="en-US" sz="2700" dirty="0"/>
              <a:t>they were selling their possessions and belongings and distributing the proceeds to all, as any had need. </a:t>
            </a:r>
            <a:r>
              <a:rPr lang="en-US" sz="2700" b="1" baseline="30000" dirty="0"/>
              <a:t>46 </a:t>
            </a:r>
            <a:r>
              <a:rPr lang="en-US" sz="2700" dirty="0"/>
              <a:t>And day by day, attending the temple together and breaking bread in their homes, they received their food with glad and generous hearts, </a:t>
            </a:r>
            <a:r>
              <a:rPr lang="en-US" sz="2700" b="1" baseline="30000" dirty="0"/>
              <a:t>47 </a:t>
            </a:r>
            <a:r>
              <a:rPr lang="en-US" sz="2700" dirty="0"/>
              <a:t>praising God and having favor with all the people. And the Lord added to their number day by day those who were being saved.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849131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Acts 2:42-47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E8F33-3C28-4343-8B19-E5FA094A4BEF}"/>
              </a:ext>
            </a:extLst>
          </p:cNvPr>
          <p:cNvSpPr/>
          <p:nvPr/>
        </p:nvSpPr>
        <p:spPr>
          <a:xfrm>
            <a:off x="207578" y="6089864"/>
            <a:ext cx="560871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i="1" dirty="0">
                <a:solidFill>
                  <a:srgbClr val="005CB0"/>
                </a:solidFill>
                <a:latin typeface="HansHand" panose="00000500000000000000" pitchFamily="2" charset="0"/>
              </a:rPr>
              <a:t>Learning Biblical Truth</a:t>
            </a:r>
          </a:p>
        </p:txBody>
      </p:sp>
    </p:spTree>
    <p:extLst>
      <p:ext uri="{BB962C8B-B14F-4D97-AF65-F5344CB8AC3E}">
        <p14:creationId xmlns:p14="http://schemas.microsoft.com/office/powerpoint/2010/main" val="345488190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700" b="1" baseline="30000" dirty="0"/>
              <a:t>42 </a:t>
            </a:r>
            <a:r>
              <a:rPr lang="en-US" sz="2700" dirty="0"/>
              <a:t>And they devoted themselves to the apostles' teaching and the fellowship, to the breaking of bread and the </a:t>
            </a:r>
            <a:r>
              <a:rPr lang="en-US" sz="2700" u="sng" dirty="0"/>
              <a:t>prayers</a:t>
            </a:r>
            <a:r>
              <a:rPr lang="en-US" sz="2700" dirty="0"/>
              <a:t>.</a:t>
            </a:r>
            <a:br>
              <a:rPr lang="en-US" sz="2700" dirty="0"/>
            </a:br>
            <a:r>
              <a:rPr lang="en-US" sz="2700" b="1" baseline="30000" dirty="0"/>
              <a:t>43 </a:t>
            </a:r>
            <a:r>
              <a:rPr lang="en-US" sz="2700" dirty="0"/>
              <a:t>And awe came upon every soul, and many wonders and signs were being done through the apostles. </a:t>
            </a:r>
            <a:r>
              <a:rPr lang="en-US" sz="2700" b="1" baseline="30000" dirty="0"/>
              <a:t>44 </a:t>
            </a:r>
            <a:r>
              <a:rPr lang="en-US" sz="2700" dirty="0"/>
              <a:t>And all who believed were together and had all things in common. </a:t>
            </a:r>
            <a:r>
              <a:rPr lang="en-US" sz="2700" b="1" baseline="30000" dirty="0"/>
              <a:t>45 </a:t>
            </a:r>
            <a:r>
              <a:rPr lang="en-US" sz="2700" dirty="0"/>
              <a:t>And</a:t>
            </a:r>
            <a:br>
              <a:rPr lang="en-US" sz="2700" dirty="0"/>
            </a:br>
            <a:r>
              <a:rPr lang="en-US" sz="2700" dirty="0"/>
              <a:t>they were selling their possessions and belongings and distributing the proceeds to all, as any had need. </a:t>
            </a:r>
            <a:r>
              <a:rPr lang="en-US" sz="2700" b="1" baseline="30000" dirty="0"/>
              <a:t>46 </a:t>
            </a:r>
            <a:r>
              <a:rPr lang="en-US" sz="2700" dirty="0"/>
              <a:t>And day by day, attending the temple together and breaking bread in their homes, they received their food with glad and generous hearts, </a:t>
            </a:r>
            <a:r>
              <a:rPr lang="en-US" sz="2700" b="1" baseline="30000" dirty="0"/>
              <a:t>47 </a:t>
            </a:r>
            <a:r>
              <a:rPr lang="en-US" sz="2700" dirty="0"/>
              <a:t>praising God and having favor with all the people. And the Lord added to their number day by day those who were being saved.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849131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Acts 2:42-47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E8F33-3C28-4343-8B19-E5FA094A4BEF}"/>
              </a:ext>
            </a:extLst>
          </p:cNvPr>
          <p:cNvSpPr/>
          <p:nvPr/>
        </p:nvSpPr>
        <p:spPr>
          <a:xfrm>
            <a:off x="207578" y="6089864"/>
            <a:ext cx="518257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i="1" dirty="0">
                <a:solidFill>
                  <a:srgbClr val="005CB0"/>
                </a:solidFill>
                <a:latin typeface="HansHand" panose="00000500000000000000" pitchFamily="2" charset="0"/>
              </a:rPr>
              <a:t>Intercession (Prayer)</a:t>
            </a:r>
          </a:p>
        </p:txBody>
      </p:sp>
    </p:spTree>
    <p:extLst>
      <p:ext uri="{BB962C8B-B14F-4D97-AF65-F5344CB8AC3E}">
        <p14:creationId xmlns:p14="http://schemas.microsoft.com/office/powerpoint/2010/main" val="45444551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700" b="1" baseline="30000" dirty="0"/>
              <a:t>42 </a:t>
            </a:r>
            <a:r>
              <a:rPr lang="en-US" sz="2700" dirty="0"/>
              <a:t>And they devoted themselves to the apostles' teaching and the </a:t>
            </a:r>
            <a:r>
              <a:rPr lang="en-US" sz="2700" u="sng" dirty="0"/>
              <a:t>fellowship</a:t>
            </a:r>
            <a:r>
              <a:rPr lang="en-US" sz="2700" dirty="0"/>
              <a:t>, to the breaking of bread and the prayers.</a:t>
            </a:r>
            <a:br>
              <a:rPr lang="en-US" sz="2700" dirty="0"/>
            </a:br>
            <a:r>
              <a:rPr lang="en-US" sz="2700" b="1" baseline="30000" dirty="0"/>
              <a:t>43 </a:t>
            </a:r>
            <a:r>
              <a:rPr lang="en-US" sz="2700" dirty="0"/>
              <a:t>And awe came upon every soul, and many wonders and signs were being done through the apostles. </a:t>
            </a:r>
            <a:r>
              <a:rPr lang="en-US" sz="2700" b="1" baseline="30000" dirty="0"/>
              <a:t>44 </a:t>
            </a:r>
            <a:r>
              <a:rPr lang="en-US" sz="2700" u="sng" dirty="0"/>
              <a:t>And all who believed were together and had all things in common</a:t>
            </a:r>
            <a:r>
              <a:rPr lang="en-US" sz="2700" dirty="0"/>
              <a:t>. </a:t>
            </a:r>
            <a:r>
              <a:rPr lang="en-US" sz="2700" b="1" baseline="30000" dirty="0"/>
              <a:t>45 </a:t>
            </a:r>
            <a:r>
              <a:rPr lang="en-US" sz="2700" dirty="0"/>
              <a:t>And</a:t>
            </a:r>
            <a:br>
              <a:rPr lang="en-US" sz="2700" dirty="0"/>
            </a:br>
            <a:r>
              <a:rPr lang="en-US" sz="2700" dirty="0"/>
              <a:t>they were selling their possessions and belongings and distributing the proceeds to all, as any had need. </a:t>
            </a:r>
            <a:r>
              <a:rPr lang="en-US" sz="2700" b="1" baseline="30000" dirty="0"/>
              <a:t>46 </a:t>
            </a:r>
            <a:r>
              <a:rPr lang="en-US" sz="2700" dirty="0"/>
              <a:t>And </a:t>
            </a:r>
            <a:r>
              <a:rPr lang="en-US" sz="2700" u="sng" dirty="0"/>
              <a:t>day by day, attending the temple together and breaking bread in their homes</a:t>
            </a:r>
            <a:r>
              <a:rPr lang="en-US" sz="2700" dirty="0"/>
              <a:t>, they received their food with glad and generous hearts, </a:t>
            </a:r>
            <a:r>
              <a:rPr lang="en-US" sz="2700" b="1" baseline="30000" dirty="0"/>
              <a:t>47 </a:t>
            </a:r>
            <a:r>
              <a:rPr lang="en-US" sz="2700" dirty="0"/>
              <a:t>praising God and having favor with all the people. And the Lord added to their number day by day those who were being saved.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849131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Acts 2:42-47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E8F33-3C28-4343-8B19-E5FA094A4BEF}"/>
              </a:ext>
            </a:extLst>
          </p:cNvPr>
          <p:cNvSpPr/>
          <p:nvPr/>
        </p:nvSpPr>
        <p:spPr>
          <a:xfrm>
            <a:off x="207578" y="6089864"/>
            <a:ext cx="261001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i="1" dirty="0">
                <a:solidFill>
                  <a:srgbClr val="005CB0"/>
                </a:solidFill>
                <a:latin typeface="HansHand" panose="00000500000000000000" pitchFamily="2" charset="0"/>
              </a:rPr>
              <a:t>Fellowship</a:t>
            </a:r>
          </a:p>
        </p:txBody>
      </p:sp>
    </p:spTree>
    <p:extLst>
      <p:ext uri="{BB962C8B-B14F-4D97-AF65-F5344CB8AC3E}">
        <p14:creationId xmlns:p14="http://schemas.microsoft.com/office/powerpoint/2010/main" val="174359589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700" b="1" baseline="30000" dirty="0"/>
              <a:t>42 </a:t>
            </a:r>
            <a:r>
              <a:rPr lang="en-US" sz="2700" dirty="0"/>
              <a:t>And they devoted themselves to the apostles' teaching and the </a:t>
            </a:r>
            <a:r>
              <a:rPr lang="en-US" sz="2700" u="sng" dirty="0"/>
              <a:t>fellowship</a:t>
            </a:r>
            <a:r>
              <a:rPr lang="en-US" sz="2700" dirty="0"/>
              <a:t>, to the breaking of bread and the prayers.</a:t>
            </a:r>
            <a:br>
              <a:rPr lang="en-US" sz="2700" dirty="0"/>
            </a:br>
            <a:r>
              <a:rPr lang="en-US" sz="2700" b="1" baseline="30000" dirty="0"/>
              <a:t>43 </a:t>
            </a:r>
            <a:r>
              <a:rPr lang="en-US" sz="2700" dirty="0"/>
              <a:t>And awe came upon every soul, and many wonders and signs were being done through the apostles. </a:t>
            </a:r>
            <a:r>
              <a:rPr lang="en-US" sz="2700" b="1" baseline="30000" dirty="0"/>
              <a:t>44 </a:t>
            </a:r>
            <a:r>
              <a:rPr lang="en-US" sz="2700" u="sng" dirty="0"/>
              <a:t>And all who believed were together and had all things in common</a:t>
            </a:r>
            <a:r>
              <a:rPr lang="en-US" sz="2700" dirty="0"/>
              <a:t>. </a:t>
            </a:r>
            <a:r>
              <a:rPr lang="en-US" sz="2700" b="1" baseline="30000" dirty="0"/>
              <a:t>45 </a:t>
            </a:r>
            <a:r>
              <a:rPr lang="en-US" sz="2700" dirty="0"/>
              <a:t>And</a:t>
            </a:r>
            <a:br>
              <a:rPr lang="en-US" sz="2700" dirty="0"/>
            </a:br>
            <a:r>
              <a:rPr lang="en-US" sz="2700" dirty="0"/>
              <a:t>they were selling their possessions and belongings and distributing the proceeds to all, as any had need. </a:t>
            </a:r>
            <a:r>
              <a:rPr lang="en-US" sz="2700" b="1" baseline="30000" dirty="0"/>
              <a:t>46 </a:t>
            </a:r>
            <a:r>
              <a:rPr lang="en-US" sz="2700" dirty="0"/>
              <a:t>And </a:t>
            </a:r>
            <a:r>
              <a:rPr lang="en-US" sz="2700" u="sng" dirty="0"/>
              <a:t>day by day, attending the temple together and breaking bread in their homes</a:t>
            </a:r>
            <a:r>
              <a:rPr lang="en-US" sz="2700" dirty="0"/>
              <a:t>, they received their food with glad and generous hearts, </a:t>
            </a:r>
            <a:r>
              <a:rPr lang="en-US" sz="2700" b="1" baseline="30000" dirty="0"/>
              <a:t>47 </a:t>
            </a:r>
            <a:r>
              <a:rPr lang="en-US" sz="2700" dirty="0"/>
              <a:t>praising God and having favor with all the people. And the Lord added to their number day by day those who were being saved.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849131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Acts 2:42-47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E8F33-3C28-4343-8B19-E5FA094A4BEF}"/>
              </a:ext>
            </a:extLst>
          </p:cNvPr>
          <p:cNvSpPr/>
          <p:nvPr/>
        </p:nvSpPr>
        <p:spPr>
          <a:xfrm>
            <a:off x="207578" y="6089864"/>
            <a:ext cx="261001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i="1" dirty="0">
                <a:solidFill>
                  <a:srgbClr val="005CB0"/>
                </a:solidFill>
                <a:latin typeface="HansHand" panose="00000500000000000000" pitchFamily="2" charset="0"/>
              </a:rPr>
              <a:t>Fellowship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53E13-6C20-4954-9DE3-333FFBF89C45}"/>
              </a:ext>
            </a:extLst>
          </p:cNvPr>
          <p:cNvSpPr/>
          <p:nvPr/>
        </p:nvSpPr>
        <p:spPr>
          <a:xfrm>
            <a:off x="5597795" y="261108"/>
            <a:ext cx="2979752" cy="1095154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7C18C-74CA-4A50-93DC-A167CE141EA4}"/>
              </a:ext>
            </a:extLst>
          </p:cNvPr>
          <p:cNvSpPr txBox="1"/>
          <p:nvPr/>
        </p:nvSpPr>
        <p:spPr>
          <a:xfrm>
            <a:off x="5882239" y="382174"/>
            <a:ext cx="2979752" cy="974088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r>
              <a:rPr lang="en-US" sz="5000" b="1" i="1" dirty="0">
                <a:solidFill>
                  <a:schemeClr val="bg1"/>
                </a:solidFill>
              </a:rPr>
              <a:t>koinonia</a:t>
            </a:r>
          </a:p>
        </p:txBody>
      </p:sp>
    </p:spTree>
    <p:extLst>
      <p:ext uri="{BB962C8B-B14F-4D97-AF65-F5344CB8AC3E}">
        <p14:creationId xmlns:p14="http://schemas.microsoft.com/office/powerpoint/2010/main" val="18561439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700" b="1" baseline="30000" dirty="0"/>
              <a:t>42 </a:t>
            </a:r>
            <a:r>
              <a:rPr lang="en-US" sz="2700" dirty="0"/>
              <a:t>And they devoted themselves to the apostles' teaching and the fellowship, to the breaking of bread and the prayers.</a:t>
            </a:r>
            <a:br>
              <a:rPr lang="en-US" sz="2700" dirty="0"/>
            </a:br>
            <a:r>
              <a:rPr lang="en-US" sz="2700" b="1" baseline="30000" dirty="0"/>
              <a:t>43 </a:t>
            </a:r>
            <a:r>
              <a:rPr lang="en-US" sz="2700" dirty="0"/>
              <a:t>And awe came upon every soul, and many wonders and signs were being done through the apostles. </a:t>
            </a:r>
            <a:r>
              <a:rPr lang="en-US" sz="2700" b="1" baseline="30000" dirty="0"/>
              <a:t>44 </a:t>
            </a:r>
            <a:r>
              <a:rPr lang="en-US" sz="2700" dirty="0"/>
              <a:t>And all who believed were together and had all things in common. </a:t>
            </a:r>
            <a:r>
              <a:rPr lang="en-US" sz="2700" b="1" baseline="30000" dirty="0"/>
              <a:t>45 </a:t>
            </a:r>
            <a:r>
              <a:rPr lang="en-US" sz="2700" u="sng" dirty="0"/>
              <a:t>And</a:t>
            </a:r>
            <a:br>
              <a:rPr lang="en-US" sz="2700" u="sng" dirty="0"/>
            </a:br>
            <a:r>
              <a:rPr lang="en-US" sz="2700" u="sng" dirty="0"/>
              <a:t>they were selling their possessions and belongings and distributing the proceeds to all, as any had need.</a:t>
            </a:r>
            <a:r>
              <a:rPr lang="en-US" sz="2700" dirty="0"/>
              <a:t> </a:t>
            </a:r>
            <a:r>
              <a:rPr lang="en-US" sz="2700" b="1" baseline="30000" dirty="0"/>
              <a:t>46 </a:t>
            </a:r>
            <a:r>
              <a:rPr lang="en-US" sz="2700" dirty="0"/>
              <a:t>And day by day, attending the temple together and breaking bread in their homes, they received their food with glad and generous hearts, </a:t>
            </a:r>
            <a:r>
              <a:rPr lang="en-US" sz="2700" b="1" baseline="30000" dirty="0"/>
              <a:t>47 </a:t>
            </a:r>
            <a:r>
              <a:rPr lang="en-US" sz="2700" dirty="0"/>
              <a:t>praising God and </a:t>
            </a:r>
            <a:r>
              <a:rPr lang="en-US" sz="2700" u="sng" dirty="0"/>
              <a:t>having favor with all the people</a:t>
            </a:r>
            <a:r>
              <a:rPr lang="en-US" sz="2700" dirty="0"/>
              <a:t>. </a:t>
            </a:r>
            <a:r>
              <a:rPr lang="en-US" sz="2700" u="sng" dirty="0"/>
              <a:t>And the Lord added to their number day by day those who were being saved</a:t>
            </a:r>
            <a:r>
              <a:rPr lang="en-US" sz="2700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849131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Acts 2:42-47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E8F33-3C28-4343-8B19-E5FA094A4BEF}"/>
              </a:ext>
            </a:extLst>
          </p:cNvPr>
          <p:cNvSpPr/>
          <p:nvPr/>
        </p:nvSpPr>
        <p:spPr>
          <a:xfrm>
            <a:off x="207578" y="6089864"/>
            <a:ext cx="609012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Extending LIFE to Others</a:t>
            </a:r>
          </a:p>
        </p:txBody>
      </p:sp>
    </p:spTree>
    <p:extLst>
      <p:ext uri="{BB962C8B-B14F-4D97-AF65-F5344CB8AC3E}">
        <p14:creationId xmlns:p14="http://schemas.microsoft.com/office/powerpoint/2010/main" val="131751741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Who yielded His life,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 atonement for sin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And opened the life gate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That all may come in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256541178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700" b="1" baseline="30000" dirty="0"/>
              <a:t>42 </a:t>
            </a:r>
            <a:r>
              <a:rPr lang="en-US" sz="2700" dirty="0"/>
              <a:t>And they devoted themselves to the apostles' teaching and the fellowship, to the breaking of bread and the prayers.</a:t>
            </a:r>
            <a:br>
              <a:rPr lang="en-US" sz="2700" dirty="0"/>
            </a:br>
            <a:r>
              <a:rPr lang="en-US" sz="2700" b="1" baseline="30000" dirty="0"/>
              <a:t>43 </a:t>
            </a:r>
            <a:r>
              <a:rPr lang="en-US" sz="2700" dirty="0"/>
              <a:t>And awe came upon every soul, and many wonders and signs were being done through the apostles. </a:t>
            </a:r>
            <a:r>
              <a:rPr lang="en-US" sz="2700" b="1" baseline="30000" dirty="0"/>
              <a:t>44 </a:t>
            </a:r>
            <a:r>
              <a:rPr lang="en-US" sz="2700" dirty="0"/>
              <a:t>And all who believed were together and had all things in common. </a:t>
            </a:r>
            <a:r>
              <a:rPr lang="en-US" sz="2700" b="1" baseline="30000" dirty="0"/>
              <a:t>45 </a:t>
            </a:r>
            <a:r>
              <a:rPr lang="en-US" sz="2700" u="sng" dirty="0"/>
              <a:t>And</a:t>
            </a:r>
            <a:br>
              <a:rPr lang="en-US" sz="2700" u="sng" dirty="0"/>
            </a:br>
            <a:r>
              <a:rPr lang="en-US" sz="2700" u="sng" dirty="0"/>
              <a:t>they were selling their possessions and belongings and distributing the proceeds to all, as any had need.</a:t>
            </a:r>
            <a:r>
              <a:rPr lang="en-US" sz="2700" dirty="0"/>
              <a:t> </a:t>
            </a:r>
            <a:r>
              <a:rPr lang="en-US" sz="2700" b="1" baseline="30000" dirty="0"/>
              <a:t>46 </a:t>
            </a:r>
            <a:r>
              <a:rPr lang="en-US" sz="2700" dirty="0"/>
              <a:t>And day by day, attending the temple together and breaking bread in their homes, they received their food with glad and generous hearts, </a:t>
            </a:r>
            <a:r>
              <a:rPr lang="en-US" sz="2700" b="1" baseline="30000" dirty="0"/>
              <a:t>47 </a:t>
            </a:r>
            <a:r>
              <a:rPr lang="en-US" sz="2700" dirty="0"/>
              <a:t>praising God and </a:t>
            </a:r>
            <a:r>
              <a:rPr lang="en-US" sz="2700" u="sng" dirty="0"/>
              <a:t>having favor with all the people</a:t>
            </a:r>
            <a:r>
              <a:rPr lang="en-US" sz="2700" dirty="0"/>
              <a:t>. </a:t>
            </a:r>
            <a:r>
              <a:rPr lang="en-US" sz="2700" u="sng" dirty="0"/>
              <a:t>And the Lord added to their number day by day those who were being saved</a:t>
            </a:r>
            <a:r>
              <a:rPr lang="en-US" sz="2700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849131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Acts 2:42-47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E8F33-3C28-4343-8B19-E5FA094A4BEF}"/>
              </a:ext>
            </a:extLst>
          </p:cNvPr>
          <p:cNvSpPr/>
          <p:nvPr/>
        </p:nvSpPr>
        <p:spPr>
          <a:xfrm>
            <a:off x="207578" y="6089864"/>
            <a:ext cx="609012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Extending LIFE to Others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B992A4-EE19-451E-865A-BB0745272710}"/>
              </a:ext>
            </a:extLst>
          </p:cNvPr>
          <p:cNvSpPr/>
          <p:nvPr/>
        </p:nvSpPr>
        <p:spPr>
          <a:xfrm>
            <a:off x="435935" y="261109"/>
            <a:ext cx="8141612" cy="205679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F2DD0-010C-4F4B-B53F-4BB38479409A}"/>
              </a:ext>
            </a:extLst>
          </p:cNvPr>
          <p:cNvSpPr txBox="1"/>
          <p:nvPr/>
        </p:nvSpPr>
        <p:spPr>
          <a:xfrm>
            <a:off x="720379" y="456605"/>
            <a:ext cx="7857168" cy="974088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0" lvl="3"/>
            <a:r>
              <a:rPr lang="en-US" sz="2600" b="1" u="sng" dirty="0">
                <a:solidFill>
                  <a:schemeClr val="bg1"/>
                </a:solidFill>
              </a:rPr>
              <a:t>Matthew 28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baseline="30000" dirty="0">
                <a:solidFill>
                  <a:schemeClr val="bg1"/>
                </a:solidFill>
              </a:rPr>
              <a:t>19 </a:t>
            </a:r>
            <a:r>
              <a:rPr lang="en-US" sz="2600" b="1" dirty="0">
                <a:solidFill>
                  <a:schemeClr val="bg1"/>
                </a:solidFill>
              </a:rPr>
              <a:t>Go therefore and make disciples of all nations, baptizing them in the name of the Father and of the Son and of the Holy Spirit, </a:t>
            </a:r>
            <a:r>
              <a:rPr lang="en-US" sz="2600" b="1" baseline="30000" dirty="0">
                <a:solidFill>
                  <a:schemeClr val="bg1"/>
                </a:solidFill>
              </a:rPr>
              <a:t>20 </a:t>
            </a:r>
            <a:r>
              <a:rPr lang="en-US" sz="2600" b="1" dirty="0">
                <a:solidFill>
                  <a:schemeClr val="bg1"/>
                </a:solidFill>
              </a:rPr>
              <a:t>teaching them to observe all that I have commanded you.</a:t>
            </a:r>
          </a:p>
        </p:txBody>
      </p:sp>
    </p:spTree>
    <p:extLst>
      <p:ext uri="{BB962C8B-B14F-4D97-AF65-F5344CB8AC3E}">
        <p14:creationId xmlns:p14="http://schemas.microsoft.com/office/powerpoint/2010/main" val="167643978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700" b="1" baseline="30000" dirty="0"/>
              <a:t>42 </a:t>
            </a:r>
            <a:r>
              <a:rPr lang="en-US" sz="2700" dirty="0"/>
              <a:t>And they devoted themselves to the apostles' teaching and the fellowship, to the breaking of bread and the prayers.</a:t>
            </a:r>
            <a:br>
              <a:rPr lang="en-US" sz="2700" dirty="0"/>
            </a:br>
            <a:r>
              <a:rPr lang="en-US" sz="2700" b="1" baseline="30000" dirty="0"/>
              <a:t>43 </a:t>
            </a:r>
            <a:r>
              <a:rPr lang="en-US" sz="2700" dirty="0"/>
              <a:t>And awe came upon every soul, and many wonders and signs were being done through the apostles. </a:t>
            </a:r>
            <a:r>
              <a:rPr lang="en-US" sz="2700" b="1" baseline="30000" dirty="0"/>
              <a:t>44 </a:t>
            </a:r>
            <a:r>
              <a:rPr lang="en-US" sz="2700" dirty="0"/>
              <a:t>And all who believed were together and had all things in common. </a:t>
            </a:r>
            <a:r>
              <a:rPr lang="en-US" sz="2700" b="1" baseline="30000" dirty="0"/>
              <a:t>45 </a:t>
            </a:r>
            <a:r>
              <a:rPr lang="en-US" sz="2700" u="sng" dirty="0"/>
              <a:t>And</a:t>
            </a:r>
            <a:br>
              <a:rPr lang="en-US" sz="2700" u="sng" dirty="0"/>
            </a:br>
            <a:r>
              <a:rPr lang="en-US" sz="2700" u="sng" dirty="0"/>
              <a:t>they were selling their possessions and belongings and distributing the proceeds to all, as any had need.</a:t>
            </a:r>
            <a:r>
              <a:rPr lang="en-US" sz="2700" dirty="0"/>
              <a:t> </a:t>
            </a:r>
            <a:r>
              <a:rPr lang="en-US" sz="2700" b="1" baseline="30000" dirty="0"/>
              <a:t>46 </a:t>
            </a:r>
            <a:r>
              <a:rPr lang="en-US" sz="2700" dirty="0"/>
              <a:t>And day by day, attending the temple together and breaking bread in their homes, they received their food with glad and generous hearts, </a:t>
            </a:r>
            <a:r>
              <a:rPr lang="en-US" sz="2700" b="1" baseline="30000" dirty="0"/>
              <a:t>47 </a:t>
            </a:r>
            <a:r>
              <a:rPr lang="en-US" sz="2700" dirty="0"/>
              <a:t>praising God and </a:t>
            </a:r>
            <a:r>
              <a:rPr lang="en-US" sz="2700" u="sng" dirty="0"/>
              <a:t>having favor with all the people</a:t>
            </a:r>
            <a:r>
              <a:rPr lang="en-US" sz="2700" dirty="0"/>
              <a:t>. </a:t>
            </a:r>
            <a:r>
              <a:rPr lang="en-US" sz="2700" u="sng" dirty="0"/>
              <a:t>And the Lord added to their number day by day those who were being saved</a:t>
            </a:r>
            <a:r>
              <a:rPr lang="en-US" sz="2700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849131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Acts 2:42-47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E8F33-3C28-4343-8B19-E5FA094A4BEF}"/>
              </a:ext>
            </a:extLst>
          </p:cNvPr>
          <p:cNvSpPr/>
          <p:nvPr/>
        </p:nvSpPr>
        <p:spPr>
          <a:xfrm>
            <a:off x="207578" y="6089864"/>
            <a:ext cx="609012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Extending LIFE to Others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89CECF5-2538-4C51-BE6D-77D9E0032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452">
            <a:off x="-106332" y="507905"/>
            <a:ext cx="9144000" cy="6097386"/>
          </a:xfrm>
          <a:prstGeom prst="rect">
            <a:avLst/>
          </a:prstGeom>
          <a:effectLst>
            <a:glow rad="368300">
              <a:schemeClr val="bg1">
                <a:alpha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5293328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259610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Hinderances?</a:t>
            </a:r>
          </a:p>
        </p:txBody>
      </p:sp>
    </p:spTree>
    <p:extLst>
      <p:ext uri="{BB962C8B-B14F-4D97-AF65-F5344CB8AC3E}">
        <p14:creationId xmlns:p14="http://schemas.microsoft.com/office/powerpoint/2010/main" val="313735732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7200" spc="600" dirty="0">
                <a:solidFill>
                  <a:srgbClr val="C00000"/>
                </a:solidFill>
                <a:latin typeface="ROCKY AOE" panose="00000400000000000000" pitchFamily="2" charset="0"/>
              </a:rPr>
              <a:t> Consumerism</a:t>
            </a:r>
          </a:p>
          <a:p>
            <a:pPr marL="0" lvl="0" indent="0">
              <a:buNone/>
            </a:pPr>
            <a:endParaRPr lang="en-US" sz="6900" spc="600" dirty="0">
              <a:solidFill>
                <a:srgbClr val="C00000"/>
              </a:solidFill>
              <a:latin typeface="ROCKY AOE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259610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Hinderances?</a:t>
            </a:r>
          </a:p>
        </p:txBody>
      </p:sp>
    </p:spTree>
    <p:extLst>
      <p:ext uri="{BB962C8B-B14F-4D97-AF65-F5344CB8AC3E}">
        <p14:creationId xmlns:p14="http://schemas.microsoft.com/office/powerpoint/2010/main" val="384446856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7200" spc="600" dirty="0">
                <a:solidFill>
                  <a:srgbClr val="C00000"/>
                </a:solidFill>
                <a:latin typeface="ROCKY AOE" panose="00000400000000000000" pitchFamily="2" charset="0"/>
              </a:rPr>
              <a:t> Consumerism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200" spc="600" dirty="0">
                <a:solidFill>
                  <a:srgbClr val="C00000"/>
                </a:solidFill>
                <a:latin typeface="ROCKY AOE" panose="00000400000000000000" pitchFamily="2" charset="0"/>
              </a:rPr>
              <a:t> Busyness</a:t>
            </a:r>
          </a:p>
          <a:p>
            <a:pPr marL="0" lvl="0" indent="0">
              <a:buNone/>
            </a:pPr>
            <a:endParaRPr lang="en-US" sz="6900" spc="600" dirty="0">
              <a:solidFill>
                <a:srgbClr val="C00000"/>
              </a:solidFill>
              <a:latin typeface="ROCKY AOE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259610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Hinderances?</a:t>
            </a:r>
          </a:p>
        </p:txBody>
      </p:sp>
    </p:spTree>
    <p:extLst>
      <p:ext uri="{BB962C8B-B14F-4D97-AF65-F5344CB8AC3E}">
        <p14:creationId xmlns:p14="http://schemas.microsoft.com/office/powerpoint/2010/main" val="41730997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7200" spc="600" dirty="0">
                <a:solidFill>
                  <a:srgbClr val="C00000"/>
                </a:solidFill>
                <a:latin typeface="ROCKY AOE" panose="00000400000000000000" pitchFamily="2" charset="0"/>
              </a:rPr>
              <a:t> Consumerism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200" spc="600" dirty="0">
                <a:solidFill>
                  <a:srgbClr val="C00000"/>
                </a:solidFill>
                <a:latin typeface="ROCKY AOE" panose="00000400000000000000" pitchFamily="2" charset="0"/>
              </a:rPr>
              <a:t> Busyness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200" spc="600" dirty="0">
                <a:solidFill>
                  <a:srgbClr val="C00000"/>
                </a:solidFill>
                <a:latin typeface="ROCKY AOE" panose="00000400000000000000" pitchFamily="2" charset="0"/>
              </a:rPr>
              <a:t> Baggage</a:t>
            </a:r>
          </a:p>
          <a:p>
            <a:pPr marL="0" lvl="0" indent="0">
              <a:buNone/>
            </a:pPr>
            <a:endParaRPr lang="en-US" sz="6900" spc="600" dirty="0">
              <a:solidFill>
                <a:srgbClr val="C00000"/>
              </a:solidFill>
              <a:latin typeface="ROCKY AOE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259610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Hinderances?</a:t>
            </a:r>
          </a:p>
        </p:txBody>
      </p:sp>
    </p:spTree>
    <p:extLst>
      <p:ext uri="{BB962C8B-B14F-4D97-AF65-F5344CB8AC3E}">
        <p14:creationId xmlns:p14="http://schemas.microsoft.com/office/powerpoint/2010/main" val="240647157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530210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7200" spc="600" dirty="0">
                <a:solidFill>
                  <a:srgbClr val="C00000"/>
                </a:solidFill>
                <a:latin typeface="ROCKY AOE" panose="00000400000000000000" pitchFamily="2" charset="0"/>
              </a:rPr>
              <a:t> Consumerism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200" spc="600" dirty="0">
                <a:solidFill>
                  <a:srgbClr val="C00000"/>
                </a:solidFill>
                <a:latin typeface="ROCKY AOE" panose="00000400000000000000" pitchFamily="2" charset="0"/>
              </a:rPr>
              <a:t> Busyness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200" spc="600" dirty="0">
                <a:solidFill>
                  <a:srgbClr val="C00000"/>
                </a:solidFill>
                <a:latin typeface="ROCKY AOE" panose="00000400000000000000" pitchFamily="2" charset="0"/>
              </a:rPr>
              <a:t> Baggage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200" spc="600" dirty="0">
                <a:solidFill>
                  <a:srgbClr val="C00000"/>
                </a:solidFill>
                <a:latin typeface="ROCKY AOE" panose="00000400000000000000" pitchFamily="2" charset="0"/>
              </a:rPr>
              <a:t> Inexperience</a:t>
            </a:r>
          </a:p>
          <a:p>
            <a:pPr marL="514350" lvl="0" indent="-514350">
              <a:buFont typeface="+mj-lt"/>
              <a:buAutoNum type="arabicPeriod"/>
            </a:pPr>
            <a:endParaRPr lang="en-US" sz="6900" spc="600" dirty="0">
              <a:solidFill>
                <a:srgbClr val="C00000"/>
              </a:solidFill>
              <a:latin typeface="ROCKY AOE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259610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Hinderances?</a:t>
            </a:r>
          </a:p>
        </p:txBody>
      </p:sp>
    </p:spTree>
    <p:extLst>
      <p:ext uri="{BB962C8B-B14F-4D97-AF65-F5344CB8AC3E}">
        <p14:creationId xmlns:p14="http://schemas.microsoft.com/office/powerpoint/2010/main" val="306241929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055645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347566832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721598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4000" b="1" dirty="0"/>
              <a:t>Tallgrass can be an awesome church</a:t>
            </a:r>
          </a:p>
          <a:p>
            <a:pPr marL="0" lvl="0" indent="0">
              <a:buNone/>
            </a:pP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055645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137182863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721598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4000" b="1" dirty="0"/>
              <a:t>Tallgrass can be an awesome church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4000" b="1" dirty="0"/>
              <a:t>We need to grow in 3 key areas:</a:t>
            </a: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055645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15854836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Praise the Lord, praise the Lord!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earth hear His voice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Praise the Lord, praise the Lord!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people rejoice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292609781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721598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4000" b="1" dirty="0"/>
              <a:t>Tallgrass can be an awesome church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4000" b="1" dirty="0"/>
              <a:t>We need to grow in 3 key areas:</a:t>
            </a: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055645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Applications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918F7-6160-4208-90EE-CAE25BDC7041}"/>
              </a:ext>
            </a:extLst>
          </p:cNvPr>
          <p:cNvSpPr/>
          <p:nvPr/>
        </p:nvSpPr>
        <p:spPr>
          <a:xfrm>
            <a:off x="1211958" y="3052054"/>
            <a:ext cx="7203465" cy="207446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57E3E-8D55-478C-834F-9C178C4785EC}"/>
              </a:ext>
            </a:extLst>
          </p:cNvPr>
          <p:cNvSpPr txBox="1"/>
          <p:nvPr/>
        </p:nvSpPr>
        <p:spPr>
          <a:xfrm>
            <a:off x="1409124" y="3163358"/>
            <a:ext cx="9470682" cy="974088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0" lvl="3">
              <a:lnSpc>
                <a:spcPct val="90000"/>
              </a:lnSpc>
            </a:pPr>
            <a:r>
              <a:rPr lang="en-US" sz="3300" b="1" u="sng" dirty="0">
                <a:solidFill>
                  <a:schemeClr val="bg1"/>
                </a:solidFill>
              </a:rPr>
              <a:t>2020 STRATEGIC PRIORITIES</a:t>
            </a:r>
          </a:p>
          <a:p>
            <a:pPr marL="514350" lvl="3" indent="-514350">
              <a:lnSpc>
                <a:spcPct val="90000"/>
              </a:lnSpc>
              <a:buAutoNum type="arabicParenR"/>
            </a:pPr>
            <a:r>
              <a:rPr lang="en-US" sz="3300" b="1" dirty="0">
                <a:solidFill>
                  <a:schemeClr val="bg1"/>
                </a:solidFill>
              </a:rPr>
              <a:t>Gathering Centrally</a:t>
            </a:r>
          </a:p>
          <a:p>
            <a:pPr marL="514350" lvl="3" indent="-514350">
              <a:lnSpc>
                <a:spcPct val="90000"/>
              </a:lnSpc>
              <a:buAutoNum type="arabicParenR"/>
            </a:pPr>
            <a:r>
              <a:rPr lang="en-US" sz="3300" b="1" dirty="0">
                <a:solidFill>
                  <a:schemeClr val="bg1"/>
                </a:solidFill>
              </a:rPr>
              <a:t>Corporate Prayer</a:t>
            </a:r>
          </a:p>
          <a:p>
            <a:pPr marL="514350" lvl="3" indent="-514350">
              <a:lnSpc>
                <a:spcPct val="90000"/>
              </a:lnSpc>
              <a:buAutoNum type="arabicParenR"/>
            </a:pPr>
            <a:r>
              <a:rPr lang="en-US" sz="3300" b="1" dirty="0">
                <a:solidFill>
                  <a:schemeClr val="bg1"/>
                </a:solidFill>
              </a:rPr>
              <a:t>Discipleship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966EC67-1C80-4E85-B8AD-A8FBE68B4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914" y="3195257"/>
            <a:ext cx="1609434" cy="177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64845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721598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4000" b="1" dirty="0"/>
              <a:t>Tallgrass can be an awesome church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4000" b="1" dirty="0"/>
              <a:t>We need to grow in 3 key areas:</a:t>
            </a: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endParaRPr lang="en-US" sz="4000" b="1" dirty="0"/>
          </a:p>
          <a:p>
            <a:pPr marL="514350" lvl="0" indent="-514350">
              <a:buFont typeface="+mj-lt"/>
              <a:buAutoNum type="arabicPeriod"/>
            </a:pPr>
            <a:r>
              <a:rPr lang="en-US" sz="4000" b="1" dirty="0"/>
              <a:t>Take steps forward with L.I.F.E.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055645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Applications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918F7-6160-4208-90EE-CAE25BDC7041}"/>
              </a:ext>
            </a:extLst>
          </p:cNvPr>
          <p:cNvSpPr/>
          <p:nvPr/>
        </p:nvSpPr>
        <p:spPr>
          <a:xfrm>
            <a:off x="1211958" y="3052054"/>
            <a:ext cx="7203465" cy="207446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57E3E-8D55-478C-834F-9C178C4785EC}"/>
              </a:ext>
            </a:extLst>
          </p:cNvPr>
          <p:cNvSpPr txBox="1"/>
          <p:nvPr/>
        </p:nvSpPr>
        <p:spPr>
          <a:xfrm>
            <a:off x="1409124" y="3163358"/>
            <a:ext cx="9470682" cy="974088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0" lvl="3">
              <a:lnSpc>
                <a:spcPct val="90000"/>
              </a:lnSpc>
            </a:pPr>
            <a:r>
              <a:rPr lang="en-US" sz="3300" b="1" u="sng" dirty="0">
                <a:solidFill>
                  <a:schemeClr val="bg1"/>
                </a:solidFill>
              </a:rPr>
              <a:t>2020 STRATEGIC PRIORITIES</a:t>
            </a:r>
          </a:p>
          <a:p>
            <a:pPr marL="514350" lvl="3" indent="-514350">
              <a:lnSpc>
                <a:spcPct val="90000"/>
              </a:lnSpc>
              <a:buAutoNum type="arabicParenR"/>
            </a:pPr>
            <a:r>
              <a:rPr lang="en-US" sz="3300" b="1" dirty="0">
                <a:solidFill>
                  <a:schemeClr val="bg1"/>
                </a:solidFill>
              </a:rPr>
              <a:t>Gathering Centrally</a:t>
            </a:r>
          </a:p>
          <a:p>
            <a:pPr marL="514350" lvl="3" indent="-514350">
              <a:lnSpc>
                <a:spcPct val="90000"/>
              </a:lnSpc>
              <a:buAutoNum type="arabicParenR"/>
            </a:pPr>
            <a:r>
              <a:rPr lang="en-US" sz="3300" b="1" dirty="0">
                <a:solidFill>
                  <a:schemeClr val="bg1"/>
                </a:solidFill>
              </a:rPr>
              <a:t>Corporate Prayer</a:t>
            </a:r>
          </a:p>
          <a:p>
            <a:pPr marL="514350" lvl="3" indent="-514350">
              <a:lnSpc>
                <a:spcPct val="90000"/>
              </a:lnSpc>
              <a:buAutoNum type="arabicParenR"/>
            </a:pPr>
            <a:r>
              <a:rPr lang="en-US" sz="3300" b="1" dirty="0">
                <a:solidFill>
                  <a:schemeClr val="bg1"/>
                </a:solidFill>
              </a:rPr>
              <a:t>Discipleship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966EC67-1C80-4E85-B8AD-A8FBE68B4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914" y="3195257"/>
            <a:ext cx="1609434" cy="177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33092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00" t="16000" r="29400" b="4711"/>
          <a:stretch/>
        </p:blipFill>
        <p:spPr bwMode="auto">
          <a:xfrm>
            <a:off x="107294" y="51370"/>
            <a:ext cx="6262683" cy="67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64494" y="3410301"/>
            <a:ext cx="3719245" cy="1254167"/>
          </a:xfrm>
          <a:prstGeom prst="rect">
            <a:avLst/>
          </a:prstGeom>
          <a:solidFill>
            <a:srgbClr val="0177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829" y="1302191"/>
            <a:ext cx="3000054" cy="3639678"/>
          </a:xfrm>
        </p:spPr>
        <p:txBody>
          <a:bodyPr>
            <a:normAutofit/>
          </a:bodyPr>
          <a:lstStyle/>
          <a:p>
            <a:r>
              <a:rPr lang="en-US" dirty="0"/>
              <a:t>LIFE GROUPS</a:t>
            </a:r>
            <a:br>
              <a:rPr lang="en-US" dirty="0"/>
            </a:br>
            <a:br>
              <a:rPr lang="en-US" dirty="0"/>
            </a:br>
            <a:r>
              <a:rPr lang="en-US" sz="3300" b="0" spc="-150" dirty="0">
                <a:solidFill>
                  <a:schemeClr val="bg1"/>
                </a:solidFill>
              </a:rPr>
              <a:t>OPEN TO</a:t>
            </a:r>
            <a:br>
              <a:rPr lang="en-US" sz="3300" b="0" spc="-150" dirty="0">
                <a:solidFill>
                  <a:schemeClr val="bg1"/>
                </a:solidFill>
              </a:rPr>
            </a:br>
            <a:r>
              <a:rPr lang="en-US" sz="3300" b="0" spc="-150" dirty="0">
                <a:solidFill>
                  <a:schemeClr val="bg1"/>
                </a:solidFill>
              </a:rPr>
              <a:t>ANYONE!</a:t>
            </a:r>
            <a:endParaRPr lang="en-US" sz="33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063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" y="2096"/>
            <a:ext cx="9138410" cy="685380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F6AFD8-35F5-467A-8C6E-CCEBB61C428B}"/>
              </a:ext>
            </a:extLst>
          </p:cNvPr>
          <p:cNvSpPr txBox="1">
            <a:spLocks/>
          </p:cNvSpPr>
          <p:nvPr/>
        </p:nvSpPr>
        <p:spPr>
          <a:xfrm>
            <a:off x="221625" y="1721598"/>
            <a:ext cx="8816050" cy="600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4000" b="1" dirty="0"/>
              <a:t>Tallgrass can be an awesome church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4000" b="1" dirty="0"/>
              <a:t>We need to grow in 3 key areas:</a:t>
            </a: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endParaRPr lang="en-US" sz="4000" b="1" dirty="0"/>
          </a:p>
          <a:p>
            <a:pPr marL="514350" lvl="0" indent="-514350">
              <a:buFont typeface="+mj-lt"/>
              <a:buAutoNum type="arabicPeriod"/>
            </a:pPr>
            <a:r>
              <a:rPr lang="en-US" sz="4000" b="1" dirty="0"/>
              <a:t>Take steps forward with L.I.F.E.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EDB92-4BE4-4A8D-B77B-6975E89722FA}"/>
              </a:ext>
            </a:extLst>
          </p:cNvPr>
          <p:cNvSpPr/>
          <p:nvPr/>
        </p:nvSpPr>
        <p:spPr>
          <a:xfrm>
            <a:off x="205384" y="885098"/>
            <a:ext cx="3055645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i="1" spc="-150" dirty="0">
                <a:solidFill>
                  <a:srgbClr val="005CB0"/>
                </a:solidFill>
                <a:latin typeface="HansHand" panose="00000500000000000000" pitchFamily="2" charset="0"/>
              </a:rPr>
              <a:t>Applications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918F7-6160-4208-90EE-CAE25BDC7041}"/>
              </a:ext>
            </a:extLst>
          </p:cNvPr>
          <p:cNvSpPr/>
          <p:nvPr/>
        </p:nvSpPr>
        <p:spPr>
          <a:xfrm>
            <a:off x="1211958" y="3052054"/>
            <a:ext cx="7203465" cy="207446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57E3E-8D55-478C-834F-9C178C4785EC}"/>
              </a:ext>
            </a:extLst>
          </p:cNvPr>
          <p:cNvSpPr txBox="1"/>
          <p:nvPr/>
        </p:nvSpPr>
        <p:spPr>
          <a:xfrm>
            <a:off x="1409124" y="3163358"/>
            <a:ext cx="9470682" cy="974088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0" lvl="3">
              <a:lnSpc>
                <a:spcPct val="90000"/>
              </a:lnSpc>
            </a:pPr>
            <a:r>
              <a:rPr lang="en-US" sz="3300" b="1" u="sng" dirty="0">
                <a:solidFill>
                  <a:schemeClr val="bg1"/>
                </a:solidFill>
              </a:rPr>
              <a:t>2020 STRATEGIC PRIORITIES</a:t>
            </a:r>
          </a:p>
          <a:p>
            <a:pPr marL="514350" lvl="3" indent="-514350">
              <a:lnSpc>
                <a:spcPct val="90000"/>
              </a:lnSpc>
              <a:buAutoNum type="arabicParenR"/>
            </a:pPr>
            <a:r>
              <a:rPr lang="en-US" sz="3300" b="1" dirty="0">
                <a:solidFill>
                  <a:schemeClr val="bg1"/>
                </a:solidFill>
              </a:rPr>
              <a:t>Gathering Centrally</a:t>
            </a:r>
          </a:p>
          <a:p>
            <a:pPr marL="514350" lvl="3" indent="-514350">
              <a:lnSpc>
                <a:spcPct val="90000"/>
              </a:lnSpc>
              <a:buAutoNum type="arabicParenR"/>
            </a:pPr>
            <a:r>
              <a:rPr lang="en-US" sz="3300" b="1" dirty="0">
                <a:solidFill>
                  <a:schemeClr val="bg1"/>
                </a:solidFill>
              </a:rPr>
              <a:t>Corporate Prayer</a:t>
            </a:r>
          </a:p>
          <a:p>
            <a:pPr marL="514350" lvl="3" indent="-514350">
              <a:lnSpc>
                <a:spcPct val="90000"/>
              </a:lnSpc>
              <a:buAutoNum type="arabicParenR"/>
            </a:pPr>
            <a:r>
              <a:rPr lang="en-US" sz="3300" b="1" dirty="0">
                <a:solidFill>
                  <a:schemeClr val="bg1"/>
                </a:solidFill>
              </a:rPr>
              <a:t>Discipleship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966EC67-1C80-4E85-B8AD-A8FBE68B4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914" y="3195257"/>
            <a:ext cx="1609434" cy="177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32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0" y="2096"/>
            <a:ext cx="9138410" cy="6853807"/>
          </a:xfrm>
        </p:spPr>
      </p:pic>
    </p:spTree>
    <p:extLst>
      <p:ext uri="{BB962C8B-B14F-4D97-AF65-F5344CB8AC3E}">
        <p14:creationId xmlns:p14="http://schemas.microsoft.com/office/powerpoint/2010/main" val="844689641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686457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1000" dirty="0">
                <a:solidFill>
                  <a:srgbClr val="005AAB"/>
                </a:solidFill>
                <a:latin typeface="HansHand" panose="00000500000000000000" pitchFamily="2" charset="0"/>
              </a:rPr>
              <a:t>God of This 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7252" y="4427425"/>
            <a:ext cx="9161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  <a:t>Chris Tomlin </a:t>
            </a:r>
          </a:p>
        </p:txBody>
      </p:sp>
    </p:spTree>
    <p:extLst>
      <p:ext uri="{BB962C8B-B14F-4D97-AF65-F5344CB8AC3E}">
        <p14:creationId xmlns:p14="http://schemas.microsoft.com/office/powerpoint/2010/main" val="132927007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You’re the God of this city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You’re the King of these people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You’re the Lord of this nation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 are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God of This City</a:t>
            </a:r>
          </a:p>
        </p:txBody>
      </p:sp>
    </p:spTree>
    <p:extLst>
      <p:ext uri="{BB962C8B-B14F-4D97-AF65-F5344CB8AC3E}">
        <p14:creationId xmlns:p14="http://schemas.microsoft.com/office/powerpoint/2010/main" val="634469447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You’re the light in this darkness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You’re the hope to the hopeless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You’re the peace to the restless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 are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God of This City</a:t>
            </a:r>
          </a:p>
        </p:txBody>
      </p:sp>
    </p:spTree>
    <p:extLst>
      <p:ext uri="{BB962C8B-B14F-4D97-AF65-F5344CB8AC3E}">
        <p14:creationId xmlns:p14="http://schemas.microsoft.com/office/powerpoint/2010/main" val="1287651950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For there is no one like our God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There is no one like our God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God of This City</a:t>
            </a:r>
          </a:p>
        </p:txBody>
      </p:sp>
    </p:spTree>
    <p:extLst>
      <p:ext uri="{BB962C8B-B14F-4D97-AF65-F5344CB8AC3E}">
        <p14:creationId xmlns:p14="http://schemas.microsoft.com/office/powerpoint/2010/main" val="3298927705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Greater things have yet to come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Greater things are still to be done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In this city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God of This City</a:t>
            </a:r>
          </a:p>
        </p:txBody>
      </p:sp>
    </p:spTree>
    <p:extLst>
      <p:ext uri="{BB962C8B-B14F-4D97-AF65-F5344CB8AC3E}">
        <p14:creationId xmlns:p14="http://schemas.microsoft.com/office/powerpoint/2010/main" val="26682879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Oh come to the Father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Through Jesus the Son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And give Him the glory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Great things He as done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692092913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Greater things have yet to come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And greater things have still </a:t>
            </a:r>
            <a:b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</a:b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To be done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God of This City</a:t>
            </a:r>
          </a:p>
        </p:txBody>
      </p:sp>
    </p:spTree>
    <p:extLst>
      <p:ext uri="{BB962C8B-B14F-4D97-AF65-F5344CB8AC3E}">
        <p14:creationId xmlns:p14="http://schemas.microsoft.com/office/powerpoint/2010/main" val="1971630977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You’re the Lord of Creation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The Creator of all things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You’re the King above all kings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 are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God of This City</a:t>
            </a:r>
          </a:p>
        </p:txBody>
      </p:sp>
    </p:spTree>
    <p:extLst>
      <p:ext uri="{BB962C8B-B14F-4D97-AF65-F5344CB8AC3E}">
        <p14:creationId xmlns:p14="http://schemas.microsoft.com/office/powerpoint/2010/main" val="2388858040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You’re the strength in our weakness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You’re the love to the broken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You’re the joy in the sadness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 are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God of This City</a:t>
            </a:r>
          </a:p>
        </p:txBody>
      </p:sp>
    </p:spTree>
    <p:extLst>
      <p:ext uri="{BB962C8B-B14F-4D97-AF65-F5344CB8AC3E}">
        <p14:creationId xmlns:p14="http://schemas.microsoft.com/office/powerpoint/2010/main" val="3646776210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For there is no one like our God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There is no one like our God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God of This City</a:t>
            </a:r>
          </a:p>
        </p:txBody>
      </p:sp>
    </p:spTree>
    <p:extLst>
      <p:ext uri="{BB962C8B-B14F-4D97-AF65-F5344CB8AC3E}">
        <p14:creationId xmlns:p14="http://schemas.microsoft.com/office/powerpoint/2010/main" val="258334855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Greater things have yet to come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Greater things are still to be done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In this city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God of This 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9EA49-5BBD-492F-9F67-A1CB3DFA6AD8}"/>
              </a:ext>
            </a:extLst>
          </p:cNvPr>
          <p:cNvSpPr txBox="1"/>
          <p:nvPr/>
        </p:nvSpPr>
        <p:spPr>
          <a:xfrm>
            <a:off x="7670307" y="6192573"/>
            <a:ext cx="1562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2849112323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Greater things have yet to come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And greater things have still </a:t>
            </a:r>
            <a:b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</a:b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To be done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God of This City</a:t>
            </a:r>
          </a:p>
        </p:txBody>
      </p:sp>
    </p:spTree>
    <p:extLst>
      <p:ext uri="{BB962C8B-B14F-4D97-AF65-F5344CB8AC3E}">
        <p14:creationId xmlns:p14="http://schemas.microsoft.com/office/powerpoint/2010/main" val="1129784728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-457204"/>
            <a:ext cx="9143999" cy="663701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rgbClr val="005AAB"/>
                </a:solidFill>
                <a:latin typeface="HansHand" panose="00000500000000000000" pitchFamily="2" charset="0"/>
              </a:rPr>
              <a:t>Praying</a:t>
            </a:r>
            <a:br>
              <a:rPr lang="en-US" sz="6600" dirty="0">
                <a:solidFill>
                  <a:srgbClr val="005AAB"/>
                </a:solidFill>
                <a:latin typeface="HansHand" panose="00000500000000000000" pitchFamily="2" charset="0"/>
              </a:rPr>
            </a:br>
            <a:r>
              <a:rPr lang="en-US" sz="6600" dirty="0">
                <a:solidFill>
                  <a:srgbClr val="005AAB"/>
                </a:solidFill>
                <a:latin typeface="HansHand" panose="00000500000000000000" pitchFamily="2" charset="0"/>
              </a:rPr>
              <a:t>&amp; Sending 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06326" y="3832001"/>
            <a:ext cx="932795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latin typeface="AbcDNManuscript" panose="00000400000000000000" pitchFamily="2" charset="0"/>
              </a:rPr>
              <a:t>Zach </a:t>
            </a:r>
            <a:r>
              <a:rPr lang="en-US" sz="5500" dirty="0" err="1">
                <a:latin typeface="AbcDNManuscript" panose="00000400000000000000" pitchFamily="2" charset="0"/>
              </a:rPr>
              <a:t>Breshears</a:t>
            </a:r>
            <a:br>
              <a:rPr lang="en-US" sz="5500" dirty="0">
                <a:latin typeface="AbcDNManuscript" panose="00000400000000000000" pitchFamily="2" charset="0"/>
              </a:rPr>
            </a:br>
            <a:r>
              <a:rPr lang="en-US" sz="5500" dirty="0">
                <a:latin typeface="AbcDNManuscript" panose="00000400000000000000" pitchFamily="2" charset="0"/>
              </a:rPr>
              <a:t>Jenna Park</a:t>
            </a:r>
            <a:br>
              <a:rPr lang="en-US" sz="5500" dirty="0">
                <a:latin typeface="AbcDNManuscript" panose="00000400000000000000" pitchFamily="2" charset="0"/>
              </a:rPr>
            </a:br>
            <a:r>
              <a:rPr lang="en-US" sz="5500" dirty="0">
                <a:latin typeface="AbcDNManuscript" panose="00000400000000000000" pitchFamily="2" charset="0"/>
              </a:rPr>
              <a:t>Terrence Thomas</a:t>
            </a:r>
          </a:p>
        </p:txBody>
      </p:sp>
    </p:spTree>
    <p:extLst>
      <p:ext uri="{BB962C8B-B14F-4D97-AF65-F5344CB8AC3E}">
        <p14:creationId xmlns:p14="http://schemas.microsoft.com/office/powerpoint/2010/main" val="3424216452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686457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9000" dirty="0">
                <a:solidFill>
                  <a:srgbClr val="005AAB"/>
                </a:solidFill>
                <a:latin typeface="HansHand" panose="00000500000000000000" pitchFamily="2" charset="0"/>
              </a:rPr>
              <a:t>Come Thou Fount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7252" y="4427425"/>
            <a:ext cx="9161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  <a:t>Robert Robinson </a:t>
            </a:r>
          </a:p>
        </p:txBody>
      </p:sp>
    </p:spTree>
    <p:extLst>
      <p:ext uri="{BB962C8B-B14F-4D97-AF65-F5344CB8AC3E}">
        <p14:creationId xmlns:p14="http://schemas.microsoft.com/office/powerpoint/2010/main" val="1546735348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Come thou fount of every blessing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Tune my heart to sing thy grace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Streams of mercy, never ceasing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Call for songs of loudest praise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1954180050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Teach me some melodious sonnet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Sung by flaming tongues above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Praise the mount, I’m fixed upon it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Mount of Thy redeeming love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20279838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Oh, perfect redemption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the purchase of blood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To every believer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the promise of God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2310193338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Here I raise my Ebenezer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Hither by Thy help I’m come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And I hope by Thy good pleasure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Safely to arrive at home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2854825641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Jesus sought me when a stranger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Wandering from the fold of God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He, to rescue me from danger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Interposed His precious love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1166146901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O to grace how great a debtor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Daily I’m constrained to be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Thy goodness like a fetter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Bind my wandering heart to Thee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2155465623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Prone to wander, Lord I feel it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Prone to leave the God I love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Here’s my heart, O take and seal it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Seal it for Thy courts above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 txBox="1">
            <a:spLocks/>
          </p:cNvSpPr>
          <p:nvPr/>
        </p:nvSpPr>
        <p:spPr>
          <a:xfrm>
            <a:off x="221624" y="6538819"/>
            <a:ext cx="5273654" cy="15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Come Thou Fount</a:t>
            </a:r>
          </a:p>
        </p:txBody>
      </p:sp>
    </p:spTree>
    <p:extLst>
      <p:ext uri="{BB962C8B-B14F-4D97-AF65-F5344CB8AC3E}">
        <p14:creationId xmlns:p14="http://schemas.microsoft.com/office/powerpoint/2010/main" val="256603328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313596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1500" dirty="0">
                <a:solidFill>
                  <a:srgbClr val="005AAB"/>
                </a:solidFill>
                <a:latin typeface="HansHand" panose="00000500000000000000" pitchFamily="2" charset="0"/>
              </a:rPr>
              <a:t>Build Your Kingdom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7252" y="4738148"/>
            <a:ext cx="9161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cDNManuscript" panose="00000400000000000000" pitchFamily="2" charset="0"/>
                <a:ea typeface="+mn-ea"/>
                <a:cs typeface="+mn-cs"/>
              </a:rPr>
              <a:t>Rend Collective </a:t>
            </a:r>
          </a:p>
        </p:txBody>
      </p:sp>
    </p:spTree>
    <p:extLst>
      <p:ext uri="{BB962C8B-B14F-4D97-AF65-F5344CB8AC3E}">
        <p14:creationId xmlns:p14="http://schemas.microsoft.com/office/powerpoint/2010/main" val="3705681693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Come set Your rule &amp; reign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In our hearts again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Increase in us we pray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Unveil why we're made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44144603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Come set our hearts ablaze w/ hope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Like wildfire in our very souls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Holy Spirit come invade us now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are Your Church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need Your power, In us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988389299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seek Your kingdom first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hunger &amp; we thirst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Refuse to waste our lives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For You're our joy &amp; prize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3016670805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600" dirty="0">
                <a:solidFill>
                  <a:srgbClr val="005AAB"/>
                </a:solidFill>
                <a:latin typeface="AbcDNManuscript" panose="00000400000000000000" pitchFamily="2" charset="0"/>
              </a:rPr>
              <a:t>To see the captive hearts released</a:t>
            </a:r>
          </a:p>
          <a:p>
            <a:pPr marL="0" indent="0" algn="ctr">
              <a:buNone/>
            </a:pPr>
            <a:r>
              <a:rPr lang="en-US" sz="4600" dirty="0">
                <a:solidFill>
                  <a:srgbClr val="005AAB"/>
                </a:solidFill>
                <a:latin typeface="AbcDNManuscript" panose="00000400000000000000" pitchFamily="2" charset="0"/>
              </a:rPr>
              <a:t>The hurt; the sick; the poor at peace</a:t>
            </a:r>
          </a:p>
          <a:p>
            <a:pPr marL="0" indent="0" algn="ctr">
              <a:buNone/>
            </a:pPr>
            <a:r>
              <a:rPr lang="en-US" sz="4200" dirty="0">
                <a:solidFill>
                  <a:srgbClr val="005AAB"/>
                </a:solidFill>
                <a:latin typeface="AbcDNManuscript" panose="00000400000000000000" pitchFamily="2" charset="0"/>
              </a:rPr>
              <a:t>We lay down our lives for Heaven's cause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are Your church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pray revive, this earth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3049809796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darkness fear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Show Your mighty hand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Heal our streets &amp; land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06668172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The vilest offender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who truly believes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That moment from Jesus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 pardon receives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3357067840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Set Your church on fire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Win the nations back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Change the atmosphere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pray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462170767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Unleash Your Kingdom's power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Reaching the near &amp; far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No force of hell can stop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Your beauty changing hearts.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669028714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5AAB"/>
                </a:solidFill>
                <a:latin typeface="AbcDNManuscript" panose="00000400000000000000" pitchFamily="2" charset="0"/>
              </a:rPr>
              <a:t>You made us for much more than this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Awake the Kingdom seed in us</a:t>
            </a:r>
          </a:p>
          <a:p>
            <a:pPr marL="0" indent="0" algn="ctr">
              <a:buNone/>
            </a:pPr>
            <a:r>
              <a:rPr lang="en-US" sz="4200" dirty="0">
                <a:solidFill>
                  <a:srgbClr val="005AAB"/>
                </a:solidFill>
                <a:latin typeface="AbcDNManuscript" panose="00000400000000000000" pitchFamily="2" charset="0"/>
              </a:rPr>
              <a:t>Fill us w/ the strength &amp; love of Christ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are Your church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are the hope, On earth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1859585927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darkness fear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Show Your mighty hand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Heal our streets &amp; land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2489364141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Set Your church on fire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Win the nations back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Change the atmosphere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pray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1702598302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darkness fear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Show Your mighty hand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Heal our streets and land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893479167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Set Your church on fire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Win the nations back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Change the atmosphere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Build Your Kingdom here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We pray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Build Your Kingdom Here</a:t>
            </a:r>
          </a:p>
        </p:txBody>
      </p:sp>
    </p:spTree>
    <p:extLst>
      <p:ext uri="{BB962C8B-B14F-4D97-AF65-F5344CB8AC3E}">
        <p14:creationId xmlns:p14="http://schemas.microsoft.com/office/powerpoint/2010/main" val="3812049804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39283"/>
            <a:ext cx="8542815" cy="1656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0" y="2096"/>
            <a:ext cx="9138410" cy="6853807"/>
          </a:xfrm>
        </p:spPr>
      </p:pic>
    </p:spTree>
    <p:extLst>
      <p:ext uri="{BB962C8B-B14F-4D97-AF65-F5344CB8AC3E}">
        <p14:creationId xmlns:p14="http://schemas.microsoft.com/office/powerpoint/2010/main" val="3208549511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DCE33F-3EA4-4760-A3AB-68F997DEE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5" y="1210352"/>
            <a:ext cx="5781319" cy="5781319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35085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54877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8" y="129089"/>
            <a:ext cx="8776535" cy="926816"/>
          </a:xfrm>
        </p:spPr>
        <p:txBody>
          <a:bodyPr>
            <a:noAutofit/>
          </a:bodyPr>
          <a:lstStyle/>
          <a:p>
            <a:r>
              <a:rPr lang="en-US" sz="7500" cap="all" dirty="0">
                <a:solidFill>
                  <a:schemeClr val="bg1"/>
                </a:solidFill>
              </a:rPr>
              <a:t>AFTER PARTY!</a:t>
            </a:r>
            <a:endParaRPr lang="en-US" sz="7500" b="0" cap="all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3F81D9-9318-4678-ADE2-DEBE17E9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203" y="1197333"/>
            <a:ext cx="3238667" cy="57368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Join us right after Central Gathering for our After Party at Pizza Ranch (511 McCall Rd)!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There's space for the kids and plenty of pizza AND SALAD (for Terrence)!!!</a:t>
            </a:r>
            <a:endParaRPr lang="en-US" sz="2000" b="1" i="1" dirty="0">
              <a:solidFill>
                <a:srgbClr val="F46F2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2FFE3-7948-431D-A9F3-100DC2B6BBB5}"/>
              </a:ext>
            </a:extLst>
          </p:cNvPr>
          <p:cNvSpPr txBox="1"/>
          <p:nvPr/>
        </p:nvSpPr>
        <p:spPr>
          <a:xfrm rot="21353001">
            <a:off x="3732194" y="5532581"/>
            <a:ext cx="39163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C739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TONIGHT!</a:t>
            </a:r>
          </a:p>
        </p:txBody>
      </p:sp>
    </p:spTree>
    <p:extLst>
      <p:ext uri="{BB962C8B-B14F-4D97-AF65-F5344CB8AC3E}">
        <p14:creationId xmlns:p14="http://schemas.microsoft.com/office/powerpoint/2010/main" val="13034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52" y="1168875"/>
            <a:ext cx="9143999" cy="472727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Praise the Lord, praise the Lord!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earth hear His voice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Praise the Lord, praise the Lord!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5AAB"/>
                </a:solidFill>
                <a:latin typeface="AbcDNManuscript" panose="00000400000000000000" pitchFamily="2" charset="0"/>
              </a:rPr>
              <a:t>Let the people rejoice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5E3E24-FB84-42CD-8F2D-A51D7F3FE952}"/>
              </a:ext>
            </a:extLst>
          </p:cNvPr>
          <p:cNvSpPr txBox="1">
            <a:spLocks/>
          </p:cNvSpPr>
          <p:nvPr/>
        </p:nvSpPr>
        <p:spPr>
          <a:xfrm>
            <a:off x="150602" y="6387888"/>
            <a:ext cx="7564094" cy="172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 spc="0" baseline="0">
                <a:solidFill>
                  <a:srgbClr val="005AAB"/>
                </a:solidFill>
                <a:latin typeface="HansHand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5C3C3"/>
                </a:solidFill>
                <a:effectLst/>
                <a:uLnTx/>
                <a:uFillTx/>
                <a:latin typeface="HansHand" panose="00000500000000000000" pitchFamily="2" charset="0"/>
                <a:ea typeface="+mj-ea"/>
                <a:cs typeface="+mj-cs"/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42892483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18582</TotalTime>
  <Words>2835</Words>
  <Application>Microsoft Office PowerPoint</Application>
  <PresentationFormat>On-screen Show (4:3)</PresentationFormat>
  <Paragraphs>312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88</vt:i4>
      </vt:variant>
    </vt:vector>
  </HeadingPairs>
  <TitlesOfParts>
    <vt:vector size="99" baseType="lpstr">
      <vt:lpstr>AbcDNManuscript</vt:lpstr>
      <vt:lpstr>Arial</vt:lpstr>
      <vt:lpstr>Calibri</vt:lpstr>
      <vt:lpstr>Calibri Light</vt:lpstr>
      <vt:lpstr>HansHand</vt:lpstr>
      <vt:lpstr>ROCKY AOE</vt:lpstr>
      <vt:lpstr>Ubuntu</vt:lpstr>
      <vt:lpstr>7_Office Theme</vt:lpstr>
      <vt:lpstr>9_Office Theme</vt:lpstr>
      <vt:lpstr>1_Default Design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PARTY!</vt:lpstr>
      <vt:lpstr>PowerPoint Presentation</vt:lpstr>
      <vt:lpstr>WORD OF THE YEAR</vt:lpstr>
      <vt:lpstr>WOTY FOR LENT</vt:lpstr>
      <vt:lpstr>Mingle Question</vt:lpstr>
      <vt:lpstr>Brainstorm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GROUPS  OPEN TO ANYONE!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PARTY!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TALLGRASS CHURCH</dc:creator>
  <cp:lastModifiedBy> </cp:lastModifiedBy>
  <cp:revision>167</cp:revision>
  <dcterms:created xsi:type="dcterms:W3CDTF">2019-08-11T16:22:28Z</dcterms:created>
  <dcterms:modified xsi:type="dcterms:W3CDTF">2020-02-24T18:23:44Z</dcterms:modified>
</cp:coreProperties>
</file>