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783" r:id="rId2"/>
    <p:sldMasterId id="2147483795" r:id="rId3"/>
  </p:sldMasterIdLst>
  <p:notesMasterIdLst>
    <p:notesMasterId r:id="rId46"/>
  </p:notesMasterIdLst>
  <p:handoutMasterIdLst>
    <p:handoutMasterId r:id="rId47"/>
  </p:handoutMasterIdLst>
  <p:sldIdLst>
    <p:sldId id="3393" r:id="rId4"/>
    <p:sldId id="3435" r:id="rId5"/>
    <p:sldId id="2440" r:id="rId6"/>
    <p:sldId id="3412" r:id="rId7"/>
    <p:sldId id="3413" r:id="rId8"/>
    <p:sldId id="3417" r:id="rId9"/>
    <p:sldId id="3418" r:id="rId10"/>
    <p:sldId id="3419" r:id="rId11"/>
    <p:sldId id="3420" r:id="rId12"/>
    <p:sldId id="3421" r:id="rId13"/>
    <p:sldId id="3423" r:id="rId14"/>
    <p:sldId id="3425" r:id="rId15"/>
    <p:sldId id="3424" r:id="rId16"/>
    <p:sldId id="3426" r:id="rId17"/>
    <p:sldId id="3427" r:id="rId18"/>
    <p:sldId id="3428" r:id="rId19"/>
    <p:sldId id="3422" r:id="rId20"/>
    <p:sldId id="3430" r:id="rId21"/>
    <p:sldId id="3431" r:id="rId22"/>
    <p:sldId id="3429" r:id="rId23"/>
    <p:sldId id="3394" r:id="rId24"/>
    <p:sldId id="3398" r:id="rId25"/>
    <p:sldId id="3397" r:id="rId26"/>
    <p:sldId id="3399" r:id="rId27"/>
    <p:sldId id="3400" r:id="rId28"/>
    <p:sldId id="3222" r:id="rId29"/>
    <p:sldId id="3395" r:id="rId30"/>
    <p:sldId id="3436" r:id="rId31"/>
    <p:sldId id="3396" r:id="rId32"/>
    <p:sldId id="3401" r:id="rId33"/>
    <p:sldId id="3403" r:id="rId34"/>
    <p:sldId id="3405" r:id="rId35"/>
    <p:sldId id="3407" r:id="rId36"/>
    <p:sldId id="3406" r:id="rId37"/>
    <p:sldId id="3402" r:id="rId38"/>
    <p:sldId id="3404" r:id="rId39"/>
    <p:sldId id="3432" r:id="rId40"/>
    <p:sldId id="3433" r:id="rId41"/>
    <p:sldId id="3408" r:id="rId42"/>
    <p:sldId id="3259" r:id="rId43"/>
    <p:sldId id="3409" r:id="rId44"/>
    <p:sldId id="3434" r:id="rId45"/>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 HOPE COMMUNITY CHURCH" initials="NH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ED3"/>
    <a:srgbClr val="FFFFFF"/>
    <a:srgbClr val="EBE0A0"/>
    <a:srgbClr val="190C04"/>
    <a:srgbClr val="63635F"/>
    <a:srgbClr val="FD0304"/>
    <a:srgbClr val="FFF2CC"/>
    <a:srgbClr val="F5F4F2"/>
    <a:srgbClr val="CC0000"/>
    <a:srgbClr val="8857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9" autoAdjust="0"/>
  </p:normalViewPr>
  <p:slideViewPr>
    <p:cSldViewPr snapToGrid="0">
      <p:cViewPr varScale="1">
        <p:scale>
          <a:sx n="85" d="100"/>
          <a:sy n="85" d="100"/>
        </p:scale>
        <p:origin x="682" y="48"/>
      </p:cViewPr>
      <p:guideLst>
        <p:guide orient="horz" pos="2160"/>
        <p:guide pos="2880"/>
      </p:guideLst>
    </p:cSldViewPr>
  </p:slideViewPr>
  <p:outlineViewPr>
    <p:cViewPr>
      <p:scale>
        <a:sx n="33" d="100"/>
        <a:sy n="33" d="100"/>
      </p:scale>
      <p:origin x="0" y="-5765"/>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6" d="100"/>
          <a:sy n="86" d="100"/>
        </p:scale>
        <p:origin x="2045"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68828-9BCA-4E8F-9F10-7CC5F45A05D5}"/>
              </a:ext>
            </a:extLst>
          </p:cNvPr>
          <p:cNvSpPr>
            <a:spLocks noGrp="1"/>
          </p:cNvSpPr>
          <p:nvPr>
            <p:ph type="hdr" sz="quarter"/>
          </p:nvPr>
        </p:nvSpPr>
        <p:spPr>
          <a:xfrm>
            <a:off x="0" y="0"/>
            <a:ext cx="4029075"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7B6E8D-9EFF-40F0-B3AE-A2540DB241E5}"/>
              </a:ext>
            </a:extLst>
          </p:cNvPr>
          <p:cNvSpPr>
            <a:spLocks noGrp="1"/>
          </p:cNvSpPr>
          <p:nvPr>
            <p:ph type="dt" sz="quarter" idx="1"/>
          </p:nvPr>
        </p:nvSpPr>
        <p:spPr>
          <a:xfrm>
            <a:off x="5265738" y="0"/>
            <a:ext cx="4029075" cy="344488"/>
          </a:xfrm>
          <a:prstGeom prst="rect">
            <a:avLst/>
          </a:prstGeom>
        </p:spPr>
        <p:txBody>
          <a:bodyPr vert="horz" lIns="91440" tIns="45720" rIns="91440" bIns="45720" rtlCol="0"/>
          <a:lstStyle>
            <a:lvl1pPr algn="r">
              <a:defRPr sz="1200"/>
            </a:lvl1pPr>
          </a:lstStyle>
          <a:p>
            <a:fld id="{5B39C4E5-1BA7-4E68-B7BA-97B278EE4202}" type="datetimeFigureOut">
              <a:rPr lang="en-US" smtClean="0"/>
              <a:pPr/>
              <a:t>12/26/2019</a:t>
            </a:fld>
            <a:endParaRPr lang="en-US"/>
          </a:p>
        </p:txBody>
      </p:sp>
      <p:sp>
        <p:nvSpPr>
          <p:cNvPr id="4" name="Footer Placeholder 3">
            <a:extLst>
              <a:ext uri="{FF2B5EF4-FFF2-40B4-BE49-F238E27FC236}">
                <a16:creationId xmlns:a16="http://schemas.microsoft.com/office/drawing/2014/main" id="{9331F28B-09FC-4CC8-A10E-ABB05A8E11A8}"/>
              </a:ext>
            </a:extLst>
          </p:cNvPr>
          <p:cNvSpPr>
            <a:spLocks noGrp="1"/>
          </p:cNvSpPr>
          <p:nvPr>
            <p:ph type="ftr" sz="quarter" idx="2"/>
          </p:nvPr>
        </p:nvSpPr>
        <p:spPr>
          <a:xfrm>
            <a:off x="0" y="6537325"/>
            <a:ext cx="4029075" cy="3444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262348-1DE3-4CAF-BAE4-1FB6D7790261}"/>
              </a:ext>
            </a:extLst>
          </p:cNvPr>
          <p:cNvSpPr>
            <a:spLocks noGrp="1"/>
          </p:cNvSpPr>
          <p:nvPr>
            <p:ph type="sldNum" sz="quarter" idx="3"/>
          </p:nvPr>
        </p:nvSpPr>
        <p:spPr>
          <a:xfrm>
            <a:off x="5265738" y="6537325"/>
            <a:ext cx="4029075" cy="344488"/>
          </a:xfrm>
          <a:prstGeom prst="rect">
            <a:avLst/>
          </a:prstGeom>
        </p:spPr>
        <p:txBody>
          <a:bodyPr vert="horz" lIns="91440" tIns="45720" rIns="91440" bIns="45720" rtlCol="0" anchor="b"/>
          <a:lstStyle>
            <a:lvl1pPr algn="r">
              <a:defRPr sz="1200"/>
            </a:lvl1pPr>
          </a:lstStyle>
          <a:p>
            <a:fld id="{94BF7341-F00C-4691-B79E-71BC14371EDC}" type="slidenum">
              <a:rPr lang="en-US" smtClean="0"/>
              <a:pPr/>
              <a:t>‹#›</a:t>
            </a:fld>
            <a:endParaRPr lang="en-US"/>
          </a:p>
        </p:txBody>
      </p:sp>
    </p:spTree>
    <p:extLst>
      <p:ext uri="{BB962C8B-B14F-4D97-AF65-F5344CB8AC3E}">
        <p14:creationId xmlns:p14="http://schemas.microsoft.com/office/powerpoint/2010/main" val="154857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409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09" y="0"/>
            <a:ext cx="4028440" cy="344091"/>
          </a:xfrm>
          <a:prstGeom prst="rect">
            <a:avLst/>
          </a:prstGeom>
        </p:spPr>
        <p:txBody>
          <a:bodyPr vert="horz" lIns="92446" tIns="46223" rIns="92446" bIns="46223" rtlCol="0"/>
          <a:lstStyle>
            <a:lvl1pPr algn="r">
              <a:defRPr sz="1200"/>
            </a:lvl1pPr>
          </a:lstStyle>
          <a:p>
            <a:fld id="{899ACD25-4F95-4891-9E0D-90A6CEC2F40C}" type="datetimeFigureOut">
              <a:rPr lang="en-US" smtClean="0"/>
              <a:pPr/>
              <a:t>12/26/2019</a:t>
            </a:fld>
            <a:endParaRPr lang="en-US"/>
          </a:p>
        </p:txBody>
      </p:sp>
      <p:sp>
        <p:nvSpPr>
          <p:cNvPr id="4" name="Slide Image Placeholder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0" y="3268861"/>
            <a:ext cx="7437120" cy="3096816"/>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8"/>
            <a:ext cx="4028440" cy="344091"/>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8"/>
            <a:ext cx="4028440" cy="344091"/>
          </a:xfrm>
          <a:prstGeom prst="rect">
            <a:avLst/>
          </a:prstGeom>
        </p:spPr>
        <p:txBody>
          <a:bodyPr vert="horz" lIns="92446" tIns="46223" rIns="92446" bIns="46223" rtlCol="0" anchor="b"/>
          <a:lstStyle>
            <a:lvl1pPr algn="r">
              <a:defRPr sz="1200"/>
            </a:lvl1pPr>
          </a:lstStyle>
          <a:p>
            <a:fld id="{494D3BFB-D1C6-48C8-A46B-B7D0457C5EC7}" type="slidenum">
              <a:rPr lang="en-US" smtClean="0"/>
              <a:pPr/>
              <a:t>‹#›</a:t>
            </a:fld>
            <a:endParaRPr lang="en-US"/>
          </a:p>
        </p:txBody>
      </p:sp>
    </p:spTree>
    <p:extLst>
      <p:ext uri="{BB962C8B-B14F-4D97-AF65-F5344CB8AC3E}">
        <p14:creationId xmlns:p14="http://schemas.microsoft.com/office/powerpoint/2010/main" val="8174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4210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908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379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D11D86-7CDD-439B-B1F8-C9806E40C1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39844" cy="685800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288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009" y="151486"/>
            <a:ext cx="8776535" cy="1053474"/>
          </a:xfrm>
        </p:spPr>
        <p:txBody>
          <a:bodyPr/>
          <a:lstStyle>
            <a:lvl1pPr>
              <a:defRPr b="1" i="0" baseline="0">
                <a:solidFill>
                  <a:srgbClr val="2E5797"/>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09" y="1392965"/>
            <a:ext cx="8776535" cy="538488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EFD6C723-33FE-499B-8D76-3195849EA7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74125" y="5287681"/>
            <a:ext cx="1384420" cy="1490173"/>
          </a:xfrm>
          <a:prstGeom prst="rect">
            <a:avLst/>
          </a:prstGeom>
        </p:spPr>
      </p:pic>
    </p:spTree>
    <p:extLst>
      <p:ext uri="{BB962C8B-B14F-4D97-AF65-F5344CB8AC3E}">
        <p14:creationId xmlns:p14="http://schemas.microsoft.com/office/powerpoint/2010/main" val="29525244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75903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92987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14284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4816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2407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1502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A82711-456B-44E9-AB23-7A551EFA20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795" y="0"/>
            <a:ext cx="9138410" cy="6858000"/>
          </a:xfrm>
          <a:prstGeom prst="rect">
            <a:avLst/>
          </a:prstGeom>
        </p:spPr>
      </p:pic>
      <p:sp>
        <p:nvSpPr>
          <p:cNvPr id="2" name="Title 1"/>
          <p:cNvSpPr>
            <a:spLocks noGrp="1"/>
          </p:cNvSpPr>
          <p:nvPr>
            <p:ph type="title"/>
          </p:nvPr>
        </p:nvSpPr>
        <p:spPr>
          <a:xfrm>
            <a:off x="282009" y="1039283"/>
            <a:ext cx="8542815" cy="165676"/>
          </a:xfrm>
        </p:spPr>
        <p:txBody>
          <a:bodyPr>
            <a:noAutofit/>
          </a:bodyPr>
          <a:lstStyle>
            <a:lvl1pPr>
              <a:defRPr sz="5500" b="1" i="0" spc="-150" baseline="0">
                <a:solidFill>
                  <a:schemeClr val="bg1"/>
                </a:solidFill>
                <a:latin typeface="Ubuntu" panose="020B0504030602030204" pitchFamily="34" charset="0"/>
              </a:defRPr>
            </a:lvl1pPr>
          </a:lstStyle>
          <a:p>
            <a:r>
              <a:rPr lang="en-US" dirty="0"/>
              <a:t>Click to edit Master title style</a:t>
            </a:r>
          </a:p>
        </p:txBody>
      </p:sp>
      <p:sp>
        <p:nvSpPr>
          <p:cNvPr id="3" name="Content Placeholder 2"/>
          <p:cNvSpPr>
            <a:spLocks noGrp="1"/>
          </p:cNvSpPr>
          <p:nvPr>
            <p:ph idx="1"/>
          </p:nvPr>
        </p:nvSpPr>
        <p:spPr>
          <a:xfrm>
            <a:off x="282010" y="1392965"/>
            <a:ext cx="8542814" cy="51113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479273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98035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885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36448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33286733"/>
      </p:ext>
    </p:extLst>
  </p:cSld>
  <p:clrMapOvr>
    <a:masterClrMapping/>
  </p:clrMapOvr>
  <p:transition advClick="0" advTm="20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24436"/>
      </p:ext>
    </p:extLst>
  </p:cSld>
  <p:clrMapOvr>
    <a:masterClrMapping/>
  </p:clrMapOvr>
  <p:transition advClick="0" advTm="20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79195782"/>
      </p:ext>
    </p:extLst>
  </p:cSld>
  <p:clrMapOvr>
    <a:masterClrMapping/>
  </p:clrMapOvr>
  <p:transition advClick="0" advTm="20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002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620270"/>
      </p:ext>
    </p:extLst>
  </p:cSld>
  <p:clrMapOvr>
    <a:masterClrMapping/>
  </p:clrMapOvr>
  <p:transition advClick="0" advTm="20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3193456"/>
      </p:ext>
    </p:extLst>
  </p:cSld>
  <p:clrMapOvr>
    <a:masterClrMapping/>
  </p:clrMapOvr>
  <p:transition advClick="0" advTm="20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8296967"/>
      </p:ext>
    </p:extLst>
  </p:cSld>
  <p:clrMapOvr>
    <a:masterClrMapping/>
  </p:clrMapOvr>
  <p:transition advClick="0" advTm="20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038471"/>
      </p:ext>
    </p:extLst>
  </p:cSld>
  <p:clrMapOvr>
    <a:masterClrMapping/>
  </p:clrMapOvr>
  <p:transition advClick="0" advTm="2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25160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93424800"/>
      </p:ext>
    </p:extLst>
  </p:cSld>
  <p:clrMapOvr>
    <a:masterClrMapping/>
  </p:clrMapOvr>
  <p:transition advClick="0" advTm="20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6771874"/>
      </p:ext>
    </p:extLst>
  </p:cSld>
  <p:clrMapOvr>
    <a:masterClrMapping/>
  </p:clrMapOvr>
  <p:transition advClick="0" advTm="20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6921618"/>
      </p:ext>
    </p:extLst>
  </p:cSld>
  <p:clrMapOvr>
    <a:masterClrMapping/>
  </p:clrMapOvr>
  <p:transition advClick="0" advTm="20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43600" y="1066800"/>
            <a:ext cx="14478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0200" y="1066800"/>
            <a:ext cx="41910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29865"/>
      </p:ext>
    </p:extLst>
  </p:cSld>
  <p:clrMapOvr>
    <a:masterClrMapping/>
  </p:clrMapOvr>
  <p:transition advClick="0" advTm="20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87854"/>
      </p:ext>
    </p:extLst>
  </p:cSld>
  <p:clrMapOvr>
    <a:masterClrMapping/>
  </p:clrMapOvr>
  <p:transition advClick="0" advTm="20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066800"/>
            <a:ext cx="5791200" cy="1295400"/>
          </a:xfrm>
        </p:spPr>
        <p:txBody>
          <a:bodyPr/>
          <a:lstStyle/>
          <a:p>
            <a:r>
              <a:rPr lang="en-US"/>
              <a:t>Click to edit Master title style</a:t>
            </a:r>
          </a:p>
        </p:txBody>
      </p:sp>
      <p:sp>
        <p:nvSpPr>
          <p:cNvPr id="3" name="Text Placeholder 2"/>
          <p:cNvSpPr>
            <a:spLocks noGrp="1"/>
          </p:cNvSpPr>
          <p:nvPr>
            <p:ph type="body" sz="half" idx="1"/>
          </p:nvPr>
        </p:nvSpPr>
        <p:spPr>
          <a:xfrm>
            <a:off x="1600200" y="2438400"/>
            <a:ext cx="28194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0" y="24384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0" y="4305300"/>
            <a:ext cx="2819400" cy="1714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153300"/>
      </p:ext>
    </p:extLst>
  </p:cSld>
  <p:clrMapOvr>
    <a:masterClrMapping/>
  </p:clrMapOvr>
  <p:transition advClick="0" advTm="2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6843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44134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64000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056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9328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50091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4CEE4-815D-451B-96FB-9D21C7BDC208}" type="datetimeFigureOut">
              <a:rPr lang="en-US" smtClean="0">
                <a:solidFill>
                  <a:prstClr val="black">
                    <a:tint val="75000"/>
                  </a:prstClr>
                </a:solidFill>
              </a:rPr>
              <a:pPr/>
              <a:t>12/26/2019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1CC3-A8E7-4F19-8CD2-690251C65AB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42948"/>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print">
            <a:lum/>
          </a:blip>
          <a:srcRect/>
          <a:stretch>
            <a:fillRect t="-21000" b="-2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10668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600200" y="2438400"/>
            <a:ext cx="5791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926547827"/>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advClick="0" advTm="20000">
    <p:fade/>
  </p:transition>
  <p:txStyles>
    <p:titleStyle>
      <a:lvl1pPr algn="ctr" rtl="0" eaLnBrk="0" fontAlgn="base" hangingPunct="0">
        <a:spcBef>
          <a:spcPct val="0"/>
        </a:spcBef>
        <a:spcAft>
          <a:spcPct val="0"/>
        </a:spcAft>
        <a:defRPr sz="4000" b="1">
          <a:solidFill>
            <a:srgbClr val="000000"/>
          </a:solidFill>
          <a:latin typeface="+mj-lt"/>
          <a:ea typeface="+mj-ea"/>
          <a:cs typeface="+mj-cs"/>
        </a:defRPr>
      </a:lvl1pPr>
      <a:lvl2pPr algn="ctr" rtl="0" eaLnBrk="0" fontAlgn="base" hangingPunct="0">
        <a:spcBef>
          <a:spcPct val="0"/>
        </a:spcBef>
        <a:spcAft>
          <a:spcPct val="0"/>
        </a:spcAft>
        <a:defRPr sz="4000" b="1">
          <a:solidFill>
            <a:srgbClr val="000000"/>
          </a:solidFill>
          <a:latin typeface="Arial" charset="0"/>
        </a:defRPr>
      </a:lvl2pPr>
      <a:lvl3pPr algn="ctr" rtl="0" eaLnBrk="0" fontAlgn="base" hangingPunct="0">
        <a:spcBef>
          <a:spcPct val="0"/>
        </a:spcBef>
        <a:spcAft>
          <a:spcPct val="0"/>
        </a:spcAft>
        <a:defRPr sz="4000" b="1">
          <a:solidFill>
            <a:srgbClr val="000000"/>
          </a:solidFill>
          <a:latin typeface="Arial" charset="0"/>
        </a:defRPr>
      </a:lvl3pPr>
      <a:lvl4pPr algn="ctr" rtl="0" eaLnBrk="0" fontAlgn="base" hangingPunct="0">
        <a:spcBef>
          <a:spcPct val="0"/>
        </a:spcBef>
        <a:spcAft>
          <a:spcPct val="0"/>
        </a:spcAft>
        <a:defRPr sz="4000" b="1">
          <a:solidFill>
            <a:srgbClr val="000000"/>
          </a:solidFill>
          <a:latin typeface="Arial" charset="0"/>
        </a:defRPr>
      </a:lvl4pPr>
      <a:lvl5pPr algn="ctr" rtl="0" eaLnBrk="0" fontAlgn="base" hangingPunct="0">
        <a:spcBef>
          <a:spcPct val="0"/>
        </a:spcBef>
        <a:spcAft>
          <a:spcPct val="0"/>
        </a:spcAft>
        <a:defRPr sz="4000" b="1">
          <a:solidFill>
            <a:srgbClr val="000000"/>
          </a:solidFill>
          <a:latin typeface="Arial" charset="0"/>
        </a:defRPr>
      </a:lvl5pPr>
      <a:lvl6pPr marL="457200" algn="ctr" rtl="0" fontAlgn="base">
        <a:spcBef>
          <a:spcPct val="0"/>
        </a:spcBef>
        <a:spcAft>
          <a:spcPct val="0"/>
        </a:spcAft>
        <a:defRPr sz="4000" b="1">
          <a:solidFill>
            <a:srgbClr val="000000"/>
          </a:solidFill>
          <a:latin typeface="Arial" charset="0"/>
        </a:defRPr>
      </a:lvl6pPr>
      <a:lvl7pPr marL="914400" algn="ctr" rtl="0" fontAlgn="base">
        <a:spcBef>
          <a:spcPct val="0"/>
        </a:spcBef>
        <a:spcAft>
          <a:spcPct val="0"/>
        </a:spcAft>
        <a:defRPr sz="4000" b="1">
          <a:solidFill>
            <a:srgbClr val="000000"/>
          </a:solidFill>
          <a:latin typeface="Arial" charset="0"/>
        </a:defRPr>
      </a:lvl7pPr>
      <a:lvl8pPr marL="1371600" algn="ctr" rtl="0" fontAlgn="base">
        <a:spcBef>
          <a:spcPct val="0"/>
        </a:spcBef>
        <a:spcAft>
          <a:spcPct val="0"/>
        </a:spcAft>
        <a:defRPr sz="4000" b="1">
          <a:solidFill>
            <a:srgbClr val="000000"/>
          </a:solidFill>
          <a:latin typeface="Arial" charset="0"/>
        </a:defRPr>
      </a:lvl8pPr>
      <a:lvl9pPr marL="1828800" algn="ctr" rtl="0" fontAlgn="base">
        <a:spcBef>
          <a:spcPct val="0"/>
        </a:spcBef>
        <a:spcAft>
          <a:spcPct val="0"/>
        </a:spcAft>
        <a:defRPr sz="40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1242593"/>
            <a:ext cx="8462683" cy="2086725"/>
          </a:xfrm>
          <a:prstGeom prst="rect">
            <a:avLst/>
          </a:prstGeom>
        </p:spPr>
        <p:txBody>
          <a:bodyPr wrap="square">
            <a:spAutoFit/>
          </a:bodyPr>
          <a:lstStyle/>
          <a:p>
            <a:pPr algn="ctr">
              <a:lnSpc>
                <a:spcPct val="90000"/>
              </a:lnSpc>
            </a:pPr>
            <a:r>
              <a:rPr lang="en-US" sz="4800" dirty="0">
                <a:solidFill>
                  <a:srgbClr val="FFF2CC"/>
                </a:solidFill>
              </a:rPr>
              <a:t>Meet someone who is not in your church and ask one another, “How did you spend Christmas?”</a:t>
            </a:r>
            <a:endParaRPr lang="en-US" sz="4800" b="1" baseline="30000" dirty="0">
              <a:solidFill>
                <a:srgbClr val="FFF2CC"/>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160935" cy="1631216"/>
          </a:xfrm>
          <a:prstGeom prst="rect">
            <a:avLst/>
          </a:prstGeom>
          <a:noFill/>
        </p:spPr>
        <p:txBody>
          <a:bodyPr wrap="none" rtlCol="0">
            <a:spAutoFit/>
          </a:bodyPr>
          <a:lstStyle/>
          <a:p>
            <a:br>
              <a:rPr lang="en-US" sz="4500" b="1" dirty="0">
                <a:solidFill>
                  <a:schemeClr val="accent4">
                    <a:lumMod val="20000"/>
                    <a:lumOff val="80000"/>
                  </a:schemeClr>
                </a:solidFill>
                <a:latin typeface="Albertus Medium" panose="020E0602030304020304" pitchFamily="34" charset="0"/>
              </a:rPr>
            </a:br>
            <a:r>
              <a:rPr lang="en-US" sz="5500" b="1" dirty="0">
                <a:solidFill>
                  <a:schemeClr val="accent4">
                    <a:lumMod val="20000"/>
                    <a:lumOff val="80000"/>
                  </a:schemeClr>
                </a:solidFill>
                <a:latin typeface="Albertus Medium" panose="020E0602030304020304" pitchFamily="34" charset="0"/>
              </a:rPr>
              <a:t>MINGLE QUESTION</a:t>
            </a:r>
          </a:p>
        </p:txBody>
      </p:sp>
    </p:spTree>
    <p:extLst>
      <p:ext uri="{BB962C8B-B14F-4D97-AF65-F5344CB8AC3E}">
        <p14:creationId xmlns:p14="http://schemas.microsoft.com/office/powerpoint/2010/main" val="865685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2741456"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92-118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GREATEST?</a:t>
            </a:r>
          </a:p>
        </p:txBody>
      </p:sp>
    </p:spTree>
    <p:extLst>
      <p:ext uri="{BB962C8B-B14F-4D97-AF65-F5344CB8AC3E}">
        <p14:creationId xmlns:p14="http://schemas.microsoft.com/office/powerpoint/2010/main" val="274602068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6" name="TextBox 5">
            <a:extLst>
              <a:ext uri="{FF2B5EF4-FFF2-40B4-BE49-F238E27FC236}">
                <a16:creationId xmlns:a16="http://schemas.microsoft.com/office/drawing/2014/main" id="{37B6979F-2D2C-4E6A-AD48-FE20A6FF29DD}"/>
              </a:ext>
            </a:extLst>
          </p:cNvPr>
          <p:cNvSpPr txBox="1"/>
          <p:nvPr/>
        </p:nvSpPr>
        <p:spPr>
          <a:xfrm>
            <a:off x="4213411" y="4694186"/>
            <a:ext cx="5803537" cy="954107"/>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What generation does Forrest 				 Gump’s son belong to?</a:t>
            </a:r>
          </a:p>
        </p:txBody>
      </p:sp>
    </p:spTree>
    <p:extLst>
      <p:ext uri="{BB962C8B-B14F-4D97-AF65-F5344CB8AC3E}">
        <p14:creationId xmlns:p14="http://schemas.microsoft.com/office/powerpoint/2010/main" val="14106466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5074025" y="5746903"/>
            <a:ext cx="1564852"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 </a:t>
            </a:r>
            <a:br>
              <a:rPr lang="en-US" sz="3200" b="1" dirty="0">
                <a:solidFill>
                  <a:srgbClr val="FFFFFF"/>
                </a:solidFill>
                <a:latin typeface="Albertus Medium" panose="020E0602030304020304" pitchFamily="34" charset="0"/>
              </a:rPr>
            </a:br>
            <a:r>
              <a:rPr lang="en-US" sz="3600" b="1" i="1" dirty="0">
                <a:solidFill>
                  <a:srgbClr val="FFFFFF"/>
                </a:solidFill>
                <a:latin typeface="Albertus Medium" panose="020E0602030304020304" pitchFamily="34" charset="0"/>
              </a:rPr>
              <a:t>GEN A</a:t>
            </a:r>
          </a:p>
        </p:txBody>
      </p:sp>
      <p:sp>
        <p:nvSpPr>
          <p:cNvPr id="6" name="TextBox 5">
            <a:extLst>
              <a:ext uri="{FF2B5EF4-FFF2-40B4-BE49-F238E27FC236}">
                <a16:creationId xmlns:a16="http://schemas.microsoft.com/office/drawing/2014/main" id="{37B6979F-2D2C-4E6A-AD48-FE20A6FF29DD}"/>
              </a:ext>
            </a:extLst>
          </p:cNvPr>
          <p:cNvSpPr txBox="1"/>
          <p:nvPr/>
        </p:nvSpPr>
        <p:spPr>
          <a:xfrm>
            <a:off x="4213411" y="4694186"/>
            <a:ext cx="5803537" cy="954107"/>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What generation does Forrest 				 Gump’s son belong to?</a:t>
            </a:r>
          </a:p>
        </p:txBody>
      </p:sp>
    </p:spTree>
    <p:extLst>
      <p:ext uri="{BB962C8B-B14F-4D97-AF65-F5344CB8AC3E}">
        <p14:creationId xmlns:p14="http://schemas.microsoft.com/office/powerpoint/2010/main" val="15747009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6" name="TextBox 5">
            <a:extLst>
              <a:ext uri="{FF2B5EF4-FFF2-40B4-BE49-F238E27FC236}">
                <a16:creationId xmlns:a16="http://schemas.microsoft.com/office/drawing/2014/main" id="{37B6979F-2D2C-4E6A-AD48-FE20A6FF29DD}"/>
              </a:ext>
            </a:extLst>
          </p:cNvPr>
          <p:cNvSpPr txBox="1"/>
          <p:nvPr/>
        </p:nvSpPr>
        <p:spPr>
          <a:xfrm>
            <a:off x="3917575" y="4694186"/>
            <a:ext cx="5585010" cy="1384995"/>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This young generation with their 			  computers &amp; internet 					are so self absorbed. </a:t>
            </a:r>
          </a:p>
        </p:txBody>
      </p:sp>
    </p:spTree>
    <p:extLst>
      <p:ext uri="{BB962C8B-B14F-4D97-AF65-F5344CB8AC3E}">
        <p14:creationId xmlns:p14="http://schemas.microsoft.com/office/powerpoint/2010/main" val="217732926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625788" y="5854483"/>
            <a:ext cx="4557658" cy="92333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 </a:t>
            </a:r>
            <a:br>
              <a:rPr lang="en-US" sz="3200" b="1" dirty="0">
                <a:solidFill>
                  <a:srgbClr val="FFFFFF"/>
                </a:solidFill>
                <a:latin typeface="Albertus Medium" panose="020E0602030304020304" pitchFamily="34" charset="0"/>
              </a:rPr>
            </a:br>
            <a:r>
              <a:rPr lang="en-US" sz="2800" b="1" i="1" dirty="0">
                <a:solidFill>
                  <a:srgbClr val="FFFFFF"/>
                </a:solidFill>
                <a:latin typeface="Albertus Medium" panose="020E0602030304020304" pitchFamily="34" charset="0"/>
              </a:rPr>
              <a:t>It’s all meme, meme, meme…</a:t>
            </a:r>
            <a:endParaRPr lang="en-US" sz="3600" b="1" i="1" dirty="0">
              <a:solidFill>
                <a:srgbClr val="FFFFFF"/>
              </a:solidFill>
              <a:latin typeface="Albertus Medium" panose="020E0602030304020304" pitchFamily="34" charset="0"/>
            </a:endParaRPr>
          </a:p>
        </p:txBody>
      </p:sp>
      <p:sp>
        <p:nvSpPr>
          <p:cNvPr id="6" name="TextBox 5">
            <a:extLst>
              <a:ext uri="{FF2B5EF4-FFF2-40B4-BE49-F238E27FC236}">
                <a16:creationId xmlns:a16="http://schemas.microsoft.com/office/drawing/2014/main" id="{37B6979F-2D2C-4E6A-AD48-FE20A6FF29DD}"/>
              </a:ext>
            </a:extLst>
          </p:cNvPr>
          <p:cNvSpPr txBox="1"/>
          <p:nvPr/>
        </p:nvSpPr>
        <p:spPr>
          <a:xfrm>
            <a:off x="3917575" y="4694186"/>
            <a:ext cx="5585010" cy="1384995"/>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This young generation with their 			  computers &amp; internet 					are so self absorbed. </a:t>
            </a:r>
          </a:p>
        </p:txBody>
      </p:sp>
    </p:spTree>
    <p:extLst>
      <p:ext uri="{BB962C8B-B14F-4D97-AF65-F5344CB8AC3E}">
        <p14:creationId xmlns:p14="http://schemas.microsoft.com/office/powerpoint/2010/main" val="295968959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6" name="TextBox 5">
            <a:extLst>
              <a:ext uri="{FF2B5EF4-FFF2-40B4-BE49-F238E27FC236}">
                <a16:creationId xmlns:a16="http://schemas.microsoft.com/office/drawing/2014/main" id="{37B6979F-2D2C-4E6A-AD48-FE20A6FF29DD}"/>
              </a:ext>
            </a:extLst>
          </p:cNvPr>
          <p:cNvSpPr txBox="1"/>
          <p:nvPr/>
        </p:nvSpPr>
        <p:spPr>
          <a:xfrm>
            <a:off x="3765174" y="4694186"/>
            <a:ext cx="5585010" cy="954107"/>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We made learning so much easier 		for the younger generation. </a:t>
            </a:r>
          </a:p>
        </p:txBody>
      </p:sp>
    </p:spTree>
    <p:extLst>
      <p:ext uri="{BB962C8B-B14F-4D97-AF65-F5344CB8AC3E}">
        <p14:creationId xmlns:p14="http://schemas.microsoft.com/office/powerpoint/2010/main" val="274634599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837496" y="5903893"/>
            <a:ext cx="3440365" cy="954107"/>
          </a:xfrm>
          <a:prstGeom prst="rect">
            <a:avLst/>
          </a:prstGeom>
          <a:noFill/>
        </p:spPr>
        <p:txBody>
          <a:bodyPr wrap="none" rtlCol="0">
            <a:spAutoFit/>
          </a:bodyPr>
          <a:lstStyle/>
          <a:p>
            <a:r>
              <a:rPr lang="en-US" sz="2800" b="1" i="1" dirty="0">
                <a:solidFill>
                  <a:srgbClr val="FFFFFF"/>
                </a:solidFill>
                <a:latin typeface="Albertus Medium" panose="020E0602030304020304" pitchFamily="34" charset="0"/>
              </a:rPr>
              <a:t>We even reduced the </a:t>
            </a:r>
            <a:br>
              <a:rPr lang="en-US" sz="2800" b="1" i="1" dirty="0">
                <a:solidFill>
                  <a:srgbClr val="FFFFFF"/>
                </a:solidFill>
                <a:latin typeface="Albertus Medium" panose="020E0602030304020304" pitchFamily="34" charset="0"/>
              </a:rPr>
            </a:br>
            <a:r>
              <a:rPr lang="en-US" sz="2800" b="1" i="1" dirty="0">
                <a:solidFill>
                  <a:srgbClr val="FFFFFF"/>
                </a:solidFill>
                <a:latin typeface="Albertus Medium" panose="020E0602030304020304" pitchFamily="34" charset="0"/>
              </a:rPr>
              <a:t>planets down to eight.</a:t>
            </a:r>
          </a:p>
        </p:txBody>
      </p:sp>
      <p:sp>
        <p:nvSpPr>
          <p:cNvPr id="6" name="TextBox 5">
            <a:extLst>
              <a:ext uri="{FF2B5EF4-FFF2-40B4-BE49-F238E27FC236}">
                <a16:creationId xmlns:a16="http://schemas.microsoft.com/office/drawing/2014/main" id="{37B6979F-2D2C-4E6A-AD48-FE20A6FF29DD}"/>
              </a:ext>
            </a:extLst>
          </p:cNvPr>
          <p:cNvSpPr txBox="1"/>
          <p:nvPr/>
        </p:nvSpPr>
        <p:spPr>
          <a:xfrm>
            <a:off x="3765174" y="4694186"/>
            <a:ext cx="5585010" cy="954107"/>
          </a:xfrm>
          <a:prstGeom prst="rect">
            <a:avLst/>
          </a:prstGeom>
          <a:noFill/>
        </p:spPr>
        <p:txBody>
          <a:bodyPr wrap="square" rtlCol="0">
            <a:spAutoFit/>
          </a:bodyPr>
          <a:lstStyle/>
          <a:p>
            <a:r>
              <a:rPr lang="en-US" sz="2800" b="1" dirty="0">
                <a:solidFill>
                  <a:srgbClr val="FFFFFF"/>
                </a:solidFill>
                <a:latin typeface="Albertus Medium" panose="020E0602030304020304" pitchFamily="34" charset="0"/>
              </a:rPr>
              <a:t>We made learning so much easier 		for the younger generation. </a:t>
            </a:r>
          </a:p>
        </p:txBody>
      </p:sp>
    </p:spTree>
    <p:extLst>
      <p:ext uri="{BB962C8B-B14F-4D97-AF65-F5344CB8AC3E}">
        <p14:creationId xmlns:p14="http://schemas.microsoft.com/office/powerpoint/2010/main" val="388923323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09657"/>
            <a:ext cx="4370107" cy="954107"/>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FOR </a:t>
            </a:r>
            <a:br>
              <a:rPr lang="en-US" sz="3200" b="1" dirty="0">
                <a:solidFill>
                  <a:srgbClr val="FFFFFF"/>
                </a:solidFill>
                <a:latin typeface="Albertus Medium" panose="020E0602030304020304" pitchFamily="34" charset="0"/>
              </a:rPr>
            </a:br>
            <a:r>
              <a:rPr lang="en-US" sz="3000" b="1" dirty="0">
                <a:solidFill>
                  <a:srgbClr val="FFFFFF"/>
                </a:solidFill>
                <a:latin typeface="Albertus Medium" panose="020E0602030304020304" pitchFamily="34" charset="0"/>
              </a:rPr>
              <a:t>MEN</a:t>
            </a:r>
            <a:r>
              <a:rPr lang="en-US" sz="3000" b="1" baseline="30000" dirty="0">
                <a:solidFill>
                  <a:srgbClr val="FFFFFF"/>
                </a:solidFill>
                <a:latin typeface="Albertus Medium" panose="020E0602030304020304" pitchFamily="34" charset="0"/>
              </a:rPr>
              <a:t> &amp; </a:t>
            </a:r>
            <a:r>
              <a:rPr lang="en-US" sz="3000" b="1" dirty="0">
                <a:solidFill>
                  <a:srgbClr val="FFFFFF"/>
                </a:solidFill>
                <a:latin typeface="Albertus Medium" panose="020E0602030304020304" pitchFamily="34" charset="0"/>
              </a:rPr>
              <a:t>WOMEN ALIKE!</a:t>
            </a:r>
          </a:p>
        </p:txBody>
      </p:sp>
    </p:spTree>
    <p:extLst>
      <p:ext uri="{BB962C8B-B14F-4D97-AF65-F5344CB8AC3E}">
        <p14:creationId xmlns:p14="http://schemas.microsoft.com/office/powerpoint/2010/main" val="101123635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09657"/>
            <a:ext cx="4251485" cy="954107"/>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FOR </a:t>
            </a:r>
            <a:br>
              <a:rPr lang="en-US" sz="3200" b="1" dirty="0">
                <a:solidFill>
                  <a:srgbClr val="FFFFFF"/>
                </a:solidFill>
                <a:latin typeface="Albertus Medium" panose="020E0602030304020304" pitchFamily="34" charset="0"/>
              </a:rPr>
            </a:br>
            <a:r>
              <a:rPr lang="en-US" sz="3000" b="1" dirty="0">
                <a:solidFill>
                  <a:srgbClr val="FFFFFF"/>
                </a:solidFill>
                <a:latin typeface="Albertus Medium" panose="020E0602030304020304" pitchFamily="34" charset="0"/>
              </a:rPr>
              <a:t>JEW</a:t>
            </a:r>
            <a:r>
              <a:rPr lang="en-US" sz="3000" b="1" baseline="30000" dirty="0">
                <a:solidFill>
                  <a:srgbClr val="FFFFFF"/>
                </a:solidFill>
                <a:latin typeface="Albertus Medium" panose="020E0602030304020304" pitchFamily="34" charset="0"/>
              </a:rPr>
              <a:t> &amp; </a:t>
            </a:r>
            <a:r>
              <a:rPr lang="en-US" sz="3000" b="1" dirty="0">
                <a:solidFill>
                  <a:srgbClr val="FFFFFF"/>
                </a:solidFill>
                <a:latin typeface="Albertus Medium" panose="020E0602030304020304" pitchFamily="34" charset="0"/>
              </a:rPr>
              <a:t>GENTILE ALIKE!</a:t>
            </a:r>
          </a:p>
        </p:txBody>
      </p:sp>
    </p:spTree>
    <p:extLst>
      <p:ext uri="{BB962C8B-B14F-4D97-AF65-F5344CB8AC3E}">
        <p14:creationId xmlns:p14="http://schemas.microsoft.com/office/powerpoint/2010/main" val="16402681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09657"/>
            <a:ext cx="4001416" cy="954107"/>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FOR </a:t>
            </a:r>
            <a:br>
              <a:rPr lang="en-US" sz="3200" b="1" dirty="0">
                <a:solidFill>
                  <a:srgbClr val="FFFFFF"/>
                </a:solidFill>
                <a:latin typeface="Albertus Medium" panose="020E0602030304020304" pitchFamily="34" charset="0"/>
              </a:rPr>
            </a:br>
            <a:r>
              <a:rPr lang="en-US" sz="3000" b="1" dirty="0">
                <a:solidFill>
                  <a:srgbClr val="FFFFFF"/>
                </a:solidFill>
                <a:latin typeface="Albertus Medium" panose="020E0602030304020304" pitchFamily="34" charset="0"/>
              </a:rPr>
              <a:t>SLAVE</a:t>
            </a:r>
            <a:r>
              <a:rPr lang="en-US" sz="3000" b="1" baseline="30000" dirty="0">
                <a:solidFill>
                  <a:srgbClr val="FFFFFF"/>
                </a:solidFill>
                <a:latin typeface="Albertus Medium" panose="020E0602030304020304" pitchFamily="34" charset="0"/>
              </a:rPr>
              <a:t> &amp; </a:t>
            </a:r>
            <a:r>
              <a:rPr lang="en-US" sz="3000" b="1" dirty="0">
                <a:solidFill>
                  <a:srgbClr val="FFFFFF"/>
                </a:solidFill>
                <a:latin typeface="Albertus Medium" panose="020E0602030304020304" pitchFamily="34" charset="0"/>
              </a:rPr>
              <a:t>FREE ALIKE!</a:t>
            </a:r>
          </a:p>
        </p:txBody>
      </p:sp>
    </p:spTree>
    <p:extLst>
      <p:ext uri="{BB962C8B-B14F-4D97-AF65-F5344CB8AC3E}">
        <p14:creationId xmlns:p14="http://schemas.microsoft.com/office/powerpoint/2010/main" val="289822182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window&#10;&#10;Description automatically generated">
            <a:extLst>
              <a:ext uri="{FF2B5EF4-FFF2-40B4-BE49-F238E27FC236}">
                <a16:creationId xmlns:a16="http://schemas.microsoft.com/office/drawing/2014/main" id="{329C9990-2559-4394-8C27-56E7D01E5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835" y="-412376"/>
            <a:ext cx="10805459" cy="8104094"/>
          </a:xfrm>
          <a:prstGeom prst="rect">
            <a:avLst/>
          </a:prstGeom>
        </p:spPr>
      </p:pic>
    </p:spTree>
    <p:extLst>
      <p:ext uri="{BB962C8B-B14F-4D97-AF65-F5344CB8AC3E}">
        <p14:creationId xmlns:p14="http://schemas.microsoft.com/office/powerpoint/2010/main" val="13027302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09657"/>
            <a:ext cx="4219425" cy="954107"/>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FOR </a:t>
            </a:r>
            <a:br>
              <a:rPr lang="en-US" sz="3200" b="1" dirty="0">
                <a:solidFill>
                  <a:srgbClr val="FFFFFF"/>
                </a:solidFill>
                <a:latin typeface="Albertus Medium" panose="020E0602030304020304" pitchFamily="34" charset="0"/>
              </a:rPr>
            </a:br>
            <a:r>
              <a:rPr lang="en-US" sz="3000" b="1" dirty="0">
                <a:solidFill>
                  <a:srgbClr val="FFFFFF"/>
                </a:solidFill>
                <a:latin typeface="Albertus Medium" panose="020E0602030304020304" pitchFamily="34" charset="0"/>
              </a:rPr>
              <a:t>YOUNG</a:t>
            </a:r>
            <a:r>
              <a:rPr lang="en-US" sz="3000" b="1" baseline="30000" dirty="0">
                <a:solidFill>
                  <a:srgbClr val="FFFFFF"/>
                </a:solidFill>
                <a:latin typeface="Albertus Medium" panose="020E0602030304020304" pitchFamily="34" charset="0"/>
              </a:rPr>
              <a:t> &amp; </a:t>
            </a:r>
            <a:r>
              <a:rPr lang="en-US" sz="3000" b="1" dirty="0">
                <a:solidFill>
                  <a:srgbClr val="FFFFFF"/>
                </a:solidFill>
                <a:latin typeface="Albertus Medium" panose="020E0602030304020304" pitchFamily="34" charset="0"/>
              </a:rPr>
              <a:t>OLD ALIKE!</a:t>
            </a:r>
          </a:p>
        </p:txBody>
      </p:sp>
    </p:spTree>
    <p:extLst>
      <p:ext uri="{BB962C8B-B14F-4D97-AF65-F5344CB8AC3E}">
        <p14:creationId xmlns:p14="http://schemas.microsoft.com/office/powerpoint/2010/main" val="48435802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
        <p:nvSpPr>
          <p:cNvPr id="4" name="TextBox 3">
            <a:extLst>
              <a:ext uri="{FF2B5EF4-FFF2-40B4-BE49-F238E27FC236}">
                <a16:creationId xmlns:a16="http://schemas.microsoft.com/office/drawing/2014/main" id="{057CC442-99EB-4310-8A1B-02AD891A0625}"/>
              </a:ext>
            </a:extLst>
          </p:cNvPr>
          <p:cNvSpPr txBox="1"/>
          <p:nvPr/>
        </p:nvSpPr>
        <p:spPr>
          <a:xfrm>
            <a:off x="277906" y="5324596"/>
            <a:ext cx="7874271" cy="1477328"/>
          </a:xfrm>
          <a:prstGeom prst="rect">
            <a:avLst/>
          </a:prstGeom>
          <a:noFill/>
        </p:spPr>
        <p:txBody>
          <a:bodyPr wrap="none" rtlCol="0">
            <a:spAutoFit/>
          </a:bodyPr>
          <a:lstStyle/>
          <a:p>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spTree>
    <p:extLst>
      <p:ext uri="{BB962C8B-B14F-4D97-AF65-F5344CB8AC3E}">
        <p14:creationId xmlns:p14="http://schemas.microsoft.com/office/powerpoint/2010/main" val="354369546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3333220"/>
          </a:xfrm>
          <a:prstGeom prst="rect">
            <a:avLst/>
          </a:prstGeom>
        </p:spPr>
        <p:txBody>
          <a:bodyPr wrap="square">
            <a:spAutoFit/>
          </a:bodyPr>
          <a:lstStyle/>
          <a:p>
            <a:pPr>
              <a:lnSpc>
                <a:spcPct val="90000"/>
              </a:lnSpc>
            </a:pPr>
            <a:r>
              <a:rPr lang="en-US" sz="2600" b="1" baseline="30000" dirty="0">
                <a:solidFill>
                  <a:schemeClr val="bg1"/>
                </a:solidFill>
              </a:rPr>
              <a:t>21 </a:t>
            </a:r>
            <a:r>
              <a:rPr lang="en-US" sz="2600" dirty="0">
                <a:solidFill>
                  <a:schemeClr val="bg1"/>
                </a:solidFill>
              </a:rPr>
              <a:t>And at the end of eight days, when he was circumcised, he was called Jesus, the name given by the angel before he was conceived in the womb. </a:t>
            </a:r>
            <a:r>
              <a:rPr lang="en-US" sz="2600" b="1" baseline="30000" dirty="0">
                <a:solidFill>
                  <a:schemeClr val="bg1"/>
                </a:solidFill>
              </a:rPr>
              <a:t>22 </a:t>
            </a:r>
            <a:r>
              <a:rPr lang="en-US" sz="2600" dirty="0">
                <a:solidFill>
                  <a:schemeClr val="bg1"/>
                </a:solidFill>
              </a:rPr>
              <a:t>And when the time came for their purification according to the Law of Moses, they brought him up to Jerusalem to present him to the Lord </a:t>
            </a:r>
            <a:r>
              <a:rPr lang="en-US" sz="2600" b="1" baseline="30000" dirty="0">
                <a:solidFill>
                  <a:schemeClr val="bg1"/>
                </a:solidFill>
              </a:rPr>
              <a:t>23 </a:t>
            </a:r>
            <a:r>
              <a:rPr lang="en-US" sz="2600" dirty="0">
                <a:solidFill>
                  <a:schemeClr val="bg1"/>
                </a:solidFill>
              </a:rPr>
              <a:t>(as it is written in the Law of the Lord, “Every male who first opens the womb shall be called holy to the Lord”) </a:t>
            </a:r>
            <a:r>
              <a:rPr lang="en-US" sz="2600" b="1" baseline="30000" dirty="0">
                <a:solidFill>
                  <a:schemeClr val="bg1"/>
                </a:solidFill>
              </a:rPr>
              <a:t>24 </a:t>
            </a:r>
            <a:r>
              <a:rPr lang="en-US" sz="2600" dirty="0">
                <a:solidFill>
                  <a:schemeClr val="bg1"/>
                </a:solidFill>
              </a:rPr>
              <a:t>and to offer a sacrifice according to what is said in the Law of the Lord, “a pair of turtledoves, or two young pigeons.”</a:t>
            </a:r>
            <a:endParaRPr lang="en-US" sz="2600" b="1" baseline="300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2:</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pic>
        <p:nvPicPr>
          <p:cNvPr id="7" name="Picture 6">
            <a:extLst>
              <a:ext uri="{FF2B5EF4-FFF2-40B4-BE49-F238E27FC236}">
                <a16:creationId xmlns:a16="http://schemas.microsoft.com/office/drawing/2014/main" id="{D30CA814-75F8-445A-89EA-F5CF997DCD41}"/>
              </a:ext>
            </a:extLst>
          </p:cNvPr>
          <p:cNvPicPr>
            <a:picLocks noChangeAspect="1"/>
          </p:cNvPicPr>
          <p:nvPr/>
        </p:nvPicPr>
        <p:blipFill>
          <a:blip r:embed="rId4"/>
          <a:stretch>
            <a:fillRect/>
          </a:stretch>
        </p:blipFill>
        <p:spPr>
          <a:xfrm>
            <a:off x="-1284883" y="-1018927"/>
            <a:ext cx="10253725" cy="8352055"/>
          </a:xfrm>
          <a:prstGeom prst="rect">
            <a:avLst/>
          </a:prstGeom>
        </p:spPr>
      </p:pic>
    </p:spTree>
    <p:extLst>
      <p:ext uri="{BB962C8B-B14F-4D97-AF65-F5344CB8AC3E}">
        <p14:creationId xmlns:p14="http://schemas.microsoft.com/office/powerpoint/2010/main" val="970771147"/>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3333220"/>
          </a:xfrm>
          <a:prstGeom prst="rect">
            <a:avLst/>
          </a:prstGeom>
        </p:spPr>
        <p:txBody>
          <a:bodyPr wrap="square">
            <a:spAutoFit/>
          </a:bodyPr>
          <a:lstStyle/>
          <a:p>
            <a:pPr>
              <a:lnSpc>
                <a:spcPct val="90000"/>
              </a:lnSpc>
            </a:pPr>
            <a:r>
              <a:rPr lang="en-US" sz="2600" b="1" baseline="30000" dirty="0">
                <a:solidFill>
                  <a:schemeClr val="bg1"/>
                </a:solidFill>
              </a:rPr>
              <a:t>21 </a:t>
            </a:r>
            <a:r>
              <a:rPr lang="en-US" sz="2600" dirty="0">
                <a:solidFill>
                  <a:schemeClr val="bg1"/>
                </a:solidFill>
              </a:rPr>
              <a:t>And at the end of eight days, when he was circumcised, he was called Jesus, the name given by the angel before he was conceived in the womb. </a:t>
            </a:r>
            <a:r>
              <a:rPr lang="en-US" sz="2600" b="1" baseline="30000" dirty="0">
                <a:solidFill>
                  <a:schemeClr val="bg1"/>
                </a:solidFill>
              </a:rPr>
              <a:t>22 </a:t>
            </a:r>
            <a:r>
              <a:rPr lang="en-US" sz="2600" dirty="0">
                <a:solidFill>
                  <a:schemeClr val="bg1"/>
                </a:solidFill>
              </a:rPr>
              <a:t>And when the time came for their purification according to the Law of Moses, they brought him up to Jerusalem to present him to the Lord </a:t>
            </a:r>
            <a:r>
              <a:rPr lang="en-US" sz="2600" b="1" baseline="30000" dirty="0">
                <a:solidFill>
                  <a:schemeClr val="bg1"/>
                </a:solidFill>
              </a:rPr>
              <a:t>23 </a:t>
            </a:r>
            <a:r>
              <a:rPr lang="en-US" sz="2600" dirty="0">
                <a:solidFill>
                  <a:schemeClr val="bg1"/>
                </a:solidFill>
              </a:rPr>
              <a:t>(as it is written in the Law of the Lord, “Every male who first opens the womb shall be called holy to the Lord”) </a:t>
            </a:r>
            <a:r>
              <a:rPr lang="en-US" sz="2600" b="1" baseline="30000" dirty="0">
                <a:solidFill>
                  <a:schemeClr val="bg1"/>
                </a:solidFill>
              </a:rPr>
              <a:t>24 </a:t>
            </a:r>
            <a:r>
              <a:rPr lang="en-US" sz="2600" dirty="0">
                <a:solidFill>
                  <a:schemeClr val="bg1"/>
                </a:solidFill>
              </a:rPr>
              <a:t>and to offer a sacrifice according to what is said in the Law of the Lord, “a pair of turtledoves, or two young pigeons.”</a:t>
            </a:r>
            <a:endParaRPr lang="en-US" sz="2600" b="1" baseline="300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2:</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spTree>
    <p:extLst>
      <p:ext uri="{BB962C8B-B14F-4D97-AF65-F5344CB8AC3E}">
        <p14:creationId xmlns:p14="http://schemas.microsoft.com/office/powerpoint/2010/main" val="354976874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a:xfrm>
            <a:off x="152705" y="1039283"/>
            <a:ext cx="8542815" cy="165676"/>
          </a:xfrm>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26509" y="0"/>
            <a:ext cx="9138409" cy="6857999"/>
          </a:xfrm>
        </p:spPr>
      </p:pic>
      <p:sp>
        <p:nvSpPr>
          <p:cNvPr id="3" name="Rectangle 2"/>
          <p:cNvSpPr/>
          <p:nvPr/>
        </p:nvSpPr>
        <p:spPr>
          <a:xfrm>
            <a:off x="292039" y="462661"/>
            <a:ext cx="8462683" cy="3333220"/>
          </a:xfrm>
          <a:prstGeom prst="rect">
            <a:avLst/>
          </a:prstGeom>
        </p:spPr>
        <p:txBody>
          <a:bodyPr wrap="square">
            <a:spAutoFit/>
          </a:bodyPr>
          <a:lstStyle/>
          <a:p>
            <a:pPr>
              <a:lnSpc>
                <a:spcPct val="90000"/>
              </a:lnSpc>
            </a:pPr>
            <a:r>
              <a:rPr lang="en-US" sz="2600" b="1" baseline="30000" dirty="0">
                <a:solidFill>
                  <a:schemeClr val="bg1"/>
                </a:solidFill>
              </a:rPr>
              <a:t>21 </a:t>
            </a:r>
            <a:r>
              <a:rPr lang="en-US" sz="2600" dirty="0">
                <a:solidFill>
                  <a:schemeClr val="bg1"/>
                </a:solidFill>
              </a:rPr>
              <a:t>And at the end of eight days, when he was circumcised, he was called Jesus, the name given by the angel before he was conceived in the womb. </a:t>
            </a:r>
            <a:r>
              <a:rPr lang="en-US" sz="2600" b="1" baseline="30000" dirty="0">
                <a:solidFill>
                  <a:schemeClr val="bg1"/>
                </a:solidFill>
              </a:rPr>
              <a:t>22 </a:t>
            </a:r>
            <a:r>
              <a:rPr lang="en-US" sz="2600" dirty="0">
                <a:solidFill>
                  <a:schemeClr val="bg1"/>
                </a:solidFill>
              </a:rPr>
              <a:t>And when the time came for their purification according to the Law of Moses, they brought him up to Jerusalem to present him to the Lord </a:t>
            </a:r>
            <a:r>
              <a:rPr lang="en-US" sz="2600" b="1" baseline="30000" dirty="0">
                <a:solidFill>
                  <a:schemeClr val="bg1"/>
                </a:solidFill>
              </a:rPr>
              <a:t>23 </a:t>
            </a:r>
            <a:r>
              <a:rPr lang="en-US" sz="2600" dirty="0">
                <a:solidFill>
                  <a:schemeClr val="bg1"/>
                </a:solidFill>
              </a:rPr>
              <a:t>(as it is written in the Law of the Lord, “Every male who first opens the womb shall be called holy to the Lord”) </a:t>
            </a:r>
            <a:r>
              <a:rPr lang="en-US" sz="2600" b="1" baseline="30000" dirty="0">
                <a:solidFill>
                  <a:schemeClr val="bg1"/>
                </a:solidFill>
              </a:rPr>
              <a:t>24 </a:t>
            </a:r>
            <a:r>
              <a:rPr lang="en-US" sz="2600" dirty="0">
                <a:solidFill>
                  <a:schemeClr val="bg1"/>
                </a:solidFill>
              </a:rPr>
              <a:t>and to offer a sacrifice according to what is said in the Law of the Lord, “a pair of turtledoves, or two young pigeons.”</a:t>
            </a:r>
            <a:endParaRPr lang="en-US" sz="2600" b="1" baseline="300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126509" y="4751294"/>
            <a:ext cx="9138410" cy="2106706"/>
          </a:xfrm>
          <a:prstGeom prst="rect">
            <a:avLst/>
          </a:prstGeom>
        </p:spPr>
      </p:pic>
      <p:sp>
        <p:nvSpPr>
          <p:cNvPr id="4" name="TextBox 3"/>
          <p:cNvSpPr txBox="1"/>
          <p:nvPr/>
        </p:nvSpPr>
        <p:spPr>
          <a:xfrm>
            <a:off x="148602" y="5324596"/>
            <a:ext cx="7874271"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2:</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pic>
        <p:nvPicPr>
          <p:cNvPr id="7" name="Picture 6">
            <a:extLst>
              <a:ext uri="{FF2B5EF4-FFF2-40B4-BE49-F238E27FC236}">
                <a16:creationId xmlns:a16="http://schemas.microsoft.com/office/drawing/2014/main" id="{D30CA814-75F8-445A-89EA-F5CF997DCD41}"/>
              </a:ext>
            </a:extLst>
          </p:cNvPr>
          <p:cNvPicPr>
            <a:picLocks noChangeAspect="1"/>
          </p:cNvPicPr>
          <p:nvPr/>
        </p:nvPicPr>
        <p:blipFill>
          <a:blip r:embed="rId4"/>
          <a:stretch>
            <a:fillRect/>
          </a:stretch>
        </p:blipFill>
        <p:spPr>
          <a:xfrm>
            <a:off x="-9871526" y="-13388764"/>
            <a:ext cx="25709530" cy="20941405"/>
          </a:xfrm>
          <a:prstGeom prst="rect">
            <a:avLst/>
          </a:prstGeom>
        </p:spPr>
      </p:pic>
      <p:sp>
        <p:nvSpPr>
          <p:cNvPr id="8" name="Oval 7">
            <a:extLst>
              <a:ext uri="{FF2B5EF4-FFF2-40B4-BE49-F238E27FC236}">
                <a16:creationId xmlns:a16="http://schemas.microsoft.com/office/drawing/2014/main" id="{91C85465-781E-48D1-9079-8A6E5FEB5D2B}"/>
              </a:ext>
            </a:extLst>
          </p:cNvPr>
          <p:cNvSpPr/>
          <p:nvPr/>
        </p:nvSpPr>
        <p:spPr>
          <a:xfrm>
            <a:off x="3500586" y="3989786"/>
            <a:ext cx="3408218" cy="1048159"/>
          </a:xfrm>
          <a:prstGeom prst="ellipse">
            <a:avLst/>
          </a:prstGeom>
          <a:noFill/>
          <a:ln w="127000">
            <a:solidFill>
              <a:srgbClr val="FD03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3DE63F-1BCC-464F-A468-F0D133CAD3D6}"/>
              </a:ext>
            </a:extLst>
          </p:cNvPr>
          <p:cNvSpPr/>
          <p:nvPr/>
        </p:nvSpPr>
        <p:spPr>
          <a:xfrm>
            <a:off x="6908804" y="4835164"/>
            <a:ext cx="2013528" cy="872909"/>
          </a:xfrm>
          <a:prstGeom prst="rect">
            <a:avLst/>
          </a:prstGeom>
          <a:solidFill>
            <a:srgbClr val="636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342125F-17F5-41F8-970D-1D0DE5E93FB9}"/>
              </a:ext>
            </a:extLst>
          </p:cNvPr>
          <p:cNvSpPr txBox="1"/>
          <p:nvPr/>
        </p:nvSpPr>
        <p:spPr>
          <a:xfrm>
            <a:off x="7087149" y="4982828"/>
            <a:ext cx="1835183" cy="584775"/>
          </a:xfrm>
          <a:prstGeom prst="rect">
            <a:avLst/>
          </a:prstGeom>
          <a:noFill/>
        </p:spPr>
        <p:txBody>
          <a:bodyPr wrap="square" rtlCol="0">
            <a:spAutoFit/>
          </a:bodyPr>
          <a:lstStyle/>
          <a:p>
            <a:r>
              <a:rPr lang="en-US" sz="3200" b="1" i="1" dirty="0">
                <a:solidFill>
                  <a:schemeClr val="bg1"/>
                </a:solidFill>
              </a:rPr>
              <a:t>5.5 miles</a:t>
            </a:r>
          </a:p>
        </p:txBody>
      </p:sp>
      <p:sp>
        <p:nvSpPr>
          <p:cNvPr id="11" name="Isosceles Triangle 10">
            <a:extLst>
              <a:ext uri="{FF2B5EF4-FFF2-40B4-BE49-F238E27FC236}">
                <a16:creationId xmlns:a16="http://schemas.microsoft.com/office/drawing/2014/main" id="{2F1E458B-4319-498B-BBB5-513822A7EBD9}"/>
              </a:ext>
            </a:extLst>
          </p:cNvPr>
          <p:cNvSpPr/>
          <p:nvPr/>
        </p:nvSpPr>
        <p:spPr>
          <a:xfrm rot="18206200">
            <a:off x="6619294" y="4786224"/>
            <a:ext cx="240130" cy="674976"/>
          </a:xfrm>
          <a:prstGeom prst="triangle">
            <a:avLst/>
          </a:prstGeom>
          <a:solidFill>
            <a:srgbClr val="636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2533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1532727"/>
          </a:xfrm>
          <a:prstGeom prst="rect">
            <a:avLst/>
          </a:prstGeom>
        </p:spPr>
        <p:txBody>
          <a:bodyPr wrap="square">
            <a:spAutoFit/>
          </a:bodyPr>
          <a:lstStyle/>
          <a:p>
            <a:pPr>
              <a:lnSpc>
                <a:spcPct val="90000"/>
              </a:lnSpc>
            </a:pPr>
            <a:r>
              <a:rPr lang="en-US" sz="2600" b="1" baseline="30000" dirty="0">
                <a:solidFill>
                  <a:schemeClr val="bg1"/>
                </a:solidFill>
              </a:rPr>
              <a:t>39 </a:t>
            </a:r>
            <a:r>
              <a:rPr lang="en-US" sz="2600" dirty="0">
                <a:solidFill>
                  <a:schemeClr val="bg1"/>
                </a:solidFill>
              </a:rPr>
              <a:t>And when they had performed everything according to the Law of the Lord, they returned into Galilee, to their own town of Nazareth. </a:t>
            </a:r>
            <a:r>
              <a:rPr lang="en-US" sz="2600" b="1" baseline="30000" dirty="0">
                <a:solidFill>
                  <a:schemeClr val="bg1"/>
                </a:solidFill>
              </a:rPr>
              <a:t>40 </a:t>
            </a:r>
            <a:r>
              <a:rPr lang="en-US" sz="2600" dirty="0">
                <a:solidFill>
                  <a:schemeClr val="bg1"/>
                </a:solidFill>
              </a:rPr>
              <a:t>And the child grew and became strong, filled with wisdom. And the favor of God was upon him.</a:t>
            </a:r>
            <a:endParaRPr lang="en-US" sz="2600" dirty="0">
              <a:solidFill>
                <a:schemeClr val="bg1"/>
              </a:solidFill>
              <a:effectLst>
                <a:outerShdw blurRad="38100" dist="38100" dir="2700000" algn="tl">
                  <a:srgbClr val="000000">
                    <a:alpha val="43137"/>
                  </a:srgbClr>
                </a:outerShdw>
              </a:effectLst>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r>
              <a:rPr lang="en-US" sz="4500" b="1" dirty="0">
                <a:solidFill>
                  <a:schemeClr val="bg1"/>
                </a:solidFill>
                <a:latin typeface="Albertus Medium" panose="020E0602030304020304" pitchFamily="34" charset="0"/>
              </a:rPr>
              <a:t>LUKE 2:</a:t>
            </a:r>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spTree>
    <p:extLst>
      <p:ext uri="{BB962C8B-B14F-4D97-AF65-F5344CB8AC3E}">
        <p14:creationId xmlns:p14="http://schemas.microsoft.com/office/powerpoint/2010/main" val="69032675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3333220"/>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25 </a:t>
            </a:r>
            <a:r>
              <a:rPr kumimoji="0" lang="en-US" sz="2600" b="0" i="0" u="none" strike="noStrike" kern="1200" cap="none" spc="0" normalizeH="0" baseline="0" noProof="0" dirty="0">
                <a:ln>
                  <a:noFill/>
                </a:ln>
                <a:solidFill>
                  <a:prstClr val="white"/>
                </a:solidFill>
                <a:effectLst/>
                <a:uLnTx/>
                <a:uFillTx/>
                <a:latin typeface="Calibri"/>
                <a:ea typeface="+mn-ea"/>
                <a:cs typeface="+mn-cs"/>
              </a:rPr>
              <a:t>Now there was a man in Jerusalem, whose name was Simeon, and this man was righteous and devout, waiting for the consolation of Israel, and the Holy Spirit was upon him.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it had been revealed to him by the Holy Spirit that he would not see death before he had seen the Lord’s Christ.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he came in the Spirit into the temple, and when  the parents brought in the child Jesus, to do for him according to the custom of the Law, </a:t>
            </a:r>
            <a:r>
              <a:rPr kumimoji="0" lang="en-US" sz="2600" b="1" i="0" u="none" strike="noStrike" kern="1200" cap="none" spc="0" normalizeH="0" baseline="30000" noProof="0" dirty="0">
                <a:ln>
                  <a:noFill/>
                </a:ln>
                <a:solidFill>
                  <a:prstClr val="white"/>
                </a:solidFill>
                <a:effectLst/>
                <a:uLnTx/>
                <a:uFillTx/>
                <a:latin typeface="Calibri"/>
                <a:ea typeface="+mn-ea"/>
                <a:cs typeface="+mn-cs"/>
              </a:rPr>
              <a:t>28 </a:t>
            </a:r>
            <a:r>
              <a:rPr kumimoji="0" lang="en-US" sz="2600" b="0" i="0" u="none" strike="noStrike" kern="1200" cap="none" spc="0" normalizeH="0" baseline="0" noProof="0" dirty="0">
                <a:ln>
                  <a:noFill/>
                </a:ln>
                <a:solidFill>
                  <a:prstClr val="white"/>
                </a:solidFill>
                <a:effectLst/>
                <a:uLnTx/>
                <a:uFillTx/>
                <a:latin typeface="Calibri"/>
                <a:ea typeface="+mn-ea"/>
                <a:cs typeface="+mn-cs"/>
              </a:rPr>
              <a:t>he took him up in his arms and blessed God and said…</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spTree>
    <p:extLst>
      <p:ext uri="{BB962C8B-B14F-4D97-AF65-F5344CB8AC3E}">
        <p14:creationId xmlns:p14="http://schemas.microsoft.com/office/powerpoint/2010/main" val="376399974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1892826"/>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29 </a:t>
            </a:r>
            <a:r>
              <a:rPr kumimoji="0" lang="en-US" sz="2600" b="0" i="0" u="none" strike="noStrike" kern="1200" cap="none" spc="0" normalizeH="0" baseline="0" noProof="0" dirty="0">
                <a:ln>
                  <a:noFill/>
                </a:ln>
                <a:solidFill>
                  <a:prstClr val="white"/>
                </a:solidFill>
                <a:effectLst/>
                <a:uLnTx/>
                <a:uFillTx/>
                <a:latin typeface="Calibri"/>
                <a:ea typeface="+mn-ea"/>
                <a:cs typeface="+mn-cs"/>
              </a:rPr>
              <a:t>“Lord, now you are letting your servant depart in peace, according to your word;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30 </a:t>
            </a:r>
            <a:r>
              <a:rPr kumimoji="0" lang="en-US" sz="2600" b="0" i="0" u="none" strike="noStrike" kern="1200" cap="none" spc="0" normalizeH="0" baseline="0" noProof="0" dirty="0">
                <a:ln>
                  <a:noFill/>
                </a:ln>
                <a:solidFill>
                  <a:prstClr val="white"/>
                </a:solidFill>
                <a:effectLst/>
                <a:uLnTx/>
                <a:uFillTx/>
                <a:latin typeface="Calibri"/>
                <a:ea typeface="+mn-ea"/>
                <a:cs typeface="+mn-cs"/>
              </a:rPr>
              <a:t>for my eyes have seen your salvation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31 </a:t>
            </a:r>
            <a:r>
              <a:rPr kumimoji="0" lang="en-US" sz="2600" b="0" i="0" u="none" strike="noStrike" kern="1200" cap="none" spc="0" normalizeH="0" baseline="0" noProof="0" dirty="0">
                <a:ln>
                  <a:noFill/>
                </a:ln>
                <a:solidFill>
                  <a:prstClr val="white"/>
                </a:solidFill>
                <a:effectLst/>
                <a:uLnTx/>
                <a:uFillTx/>
                <a:latin typeface="Calibri"/>
                <a:ea typeface="+mn-ea"/>
                <a:cs typeface="+mn-cs"/>
              </a:rPr>
              <a:t>that you have prepared in the presence of all peoples,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32 </a:t>
            </a:r>
            <a:r>
              <a:rPr kumimoji="0" lang="en-US" sz="2600" b="0" i="0" u="none" strike="noStrike" kern="1200" cap="none" spc="0" normalizeH="0" baseline="0" noProof="0" dirty="0">
                <a:ln>
                  <a:noFill/>
                </a:ln>
                <a:solidFill>
                  <a:prstClr val="white"/>
                </a:solidFill>
                <a:effectLst/>
                <a:uLnTx/>
                <a:uFillTx/>
                <a:latin typeface="Calibri"/>
                <a:ea typeface="+mn-ea"/>
                <a:cs typeface="+mn-cs"/>
              </a:rPr>
              <a:t>a light for revelation to the Gentiles, and for glory to your people Israel.”</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spTree>
    <p:extLst>
      <p:ext uri="{BB962C8B-B14F-4D97-AF65-F5344CB8AC3E}">
        <p14:creationId xmlns:p14="http://schemas.microsoft.com/office/powerpoint/2010/main" val="10719940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252924"/>
          </a:xfrm>
          <a:prstGeom prst="rect">
            <a:avLst/>
          </a:prstGeom>
        </p:spPr>
        <p:txBody>
          <a:bodyPr wrap="square">
            <a:spAutoFit/>
          </a:bodyPr>
          <a:lstStyle/>
          <a:p>
            <a:pPr lvl="0">
              <a:lnSpc>
                <a:spcPct val="90000"/>
              </a:lnSpc>
            </a:pPr>
            <a:r>
              <a:rPr lang="en-US" sz="2600" b="1" baseline="30000" dirty="0">
                <a:solidFill>
                  <a:schemeClr val="bg1"/>
                </a:solidFill>
              </a:rPr>
              <a:t>33 </a:t>
            </a:r>
            <a:r>
              <a:rPr lang="en-US" sz="2600" dirty="0">
                <a:solidFill>
                  <a:schemeClr val="bg1"/>
                </a:solidFill>
              </a:rPr>
              <a:t>And his father and his mother marveled at what was said about him. </a:t>
            </a:r>
            <a:r>
              <a:rPr lang="en-US" sz="2600" b="1" baseline="30000" dirty="0">
                <a:solidFill>
                  <a:schemeClr val="bg1"/>
                </a:solidFill>
              </a:rPr>
              <a:t>34 </a:t>
            </a:r>
            <a:r>
              <a:rPr lang="en-US" sz="2600" dirty="0">
                <a:solidFill>
                  <a:schemeClr val="bg1"/>
                </a:solidFill>
              </a:rPr>
              <a:t>And Simeon blessed them and said to Mary his mother, “Behold, this child is appointed for the fall and rising of many in Israel, and for a sign that is opposed </a:t>
            </a:r>
            <a:r>
              <a:rPr lang="en-US" sz="2600" b="1" baseline="30000" dirty="0">
                <a:solidFill>
                  <a:schemeClr val="bg1"/>
                </a:solidFill>
              </a:rPr>
              <a:t>35 </a:t>
            </a:r>
            <a:r>
              <a:rPr lang="en-US" sz="2600" dirty="0">
                <a:solidFill>
                  <a:schemeClr val="bg1"/>
                </a:solidFill>
              </a:rPr>
              <a:t>(and a sword will pierce through your own soul also), so that thoughts from many hearts may be revealed.”</a:t>
            </a:r>
            <a:endParaRPr kumimoji="0" lang="en-US" sz="2600" b="1" i="0" u="none" strike="noStrike" kern="1200" cap="none" spc="0" normalizeH="0" baseline="30000" noProof="0" dirty="0">
              <a:ln>
                <a:noFill/>
              </a:ln>
              <a:solidFill>
                <a:schemeClr val="bg1"/>
              </a:solidFill>
              <a:effectLst>
                <a:outerShdw blurRad="38100" dist="38100" dir="2700000" algn="tl">
                  <a:srgbClr val="000000">
                    <a:alpha val="43137"/>
                  </a:srgbClr>
                </a:outerShdw>
              </a:effectLst>
              <a:uLnTx/>
              <a:uFillTx/>
              <a:latin typeface="Calibri"/>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spTree>
    <p:extLst>
      <p:ext uri="{BB962C8B-B14F-4D97-AF65-F5344CB8AC3E}">
        <p14:creationId xmlns:p14="http://schemas.microsoft.com/office/powerpoint/2010/main" val="14706148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spTree>
    <p:extLst>
      <p:ext uri="{BB962C8B-B14F-4D97-AF65-F5344CB8AC3E}">
        <p14:creationId xmlns:p14="http://schemas.microsoft.com/office/powerpoint/2010/main" val="35374132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Tree>
    <p:extLst>
      <p:ext uri="{BB962C8B-B14F-4D97-AF65-F5344CB8AC3E}">
        <p14:creationId xmlns:p14="http://schemas.microsoft.com/office/powerpoint/2010/main" val="2970104591"/>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Tree>
    <p:extLst>
      <p:ext uri="{BB962C8B-B14F-4D97-AF65-F5344CB8AC3E}">
        <p14:creationId xmlns:p14="http://schemas.microsoft.com/office/powerpoint/2010/main" val="188762081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8433078"/>
          </a:xfrm>
          <a:prstGeom prst="rect">
            <a:avLst/>
          </a:prstGeom>
          <a:solidFill>
            <a:srgbClr val="190C04">
              <a:alpha val="45000"/>
            </a:srgbClr>
          </a:solidFill>
        </p:spPr>
        <p:txBody>
          <a:bodyPr wrap="square" rtlCol="0">
            <a:spAutoFit/>
          </a:bodyPr>
          <a:lstStyle/>
          <a:p>
            <a:endParaRPr lang="en-US" sz="5500" dirty="0">
              <a:solidFill>
                <a:srgbClr val="EBEED3"/>
              </a:solidFill>
            </a:endParaRPr>
          </a:p>
          <a:p>
            <a:r>
              <a:rPr lang="en-US" sz="5500" dirty="0">
                <a:solidFill>
                  <a:srgbClr val="EBEED3"/>
                </a:solidFill>
              </a:rPr>
              <a:t>Simeon:</a:t>
            </a:r>
          </a:p>
          <a:p>
            <a:pPr marL="285750" lvl="0" indent="-285750">
              <a:buFont typeface="Arial" panose="020B0604020202020204" pitchFamily="34" charset="0"/>
              <a:buChar char="•"/>
            </a:pPr>
            <a:r>
              <a:rPr lang="en-US" sz="2400" dirty="0">
                <a:solidFill>
                  <a:srgbClr val="EBEED3"/>
                </a:solidFill>
              </a:rPr>
              <a:t>righteous and devout</a:t>
            </a:r>
            <a:r>
              <a:rPr lang="en-US" sz="2200" i="1" dirty="0">
                <a:solidFill>
                  <a:srgbClr val="EBEED3"/>
                </a:solidFill>
              </a:rPr>
              <a:t> (v. 25)</a:t>
            </a:r>
          </a:p>
          <a:p>
            <a:pPr marL="285750" lvl="0" indent="-285750">
              <a:buFont typeface="Arial" panose="020B0604020202020204" pitchFamily="34" charset="0"/>
              <a:buChar char="•"/>
            </a:pPr>
            <a:r>
              <a:rPr lang="en-US" sz="2400" dirty="0">
                <a:solidFill>
                  <a:srgbClr val="EBEED3"/>
                </a:solidFill>
              </a:rPr>
              <a:t>waiting for the consolation of Israel</a:t>
            </a:r>
            <a:r>
              <a:rPr lang="en-US" sz="2400" i="1" dirty="0">
                <a:solidFill>
                  <a:srgbClr val="EBEED3"/>
                </a:solidFill>
              </a:rPr>
              <a:t> (v. 25)</a:t>
            </a:r>
            <a:endParaRPr lang="en-US" sz="2400" dirty="0">
              <a:solidFill>
                <a:srgbClr val="EBEED3"/>
              </a:solidFill>
            </a:endParaRPr>
          </a:p>
          <a:p>
            <a:pPr marL="285750" lvl="0" indent="-285750">
              <a:buFont typeface="Arial" panose="020B0604020202020204" pitchFamily="34" charset="0"/>
              <a:buChar char="•"/>
            </a:pPr>
            <a:r>
              <a:rPr lang="en-US" sz="2400" dirty="0">
                <a:solidFill>
                  <a:srgbClr val="EBEED3"/>
                </a:solidFill>
              </a:rPr>
              <a:t>the Holy Spirit was upon him</a:t>
            </a:r>
            <a:r>
              <a:rPr lang="en-US" sz="2400" i="1" dirty="0">
                <a:solidFill>
                  <a:srgbClr val="EBEED3"/>
                </a:solidFill>
              </a:rPr>
              <a:t> (v. 25)</a:t>
            </a:r>
            <a:endParaRPr lang="en-US" sz="2400" dirty="0">
              <a:solidFill>
                <a:srgbClr val="EBEED3"/>
              </a:solidFill>
            </a:endParaRPr>
          </a:p>
          <a:p>
            <a:pPr marL="285750" lvl="0" indent="-285750">
              <a:buFont typeface="Arial" panose="020B0604020202020204" pitchFamily="34" charset="0"/>
              <a:buChar char="•"/>
            </a:pPr>
            <a:r>
              <a:rPr lang="en-US" sz="2400" dirty="0">
                <a:solidFill>
                  <a:srgbClr val="EBEED3"/>
                </a:solidFill>
              </a:rPr>
              <a:t>received revelation from the Holy Spirit</a:t>
            </a:r>
            <a:r>
              <a:rPr lang="en-US" sz="2200" i="1" dirty="0">
                <a:solidFill>
                  <a:srgbClr val="EBEED3"/>
                </a:solidFill>
              </a:rPr>
              <a:t> (v. 26)</a:t>
            </a:r>
          </a:p>
          <a:p>
            <a:pPr marL="285750" lvl="0" indent="-285750">
              <a:buFont typeface="Arial" panose="020B0604020202020204" pitchFamily="34" charset="0"/>
              <a:buChar char="•"/>
            </a:pPr>
            <a:r>
              <a:rPr lang="en-US" sz="2400" dirty="0">
                <a:solidFill>
                  <a:srgbClr val="EBEED3"/>
                </a:solidFill>
              </a:rPr>
              <a:t>came in the Spirit into the temple</a:t>
            </a:r>
            <a:r>
              <a:rPr lang="en-US" sz="2200" i="1" dirty="0">
                <a:solidFill>
                  <a:srgbClr val="EBEED3"/>
                </a:solidFill>
              </a:rPr>
              <a:t> (v. 27)</a:t>
            </a:r>
          </a:p>
          <a:p>
            <a:pPr marL="285750" lvl="0" indent="-285750">
              <a:buFont typeface="Arial" panose="020B0604020202020204" pitchFamily="34" charset="0"/>
              <a:buChar char="•"/>
            </a:pPr>
            <a:r>
              <a:rPr lang="en-US" sz="2400" dirty="0">
                <a:solidFill>
                  <a:srgbClr val="EBEED3"/>
                </a:solidFill>
              </a:rPr>
              <a:t>He took Jesus up in his arms</a:t>
            </a:r>
            <a:r>
              <a:rPr lang="en-US" sz="2200" i="1" dirty="0">
                <a:solidFill>
                  <a:srgbClr val="EBEED3"/>
                </a:solidFill>
              </a:rPr>
              <a:t> (v. 28)</a:t>
            </a:r>
          </a:p>
          <a:p>
            <a:pPr marL="285750" lvl="0" indent="-285750">
              <a:buFont typeface="Arial" panose="020B0604020202020204" pitchFamily="34" charset="0"/>
              <a:buChar char="•"/>
            </a:pP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Tree>
    <p:extLst>
      <p:ext uri="{BB962C8B-B14F-4D97-AF65-F5344CB8AC3E}">
        <p14:creationId xmlns:p14="http://schemas.microsoft.com/office/powerpoint/2010/main" val="2632317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7925246"/>
          </a:xfrm>
          <a:prstGeom prst="rect">
            <a:avLst/>
          </a:prstGeom>
          <a:solidFill>
            <a:srgbClr val="190C04">
              <a:alpha val="45000"/>
            </a:srgbClr>
          </a:solidFill>
        </p:spPr>
        <p:txBody>
          <a:bodyPr wrap="square" rtlCol="0">
            <a:spAutoFit/>
          </a:bodyPr>
          <a:lstStyle/>
          <a:p>
            <a:endParaRPr lang="en-US" sz="55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r>
              <a:rPr lang="en-US" sz="2600" b="1" baseline="30000" dirty="0">
                <a:solidFill>
                  <a:srgbClr val="EBEED3"/>
                </a:solidFill>
              </a:rPr>
              <a:t>29 </a:t>
            </a:r>
            <a:r>
              <a:rPr lang="en-US" sz="2600" dirty="0">
                <a:solidFill>
                  <a:srgbClr val="EBEED3"/>
                </a:solidFill>
              </a:rPr>
              <a:t>“Lord, now you are letting your servant depart in peace, according to your word; </a:t>
            </a:r>
            <a:r>
              <a:rPr lang="en-US" sz="2600" b="1" baseline="30000" dirty="0">
                <a:solidFill>
                  <a:srgbClr val="EBEED3"/>
                </a:solidFill>
              </a:rPr>
              <a:t>30 </a:t>
            </a:r>
            <a:r>
              <a:rPr lang="en-US" sz="2600" dirty="0">
                <a:solidFill>
                  <a:srgbClr val="EBEED3"/>
                </a:solidFill>
              </a:rPr>
              <a:t>for my eyes have seen your salvation </a:t>
            </a:r>
            <a:r>
              <a:rPr lang="en-US" sz="2600" b="1" baseline="30000" dirty="0">
                <a:solidFill>
                  <a:srgbClr val="EBEED3"/>
                </a:solidFill>
              </a:rPr>
              <a:t>31 </a:t>
            </a:r>
            <a:r>
              <a:rPr lang="en-US" sz="2600" dirty="0">
                <a:solidFill>
                  <a:srgbClr val="EBEED3"/>
                </a:solidFill>
              </a:rPr>
              <a:t>that you have prepared in the presence of all peoples, </a:t>
            </a:r>
            <a:r>
              <a:rPr lang="en-US" sz="2600" b="1" baseline="30000" dirty="0">
                <a:solidFill>
                  <a:srgbClr val="EBEED3"/>
                </a:solidFill>
              </a:rPr>
              <a:t>32 </a:t>
            </a:r>
            <a:r>
              <a:rPr lang="en-US" sz="2600" dirty="0">
                <a:solidFill>
                  <a:srgbClr val="EBEED3"/>
                </a:solidFill>
              </a:rPr>
              <a:t>a light for revelation to the Gentiles, and for glory to your people Israel.”</a:t>
            </a:r>
          </a:p>
          <a:p>
            <a:pPr lvl="0"/>
            <a:r>
              <a:rPr lang="en-US" sz="2600" dirty="0">
                <a:solidFill>
                  <a:srgbClr val="EBEED3"/>
                </a:solidFill>
              </a:rPr>
              <a:t>		</a:t>
            </a:r>
            <a:r>
              <a:rPr lang="en-US" sz="2600" i="1" dirty="0">
                <a:solidFill>
                  <a:srgbClr val="EBEED3"/>
                </a:solidFill>
              </a:rPr>
              <a:t>Luke 2:29-32</a:t>
            </a:r>
            <a:endParaRPr lang="en-US" sz="26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Tree>
    <p:extLst>
      <p:ext uri="{BB962C8B-B14F-4D97-AF65-F5344CB8AC3E}">
        <p14:creationId xmlns:p14="http://schemas.microsoft.com/office/powerpoint/2010/main" val="360601065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6786473"/>
          </a:xfrm>
          <a:prstGeom prst="rect">
            <a:avLst/>
          </a:prstGeom>
          <a:solidFill>
            <a:srgbClr val="190C04">
              <a:alpha val="45000"/>
            </a:srgbClr>
          </a:solidFill>
        </p:spPr>
        <p:txBody>
          <a:bodyPr wrap="square" rtlCol="0">
            <a:spAutoFit/>
          </a:bodyPr>
          <a:lstStyle/>
          <a:p>
            <a:endParaRPr lang="en-US" sz="55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r>
              <a:rPr lang="en-US" sz="2400" dirty="0">
                <a:solidFill>
                  <a:srgbClr val="EBEED3"/>
                </a:solidFill>
              </a:rPr>
              <a:t>…he (the </a:t>
            </a:r>
            <a:r>
              <a:rPr lang="en-US" sz="2400" cap="small" dirty="0">
                <a:solidFill>
                  <a:srgbClr val="EBEED3"/>
                </a:solidFill>
              </a:rPr>
              <a:t>Lord</a:t>
            </a:r>
            <a:r>
              <a:rPr lang="en-US" sz="2400" dirty="0">
                <a:solidFill>
                  <a:srgbClr val="EBEED3"/>
                </a:solidFill>
              </a:rPr>
              <a:t>) says:</a:t>
            </a:r>
            <a:br>
              <a:rPr lang="en-US" sz="2400" dirty="0">
                <a:solidFill>
                  <a:srgbClr val="EBEED3"/>
                </a:solidFill>
              </a:rPr>
            </a:br>
            <a:r>
              <a:rPr lang="en-US" sz="2400" dirty="0">
                <a:solidFill>
                  <a:srgbClr val="EBEED3"/>
                </a:solidFill>
              </a:rPr>
              <a:t>“It is too light a thing that you should be my servant to raise up the tribes of Jacob</a:t>
            </a:r>
            <a:br>
              <a:rPr lang="en-US" sz="2400" dirty="0">
                <a:solidFill>
                  <a:srgbClr val="EBEED3"/>
                </a:solidFill>
              </a:rPr>
            </a:br>
            <a:r>
              <a:rPr lang="en-US" sz="2400" dirty="0">
                <a:solidFill>
                  <a:srgbClr val="EBEED3"/>
                </a:solidFill>
              </a:rPr>
              <a:t>and to bring back the preserved of Israel;</a:t>
            </a:r>
            <a:br>
              <a:rPr lang="en-US" sz="2400" dirty="0">
                <a:solidFill>
                  <a:srgbClr val="EBEED3"/>
                </a:solidFill>
              </a:rPr>
            </a:br>
            <a:r>
              <a:rPr lang="en-US" sz="2400" dirty="0">
                <a:solidFill>
                  <a:srgbClr val="EBEED3"/>
                </a:solidFill>
              </a:rPr>
              <a:t>I will make you as a light for the nations, that my salvation may reach to the end of the earth.”</a:t>
            </a:r>
            <a:r>
              <a:rPr lang="en-US" sz="2600" dirty="0">
                <a:solidFill>
                  <a:srgbClr val="EBEED3"/>
                </a:solidFill>
              </a:rPr>
              <a:t>				</a:t>
            </a:r>
            <a:r>
              <a:rPr lang="en-US" sz="2600" i="1" dirty="0">
                <a:solidFill>
                  <a:srgbClr val="EBEED3"/>
                </a:solidFill>
              </a:rPr>
              <a:t>Isaiah 49:6</a:t>
            </a:r>
            <a:endParaRPr lang="en-US" sz="26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Tree>
    <p:extLst>
      <p:ext uri="{BB962C8B-B14F-4D97-AF65-F5344CB8AC3E}">
        <p14:creationId xmlns:p14="http://schemas.microsoft.com/office/powerpoint/2010/main" val="3401214875"/>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866310"/>
            <a:ext cx="2883010" cy="8463855"/>
          </a:xfrm>
          <a:prstGeom prst="rect">
            <a:avLst/>
          </a:prstGeom>
          <a:solidFill>
            <a:srgbClr val="190C04">
              <a:alpha val="45000"/>
            </a:srgbClr>
          </a:solidFill>
        </p:spPr>
        <p:txBody>
          <a:bodyPr wrap="square" rtlCol="0">
            <a:spAutoFit/>
          </a:bodyPr>
          <a:lstStyle/>
          <a:p>
            <a:endParaRPr lang="en-US" sz="55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endParaRPr lang="en-US" sz="400" b="1" baseline="30000" dirty="0">
              <a:solidFill>
                <a:srgbClr val="EBEED3"/>
              </a:solidFill>
            </a:endParaRPr>
          </a:p>
          <a:p>
            <a:pPr lvl="0"/>
            <a:r>
              <a:rPr lang="en-US" sz="2500" b="1" baseline="30000" dirty="0">
                <a:solidFill>
                  <a:srgbClr val="EBEED3"/>
                </a:solidFill>
              </a:rPr>
              <a:t>34 </a:t>
            </a:r>
            <a:r>
              <a:rPr lang="en-US" sz="2500" dirty="0">
                <a:solidFill>
                  <a:srgbClr val="EBEED3"/>
                </a:solidFill>
              </a:rPr>
              <a:t>And Simeon blessed them and said to Mary his mother, “Behold, this child is appointed for the fall and rising of many in Israel, and for a sign that is opposed </a:t>
            </a:r>
            <a:r>
              <a:rPr lang="en-US" sz="2500" b="1" baseline="30000" dirty="0">
                <a:solidFill>
                  <a:srgbClr val="EBEED3"/>
                </a:solidFill>
              </a:rPr>
              <a:t>35 </a:t>
            </a:r>
            <a:r>
              <a:rPr lang="en-US" sz="2500" dirty="0">
                <a:solidFill>
                  <a:srgbClr val="EBEED3"/>
                </a:solidFill>
              </a:rPr>
              <a:t>(and a sword will pierce through your own soul also), so that thoughts from many hearts may be revealed.”</a:t>
            </a:r>
          </a:p>
          <a:p>
            <a:pPr lvl="0"/>
            <a:r>
              <a:rPr lang="en-US" sz="2500" dirty="0">
                <a:solidFill>
                  <a:srgbClr val="EBEED3"/>
                </a:solidFill>
              </a:rPr>
              <a:t>		</a:t>
            </a:r>
            <a:r>
              <a:rPr lang="en-US" sz="2500" i="1" dirty="0">
                <a:solidFill>
                  <a:srgbClr val="EBEED3"/>
                </a:solidFill>
              </a:rPr>
              <a:t>Luke 2:34-35</a:t>
            </a:r>
            <a:endParaRPr lang="en-US" sz="25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Tree>
    <p:extLst>
      <p:ext uri="{BB962C8B-B14F-4D97-AF65-F5344CB8AC3E}">
        <p14:creationId xmlns:p14="http://schemas.microsoft.com/office/powerpoint/2010/main" val="237770635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14" name="TextBox 13">
            <a:extLst>
              <a:ext uri="{FF2B5EF4-FFF2-40B4-BE49-F238E27FC236}">
                <a16:creationId xmlns:a16="http://schemas.microsoft.com/office/drawing/2014/main" id="{C1DE67D1-3B5F-4D43-AE39-D0570CE2B5A2}"/>
              </a:ext>
            </a:extLst>
          </p:cNvPr>
          <p:cNvSpPr txBox="1"/>
          <p:nvPr/>
        </p:nvSpPr>
        <p:spPr>
          <a:xfrm>
            <a:off x="6081148" y="-301518"/>
            <a:ext cx="2883010" cy="3370153"/>
          </a:xfrm>
          <a:prstGeom prst="rect">
            <a:avLst/>
          </a:prstGeom>
          <a:solidFill>
            <a:srgbClr val="190C04">
              <a:alpha val="45000"/>
            </a:srgbClr>
          </a:solidFill>
        </p:spPr>
        <p:txBody>
          <a:bodyPr wrap="square" rtlCol="0">
            <a:spAutoFit/>
          </a:bodyPr>
          <a:lstStyle/>
          <a:p>
            <a:endParaRPr lang="en-US" sz="5500" dirty="0">
              <a:solidFill>
                <a:srgbClr val="EBEED3"/>
              </a:solidFill>
            </a:endParaRPr>
          </a:p>
          <a:p>
            <a:pPr algn="ctr"/>
            <a:r>
              <a:rPr lang="en-US" sz="5500" dirty="0">
                <a:solidFill>
                  <a:srgbClr val="EBEED3"/>
                </a:solidFill>
              </a:rPr>
              <a:t>Dr. Bob Taussig</a:t>
            </a: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pic>
        <p:nvPicPr>
          <p:cNvPr id="9" name="Picture 8">
            <a:extLst>
              <a:ext uri="{FF2B5EF4-FFF2-40B4-BE49-F238E27FC236}">
                <a16:creationId xmlns:a16="http://schemas.microsoft.com/office/drawing/2014/main" id="{5BE0BDB6-BB3E-4A84-B218-EA6FB26F1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4700" y="2611789"/>
            <a:ext cx="3123272" cy="4224575"/>
          </a:xfrm>
          <a:prstGeom prst="rect">
            <a:avLst/>
          </a:prstGeom>
        </p:spPr>
      </p:pic>
    </p:spTree>
    <p:extLst>
      <p:ext uri="{BB962C8B-B14F-4D97-AF65-F5344CB8AC3E}">
        <p14:creationId xmlns:p14="http://schemas.microsoft.com/office/powerpoint/2010/main" val="240747382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4708981"/>
          </a:xfrm>
          <a:prstGeom prst="rect">
            <a:avLst/>
          </a:prstGeom>
          <a:solidFill>
            <a:srgbClr val="190C04">
              <a:alpha val="45000"/>
            </a:srgbClr>
          </a:solidFill>
        </p:spPr>
        <p:txBody>
          <a:bodyPr wrap="square" rtlCol="0">
            <a:spAutoFit/>
          </a:bodyPr>
          <a:lstStyle/>
          <a:p>
            <a:endParaRPr lang="en-US" sz="5500" dirty="0">
              <a:solidFill>
                <a:srgbClr val="EBEED3"/>
              </a:solidFill>
            </a:endParaRPr>
          </a:p>
          <a:p>
            <a:r>
              <a:rPr lang="en-US" sz="5500" dirty="0">
                <a:solidFill>
                  <a:srgbClr val="EBEED3"/>
                </a:solidFill>
              </a:rPr>
              <a:t>Anna:</a:t>
            </a:r>
          </a:p>
          <a:p>
            <a:pPr marL="285750" lvl="0" indent="-285750">
              <a:buFont typeface="Arial" panose="020B0604020202020204" pitchFamily="34" charset="0"/>
              <a:buChar char="•"/>
            </a:pPr>
            <a:r>
              <a:rPr lang="en-US" sz="2400" dirty="0">
                <a:solidFill>
                  <a:srgbClr val="EBEED3"/>
                </a:solidFill>
              </a:rPr>
              <a:t>a prophetess</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the daughter of Phanuel, of the tribe of Asher</a:t>
            </a:r>
            <a:r>
              <a:rPr lang="en-US" sz="2200" i="1" dirty="0">
                <a:solidFill>
                  <a:srgbClr val="EBEED3"/>
                </a:solidFill>
              </a:rPr>
              <a:t> (v. 36)</a:t>
            </a: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
        <p:nvSpPr>
          <p:cNvPr id="9" name="Rectangle: Rounded Corners 8">
            <a:extLst>
              <a:ext uri="{FF2B5EF4-FFF2-40B4-BE49-F238E27FC236}">
                <a16:creationId xmlns:a16="http://schemas.microsoft.com/office/drawing/2014/main" id="{409EAFD3-8F08-46AA-B6CA-4D511FF7736F}"/>
              </a:ext>
            </a:extLst>
          </p:cNvPr>
          <p:cNvSpPr/>
          <p:nvPr/>
        </p:nvSpPr>
        <p:spPr>
          <a:xfrm>
            <a:off x="134470" y="4735657"/>
            <a:ext cx="4589930" cy="1978900"/>
          </a:xfrm>
          <a:prstGeom prst="roundRect">
            <a:avLst/>
          </a:prstGeom>
          <a:solidFill>
            <a:srgbClr val="EBE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And Leah said, “Happy am I! For women have called me happy.” So she called his name Asher.</a:t>
            </a:r>
          </a:p>
          <a:p>
            <a:pPr algn="ctr"/>
            <a:r>
              <a:rPr lang="en-US" sz="2400" i="1" dirty="0">
                <a:solidFill>
                  <a:schemeClr val="tx1"/>
                </a:solidFill>
              </a:rPr>
              <a:t>Genesis 30:13</a:t>
            </a:r>
          </a:p>
        </p:txBody>
      </p:sp>
    </p:spTree>
    <p:extLst>
      <p:ext uri="{BB962C8B-B14F-4D97-AF65-F5344CB8AC3E}">
        <p14:creationId xmlns:p14="http://schemas.microsoft.com/office/powerpoint/2010/main" val="1106980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7602081"/>
          </a:xfrm>
          <a:prstGeom prst="rect">
            <a:avLst/>
          </a:prstGeom>
          <a:solidFill>
            <a:srgbClr val="190C04">
              <a:alpha val="45000"/>
            </a:srgbClr>
          </a:solidFill>
        </p:spPr>
        <p:txBody>
          <a:bodyPr wrap="square" rtlCol="0">
            <a:spAutoFit/>
          </a:bodyPr>
          <a:lstStyle/>
          <a:p>
            <a:endParaRPr lang="en-US" sz="5500" dirty="0">
              <a:solidFill>
                <a:srgbClr val="EBEED3"/>
              </a:solidFill>
            </a:endParaRPr>
          </a:p>
          <a:p>
            <a:r>
              <a:rPr lang="en-US" sz="5500" dirty="0">
                <a:solidFill>
                  <a:srgbClr val="EBEED3"/>
                </a:solidFill>
              </a:rPr>
              <a:t>Anna:</a:t>
            </a:r>
          </a:p>
          <a:p>
            <a:pPr marL="285750" lvl="0" indent="-285750">
              <a:buFont typeface="Arial" panose="020B0604020202020204" pitchFamily="34" charset="0"/>
              <a:buChar char="•"/>
            </a:pPr>
            <a:r>
              <a:rPr lang="en-US" sz="2400" dirty="0">
                <a:solidFill>
                  <a:srgbClr val="EBEED3"/>
                </a:solidFill>
              </a:rPr>
              <a:t>a prophetess</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the daughter of Phanuel, of the tribe of Asher</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advanced in years</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didn’t depart from the temple</a:t>
            </a:r>
            <a:r>
              <a:rPr lang="en-US" sz="2200" i="1" dirty="0">
                <a:solidFill>
                  <a:srgbClr val="EBEED3"/>
                </a:solidFill>
              </a:rPr>
              <a:t> (v. 37)</a:t>
            </a:r>
          </a:p>
          <a:p>
            <a:pPr marL="285750" indent="-285750">
              <a:buFont typeface="Arial" panose="020B0604020202020204" pitchFamily="34" charset="0"/>
              <a:buChar char="•"/>
            </a:pPr>
            <a:r>
              <a:rPr lang="en-US" sz="2400" dirty="0">
                <a:solidFill>
                  <a:srgbClr val="EBEED3"/>
                </a:solidFill>
              </a:rPr>
              <a:t>worshiped with fasting and prayer night and day</a:t>
            </a:r>
            <a:r>
              <a:rPr lang="en-US" sz="2200" i="1" dirty="0">
                <a:solidFill>
                  <a:srgbClr val="EBEED3"/>
                </a:solidFill>
              </a:rPr>
              <a:t> (v. 37)</a:t>
            </a:r>
          </a:p>
          <a:p>
            <a:pPr lvl="0"/>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
        <p:nvSpPr>
          <p:cNvPr id="9" name="Rectangle: Rounded Corners 8">
            <a:extLst>
              <a:ext uri="{FF2B5EF4-FFF2-40B4-BE49-F238E27FC236}">
                <a16:creationId xmlns:a16="http://schemas.microsoft.com/office/drawing/2014/main" id="{409EAFD3-8F08-46AA-B6CA-4D511FF7736F}"/>
              </a:ext>
            </a:extLst>
          </p:cNvPr>
          <p:cNvSpPr/>
          <p:nvPr/>
        </p:nvSpPr>
        <p:spPr>
          <a:xfrm>
            <a:off x="134470" y="4735657"/>
            <a:ext cx="4589930" cy="1978900"/>
          </a:xfrm>
          <a:prstGeom prst="roundRect">
            <a:avLst/>
          </a:prstGeom>
          <a:solidFill>
            <a:srgbClr val="EBE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Asher's food shall be rich, and he shall yield royal delicacies.</a:t>
            </a:r>
          </a:p>
          <a:p>
            <a:pPr algn="ctr"/>
            <a:r>
              <a:rPr lang="en-US" sz="2400" i="1" dirty="0">
                <a:solidFill>
                  <a:schemeClr val="tx1"/>
                </a:solidFill>
              </a:rPr>
              <a:t>Genesis 49:20</a:t>
            </a:r>
          </a:p>
        </p:txBody>
      </p:sp>
    </p:spTree>
    <p:extLst>
      <p:ext uri="{BB962C8B-B14F-4D97-AF65-F5344CB8AC3E}">
        <p14:creationId xmlns:p14="http://schemas.microsoft.com/office/powerpoint/2010/main" val="1775717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9079409"/>
          </a:xfrm>
          <a:prstGeom prst="rect">
            <a:avLst/>
          </a:prstGeom>
          <a:solidFill>
            <a:srgbClr val="190C04">
              <a:alpha val="45000"/>
            </a:srgbClr>
          </a:solidFill>
        </p:spPr>
        <p:txBody>
          <a:bodyPr wrap="square" rtlCol="0">
            <a:spAutoFit/>
          </a:bodyPr>
          <a:lstStyle/>
          <a:p>
            <a:endParaRPr lang="en-US" sz="5500" dirty="0">
              <a:solidFill>
                <a:srgbClr val="EBEED3"/>
              </a:solidFill>
            </a:endParaRPr>
          </a:p>
          <a:p>
            <a:r>
              <a:rPr lang="en-US" sz="5500" dirty="0">
                <a:solidFill>
                  <a:srgbClr val="EBEED3"/>
                </a:solidFill>
              </a:rPr>
              <a:t>Anna:</a:t>
            </a:r>
          </a:p>
          <a:p>
            <a:pPr marL="285750" lvl="0" indent="-285750">
              <a:buFont typeface="Arial" panose="020B0604020202020204" pitchFamily="34" charset="0"/>
              <a:buChar char="•"/>
            </a:pPr>
            <a:r>
              <a:rPr lang="en-US" sz="2400" dirty="0">
                <a:solidFill>
                  <a:srgbClr val="EBEED3"/>
                </a:solidFill>
              </a:rPr>
              <a:t>a prophetess</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the daughter of Phanuel, of the tribe of Asher</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advanced in years</a:t>
            </a:r>
            <a:r>
              <a:rPr lang="en-US" sz="2200" i="1" dirty="0">
                <a:solidFill>
                  <a:srgbClr val="EBEED3"/>
                </a:solidFill>
              </a:rPr>
              <a:t> (v. 36)</a:t>
            </a:r>
          </a:p>
          <a:p>
            <a:pPr marL="285750" indent="-285750">
              <a:buFont typeface="Arial" panose="020B0604020202020204" pitchFamily="34" charset="0"/>
              <a:buChar char="•"/>
            </a:pPr>
            <a:r>
              <a:rPr lang="en-US" sz="2400" dirty="0">
                <a:solidFill>
                  <a:srgbClr val="EBEED3"/>
                </a:solidFill>
              </a:rPr>
              <a:t>didn’t depart from the temple</a:t>
            </a:r>
            <a:r>
              <a:rPr lang="en-US" sz="2200" i="1" dirty="0">
                <a:solidFill>
                  <a:srgbClr val="EBEED3"/>
                </a:solidFill>
              </a:rPr>
              <a:t> (v. 37)</a:t>
            </a:r>
          </a:p>
          <a:p>
            <a:pPr marL="285750" indent="-285750">
              <a:buFont typeface="Arial" panose="020B0604020202020204" pitchFamily="34" charset="0"/>
              <a:buChar char="•"/>
            </a:pPr>
            <a:r>
              <a:rPr lang="en-US" sz="2400" dirty="0">
                <a:solidFill>
                  <a:srgbClr val="EBEED3"/>
                </a:solidFill>
              </a:rPr>
              <a:t>worshiped with fasting and prayer night and day</a:t>
            </a:r>
            <a:r>
              <a:rPr lang="en-US" sz="2200" i="1" dirty="0">
                <a:solidFill>
                  <a:srgbClr val="EBEED3"/>
                </a:solidFill>
              </a:rPr>
              <a:t> (v. 37)</a:t>
            </a:r>
          </a:p>
          <a:p>
            <a:pPr marL="285750" indent="-285750">
              <a:buFont typeface="Arial" panose="020B0604020202020204" pitchFamily="34" charset="0"/>
              <a:buChar char="•"/>
            </a:pPr>
            <a:r>
              <a:rPr lang="en-US" sz="2400" dirty="0">
                <a:solidFill>
                  <a:srgbClr val="EBEED3"/>
                </a:solidFill>
              </a:rPr>
              <a:t>grateful</a:t>
            </a:r>
            <a:r>
              <a:rPr lang="en-US" sz="2200" i="1" dirty="0">
                <a:solidFill>
                  <a:srgbClr val="EBEED3"/>
                </a:solidFill>
              </a:rPr>
              <a:t> (v. 38)</a:t>
            </a:r>
          </a:p>
          <a:p>
            <a:pPr marL="285750" indent="-285750">
              <a:buFont typeface="Arial" panose="020B0604020202020204" pitchFamily="34" charset="0"/>
              <a:buChar char="•"/>
            </a:pPr>
            <a:r>
              <a:rPr lang="en-US" sz="2400" dirty="0">
                <a:solidFill>
                  <a:srgbClr val="EBEED3"/>
                </a:solidFill>
              </a:rPr>
              <a:t>spoke of Jesus to all</a:t>
            </a:r>
            <a:r>
              <a:rPr lang="en-US" sz="2200" i="1" dirty="0">
                <a:solidFill>
                  <a:srgbClr val="EBEED3"/>
                </a:solidFill>
              </a:rPr>
              <a:t> (v. 38)</a:t>
            </a:r>
          </a:p>
          <a:p>
            <a:pPr marL="285750" lvl="0" indent="-285750">
              <a:buFont typeface="Arial" panose="020B0604020202020204" pitchFamily="34" charset="0"/>
              <a:buChar char="•"/>
            </a:pP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
        <p:nvSpPr>
          <p:cNvPr id="9" name="Rectangle: Rounded Corners 8">
            <a:extLst>
              <a:ext uri="{FF2B5EF4-FFF2-40B4-BE49-F238E27FC236}">
                <a16:creationId xmlns:a16="http://schemas.microsoft.com/office/drawing/2014/main" id="{409EAFD3-8F08-46AA-B6CA-4D511FF7736F}"/>
              </a:ext>
            </a:extLst>
          </p:cNvPr>
          <p:cNvSpPr/>
          <p:nvPr/>
        </p:nvSpPr>
        <p:spPr>
          <a:xfrm>
            <a:off x="134470" y="4735657"/>
            <a:ext cx="4589930" cy="1978900"/>
          </a:xfrm>
          <a:prstGeom prst="roundRect">
            <a:avLst/>
          </a:prstGeom>
          <a:solidFill>
            <a:srgbClr val="EBEE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Asher's food shall be rich, and he shall yield royal delicacies.</a:t>
            </a:r>
          </a:p>
          <a:p>
            <a:pPr algn="ctr"/>
            <a:r>
              <a:rPr lang="en-US" sz="2400" i="1" dirty="0">
                <a:solidFill>
                  <a:schemeClr val="tx1"/>
                </a:solidFill>
              </a:rPr>
              <a:t>Genesis 49:20</a:t>
            </a:r>
          </a:p>
        </p:txBody>
      </p:sp>
    </p:spTree>
    <p:extLst>
      <p:ext uri="{BB962C8B-B14F-4D97-AF65-F5344CB8AC3E}">
        <p14:creationId xmlns:p14="http://schemas.microsoft.com/office/powerpoint/2010/main" val="3735589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US" sz="2600" b="1" i="0" u="none" strike="noStrike" kern="1200" cap="none" spc="0" normalizeH="0" baseline="30000" noProof="0" dirty="0">
                <a:ln>
                  <a:noFill/>
                </a:ln>
                <a:solidFill>
                  <a:prstClr val="white"/>
                </a:solidFill>
                <a:effectLst/>
                <a:uLnTx/>
                <a:uFillTx/>
                <a:latin typeface="Calibri"/>
                <a:ea typeface="+mn-ea"/>
                <a:cs typeface="+mn-cs"/>
              </a:rPr>
              <a:t>36 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there was a prophetess, Anna, the daughter of Phanuel, of the tribe of Asher. She was advanced in years, having lived with her husband seven years from when she was a virgin,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37 </a:t>
            </a:r>
            <a:r>
              <a:rPr kumimoji="0" lang="en-US" sz="2600" b="0" i="0" u="none" strike="noStrike" kern="1200" cap="none" spc="0" normalizeH="0" baseline="0" noProof="0" dirty="0">
                <a:ln>
                  <a:noFill/>
                </a:ln>
                <a:solidFill>
                  <a:prstClr val="white"/>
                </a:solidFill>
                <a:effectLst/>
                <a:uLnTx/>
                <a:uFillTx/>
                <a:latin typeface="Calibri"/>
                <a:ea typeface="+mn-ea"/>
                <a:cs typeface="+mn-cs"/>
              </a:rPr>
              <a:t>and then as a widow until she was eighty-four. She did not depart from the temple, worshiping with fasting and prayer night and day. </a:t>
            </a:r>
            <a:r>
              <a:rPr kumimoji="0" lang="en-US" sz="2600" b="1" i="0" u="none" strike="noStrike" kern="1200" cap="none" spc="0" normalizeH="0" baseline="30000" noProof="0" dirty="0">
                <a:ln>
                  <a:noFill/>
                </a:ln>
                <a:solidFill>
                  <a:prstClr val="white"/>
                </a:solidFill>
                <a:effectLst/>
                <a:uLnTx/>
                <a:uFillTx/>
                <a:latin typeface="Calibri"/>
                <a:ea typeface="+mn-ea"/>
                <a:cs typeface="+mn-cs"/>
              </a:rPr>
              <a:t>38 </a:t>
            </a:r>
            <a:r>
              <a:rPr kumimoji="0" lang="en-US" sz="2600" b="0" i="0" u="none" strike="noStrike" kern="1200" cap="none" spc="0" normalizeH="0" baseline="0" noProof="0" dirty="0">
                <a:ln>
                  <a:noFill/>
                </a:ln>
                <a:solidFill>
                  <a:prstClr val="white"/>
                </a:solidFill>
                <a:effectLst/>
                <a:uLnTx/>
                <a:uFillTx/>
                <a:latin typeface="Calibri"/>
                <a:ea typeface="+mn-ea"/>
                <a:cs typeface="+mn-cs"/>
              </a:rPr>
              <a:t>And coming up at that very hour she began to give thanks to God and to speak of him to all who were waiting for the redemption of Jerusalem.</a:t>
            </a:r>
            <a:endParaRPr kumimoji="0" lang="en-US" sz="26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324596"/>
            <a:ext cx="7874271" cy="147732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Albertus Medium" panose="020E0602030304020304" pitchFamily="34" charset="0"/>
                <a:ea typeface="+mn-ea"/>
                <a:cs typeface="+mn-cs"/>
              </a:rPr>
              <a:t>LUKE 2:</a:t>
            </a:r>
            <a:b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br>
            <a:r>
              <a:rPr kumimoji="0" lang="en-US" sz="4500" b="1" i="0" u="none" strike="noStrike" kern="1200" cap="none" spc="0" normalizeH="0" baseline="0" noProof="0" dirty="0">
                <a:ln>
                  <a:noFill/>
                </a:ln>
                <a:solidFill>
                  <a:srgbClr val="FFC000">
                    <a:lumMod val="20000"/>
                    <a:lumOff val="80000"/>
                  </a:srgbClr>
                </a:solidFill>
                <a:effectLst/>
                <a:uLnTx/>
                <a:uFillTx/>
                <a:latin typeface="Albertus Medium" panose="020E0602030304020304" pitchFamily="34" charset="0"/>
                <a:ea typeface="+mn-ea"/>
                <a:cs typeface="+mn-cs"/>
              </a:rPr>
              <a:t>FOR YOUNG &amp; OLD ALIKE!</a:t>
            </a:r>
          </a:p>
        </p:txBody>
      </p:sp>
      <p:pic>
        <p:nvPicPr>
          <p:cNvPr id="8" name="Picture 7" descr="A statue of a person&#10;&#10;Description automatically generated">
            <a:extLst>
              <a:ext uri="{FF2B5EF4-FFF2-40B4-BE49-F238E27FC236}">
                <a16:creationId xmlns:a16="http://schemas.microsoft.com/office/drawing/2014/main" id="{5839315F-F9D3-4A9C-B2BA-64CA95D24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3758"/>
            <a:ext cx="9144000" cy="11643359"/>
          </a:xfrm>
          <a:prstGeom prst="rect">
            <a:avLst/>
          </a:prstGeom>
        </p:spPr>
      </p:pic>
      <p:sp>
        <p:nvSpPr>
          <p:cNvPr id="7" name="TextBox 6">
            <a:extLst>
              <a:ext uri="{FF2B5EF4-FFF2-40B4-BE49-F238E27FC236}">
                <a16:creationId xmlns:a16="http://schemas.microsoft.com/office/drawing/2014/main" id="{268DBF2D-8414-4F58-BC35-5F8D6E1927D3}"/>
              </a:ext>
            </a:extLst>
          </p:cNvPr>
          <p:cNvSpPr txBox="1"/>
          <p:nvPr/>
        </p:nvSpPr>
        <p:spPr>
          <a:xfrm>
            <a:off x="6081148" y="-731835"/>
            <a:ext cx="2883010" cy="8063746"/>
          </a:xfrm>
          <a:prstGeom prst="rect">
            <a:avLst/>
          </a:prstGeom>
          <a:solidFill>
            <a:srgbClr val="190C04">
              <a:alpha val="45000"/>
            </a:srgbClr>
          </a:solidFill>
        </p:spPr>
        <p:txBody>
          <a:bodyPr wrap="square" rtlCol="0">
            <a:spAutoFit/>
          </a:bodyPr>
          <a:lstStyle/>
          <a:p>
            <a:endParaRPr lang="en-US" sz="5500" dirty="0">
              <a:solidFill>
                <a:srgbClr val="EBEED3"/>
              </a:solidFill>
            </a:endParaRPr>
          </a:p>
          <a:p>
            <a:r>
              <a:rPr lang="en-US" sz="5500" dirty="0">
                <a:solidFill>
                  <a:srgbClr val="EBEED3"/>
                </a:solidFill>
              </a:rPr>
              <a:t>In 2020:</a:t>
            </a:r>
          </a:p>
          <a:p>
            <a:endParaRPr lang="en-US" sz="400" dirty="0">
              <a:solidFill>
                <a:srgbClr val="EBEED3"/>
              </a:solidFill>
            </a:endParaRPr>
          </a:p>
          <a:p>
            <a:endParaRPr lang="en-US" sz="400" dirty="0">
              <a:solidFill>
                <a:srgbClr val="EBEED3"/>
              </a:solidFill>
            </a:endParaRPr>
          </a:p>
          <a:p>
            <a:endParaRPr lang="en-US" sz="400" dirty="0">
              <a:solidFill>
                <a:srgbClr val="EBEED3"/>
              </a:solidFill>
            </a:endParaRPr>
          </a:p>
          <a:p>
            <a:pPr marL="342900" lvl="0" indent="-342900">
              <a:buFont typeface="+mj-lt"/>
              <a:buAutoNum type="arabicPeriod"/>
            </a:pPr>
            <a:r>
              <a:rPr lang="en-US" sz="3200" dirty="0">
                <a:solidFill>
                  <a:srgbClr val="EBEED3"/>
                </a:solidFill>
              </a:rPr>
              <a:t>Prepare to grow old well.</a:t>
            </a:r>
            <a:endParaRPr lang="en-US" sz="400" dirty="0">
              <a:solidFill>
                <a:srgbClr val="EBEED3"/>
              </a:solidFill>
            </a:endParaRPr>
          </a:p>
          <a:p>
            <a:pPr marL="342900" lvl="0" indent="-342900">
              <a:buFont typeface="+mj-lt"/>
              <a:buAutoNum type="arabicPeriod"/>
            </a:pPr>
            <a:endParaRPr lang="en-US" sz="400" dirty="0">
              <a:solidFill>
                <a:srgbClr val="EBEED3"/>
              </a:solidFill>
            </a:endParaRPr>
          </a:p>
          <a:p>
            <a:pPr marL="342900" lvl="0" indent="-342900">
              <a:buFont typeface="+mj-lt"/>
              <a:buAutoNum type="arabicPeriod"/>
            </a:pPr>
            <a:endParaRPr lang="en-US" sz="400" dirty="0">
              <a:solidFill>
                <a:srgbClr val="EBEED3"/>
              </a:solidFill>
            </a:endParaRPr>
          </a:p>
          <a:p>
            <a:pPr marL="342900" lvl="0" indent="-342900">
              <a:buFont typeface="+mj-lt"/>
              <a:buAutoNum type="arabicPeriod"/>
            </a:pPr>
            <a:endParaRPr lang="en-US" sz="400" dirty="0">
              <a:solidFill>
                <a:srgbClr val="EBEED3"/>
              </a:solidFill>
            </a:endParaRPr>
          </a:p>
          <a:p>
            <a:pPr marL="342900" indent="-342900">
              <a:buFont typeface="+mj-lt"/>
              <a:buAutoNum type="arabicPeriod"/>
            </a:pPr>
            <a:r>
              <a:rPr lang="en-US" sz="3200" dirty="0">
                <a:solidFill>
                  <a:srgbClr val="EBEED3"/>
                </a:solidFill>
              </a:rPr>
              <a:t>Speak of Jesus.</a:t>
            </a:r>
          </a:p>
          <a:p>
            <a:pPr marL="342900" indent="-342900">
              <a:buFont typeface="+mj-lt"/>
              <a:buAutoNum type="arabicPeriod"/>
            </a:pPr>
            <a:endParaRPr lang="en-US" sz="400" dirty="0">
              <a:solidFill>
                <a:srgbClr val="EBEED3"/>
              </a:solidFill>
            </a:endParaRPr>
          </a:p>
          <a:p>
            <a:pPr marL="342900" indent="-342900">
              <a:buFont typeface="+mj-lt"/>
              <a:buAutoNum type="arabicPeriod"/>
            </a:pPr>
            <a:endParaRPr lang="en-US" sz="400" dirty="0">
              <a:solidFill>
                <a:srgbClr val="EBEED3"/>
              </a:solidFill>
            </a:endParaRPr>
          </a:p>
          <a:p>
            <a:pPr marL="342900" indent="-342900">
              <a:buFont typeface="+mj-lt"/>
              <a:buAutoNum type="arabicPeriod"/>
            </a:pPr>
            <a:endParaRPr lang="en-US" sz="400" dirty="0">
              <a:solidFill>
                <a:srgbClr val="EBEED3"/>
              </a:solidFill>
            </a:endParaRPr>
          </a:p>
          <a:p>
            <a:pPr marL="342900" indent="-342900">
              <a:buFont typeface="+mj-lt"/>
              <a:buAutoNum type="arabicPeriod"/>
            </a:pPr>
            <a:r>
              <a:rPr lang="en-US" sz="3200" dirty="0">
                <a:solidFill>
                  <a:srgbClr val="EBEED3"/>
                </a:solidFill>
              </a:rPr>
              <a:t>Invest in generations.</a:t>
            </a:r>
          </a:p>
          <a:p>
            <a:pPr marL="342900" indent="-342900">
              <a:buFont typeface="+mj-lt"/>
              <a:buAutoNum type="arabicPeriod"/>
            </a:pPr>
            <a:endParaRPr lang="en-US" sz="400" dirty="0">
              <a:solidFill>
                <a:srgbClr val="EBEED3"/>
              </a:solidFill>
            </a:endParaRPr>
          </a:p>
          <a:p>
            <a:pPr marL="342900" indent="-342900">
              <a:buFont typeface="+mj-lt"/>
              <a:buAutoNum type="arabicPeriod"/>
            </a:pPr>
            <a:endParaRPr lang="en-US" sz="400" dirty="0">
              <a:solidFill>
                <a:srgbClr val="EBEED3"/>
              </a:solidFill>
            </a:endParaRPr>
          </a:p>
          <a:p>
            <a:pPr marL="342900" indent="-342900">
              <a:buFont typeface="+mj-lt"/>
              <a:buAutoNum type="arabicPeriod"/>
            </a:pPr>
            <a:endParaRPr lang="en-US" sz="400" dirty="0">
              <a:solidFill>
                <a:srgbClr val="EBEED3"/>
              </a:solidFill>
            </a:endParaRPr>
          </a:p>
          <a:p>
            <a:pPr marL="342900" lvl="0" indent="-342900">
              <a:buFont typeface="+mj-lt"/>
              <a:buAutoNum type="arabicPeriod"/>
            </a:pPr>
            <a:r>
              <a:rPr lang="en-US" sz="3200" dirty="0">
                <a:solidFill>
                  <a:srgbClr val="EBEED3"/>
                </a:solidFill>
              </a:rPr>
              <a:t>Love the season of life you’re in.</a:t>
            </a:r>
          </a:p>
          <a:p>
            <a:pPr marL="285750" lvl="0" indent="-285750">
              <a:buFont typeface="Arial" panose="020B0604020202020204" pitchFamily="34" charset="0"/>
              <a:buChar char="•"/>
            </a:pPr>
            <a:endParaRPr lang="en-US" sz="2400" dirty="0">
              <a:solidFill>
                <a:srgbClr val="EBEED3"/>
              </a:solidFill>
            </a:endParaRPr>
          </a:p>
          <a:p>
            <a:pPr marL="285750" lvl="0" indent="-285750">
              <a:buFont typeface="Arial" panose="020B0604020202020204" pitchFamily="34" charset="0"/>
              <a:buChar char="•"/>
            </a:pPr>
            <a:endParaRPr lang="en-US" sz="2400" dirty="0">
              <a:solidFill>
                <a:srgbClr val="EBEED3"/>
              </a:solidFill>
            </a:endParaRPr>
          </a:p>
          <a:p>
            <a:endParaRPr lang="en-US" sz="2400" dirty="0">
              <a:solidFill>
                <a:schemeClr val="bg1"/>
              </a:solidFill>
            </a:endParaRPr>
          </a:p>
        </p:txBody>
      </p:sp>
    </p:spTree>
    <p:extLst>
      <p:ext uri="{BB962C8B-B14F-4D97-AF65-F5344CB8AC3E}">
        <p14:creationId xmlns:p14="http://schemas.microsoft.com/office/powerpoint/2010/main" val="671672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Tree>
    <p:extLst>
      <p:ext uri="{BB962C8B-B14F-4D97-AF65-F5344CB8AC3E}">
        <p14:creationId xmlns:p14="http://schemas.microsoft.com/office/powerpoint/2010/main" val="250430477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Tree>
    <p:extLst>
      <p:ext uri="{BB962C8B-B14F-4D97-AF65-F5344CB8AC3E}">
        <p14:creationId xmlns:p14="http://schemas.microsoft.com/office/powerpoint/2010/main" val="134574205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10" cy="6858000"/>
          </a:xfrm>
        </p:spPr>
      </p:pic>
      <p:sp>
        <p:nvSpPr>
          <p:cNvPr id="4" name="TextBox 3">
            <a:extLst>
              <a:ext uri="{FF2B5EF4-FFF2-40B4-BE49-F238E27FC236}">
                <a16:creationId xmlns:a16="http://schemas.microsoft.com/office/drawing/2014/main" id="{057CC442-99EB-4310-8A1B-02AD891A0625}"/>
              </a:ext>
            </a:extLst>
          </p:cNvPr>
          <p:cNvSpPr txBox="1"/>
          <p:nvPr/>
        </p:nvSpPr>
        <p:spPr>
          <a:xfrm>
            <a:off x="277906" y="5324596"/>
            <a:ext cx="7874271" cy="1477328"/>
          </a:xfrm>
          <a:prstGeom prst="rect">
            <a:avLst/>
          </a:prstGeom>
          <a:noFill/>
        </p:spPr>
        <p:txBody>
          <a:bodyPr wrap="none" rtlCol="0">
            <a:spAutoFit/>
          </a:bodyPr>
          <a:lstStyle/>
          <a:p>
            <a:br>
              <a:rPr lang="en-US" sz="4500" b="1" dirty="0">
                <a:solidFill>
                  <a:schemeClr val="accent4">
                    <a:lumMod val="20000"/>
                    <a:lumOff val="80000"/>
                  </a:schemeClr>
                </a:solidFill>
                <a:latin typeface="Albertus Medium" panose="020E0602030304020304" pitchFamily="34" charset="0"/>
              </a:rPr>
            </a:br>
            <a:r>
              <a:rPr lang="en-US" sz="4500" b="1" dirty="0">
                <a:solidFill>
                  <a:schemeClr val="accent4">
                    <a:lumMod val="20000"/>
                    <a:lumOff val="80000"/>
                  </a:schemeClr>
                </a:solidFill>
                <a:latin typeface="Albertus Medium" panose="020E0602030304020304" pitchFamily="34" charset="0"/>
              </a:rPr>
              <a:t>FOR YOUNG &amp; OLD ALIKE!</a:t>
            </a:r>
          </a:p>
        </p:txBody>
      </p:sp>
    </p:spTree>
    <p:extLst>
      <p:ext uri="{BB962C8B-B14F-4D97-AF65-F5344CB8AC3E}">
        <p14:creationId xmlns:p14="http://schemas.microsoft.com/office/powerpoint/2010/main" val="342815544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798E-57C2-4C15-978F-C12B36916A1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45F7F414-C07F-4A75-BF3F-7DB05D95AA2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795" y="0"/>
            <a:ext cx="9138409" cy="6857999"/>
          </a:xfrm>
        </p:spPr>
      </p:pic>
      <p:sp>
        <p:nvSpPr>
          <p:cNvPr id="3" name="Rectangle 2"/>
          <p:cNvSpPr/>
          <p:nvPr/>
        </p:nvSpPr>
        <p:spPr>
          <a:xfrm>
            <a:off x="421343" y="462661"/>
            <a:ext cx="8462683" cy="2973122"/>
          </a:xfrm>
          <a:prstGeom prst="rect">
            <a:avLst/>
          </a:prstGeom>
        </p:spPr>
        <p:txBody>
          <a:bodyPr wrap="square">
            <a:spAutoFit/>
          </a:bodyPr>
          <a:lstStyle/>
          <a:p>
            <a:pPr>
              <a:lnSpc>
                <a:spcPct val="90000"/>
              </a:lnSpc>
            </a:pPr>
            <a:r>
              <a:rPr lang="en-US" sz="2600" dirty="0">
                <a:solidFill>
                  <a:schemeClr val="bg1"/>
                </a:solidFill>
              </a:rPr>
              <a:t>Therefore, since we are surrounded by so great a cloud of witnesses, let us also lay aside every weight, and sin which clings so closely, and let us run with endurance the race that is set before us, </a:t>
            </a:r>
            <a:r>
              <a:rPr lang="en-US" sz="2600" b="1" baseline="30000" dirty="0">
                <a:solidFill>
                  <a:schemeClr val="bg1"/>
                </a:solidFill>
              </a:rPr>
              <a:t>2 </a:t>
            </a:r>
            <a:r>
              <a:rPr lang="en-US" sz="2600" dirty="0">
                <a:solidFill>
                  <a:schemeClr val="bg1"/>
                </a:solidFill>
              </a:rPr>
              <a:t>looking to Jesus, the founder and perfecter of our faith, who for the joy that was set before him endured the cross, despising the shame, and is seated at the right hand of the throne of God.</a:t>
            </a:r>
          </a:p>
          <a:p>
            <a:pPr>
              <a:lnSpc>
                <a:spcPct val="90000"/>
              </a:lnSpc>
            </a:pPr>
            <a:r>
              <a:rPr lang="en-US" sz="2600" dirty="0">
                <a:solidFill>
                  <a:schemeClr val="bg1"/>
                </a:solidFill>
              </a:rPr>
              <a:t>													</a:t>
            </a:r>
            <a:r>
              <a:rPr lang="en-US" sz="2600" i="1" dirty="0">
                <a:solidFill>
                  <a:schemeClr val="bg1"/>
                </a:solidFill>
              </a:rPr>
              <a:t>Hebrews 12:1-2</a:t>
            </a:r>
            <a:endParaRPr lang="en-US" sz="2600" dirty="0">
              <a:solidFill>
                <a:schemeClr val="bg1"/>
              </a:solidFill>
            </a:endParaRPr>
          </a:p>
        </p:txBody>
      </p:sp>
      <p:pic>
        <p:nvPicPr>
          <p:cNvPr id="5" name="Content Placeholder 5">
            <a:extLst>
              <a:ext uri="{FF2B5EF4-FFF2-40B4-BE49-F238E27FC236}">
                <a16:creationId xmlns:a16="http://schemas.microsoft.com/office/drawing/2014/main" id="{45F7F414-C07F-4A75-BF3F-7DB05D95AA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281"/>
          <a:stretch/>
        </p:blipFill>
        <p:spPr>
          <a:xfrm>
            <a:off x="2795" y="4751294"/>
            <a:ext cx="9138410" cy="2106706"/>
          </a:xfrm>
          <a:prstGeom prst="rect">
            <a:avLst/>
          </a:prstGeom>
        </p:spPr>
      </p:pic>
      <p:sp>
        <p:nvSpPr>
          <p:cNvPr id="4" name="TextBox 3"/>
          <p:cNvSpPr txBox="1"/>
          <p:nvPr/>
        </p:nvSpPr>
        <p:spPr>
          <a:xfrm>
            <a:off x="277906" y="5010830"/>
            <a:ext cx="5860900" cy="1785104"/>
          </a:xfrm>
          <a:prstGeom prst="rect">
            <a:avLst/>
          </a:prstGeom>
          <a:noFill/>
        </p:spPr>
        <p:txBody>
          <a:bodyPr wrap="none" rtlCol="0">
            <a:spAutoFit/>
          </a:bodyPr>
          <a:lstStyle/>
          <a:p>
            <a:br>
              <a:rPr lang="en-US" sz="4500" b="1" dirty="0">
                <a:solidFill>
                  <a:schemeClr val="accent4">
                    <a:lumMod val="20000"/>
                    <a:lumOff val="80000"/>
                  </a:schemeClr>
                </a:solidFill>
                <a:latin typeface="Albertus Medium" panose="020E0602030304020304" pitchFamily="34" charset="0"/>
              </a:rPr>
            </a:br>
            <a:r>
              <a:rPr lang="en-US" sz="6500" b="1" dirty="0">
                <a:solidFill>
                  <a:schemeClr val="accent4">
                    <a:lumMod val="20000"/>
                    <a:lumOff val="80000"/>
                  </a:schemeClr>
                </a:solidFill>
                <a:latin typeface="Albertus Medium" panose="020E0602030304020304" pitchFamily="34" charset="0"/>
              </a:rPr>
              <a:t>BENEDICTION</a:t>
            </a:r>
          </a:p>
        </p:txBody>
      </p:sp>
    </p:spTree>
    <p:extLst>
      <p:ext uri="{BB962C8B-B14F-4D97-AF65-F5344CB8AC3E}">
        <p14:creationId xmlns:p14="http://schemas.microsoft.com/office/powerpoint/2010/main" val="154661746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3967753"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39-54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GENERATION X?</a:t>
            </a:r>
          </a:p>
        </p:txBody>
      </p:sp>
    </p:spTree>
    <p:extLst>
      <p:ext uri="{BB962C8B-B14F-4D97-AF65-F5344CB8AC3E}">
        <p14:creationId xmlns:p14="http://schemas.microsoft.com/office/powerpoint/2010/main" val="87004271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3464410"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23-38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MILLENNIALS?</a:t>
            </a:r>
          </a:p>
        </p:txBody>
      </p:sp>
    </p:spTree>
    <p:extLst>
      <p:ext uri="{BB962C8B-B14F-4D97-AF65-F5344CB8AC3E}">
        <p14:creationId xmlns:p14="http://schemas.microsoft.com/office/powerpoint/2010/main" val="37581031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2674130"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55-73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BOOMERS?</a:t>
            </a:r>
          </a:p>
        </p:txBody>
      </p:sp>
    </p:spTree>
    <p:extLst>
      <p:ext uri="{BB962C8B-B14F-4D97-AF65-F5344CB8AC3E}">
        <p14:creationId xmlns:p14="http://schemas.microsoft.com/office/powerpoint/2010/main" val="19261502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3932487"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22 &amp; under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GENERATION Z?</a:t>
            </a:r>
          </a:p>
        </p:txBody>
      </p:sp>
    </p:spTree>
    <p:extLst>
      <p:ext uri="{BB962C8B-B14F-4D97-AF65-F5344CB8AC3E}">
        <p14:creationId xmlns:p14="http://schemas.microsoft.com/office/powerpoint/2010/main" val="23066499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10;&#10;Description automatically generated">
            <a:extLst>
              <a:ext uri="{FF2B5EF4-FFF2-40B4-BE49-F238E27FC236}">
                <a16:creationId xmlns:a16="http://schemas.microsoft.com/office/drawing/2014/main" id="{CAC0CD66-266A-4864-86FE-8B1C114D7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 y="0"/>
            <a:ext cx="9138411" cy="6858000"/>
          </a:xfrm>
          <a:prstGeom prst="rect">
            <a:avLst/>
          </a:prstGeom>
        </p:spPr>
      </p:pic>
      <p:sp>
        <p:nvSpPr>
          <p:cNvPr id="2" name="TextBox 1">
            <a:extLst>
              <a:ext uri="{FF2B5EF4-FFF2-40B4-BE49-F238E27FC236}">
                <a16:creationId xmlns:a16="http://schemas.microsoft.com/office/drawing/2014/main" id="{EF1F2554-8F2E-4D7D-B7E5-08E590436C09}"/>
              </a:ext>
            </a:extLst>
          </p:cNvPr>
          <p:cNvSpPr txBox="1"/>
          <p:nvPr/>
        </p:nvSpPr>
        <p:spPr>
          <a:xfrm>
            <a:off x="-2" y="0"/>
            <a:ext cx="9138411" cy="4652682"/>
          </a:xfrm>
          <a:prstGeom prst="rect">
            <a:avLst/>
          </a:prstGeom>
          <a:solidFill>
            <a:schemeClr val="bg1"/>
          </a:solidFill>
        </p:spPr>
        <p:txBody>
          <a:bodyPr wrap="square" rtlCol="0">
            <a:spAutoFit/>
          </a:bodyPr>
          <a:lstStyle/>
          <a:p>
            <a:endParaRPr lang="en-US" dirty="0"/>
          </a:p>
        </p:txBody>
      </p:sp>
      <p:pic>
        <p:nvPicPr>
          <p:cNvPr id="4" name="Picture 3" descr="A screenshot of a cell phone&#10;&#10;Description automatically generated">
            <a:extLst>
              <a:ext uri="{FF2B5EF4-FFF2-40B4-BE49-F238E27FC236}">
                <a16:creationId xmlns:a16="http://schemas.microsoft.com/office/drawing/2014/main" id="{EB76C410-09E3-4E33-A904-F9BE43B87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24" y="132495"/>
            <a:ext cx="8919573" cy="4358823"/>
          </a:xfrm>
          <a:prstGeom prst="rect">
            <a:avLst/>
          </a:prstGeom>
        </p:spPr>
      </p:pic>
      <p:sp>
        <p:nvSpPr>
          <p:cNvPr id="5" name="TextBox 4">
            <a:extLst>
              <a:ext uri="{FF2B5EF4-FFF2-40B4-BE49-F238E27FC236}">
                <a16:creationId xmlns:a16="http://schemas.microsoft.com/office/drawing/2014/main" id="{F2C8FFDC-DA36-4DD9-8A2A-4A3DF9B98F21}"/>
              </a:ext>
            </a:extLst>
          </p:cNvPr>
          <p:cNvSpPr txBox="1"/>
          <p:nvPr/>
        </p:nvSpPr>
        <p:spPr>
          <a:xfrm>
            <a:off x="4778189" y="5845517"/>
            <a:ext cx="2039341" cy="1046440"/>
          </a:xfrm>
          <a:prstGeom prst="rect">
            <a:avLst/>
          </a:prstGeom>
          <a:noFill/>
        </p:spPr>
        <p:txBody>
          <a:bodyPr wrap="none" rtlCol="0">
            <a:spAutoFit/>
          </a:bodyPr>
          <a:lstStyle/>
          <a:p>
            <a:r>
              <a:rPr lang="en-US" sz="2600" b="1" dirty="0">
                <a:solidFill>
                  <a:srgbClr val="FFFFFF"/>
                </a:solidFill>
                <a:latin typeface="Albertus Medium" panose="020E0602030304020304" pitchFamily="34" charset="0"/>
              </a:rPr>
              <a:t>Ages 74-91 </a:t>
            </a:r>
            <a:br>
              <a:rPr lang="en-US" sz="3200" b="1" dirty="0">
                <a:solidFill>
                  <a:srgbClr val="FFFFFF"/>
                </a:solidFill>
                <a:latin typeface="Albertus Medium" panose="020E0602030304020304" pitchFamily="34" charset="0"/>
              </a:rPr>
            </a:br>
            <a:r>
              <a:rPr lang="en-US" sz="3600" b="1" dirty="0">
                <a:solidFill>
                  <a:srgbClr val="FFFFFF"/>
                </a:solidFill>
                <a:latin typeface="Albertus Medium" panose="020E0602030304020304" pitchFamily="34" charset="0"/>
              </a:rPr>
              <a:t>SILENT?</a:t>
            </a:r>
          </a:p>
        </p:txBody>
      </p:sp>
    </p:spTree>
    <p:extLst>
      <p:ext uri="{BB962C8B-B14F-4D97-AF65-F5344CB8AC3E}">
        <p14:creationId xmlns:p14="http://schemas.microsoft.com/office/powerpoint/2010/main" val="3983702471"/>
      </p:ext>
    </p:extLst>
  </p:cSld>
  <p:clrMapOvr>
    <a:masterClrMapping/>
  </p:clrMapOvr>
  <p:transition>
    <p:fade/>
  </p:transition>
</p:sld>
</file>

<file path=ppt/theme/theme1.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20191</TotalTime>
  <Words>2734</Words>
  <Application>Microsoft Office PowerPoint</Application>
  <PresentationFormat>On-screen Show (4:3)</PresentationFormat>
  <Paragraphs>149</Paragraphs>
  <Slides>42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Albertus Medium</vt:lpstr>
      <vt:lpstr>Arial</vt:lpstr>
      <vt:lpstr>Calibri</vt:lpstr>
      <vt:lpstr>Calibri Light</vt:lpstr>
      <vt:lpstr>Ubuntu</vt:lpstr>
      <vt:lpstr>7_Office Theme</vt:lpstr>
      <vt:lpstr>9_Office Theme</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TALLGRASS CHURCH</dc:creator>
  <cp:lastModifiedBy>NEW HOPE COMMUNITY CHURCH</cp:lastModifiedBy>
  <cp:revision>158</cp:revision>
  <dcterms:created xsi:type="dcterms:W3CDTF">2019-08-11T16:22:28Z</dcterms:created>
  <dcterms:modified xsi:type="dcterms:W3CDTF">2019-12-29T13:22:02Z</dcterms:modified>
</cp:coreProperties>
</file>