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  <p:sldMasterId id="2147483783" r:id="rId2"/>
    <p:sldMasterId id="2147483795" r:id="rId3"/>
  </p:sldMasterIdLst>
  <p:notesMasterIdLst>
    <p:notesMasterId r:id="rId71"/>
  </p:notesMasterIdLst>
  <p:handoutMasterIdLst>
    <p:handoutMasterId r:id="rId72"/>
  </p:handoutMasterIdLst>
  <p:sldIdLst>
    <p:sldId id="2383" r:id="rId4"/>
    <p:sldId id="3235" r:id="rId5"/>
    <p:sldId id="3195" r:id="rId6"/>
    <p:sldId id="2395" r:id="rId7"/>
    <p:sldId id="3236" r:id="rId8"/>
    <p:sldId id="3141" r:id="rId9"/>
    <p:sldId id="2440" r:id="rId10"/>
    <p:sldId id="2963" r:id="rId11"/>
    <p:sldId id="3209" r:id="rId12"/>
    <p:sldId id="2637" r:id="rId13"/>
    <p:sldId id="3207" r:id="rId14"/>
    <p:sldId id="3206" r:id="rId15"/>
    <p:sldId id="3205" r:id="rId16"/>
    <p:sldId id="3204" r:id="rId17"/>
    <p:sldId id="3203" r:id="rId18"/>
    <p:sldId id="3202" r:id="rId19"/>
    <p:sldId id="3201" r:id="rId20"/>
    <p:sldId id="3200" r:id="rId21"/>
    <p:sldId id="3210" r:id="rId22"/>
    <p:sldId id="3211" r:id="rId23"/>
    <p:sldId id="2832" r:id="rId24"/>
    <p:sldId id="3214" r:id="rId25"/>
    <p:sldId id="3215" r:id="rId26"/>
    <p:sldId id="3213" r:id="rId27"/>
    <p:sldId id="3216" r:id="rId28"/>
    <p:sldId id="3217" r:id="rId29"/>
    <p:sldId id="3218" r:id="rId30"/>
    <p:sldId id="3220" r:id="rId31"/>
    <p:sldId id="3219" r:id="rId32"/>
    <p:sldId id="3234" r:id="rId33"/>
    <p:sldId id="3221" r:id="rId34"/>
    <p:sldId id="3222" r:id="rId35"/>
    <p:sldId id="3223" r:id="rId36"/>
    <p:sldId id="3224" r:id="rId37"/>
    <p:sldId id="3225" r:id="rId38"/>
    <p:sldId id="3227" r:id="rId39"/>
    <p:sldId id="3228" r:id="rId40"/>
    <p:sldId id="3229" r:id="rId41"/>
    <p:sldId id="3230" r:id="rId42"/>
    <p:sldId id="3231" r:id="rId43"/>
    <p:sldId id="3232" r:id="rId44"/>
    <p:sldId id="2442" r:id="rId45"/>
    <p:sldId id="2634" r:id="rId46"/>
    <p:sldId id="2635" r:id="rId47"/>
    <p:sldId id="2636" r:id="rId48"/>
    <p:sldId id="2638" r:id="rId49"/>
    <p:sldId id="2639" r:id="rId50"/>
    <p:sldId id="2641" r:id="rId51"/>
    <p:sldId id="2640" r:id="rId52"/>
    <p:sldId id="3239" r:id="rId53"/>
    <p:sldId id="3240" r:id="rId54"/>
    <p:sldId id="2705" r:id="rId55"/>
    <p:sldId id="2115" r:id="rId56"/>
    <p:sldId id="2116" r:id="rId57"/>
    <p:sldId id="3196" r:id="rId58"/>
    <p:sldId id="2048" r:id="rId59"/>
    <p:sldId id="2050" r:id="rId60"/>
    <p:sldId id="1817" r:id="rId61"/>
    <p:sldId id="1818" r:id="rId62"/>
    <p:sldId id="1819" r:id="rId63"/>
    <p:sldId id="3197" r:id="rId64"/>
    <p:sldId id="1813" r:id="rId65"/>
    <p:sldId id="1814" r:id="rId66"/>
    <p:sldId id="1815" r:id="rId67"/>
    <p:sldId id="1816" r:id="rId68"/>
    <p:sldId id="3198" r:id="rId69"/>
    <p:sldId id="3199" r:id="rId70"/>
  </p:sldIdLst>
  <p:sldSz cx="9144000" cy="6858000" type="screen4x3"/>
  <p:notesSz cx="9296400" cy="6881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 HOPE COMMUNITY CHURCH" initials="NHC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86"/>
    <a:srgbClr val="E26B38"/>
    <a:srgbClr val="2E5797"/>
    <a:srgbClr val="413E2F"/>
    <a:srgbClr val="FFDE76"/>
    <a:srgbClr val="7F7F7F"/>
    <a:srgbClr val="000000"/>
    <a:srgbClr val="FFDF71"/>
    <a:srgbClr val="FFDF73"/>
    <a:srgbClr val="FEE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39" autoAdjust="0"/>
  </p:normalViewPr>
  <p:slideViewPr>
    <p:cSldViewPr snapToGrid="0">
      <p:cViewPr varScale="1">
        <p:scale>
          <a:sx n="94" d="100"/>
          <a:sy n="94" d="100"/>
        </p:scale>
        <p:origin x="15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765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2492"/>
    </p:cViewPr>
  </p:sorterViewPr>
  <p:notesViewPr>
    <p:cSldViewPr snapToGrid="0">
      <p:cViewPr varScale="1">
        <p:scale>
          <a:sx n="86" d="100"/>
          <a:sy n="86" d="100"/>
        </p:scale>
        <p:origin x="2045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768828-9BCA-4E8F-9F10-7CC5F45A05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7B6E8D-9EFF-40F0-B3AE-A2540DB241E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C4E5-1BA7-4E68-B7BA-97B278EE4202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1F28B-09FC-4CC8-A10E-ABB05A8E11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62348-1DE3-4CAF-BAE4-1FB6D779026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537325"/>
            <a:ext cx="4029075" cy="3444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BF7341-F00C-4691-B79E-71BC14371E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57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899ACD25-4F95-4891-9E0D-90A6CEC2F40C}" type="datetimeFigureOut">
              <a:rPr lang="en-US" smtClean="0"/>
              <a:pPr/>
              <a:t>10/21/2019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515938"/>
            <a:ext cx="3441700" cy="2581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268861"/>
            <a:ext cx="7437120" cy="3096816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536528"/>
            <a:ext cx="4028440" cy="344091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494D3BFB-D1C6-48C8-A46B-B7D0457C5E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4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2104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083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794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39844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8853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/>
          <a:lstStyle>
            <a:lvl1pPr>
              <a:defRPr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D6C723-33FE-499B-8D76-3195849EA7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125" y="5287681"/>
            <a:ext cx="1384420" cy="149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2449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9037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2987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14284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48164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2407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15027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009" y="151486"/>
            <a:ext cx="8776535" cy="1053474"/>
          </a:xfrm>
        </p:spPr>
        <p:txBody>
          <a:bodyPr>
            <a:noAutofit/>
          </a:bodyPr>
          <a:lstStyle>
            <a:lvl1pPr>
              <a:defRPr sz="5500"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09" y="1392965"/>
            <a:ext cx="8776535" cy="538488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47927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98035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8554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6448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286733"/>
      </p:ext>
    </p:extLst>
  </p:cSld>
  <p:clrMapOvr>
    <a:masterClrMapping/>
  </p:clrMapOvr>
  <p:transition advClick="0" advTm="20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424436"/>
      </p:ext>
    </p:extLst>
  </p:cSld>
  <p:clrMapOvr>
    <a:masterClrMapping/>
  </p:clrMapOvr>
  <p:transition advClick="0" advTm="20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9195782"/>
      </p:ext>
    </p:extLst>
  </p:cSld>
  <p:clrMapOvr>
    <a:masterClrMapping/>
  </p:clrMapOvr>
  <p:transition advClick="0" advTm="20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9620270"/>
      </p:ext>
    </p:extLst>
  </p:cSld>
  <p:clrMapOvr>
    <a:masterClrMapping/>
  </p:clrMapOvr>
  <p:transition advClick="0" advTm="20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3193456"/>
      </p:ext>
    </p:extLst>
  </p:cSld>
  <p:clrMapOvr>
    <a:masterClrMapping/>
  </p:clrMapOvr>
  <p:transition advClick="0" advTm="20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8296967"/>
      </p:ext>
    </p:extLst>
  </p:cSld>
  <p:clrMapOvr>
    <a:masterClrMapping/>
  </p:clrMapOvr>
  <p:transition advClick="0" advTm="20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038471"/>
      </p:ext>
    </p:extLst>
  </p:cSld>
  <p:clrMapOvr>
    <a:masterClrMapping/>
  </p:clrMapOvr>
  <p:transition advClick="0" advTm="20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251605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3424800"/>
      </p:ext>
    </p:extLst>
  </p:cSld>
  <p:clrMapOvr>
    <a:masterClrMapping/>
  </p:clrMapOvr>
  <p:transition advClick="0" advTm="20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6771874"/>
      </p:ext>
    </p:extLst>
  </p:cSld>
  <p:clrMapOvr>
    <a:masterClrMapping/>
  </p:clrMapOvr>
  <p:transition advClick="0" advTm="20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921618"/>
      </p:ext>
    </p:extLst>
  </p:cSld>
  <p:clrMapOvr>
    <a:masterClrMapping/>
  </p:clrMapOvr>
  <p:transition advClick="0" advTm="20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43600" y="1066800"/>
            <a:ext cx="14478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1066800"/>
            <a:ext cx="4191000" cy="4953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1329865"/>
      </p:ext>
    </p:extLst>
  </p:cSld>
  <p:clrMapOvr>
    <a:masterClrMapping/>
  </p:clrMapOvr>
  <p:transition advClick="0" advTm="20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1687854"/>
      </p:ext>
    </p:extLst>
  </p:cSld>
  <p:clrMapOvr>
    <a:masterClrMapping/>
  </p:clrMapOvr>
  <p:transition advClick="0" advTm="20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066800"/>
            <a:ext cx="57912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600200" y="2438400"/>
            <a:ext cx="28194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24384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4305300"/>
            <a:ext cx="2819400" cy="1714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4153300"/>
      </p:ext>
    </p:extLst>
  </p:cSld>
  <p:clrMapOvr>
    <a:masterClrMapping/>
  </p:clrMapOvr>
  <p:transition advClick="0" advTm="20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89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6843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413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64000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562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328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0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4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1066800"/>
            <a:ext cx="5791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2438400"/>
            <a:ext cx="5791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65478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ransition advClick="0" advTm="20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2407-F046-4880-952C-79B2E8FF4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18CDB7-B217-438D-9B6C-41A9FCA8820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02C89C-41F9-4C96-8CB5-95E3A2014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92" y="224286"/>
            <a:ext cx="8169215" cy="61269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3934CA-1E89-493B-B3F5-3892F2B5884C}"/>
              </a:ext>
            </a:extLst>
          </p:cNvPr>
          <p:cNvSpPr txBox="1"/>
          <p:nvPr/>
        </p:nvSpPr>
        <p:spPr>
          <a:xfrm rot="20988916">
            <a:off x="3287844" y="2788702"/>
            <a:ext cx="315643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8388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BF58BB6-A44A-4493-8C86-137099123351}"/>
              </a:ext>
            </a:extLst>
          </p:cNvPr>
          <p:cNvSpPr/>
          <p:nvPr/>
        </p:nvSpPr>
        <p:spPr>
          <a:xfrm rot="20717433">
            <a:off x="-1268" y="746401"/>
            <a:ext cx="6858000" cy="140038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RELATING</a:t>
            </a:r>
            <a:br>
              <a:rPr kumimoji="0" lang="en-US" sz="1100" b="1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</a:br>
            <a:r>
              <a:rPr kumimoji="0" lang="en-US" sz="5300" b="0" i="0" u="none" strike="noStrike" kern="1200" cap="none" spc="-300" normalizeH="0" baseline="3000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TO </a:t>
            </a:r>
            <a:r>
              <a:rPr kumimoji="0" lang="en-US" sz="5300" b="0" i="0" u="none" strike="noStrike" kern="1200" cap="none" spc="-300" normalizeH="0" baseline="0" noProof="0" dirty="0">
                <a:ln>
                  <a:noFill/>
                </a:ln>
                <a:solidFill>
                  <a:srgbClr val="F8BB4E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THIRSTY SOULS</a:t>
            </a:r>
          </a:p>
        </p:txBody>
      </p:sp>
    </p:spTree>
    <p:extLst>
      <p:ext uri="{BB962C8B-B14F-4D97-AF65-F5344CB8AC3E}">
        <p14:creationId xmlns:p14="http://schemas.microsoft.com/office/powerpoint/2010/main" val="415857621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21" y="-80685"/>
            <a:ext cx="9983849" cy="721658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FC1996-4710-415F-B058-A052B7050F0A}"/>
              </a:ext>
            </a:extLst>
          </p:cNvPr>
          <p:cNvSpPr txBox="1"/>
          <p:nvPr/>
        </p:nvSpPr>
        <p:spPr>
          <a:xfrm>
            <a:off x="6457084" y="6049019"/>
            <a:ext cx="3177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whatever it takes" pitchFamily="2" charset="0"/>
              </a:rPr>
              <a:t>Jeremiah 2:13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8EC8F9-8508-49DA-B99C-FCD91EFCE29A}"/>
              </a:ext>
            </a:extLst>
          </p:cNvPr>
          <p:cNvSpPr txBox="1"/>
          <p:nvPr/>
        </p:nvSpPr>
        <p:spPr>
          <a:xfrm>
            <a:off x="2079810" y="1846735"/>
            <a:ext cx="499334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whatever it takes" pitchFamily="2" charset="0"/>
              </a:rPr>
              <a:t>My people have committed two sins: </a:t>
            </a:r>
            <a:br>
              <a:rPr lang="en-US" sz="32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They have forsaken me,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the spring of living water,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  </a:t>
            </a:r>
            <a:r>
              <a:rPr lang="en-US" sz="3200" b="1" dirty="0">
                <a:latin typeface="whatever it takes" pitchFamily="2" charset="0"/>
              </a:rPr>
              <a:t>and have dug their own cisterns, </a:t>
            </a:r>
            <a:r>
              <a:rPr lang="en-US" sz="3600" b="1" dirty="0">
                <a:latin typeface="whatever it takes" pitchFamily="2" charset="0"/>
              </a:rPr>
              <a:t>broken cisterns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that cannot hold water.</a:t>
            </a:r>
            <a:br>
              <a:rPr lang="en-US" sz="3600" b="1" dirty="0">
                <a:latin typeface="whatever it takes" pitchFamily="2" charset="0"/>
              </a:rPr>
            </a:br>
            <a:endParaRPr lang="en-US" sz="3600" b="1" dirty="0">
              <a:latin typeface="whatever it tak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49955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2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246530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Drug Addict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258140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Alcoholic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4672352" y="4882156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Sex Addict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4470249" y="251496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Workaholic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285974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Funny Girl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249368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Mr. Responsibility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444276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Ministry Junkie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3272867" y="536997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Gym Rat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431866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Social Butterfly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282891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The Expert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4341347" y="1864374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Cool Car Guy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3875217" y="560189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Figure-it-out Dude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FC1996-4710-415F-B058-A052B7050F0A}"/>
              </a:ext>
            </a:extLst>
          </p:cNvPr>
          <p:cNvSpPr txBox="1"/>
          <p:nvPr/>
        </p:nvSpPr>
        <p:spPr>
          <a:xfrm>
            <a:off x="6457084" y="6049019"/>
            <a:ext cx="3177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whatever it takes" pitchFamily="2" charset="0"/>
              </a:rPr>
              <a:t>Jeremiah 2:13</a:t>
            </a:r>
          </a:p>
        </p:txBody>
      </p:sp>
    </p:spTree>
    <p:extLst>
      <p:ext uri="{BB962C8B-B14F-4D97-AF65-F5344CB8AC3E}">
        <p14:creationId xmlns:p14="http://schemas.microsoft.com/office/powerpoint/2010/main" val="394886379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2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246530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Drug Addict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258140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Alcoholic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4672352" y="4882156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Sex Addict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4470249" y="251496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Workaholic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285974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Funny Girl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249368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Mr. Responsibility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444276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Ministry Junkie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3272867" y="536997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Gym Rat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431866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Social Butterfly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282891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The Expert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4341347" y="1864374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Cool Car Guy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3875217" y="560189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Figure-it-out Dude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46C1A0-09F0-445C-B62B-CB7A98AE1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258" y="3636137"/>
            <a:ext cx="3247258" cy="280963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FC1996-4710-415F-B058-A052B7050F0A}"/>
              </a:ext>
            </a:extLst>
          </p:cNvPr>
          <p:cNvSpPr txBox="1"/>
          <p:nvPr/>
        </p:nvSpPr>
        <p:spPr>
          <a:xfrm>
            <a:off x="6457084" y="6049019"/>
            <a:ext cx="3177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whatever it takes" pitchFamily="2" charset="0"/>
              </a:rPr>
              <a:t>Jeremiah 2:13</a:t>
            </a:r>
          </a:p>
        </p:txBody>
      </p:sp>
    </p:spTree>
    <p:extLst>
      <p:ext uri="{BB962C8B-B14F-4D97-AF65-F5344CB8AC3E}">
        <p14:creationId xmlns:p14="http://schemas.microsoft.com/office/powerpoint/2010/main" val="385476411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2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246530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Drug Addict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258140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Alcoholic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4672352" y="4882156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Sex Addict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4470249" y="251496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Workaholic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285974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Funny Girl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249368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Mr. Responsibility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444276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Ministry Junkie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3272867" y="536997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Gym Rat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431866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Social Butterfly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282891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The Expert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4341347" y="1864374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Cool Car Guy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3875217" y="560189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Figure-it-out Dude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46C1A0-09F0-445C-B62B-CB7A98AE1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258" y="3636137"/>
            <a:ext cx="3247258" cy="2809639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7291B7-33D1-4959-92DB-C34B08A1D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3834">
            <a:off x="3444325" y="3921607"/>
            <a:ext cx="3247258" cy="280963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FC1996-4710-415F-B058-A052B7050F0A}"/>
              </a:ext>
            </a:extLst>
          </p:cNvPr>
          <p:cNvSpPr txBox="1"/>
          <p:nvPr/>
        </p:nvSpPr>
        <p:spPr>
          <a:xfrm>
            <a:off x="6457084" y="6049019"/>
            <a:ext cx="3177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whatever it takes" pitchFamily="2" charset="0"/>
              </a:rPr>
              <a:t>Jeremiah 2:13</a:t>
            </a:r>
          </a:p>
        </p:txBody>
      </p:sp>
    </p:spTree>
    <p:extLst>
      <p:ext uri="{BB962C8B-B14F-4D97-AF65-F5344CB8AC3E}">
        <p14:creationId xmlns:p14="http://schemas.microsoft.com/office/powerpoint/2010/main" val="71272438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2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246530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Drug Addict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258140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Alcoholic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4672352" y="4882156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Sex Addict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4470249" y="251496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Workaholic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285974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Funny Girl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249368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Mr. Responsibility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444276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Ministry Junkie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3272867" y="536997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Gym Rat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431866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Social Butterfly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282891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The Expert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4341347" y="1864374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Cool Car Guy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3875217" y="560189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Figure-it-out Dude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46C1A0-09F0-445C-B62B-CB7A98AE1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258" y="3636137"/>
            <a:ext cx="3247258" cy="2809639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7291B7-33D1-4959-92DB-C34B08A1D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3834">
            <a:off x="3444325" y="3921607"/>
            <a:ext cx="3247258" cy="2809639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275539-9D23-4ABB-9303-E029719E3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162" y="1602111"/>
            <a:ext cx="4588083" cy="396976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FC1996-4710-415F-B058-A052B7050F0A}"/>
              </a:ext>
            </a:extLst>
          </p:cNvPr>
          <p:cNvSpPr txBox="1"/>
          <p:nvPr/>
        </p:nvSpPr>
        <p:spPr>
          <a:xfrm>
            <a:off x="6457084" y="6049019"/>
            <a:ext cx="3177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whatever it takes" pitchFamily="2" charset="0"/>
              </a:rPr>
              <a:t>Jeremiah 2:13</a:t>
            </a:r>
          </a:p>
        </p:txBody>
      </p:sp>
    </p:spTree>
    <p:extLst>
      <p:ext uri="{BB962C8B-B14F-4D97-AF65-F5344CB8AC3E}">
        <p14:creationId xmlns:p14="http://schemas.microsoft.com/office/powerpoint/2010/main" val="391613400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2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246530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Drug Addict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258140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Alcoholic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4672352" y="4882156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Sex Addict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4470249" y="251496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Workaholic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285974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Funny Girl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249368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Mr. Responsibility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444276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Ministry Junkie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3272867" y="536997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Gym Rat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431866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Social Butterfly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282891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The Expert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4341347" y="1864374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Cool Car Guy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3875217" y="560189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Figure-it-out Dude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46C1A0-09F0-445C-B62B-CB7A98AE1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258" y="3636137"/>
            <a:ext cx="3247258" cy="2809639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7291B7-33D1-4959-92DB-C34B08A1D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3834">
            <a:off x="3444325" y="3921607"/>
            <a:ext cx="3247258" cy="2809639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275539-9D23-4ABB-9303-E029719E3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162" y="1602111"/>
            <a:ext cx="4588083" cy="3969767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59C6C0-5F2A-4FA0-9342-813F32188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84784">
            <a:off x="2123492" y="1335059"/>
            <a:ext cx="4862719" cy="42073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FC1996-4710-415F-B058-A052B7050F0A}"/>
              </a:ext>
            </a:extLst>
          </p:cNvPr>
          <p:cNvSpPr txBox="1"/>
          <p:nvPr/>
        </p:nvSpPr>
        <p:spPr>
          <a:xfrm>
            <a:off x="6457084" y="6049019"/>
            <a:ext cx="3177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whatever it takes" pitchFamily="2" charset="0"/>
              </a:rPr>
              <a:t>Jeremiah 2:13</a:t>
            </a:r>
          </a:p>
        </p:txBody>
      </p:sp>
    </p:spTree>
    <p:extLst>
      <p:ext uri="{BB962C8B-B14F-4D97-AF65-F5344CB8AC3E}">
        <p14:creationId xmlns:p14="http://schemas.microsoft.com/office/powerpoint/2010/main" val="46983639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2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246530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Drug Addict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258140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Alcoholic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4672352" y="4882156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Sex Addict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4470249" y="251496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Workaholic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285974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Funny Girl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249368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Mr. Responsibility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444276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Ministry Junkie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3272867" y="536997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Gym Rat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431866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Social Butterfly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282891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The Expert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4341347" y="1864374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Cool Car Guy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3875217" y="560189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Figure-it-out Dude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46C1A0-09F0-445C-B62B-CB7A98AE1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258" y="3636137"/>
            <a:ext cx="3247258" cy="2809639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7291B7-33D1-4959-92DB-C34B08A1D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3834">
            <a:off x="3444325" y="3921607"/>
            <a:ext cx="3247258" cy="2809639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275539-9D23-4ABB-9303-E029719E3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162" y="1602111"/>
            <a:ext cx="4588083" cy="3969767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59C6C0-5F2A-4FA0-9342-813F32188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84784">
            <a:off x="2123492" y="1335059"/>
            <a:ext cx="4862719" cy="42073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FC1996-4710-415F-B058-A052B7050F0A}"/>
              </a:ext>
            </a:extLst>
          </p:cNvPr>
          <p:cNvSpPr txBox="1"/>
          <p:nvPr/>
        </p:nvSpPr>
        <p:spPr>
          <a:xfrm>
            <a:off x="6457084" y="6049019"/>
            <a:ext cx="3177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whatever it takes" pitchFamily="2" charset="0"/>
              </a:rPr>
              <a:t>Jeremiah 2:13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93F60-0E9D-4457-9CE3-CFE37BC00619}"/>
              </a:ext>
            </a:extLst>
          </p:cNvPr>
          <p:cNvSpPr txBox="1"/>
          <p:nvPr/>
        </p:nvSpPr>
        <p:spPr>
          <a:xfrm>
            <a:off x="135242" y="4555159"/>
            <a:ext cx="36637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The purposes </a:t>
            </a:r>
          </a:p>
          <a:p>
            <a:r>
              <a:rPr lang="en-US" sz="3600" b="1" dirty="0">
                <a:latin typeface="whatever it takes" pitchFamily="2" charset="0"/>
              </a:rPr>
              <a:t>of a person’s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heart are deep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waters…</a:t>
            </a:r>
            <a:r>
              <a:rPr lang="en-US" sz="2800" b="1" dirty="0">
                <a:latin typeface="whatever it takes" pitchFamily="2" charset="0"/>
              </a:rPr>
              <a:t> Proverbs 20:5a</a:t>
            </a:r>
          </a:p>
        </p:txBody>
      </p:sp>
    </p:spTree>
    <p:extLst>
      <p:ext uri="{BB962C8B-B14F-4D97-AF65-F5344CB8AC3E}">
        <p14:creationId xmlns:p14="http://schemas.microsoft.com/office/powerpoint/2010/main" val="4035731238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2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246530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Drug Addict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258140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Alcoholic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4672352" y="4882156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Sex Addict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4470249" y="251496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Workaholic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285974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Funny Girl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249368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Mr. Responsibility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444276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Ministry Junkie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3272867" y="536997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Gym Rat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431866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Social Butterfly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282891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The Expert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4341347" y="1864374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Cool Car Guy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3875217" y="560189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Figure-it-out Dude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25E90-E2F5-4B86-AE8C-2D9F200FE8D1}"/>
              </a:ext>
            </a:extLst>
          </p:cNvPr>
          <p:cNvSpPr txBox="1"/>
          <p:nvPr/>
        </p:nvSpPr>
        <p:spPr>
          <a:xfrm rot="20927001">
            <a:off x="2345542" y="510024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Childhood scenes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484E8-9760-4031-8CB5-14F978E23C6B}"/>
              </a:ext>
            </a:extLst>
          </p:cNvPr>
          <p:cNvSpPr txBox="1"/>
          <p:nvPr/>
        </p:nvSpPr>
        <p:spPr>
          <a:xfrm>
            <a:off x="4261563" y="465963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Trauma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0EBC9A-1A46-4813-8A89-25A76B0D1C62}"/>
              </a:ext>
            </a:extLst>
          </p:cNvPr>
          <p:cNvSpPr txBox="1"/>
          <p:nvPr/>
        </p:nvSpPr>
        <p:spPr>
          <a:xfrm rot="21363416">
            <a:off x="3100686" y="776036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Wounding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38384E-CFC9-4478-8746-919C79A7FE2B}"/>
              </a:ext>
            </a:extLst>
          </p:cNvPr>
          <p:cNvSpPr txBox="1"/>
          <p:nvPr/>
        </p:nvSpPr>
        <p:spPr>
          <a:xfrm rot="21426467">
            <a:off x="3554573" y="1073771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Family of origin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0AE1DD-DEA4-4F01-830B-E5D3218B90B3}"/>
              </a:ext>
            </a:extLst>
          </p:cNvPr>
          <p:cNvSpPr txBox="1"/>
          <p:nvPr/>
        </p:nvSpPr>
        <p:spPr>
          <a:xfrm rot="584107">
            <a:off x="4037659" y="94229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Victim &amp; Victimizer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83FF5-AEAC-4FEC-A53A-3937410C4ED0}"/>
              </a:ext>
            </a:extLst>
          </p:cNvPr>
          <p:cNvSpPr txBox="1"/>
          <p:nvPr/>
        </p:nvSpPr>
        <p:spPr>
          <a:xfrm rot="223981">
            <a:off x="5240755" y="586645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Abuse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362E3-0CF9-4F68-89A5-03E74A2CAB4B}"/>
              </a:ext>
            </a:extLst>
          </p:cNvPr>
          <p:cNvSpPr txBox="1"/>
          <p:nvPr/>
        </p:nvSpPr>
        <p:spPr>
          <a:xfrm rot="20927001">
            <a:off x="6163431" y="545862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Lies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46C1A0-09F0-445C-B62B-CB7A98AE1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258" y="3636137"/>
            <a:ext cx="3247258" cy="2809639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7291B7-33D1-4959-92DB-C34B08A1D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3834">
            <a:off x="3444325" y="3921607"/>
            <a:ext cx="3247258" cy="2809639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275539-9D23-4ABB-9303-E029719E3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162" y="1602111"/>
            <a:ext cx="4588083" cy="3969767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59C6C0-5F2A-4FA0-9342-813F32188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84784">
            <a:off x="2123492" y="1335059"/>
            <a:ext cx="4862719" cy="42073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FC1996-4710-415F-B058-A052B7050F0A}"/>
              </a:ext>
            </a:extLst>
          </p:cNvPr>
          <p:cNvSpPr txBox="1"/>
          <p:nvPr/>
        </p:nvSpPr>
        <p:spPr>
          <a:xfrm>
            <a:off x="6457084" y="6049019"/>
            <a:ext cx="3177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whatever it takes" pitchFamily="2" charset="0"/>
              </a:rPr>
              <a:t>Jeremiah 2:13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893F60-0E9D-4457-9CE3-CFE37BC00619}"/>
              </a:ext>
            </a:extLst>
          </p:cNvPr>
          <p:cNvSpPr txBox="1"/>
          <p:nvPr/>
        </p:nvSpPr>
        <p:spPr>
          <a:xfrm>
            <a:off x="135242" y="4555159"/>
            <a:ext cx="366370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The purposes </a:t>
            </a:r>
          </a:p>
          <a:p>
            <a:r>
              <a:rPr lang="en-US" sz="3600" b="1" dirty="0">
                <a:latin typeface="whatever it takes" pitchFamily="2" charset="0"/>
              </a:rPr>
              <a:t>of a person’s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heart are deep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waters…</a:t>
            </a:r>
            <a:r>
              <a:rPr lang="en-US" sz="2800" b="1" dirty="0">
                <a:latin typeface="whatever it takes" pitchFamily="2" charset="0"/>
              </a:rPr>
              <a:t> Proverbs 20:5a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6E62B-437A-44DC-B787-CE35DF965A80}"/>
              </a:ext>
            </a:extLst>
          </p:cNvPr>
          <p:cNvSpPr txBox="1"/>
          <p:nvPr/>
        </p:nvSpPr>
        <p:spPr>
          <a:xfrm rot="21435880">
            <a:off x="2662680" y="938320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Fear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87E20-6B5E-43E7-BF67-648B7ABBC2F4}"/>
              </a:ext>
            </a:extLst>
          </p:cNvPr>
          <p:cNvSpPr txBox="1"/>
          <p:nvPr/>
        </p:nvSpPr>
        <p:spPr>
          <a:xfrm rot="21435880">
            <a:off x="5377290" y="70291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Shame</a:t>
            </a:r>
          </a:p>
        </p:txBody>
      </p:sp>
    </p:spTree>
    <p:extLst>
      <p:ext uri="{BB962C8B-B14F-4D97-AF65-F5344CB8AC3E}">
        <p14:creationId xmlns:p14="http://schemas.microsoft.com/office/powerpoint/2010/main" val="30281249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2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246530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Drug Addict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258140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Alcoholic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4672352" y="4882156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Sex Addict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4470249" y="251496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Workaholic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285974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Funny Girl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249368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Mr. Responsibility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444276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Ministry Junkie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3272867" y="536997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Gym Rat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431866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Social Butterfly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282891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The Expert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4341347" y="1864374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Cool Car Guy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3875217" y="560189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Figure-it-out Dude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25E90-E2F5-4B86-AE8C-2D9F200FE8D1}"/>
              </a:ext>
            </a:extLst>
          </p:cNvPr>
          <p:cNvSpPr txBox="1"/>
          <p:nvPr/>
        </p:nvSpPr>
        <p:spPr>
          <a:xfrm rot="20927001">
            <a:off x="2345542" y="510024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Childhood scenes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484E8-9760-4031-8CB5-14F978E23C6B}"/>
              </a:ext>
            </a:extLst>
          </p:cNvPr>
          <p:cNvSpPr txBox="1"/>
          <p:nvPr/>
        </p:nvSpPr>
        <p:spPr>
          <a:xfrm>
            <a:off x="4261563" y="465963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Trauma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0EBC9A-1A46-4813-8A89-25A76B0D1C62}"/>
              </a:ext>
            </a:extLst>
          </p:cNvPr>
          <p:cNvSpPr txBox="1"/>
          <p:nvPr/>
        </p:nvSpPr>
        <p:spPr>
          <a:xfrm rot="21363416">
            <a:off x="3100686" y="776036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Wounding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38384E-CFC9-4478-8746-919C79A7FE2B}"/>
              </a:ext>
            </a:extLst>
          </p:cNvPr>
          <p:cNvSpPr txBox="1"/>
          <p:nvPr/>
        </p:nvSpPr>
        <p:spPr>
          <a:xfrm rot="21426467">
            <a:off x="3554573" y="1073771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Family of origin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0AE1DD-DEA4-4F01-830B-E5D3218B90B3}"/>
              </a:ext>
            </a:extLst>
          </p:cNvPr>
          <p:cNvSpPr txBox="1"/>
          <p:nvPr/>
        </p:nvSpPr>
        <p:spPr>
          <a:xfrm rot="584107">
            <a:off x="4037659" y="94229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Victim &amp; Victimizer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83FF5-AEAC-4FEC-A53A-3937410C4ED0}"/>
              </a:ext>
            </a:extLst>
          </p:cNvPr>
          <p:cNvSpPr txBox="1"/>
          <p:nvPr/>
        </p:nvSpPr>
        <p:spPr>
          <a:xfrm rot="223981">
            <a:off x="5240755" y="586645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Abuse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362E3-0CF9-4F68-89A5-03E74A2CAB4B}"/>
              </a:ext>
            </a:extLst>
          </p:cNvPr>
          <p:cNvSpPr txBox="1"/>
          <p:nvPr/>
        </p:nvSpPr>
        <p:spPr>
          <a:xfrm rot="20927001">
            <a:off x="6163431" y="545862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Lies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46C1A0-09F0-445C-B62B-CB7A98AE1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2258" y="3636137"/>
            <a:ext cx="3247258" cy="2809639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7291B7-33D1-4959-92DB-C34B08A1D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3834">
            <a:off x="3444325" y="3921607"/>
            <a:ext cx="3247258" cy="2809639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275539-9D23-4ABB-9303-E029719E3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5162" y="1602111"/>
            <a:ext cx="4588083" cy="3969767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59C6C0-5F2A-4FA0-9342-813F32188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84784">
            <a:off x="2123492" y="1335059"/>
            <a:ext cx="4862719" cy="42073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5FC1996-4710-415F-B058-A052B7050F0A}"/>
              </a:ext>
            </a:extLst>
          </p:cNvPr>
          <p:cNvSpPr txBox="1"/>
          <p:nvPr/>
        </p:nvSpPr>
        <p:spPr>
          <a:xfrm>
            <a:off x="6457084" y="6049019"/>
            <a:ext cx="3177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whatever it takes" pitchFamily="2" charset="0"/>
              </a:rPr>
              <a:t>Jeremiah 2:13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6E62B-437A-44DC-B787-CE35DF965A80}"/>
              </a:ext>
            </a:extLst>
          </p:cNvPr>
          <p:cNvSpPr txBox="1"/>
          <p:nvPr/>
        </p:nvSpPr>
        <p:spPr>
          <a:xfrm rot="21435880">
            <a:off x="2662680" y="938320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Fear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87E20-6B5E-43E7-BF67-648B7ABBC2F4}"/>
              </a:ext>
            </a:extLst>
          </p:cNvPr>
          <p:cNvSpPr txBox="1"/>
          <p:nvPr/>
        </p:nvSpPr>
        <p:spPr>
          <a:xfrm rot="21435880">
            <a:off x="5377290" y="70291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Shame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D9262A-31C6-47C6-BA8B-D094BD9A1188}"/>
              </a:ext>
            </a:extLst>
          </p:cNvPr>
          <p:cNvSpPr txBox="1"/>
          <p:nvPr/>
        </p:nvSpPr>
        <p:spPr>
          <a:xfrm>
            <a:off x="72487" y="3058039"/>
            <a:ext cx="366370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The purposes </a:t>
            </a:r>
          </a:p>
          <a:p>
            <a:r>
              <a:rPr lang="en-US" sz="3600" b="1" dirty="0">
                <a:latin typeface="whatever it takes" pitchFamily="2" charset="0"/>
              </a:rPr>
              <a:t>of a person’s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heart are deep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waters, but one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who has insight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draws them out.</a:t>
            </a:r>
            <a:r>
              <a:rPr lang="en-US" sz="2800" b="1" dirty="0">
                <a:latin typeface="whatever it takes" pitchFamily="2" charset="0"/>
              </a:rPr>
              <a:t> </a:t>
            </a:r>
            <a:br>
              <a:rPr lang="en-US" sz="2800" b="1" dirty="0">
                <a:latin typeface="whatever it takes" pitchFamily="2" charset="0"/>
              </a:rPr>
            </a:br>
            <a:r>
              <a:rPr lang="en-US" sz="2800" b="1" dirty="0">
                <a:latin typeface="whatever it takes" pitchFamily="2" charset="0"/>
              </a:rPr>
              <a:t>Proverbs 20:5</a:t>
            </a:r>
          </a:p>
        </p:txBody>
      </p:sp>
    </p:spTree>
    <p:extLst>
      <p:ext uri="{BB962C8B-B14F-4D97-AF65-F5344CB8AC3E}">
        <p14:creationId xmlns:p14="http://schemas.microsoft.com/office/powerpoint/2010/main" val="200610647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Mega Mingle Questions: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9EF8E-F151-4E38-9F9F-A269BF625825}"/>
              </a:ext>
            </a:extLst>
          </p:cNvPr>
          <p:cNvSpPr txBox="1">
            <a:spLocks/>
          </p:cNvSpPr>
          <p:nvPr/>
        </p:nvSpPr>
        <p:spPr>
          <a:xfrm>
            <a:off x="312489" y="860458"/>
            <a:ext cx="8776535" cy="79381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the scariest thing you’ve done for fun?</a:t>
            </a:r>
          </a:p>
          <a:p>
            <a:pPr marL="9144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food isn’t made better by chocolate</a:t>
            </a:r>
            <a:r>
              <a:rPr lang="en-US" sz="2300" dirty="0">
                <a:solidFill>
                  <a:prstClr val="black"/>
                </a:solidFill>
                <a:latin typeface="Calibri"/>
              </a:rPr>
              <a:t> or 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Ranch?</a:t>
            </a:r>
          </a:p>
          <a:p>
            <a:pPr marL="9144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your favorite children’s toy?</a:t>
            </a:r>
          </a:p>
          <a:p>
            <a:pPr marL="9144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had an extra hour of free time a day, how would you use it? </a:t>
            </a:r>
          </a:p>
          <a:p>
            <a:pPr marL="9144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were the eighth dwarf, what would your name be?</a:t>
            </a:r>
          </a:p>
          <a:p>
            <a:pPr marL="9144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could instantly be good at something, what would it be?</a:t>
            </a:r>
          </a:p>
          <a:p>
            <a:pPr marL="9144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is your favorite movie?</a:t>
            </a:r>
          </a:p>
          <a:p>
            <a:pPr marL="9144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What’s your deepest, darkest secret? (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Jk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don’t answer this one!)</a:t>
            </a: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3FFD81FC-863D-43ED-BE1B-6D3B7E5236AC}"/>
              </a:ext>
            </a:extLst>
          </p:cNvPr>
          <p:cNvSpPr/>
          <p:nvPr/>
        </p:nvSpPr>
        <p:spPr>
          <a:xfrm>
            <a:off x="273131" y="3779520"/>
            <a:ext cx="8579982" cy="2924807"/>
          </a:xfrm>
          <a:prstGeom prst="hexagon">
            <a:avLst/>
          </a:prstGeom>
          <a:solidFill>
            <a:srgbClr val="2E5596"/>
          </a:solidFill>
          <a:ln w="88900">
            <a:solidFill>
              <a:srgbClr val="F7FBFF"/>
            </a:solidFill>
          </a:ln>
          <a:effectLst>
            <a:glow rad="88900">
              <a:schemeClr val="accent3">
                <a:satMod val="175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</a:rPr>
              <a:t>10 minutes to do 4 things: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1) Find a person or two. Exchange names, of course.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2) Pick one of the questions above.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3) Get a drink if needed.</a:t>
            </a:r>
          </a:p>
          <a:p>
            <a:r>
              <a:rPr lang="en-US" sz="2400" dirty="0">
                <a:solidFill>
                  <a:schemeClr val="bg1"/>
                </a:solidFill>
              </a:rPr>
              <a:t>4) Use the remaining time for each person to fully 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 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answer the question with as much detail as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   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possible. Follow up each question with “Why?”</a:t>
            </a:r>
          </a:p>
        </p:txBody>
      </p:sp>
    </p:spTree>
    <p:extLst>
      <p:ext uri="{BB962C8B-B14F-4D97-AF65-F5344CB8AC3E}">
        <p14:creationId xmlns:p14="http://schemas.microsoft.com/office/powerpoint/2010/main" val="77005859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79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392657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Drug Addict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404267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Alcoholic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6133622" y="4882156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Sex Addict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5931519" y="251496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Workaholic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432101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Funny Girl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395495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Mr. Responsibility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590403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Ministry Junkie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4734137" y="536997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Gym Rat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577993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Social Butterfly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429018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The Expert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5802617" y="1864374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Cool Car Guy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5336487" y="560189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Figure-it-out Dude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25E90-E2F5-4B86-AE8C-2D9F200FE8D1}"/>
              </a:ext>
            </a:extLst>
          </p:cNvPr>
          <p:cNvSpPr txBox="1"/>
          <p:nvPr/>
        </p:nvSpPr>
        <p:spPr>
          <a:xfrm rot="20927001">
            <a:off x="3806812" y="510024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Childhood scenes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484E8-9760-4031-8CB5-14F978E23C6B}"/>
              </a:ext>
            </a:extLst>
          </p:cNvPr>
          <p:cNvSpPr txBox="1"/>
          <p:nvPr/>
        </p:nvSpPr>
        <p:spPr>
          <a:xfrm>
            <a:off x="5722833" y="465963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Trauma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0EBC9A-1A46-4813-8A89-25A76B0D1C62}"/>
              </a:ext>
            </a:extLst>
          </p:cNvPr>
          <p:cNvSpPr txBox="1"/>
          <p:nvPr/>
        </p:nvSpPr>
        <p:spPr>
          <a:xfrm rot="21363416">
            <a:off x="4561956" y="776036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Wounding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38384E-CFC9-4478-8746-919C79A7FE2B}"/>
              </a:ext>
            </a:extLst>
          </p:cNvPr>
          <p:cNvSpPr txBox="1"/>
          <p:nvPr/>
        </p:nvSpPr>
        <p:spPr>
          <a:xfrm rot="21426467">
            <a:off x="5015843" y="1073771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Family of origin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0AE1DD-DEA4-4F01-830B-E5D3218B90B3}"/>
              </a:ext>
            </a:extLst>
          </p:cNvPr>
          <p:cNvSpPr txBox="1"/>
          <p:nvPr/>
        </p:nvSpPr>
        <p:spPr>
          <a:xfrm rot="584107">
            <a:off x="5498929" y="94229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Victim &amp; Victimizer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83FF5-AEAC-4FEC-A53A-3937410C4ED0}"/>
              </a:ext>
            </a:extLst>
          </p:cNvPr>
          <p:cNvSpPr txBox="1"/>
          <p:nvPr/>
        </p:nvSpPr>
        <p:spPr>
          <a:xfrm rot="223981">
            <a:off x="6702025" y="586645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Abuse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362E3-0CF9-4F68-89A5-03E74A2CAB4B}"/>
              </a:ext>
            </a:extLst>
          </p:cNvPr>
          <p:cNvSpPr txBox="1"/>
          <p:nvPr/>
        </p:nvSpPr>
        <p:spPr>
          <a:xfrm rot="20927001">
            <a:off x="7624701" y="545862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Lies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F46C1A0-09F0-445C-B62B-CB7A98AE1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528" y="3636137"/>
            <a:ext cx="3247258" cy="2809639"/>
          </a:xfrm>
          <a:prstGeom prst="rect">
            <a:avLst/>
          </a:prstGeom>
        </p:spPr>
      </p:pic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57291B7-33D1-4959-92DB-C34B08A1DD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3834">
            <a:off x="4905595" y="3921607"/>
            <a:ext cx="3247258" cy="2809639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7275539-9D23-4ABB-9303-E029719E3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432" y="1602111"/>
            <a:ext cx="4588083" cy="3969767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59C6C0-5F2A-4FA0-9342-813F32188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84784">
            <a:off x="3584762" y="1335059"/>
            <a:ext cx="4862719" cy="42073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506E62B-437A-44DC-B787-CE35DF965A80}"/>
              </a:ext>
            </a:extLst>
          </p:cNvPr>
          <p:cNvSpPr txBox="1"/>
          <p:nvPr/>
        </p:nvSpPr>
        <p:spPr>
          <a:xfrm rot="21435880">
            <a:off x="4123950" y="938320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Fear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87E20-6B5E-43E7-BF67-648B7ABBC2F4}"/>
              </a:ext>
            </a:extLst>
          </p:cNvPr>
          <p:cNvSpPr txBox="1"/>
          <p:nvPr/>
        </p:nvSpPr>
        <p:spPr>
          <a:xfrm rot="21435880">
            <a:off x="6838560" y="70291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Shame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D9262A-31C6-47C6-BA8B-D094BD9A1188}"/>
              </a:ext>
            </a:extLst>
          </p:cNvPr>
          <p:cNvSpPr txBox="1"/>
          <p:nvPr/>
        </p:nvSpPr>
        <p:spPr>
          <a:xfrm>
            <a:off x="150256" y="58002"/>
            <a:ext cx="421343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baseline="30000" dirty="0">
                <a:latin typeface="whatever it takes" pitchFamily="2" charset="0"/>
              </a:rPr>
              <a:t>13 </a:t>
            </a:r>
            <a:r>
              <a:rPr lang="en-US" sz="3600" b="1" dirty="0">
                <a:latin typeface="whatever it takes" pitchFamily="2" charset="0"/>
              </a:rPr>
              <a:t>Jesus said to her, 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“Everyone who drinks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of this water will be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thirsty again, </a:t>
            </a:r>
            <a:r>
              <a:rPr lang="en-US" sz="3600" b="1" baseline="30000" dirty="0">
                <a:latin typeface="whatever it takes" pitchFamily="2" charset="0"/>
              </a:rPr>
              <a:t>14 </a:t>
            </a:r>
            <a:r>
              <a:rPr lang="en-US" sz="3600" b="1" dirty="0">
                <a:latin typeface="whatever it takes" pitchFamily="2" charset="0"/>
              </a:rPr>
              <a:t>but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whoever drinks of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the water that I will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give him will never be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thirsty again. The water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that I will give him will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become in him a spring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of water welling up to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eternal life.” John 4:13-14</a:t>
            </a:r>
            <a:endParaRPr lang="en-US" sz="2800" b="1" dirty="0">
              <a:latin typeface="whatever it tak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22008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3 Agents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The Word of God (Hebrews 4:12-13) 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The Spirit of God (Psalm 139:23-24)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The People of God (Hebrews 3:13)</a:t>
            </a:r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0587454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3 Agents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The Word of God (Hebrews 4:12-13) 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The Spirit of God (Psalm 139:23-24)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The People of God (Hebrews 3:13)</a:t>
            </a:r>
          </a:p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89CF34D-56C3-4522-A1E5-506CEF054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160" y="2646680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394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04DEE9C1-98B5-4C42-851B-3E7E9AC74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776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2769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Drawing out deep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9EF8E-F151-4E38-9F9F-A269BF625825}"/>
              </a:ext>
            </a:extLst>
          </p:cNvPr>
          <p:cNvSpPr txBox="1">
            <a:spLocks/>
          </p:cNvSpPr>
          <p:nvPr/>
        </p:nvSpPr>
        <p:spPr>
          <a:xfrm>
            <a:off x="434409" y="1083978"/>
            <a:ext cx="8776535" cy="7216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Dive into your own deep waters.</a:t>
            </a:r>
          </a:p>
        </p:txBody>
      </p:sp>
    </p:spTree>
    <p:extLst>
      <p:ext uri="{BB962C8B-B14F-4D97-AF65-F5344CB8AC3E}">
        <p14:creationId xmlns:p14="http://schemas.microsoft.com/office/powerpoint/2010/main" val="347630293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Drawing out deep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9EF8E-F151-4E38-9F9F-A269BF625825}"/>
              </a:ext>
            </a:extLst>
          </p:cNvPr>
          <p:cNvSpPr txBox="1">
            <a:spLocks/>
          </p:cNvSpPr>
          <p:nvPr/>
        </p:nvSpPr>
        <p:spPr>
          <a:xfrm>
            <a:off x="434409" y="1083978"/>
            <a:ext cx="8776535" cy="7216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Dive into your own deep waters.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Find an intentional environment.</a:t>
            </a:r>
          </a:p>
          <a:p>
            <a:pPr marL="514350" indent="-514350">
              <a:buFont typeface="+mj-lt"/>
              <a:buAutoNum type="arabicPeriod"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485532068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Drawing out deep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9EF8E-F151-4E38-9F9F-A269BF625825}"/>
              </a:ext>
            </a:extLst>
          </p:cNvPr>
          <p:cNvSpPr txBox="1">
            <a:spLocks/>
          </p:cNvSpPr>
          <p:nvPr/>
        </p:nvSpPr>
        <p:spPr>
          <a:xfrm>
            <a:off x="434409" y="1083978"/>
            <a:ext cx="8776535" cy="7216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Dive into your own deep waters.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Find an intentional environment.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Bring curiosity. Ask questions, and then listen.</a:t>
            </a:r>
          </a:p>
        </p:txBody>
      </p:sp>
    </p:spTree>
    <p:extLst>
      <p:ext uri="{BB962C8B-B14F-4D97-AF65-F5344CB8AC3E}">
        <p14:creationId xmlns:p14="http://schemas.microsoft.com/office/powerpoint/2010/main" val="2869708804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Drawing out deep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9EF8E-F151-4E38-9F9F-A269BF625825}"/>
              </a:ext>
            </a:extLst>
          </p:cNvPr>
          <p:cNvSpPr txBox="1">
            <a:spLocks/>
          </p:cNvSpPr>
          <p:nvPr/>
        </p:nvSpPr>
        <p:spPr>
          <a:xfrm>
            <a:off x="434409" y="1083978"/>
            <a:ext cx="8776535" cy="7216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Dive into your own deep waters.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Find an intentional environment.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Bring curiosity. Ask questions, and then listen.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fix, because ultimately you can’t fix it. </a:t>
            </a:r>
          </a:p>
        </p:txBody>
      </p:sp>
    </p:spTree>
    <p:extLst>
      <p:ext uri="{BB962C8B-B14F-4D97-AF65-F5344CB8AC3E}">
        <p14:creationId xmlns:p14="http://schemas.microsoft.com/office/powerpoint/2010/main" val="2003630262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Drawing out deep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9EF8E-F151-4E38-9F9F-A269BF625825}"/>
              </a:ext>
            </a:extLst>
          </p:cNvPr>
          <p:cNvSpPr txBox="1">
            <a:spLocks/>
          </p:cNvSpPr>
          <p:nvPr/>
        </p:nvSpPr>
        <p:spPr>
          <a:xfrm>
            <a:off x="434409" y="1083978"/>
            <a:ext cx="8776535" cy="7216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Dive into your own deep waters.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Find an intentional environment.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Bring curiosity. Ask questions, and then listen.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fix, because ultimately you can’t fix it. 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2209999-7BBF-4978-A634-630CE7C0C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8925" y="-477520"/>
            <a:ext cx="15605759" cy="87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75052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Drawing out deep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9EF8E-F151-4E38-9F9F-A269BF625825}"/>
              </a:ext>
            </a:extLst>
          </p:cNvPr>
          <p:cNvSpPr txBox="1">
            <a:spLocks/>
          </p:cNvSpPr>
          <p:nvPr/>
        </p:nvSpPr>
        <p:spPr>
          <a:xfrm>
            <a:off x="434409" y="1083978"/>
            <a:ext cx="8776535" cy="7216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Dive into your own deep waters.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Find an intentional environment.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Bring curiosity. Ask questions, and then listen.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fix, because ultimately you can’t fix it.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Resist the strong pull to quickly identify.</a:t>
            </a:r>
          </a:p>
          <a:p>
            <a:pPr marL="514350" indent="-514350">
              <a:buFont typeface="+mj-lt"/>
              <a:buAutoNum type="arabicPeriod"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8395057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E6D1D-68E6-4992-8444-EA2787F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ACF3DF4-24DD-484D-A228-25B40FB60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62472" cy="5153890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57EAEDA-DFF1-4B28-8AB6-8B42284A0342}"/>
              </a:ext>
            </a:extLst>
          </p:cNvPr>
          <p:cNvSpPr txBox="1">
            <a:spLocks/>
          </p:cNvSpPr>
          <p:nvPr/>
        </p:nvSpPr>
        <p:spPr>
          <a:xfrm>
            <a:off x="62665" y="5153891"/>
            <a:ext cx="8776535" cy="926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baseline="0">
                <a:solidFill>
                  <a:srgbClr val="2E5797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1" i="0" u="none" strike="noStrike" kern="1200" cap="small" spc="0" normalizeH="0" baseline="0" noProof="0" dirty="0">
                <a:ln>
                  <a:noFill/>
                </a:ln>
                <a:solidFill>
                  <a:srgbClr val="2E5797"/>
                </a:solidFill>
                <a:effectLst/>
                <a:uLnTx/>
                <a:uFillTx/>
                <a:latin typeface="Ubuntu" panose="020B0504030602030204" pitchFamily="34" charset="0"/>
                <a:ea typeface="+mj-ea"/>
                <a:cs typeface="+mj-cs"/>
              </a:rPr>
              <a:t>VISION GATHERING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F6CCA1-89FD-464F-9FDB-CA6F8BCAC554}"/>
              </a:ext>
            </a:extLst>
          </p:cNvPr>
          <p:cNvSpPr txBox="1"/>
          <p:nvPr/>
        </p:nvSpPr>
        <p:spPr>
          <a:xfrm>
            <a:off x="71901" y="5945533"/>
            <a:ext cx="9888262" cy="714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If you missed it, check out our key Vision Gathering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last Sunday online at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tallgrass.church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604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55E31A8-2E53-406D-8883-0CBB59515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104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15369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Drawing out deep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9EF8E-F151-4E38-9F9F-A269BF625825}"/>
              </a:ext>
            </a:extLst>
          </p:cNvPr>
          <p:cNvSpPr txBox="1">
            <a:spLocks/>
          </p:cNvSpPr>
          <p:nvPr/>
        </p:nvSpPr>
        <p:spPr>
          <a:xfrm>
            <a:off x="434409" y="1083978"/>
            <a:ext cx="8776535" cy="7216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Dive into your own deep waters.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Find an intentional environment.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Bring curiosity. Ask questions, and then listen.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fix, because ultimately you can’t fix it.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Resist the strong pull to quickly identify.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act surprised when someone drops </a:t>
            </a:r>
            <a:br>
              <a:rPr lang="en-US" sz="2600" dirty="0"/>
            </a:br>
            <a:r>
              <a:rPr lang="en-US" sz="2600" dirty="0"/>
              <a:t>something heavy on you. </a:t>
            </a:r>
          </a:p>
        </p:txBody>
      </p:sp>
    </p:spTree>
    <p:extLst>
      <p:ext uri="{BB962C8B-B14F-4D97-AF65-F5344CB8AC3E}">
        <p14:creationId xmlns:p14="http://schemas.microsoft.com/office/powerpoint/2010/main" val="311602479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Drawing out deep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9EF8E-F151-4E38-9F9F-A269BF625825}"/>
              </a:ext>
            </a:extLst>
          </p:cNvPr>
          <p:cNvSpPr txBox="1">
            <a:spLocks/>
          </p:cNvSpPr>
          <p:nvPr/>
        </p:nvSpPr>
        <p:spPr>
          <a:xfrm>
            <a:off x="434409" y="1083978"/>
            <a:ext cx="8776535" cy="7216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Dive into your own deep waters.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Find an intentional environment.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Bring curiosity. Ask questions, and then listen.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fix, because ultimately you can’t fix it.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Resist the strong pull to quickly identify.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act surprised when someone drops </a:t>
            </a:r>
            <a:br>
              <a:rPr lang="en-US" sz="2600" dirty="0"/>
            </a:br>
            <a:r>
              <a:rPr lang="en-US" sz="2600" dirty="0"/>
              <a:t>something heavy on you.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Some things are “deal breakers” meaning </a:t>
            </a:r>
            <a:br>
              <a:rPr lang="en-US" sz="2600" dirty="0"/>
            </a:br>
            <a:r>
              <a:rPr lang="en-US" sz="2600" dirty="0"/>
              <a:t>you’ve got to let someone else know.</a:t>
            </a:r>
          </a:p>
        </p:txBody>
      </p:sp>
    </p:spTree>
    <p:extLst>
      <p:ext uri="{BB962C8B-B14F-4D97-AF65-F5344CB8AC3E}">
        <p14:creationId xmlns:p14="http://schemas.microsoft.com/office/powerpoint/2010/main" val="2264057298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Drawing out deep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9EF8E-F151-4E38-9F9F-A269BF625825}"/>
              </a:ext>
            </a:extLst>
          </p:cNvPr>
          <p:cNvSpPr txBox="1">
            <a:spLocks/>
          </p:cNvSpPr>
          <p:nvPr/>
        </p:nvSpPr>
        <p:spPr>
          <a:xfrm>
            <a:off x="434409" y="1083978"/>
            <a:ext cx="8776535" cy="7216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Dive into your own deep waters.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Find an intentional environment.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Bring curiosity. Ask questions, and then listen.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fix, because ultimately you can’t fix it.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Resist the strong pull to quickly identify.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act surprised when someone drops </a:t>
            </a:r>
            <a:br>
              <a:rPr lang="en-US" sz="2600" dirty="0"/>
            </a:br>
            <a:r>
              <a:rPr lang="en-US" sz="2600" dirty="0"/>
              <a:t>something heavy on you.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Some things are “deal breakers” meaning </a:t>
            </a:r>
            <a:br>
              <a:rPr lang="en-US" sz="2600" dirty="0"/>
            </a:br>
            <a:r>
              <a:rPr lang="en-US" sz="2600" dirty="0"/>
              <a:t>you’ve got to let someone else know.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Pay attention to how their story is impacting you.</a:t>
            </a:r>
          </a:p>
        </p:txBody>
      </p:sp>
    </p:spTree>
    <p:extLst>
      <p:ext uri="{BB962C8B-B14F-4D97-AF65-F5344CB8AC3E}">
        <p14:creationId xmlns:p14="http://schemas.microsoft.com/office/powerpoint/2010/main" val="2082953842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Drawing out deep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9EF8E-F151-4E38-9F9F-A269BF625825}"/>
              </a:ext>
            </a:extLst>
          </p:cNvPr>
          <p:cNvSpPr txBox="1">
            <a:spLocks/>
          </p:cNvSpPr>
          <p:nvPr/>
        </p:nvSpPr>
        <p:spPr>
          <a:xfrm>
            <a:off x="434409" y="1083978"/>
            <a:ext cx="8776535" cy="7216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Dive into your own deep waters.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Find an intentional environment.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Bring curiosity. Ask questions, and then listen.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fix, because ultimately you can’t fix it.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Resist the strong pull to quickly identify.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act surprised when someone drops </a:t>
            </a:r>
            <a:br>
              <a:rPr lang="en-US" sz="2600" dirty="0"/>
            </a:br>
            <a:r>
              <a:rPr lang="en-US" sz="2600" dirty="0"/>
              <a:t>something heavy on you.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Some things are “deal breakers” meaning </a:t>
            </a:r>
            <a:br>
              <a:rPr lang="en-US" sz="2600" dirty="0"/>
            </a:br>
            <a:r>
              <a:rPr lang="en-US" sz="2600" dirty="0"/>
              <a:t>you’ve got to let someone else know.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Pay attention to how their story is impacting you.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Curiosity first, then connections. </a:t>
            </a:r>
          </a:p>
          <a:p>
            <a:pPr marL="514350" indent="-514350">
              <a:buFont typeface="+mj-lt"/>
              <a:buAutoNum type="arabicPeriod"/>
            </a:pP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37062327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0082"/>
            <a:ext cx="8776535" cy="1053474"/>
          </a:xfrm>
        </p:spPr>
        <p:txBody>
          <a:bodyPr/>
          <a:lstStyle/>
          <a:p>
            <a:r>
              <a:rPr lang="en-US" sz="4800" dirty="0"/>
              <a:t>Drawing out deep waters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143C5-1AF7-4395-B054-D2213F5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009" y="931578"/>
            <a:ext cx="8776535" cy="6261074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en-US" sz="2700" b="1" baseline="30000" dirty="0"/>
            </a:br>
            <a:endParaRPr lang="en-US" sz="27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AF9EF8E-F151-4E38-9F9F-A269BF625825}"/>
              </a:ext>
            </a:extLst>
          </p:cNvPr>
          <p:cNvSpPr txBox="1">
            <a:spLocks/>
          </p:cNvSpPr>
          <p:nvPr/>
        </p:nvSpPr>
        <p:spPr>
          <a:xfrm>
            <a:off x="434409" y="1083978"/>
            <a:ext cx="8776535" cy="7216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>
              <a:buFont typeface="+mj-lt"/>
              <a:buAutoNum type="arabicPeriod"/>
            </a:pPr>
            <a:r>
              <a:rPr lang="en-US" sz="2600" dirty="0"/>
              <a:t>Dive into your own deep waters.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Find an intentional environment.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Bring curiosity. Ask questions, and then listen.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fix, because ultimately you can’t fix it.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Resist the strong pull to quickly identify.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Don’t act surprised when someone drops </a:t>
            </a:r>
            <a:br>
              <a:rPr lang="en-US" sz="2600" dirty="0"/>
            </a:br>
            <a:r>
              <a:rPr lang="en-US" sz="2600" dirty="0"/>
              <a:t>something heavy on you.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Some things are “deal breakers” meaning </a:t>
            </a:r>
            <a:br>
              <a:rPr lang="en-US" sz="2600" dirty="0"/>
            </a:br>
            <a:r>
              <a:rPr lang="en-US" sz="2600" dirty="0"/>
              <a:t>you’ve got to let someone else know.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Pay attention to how their story is impacting you.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Curiosity first, then connections.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Thank them for sharing. Then, what’s the next step?</a:t>
            </a:r>
            <a:br>
              <a:rPr lang="en-US" sz="2700" baseline="30000" dirty="0"/>
            </a:b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165926774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79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392657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Redeemed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404267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In 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6619675" y="4975730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Whole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5525419" y="2557621"/>
            <a:ext cx="295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Co-heir with Christ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432101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Abundant 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395495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Child of God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664571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Full of Joy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5015570" y="53078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Clean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577993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Adopted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429018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Peacemaker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6555633" y="199755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Healed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5763207" y="552061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Righteous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25E90-E2F5-4B86-AE8C-2D9F200FE8D1}"/>
              </a:ext>
            </a:extLst>
          </p:cNvPr>
          <p:cNvSpPr txBox="1"/>
          <p:nvPr/>
        </p:nvSpPr>
        <p:spPr>
          <a:xfrm rot="20927001">
            <a:off x="3806812" y="510024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Childhood scenes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484E8-9760-4031-8CB5-14F978E23C6B}"/>
              </a:ext>
            </a:extLst>
          </p:cNvPr>
          <p:cNvSpPr txBox="1"/>
          <p:nvPr/>
        </p:nvSpPr>
        <p:spPr>
          <a:xfrm>
            <a:off x="5722833" y="465963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Trauma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0EBC9A-1A46-4813-8A89-25A76B0D1C62}"/>
              </a:ext>
            </a:extLst>
          </p:cNvPr>
          <p:cNvSpPr txBox="1"/>
          <p:nvPr/>
        </p:nvSpPr>
        <p:spPr>
          <a:xfrm rot="21363416">
            <a:off x="4561956" y="776036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Wounding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38384E-CFC9-4478-8746-919C79A7FE2B}"/>
              </a:ext>
            </a:extLst>
          </p:cNvPr>
          <p:cNvSpPr txBox="1"/>
          <p:nvPr/>
        </p:nvSpPr>
        <p:spPr>
          <a:xfrm rot="21426467">
            <a:off x="5015843" y="1073771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Family of origin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0AE1DD-DEA4-4F01-830B-E5D3218B90B3}"/>
              </a:ext>
            </a:extLst>
          </p:cNvPr>
          <p:cNvSpPr txBox="1"/>
          <p:nvPr/>
        </p:nvSpPr>
        <p:spPr>
          <a:xfrm rot="584107">
            <a:off x="5498929" y="94229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Victim &amp; Victimizer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83FF5-AEAC-4FEC-A53A-3937410C4ED0}"/>
              </a:ext>
            </a:extLst>
          </p:cNvPr>
          <p:cNvSpPr txBox="1"/>
          <p:nvPr/>
        </p:nvSpPr>
        <p:spPr>
          <a:xfrm rot="223981">
            <a:off x="6702025" y="586645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Abuse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362E3-0CF9-4F68-89A5-03E74A2CAB4B}"/>
              </a:ext>
            </a:extLst>
          </p:cNvPr>
          <p:cNvSpPr txBox="1"/>
          <p:nvPr/>
        </p:nvSpPr>
        <p:spPr>
          <a:xfrm rot="20927001">
            <a:off x="7624701" y="545862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Lies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6E62B-437A-44DC-B787-CE35DF965A80}"/>
              </a:ext>
            </a:extLst>
          </p:cNvPr>
          <p:cNvSpPr txBox="1"/>
          <p:nvPr/>
        </p:nvSpPr>
        <p:spPr>
          <a:xfrm rot="21435880">
            <a:off x="4123950" y="938320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Fear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87E20-6B5E-43E7-BF67-648B7ABBC2F4}"/>
              </a:ext>
            </a:extLst>
          </p:cNvPr>
          <p:cNvSpPr txBox="1"/>
          <p:nvPr/>
        </p:nvSpPr>
        <p:spPr>
          <a:xfrm rot="21435880">
            <a:off x="6838560" y="70291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whatever it takes" pitchFamily="2" charset="0"/>
              </a:rPr>
              <a:t>Shame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D9262A-31C6-47C6-BA8B-D094BD9A1188}"/>
              </a:ext>
            </a:extLst>
          </p:cNvPr>
          <p:cNvSpPr txBox="1"/>
          <p:nvPr/>
        </p:nvSpPr>
        <p:spPr>
          <a:xfrm>
            <a:off x="150256" y="1734402"/>
            <a:ext cx="42134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But he was pierced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for our transgressions;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he was crushed for our iniquities; upon him was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the chastisement that brought us peace,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and with his wounds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we are healed. </a:t>
            </a:r>
          </a:p>
          <a:p>
            <a:r>
              <a:rPr lang="en-US" sz="3600" b="1" dirty="0">
                <a:latin typeface="whatever it takes" pitchFamily="2" charset="0"/>
              </a:rPr>
              <a:t>Isaiah 53:5</a:t>
            </a:r>
            <a:endParaRPr lang="en-US" sz="2800" b="1" dirty="0">
              <a:latin typeface="whatever it takes" pitchFamily="2" charset="0"/>
            </a:endParaRPr>
          </a:p>
        </p:txBody>
      </p:sp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A2C06FA-15BD-45F7-9886-F74BB89AC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84784">
            <a:off x="3584762" y="1335059"/>
            <a:ext cx="4862719" cy="4207392"/>
          </a:xfrm>
          <a:prstGeom prst="rect">
            <a:avLst/>
          </a:prstGeom>
        </p:spPr>
      </p:pic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CD6322-5645-4686-A4FE-D4819209D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432" y="1602111"/>
            <a:ext cx="4588083" cy="3969767"/>
          </a:xfrm>
          <a:prstGeom prst="rect">
            <a:avLst/>
          </a:prstGeom>
        </p:spPr>
      </p:pic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701740-5AF6-41D3-9DFF-7EA3DAD0D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3834">
            <a:off x="4905595" y="3921607"/>
            <a:ext cx="3247258" cy="2809639"/>
          </a:xfrm>
          <a:prstGeom prst="rect">
            <a:avLst/>
          </a:prstGeom>
        </p:spPr>
      </p:pic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793114-E30F-4D54-BC49-645A39C0D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528" y="3636137"/>
            <a:ext cx="3247258" cy="28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612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79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392657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Redeemed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404267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In 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6619675" y="4975730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Whole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5525419" y="2557621"/>
            <a:ext cx="295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Co-heir with Christ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432101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Abundant 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395495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Child of God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664571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Full of Joy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5015570" y="53078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Clean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577993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Adopted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429018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Peacemaker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6555633" y="199755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Healed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5763207" y="552061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Righteous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25E90-E2F5-4B86-AE8C-2D9F200FE8D1}"/>
              </a:ext>
            </a:extLst>
          </p:cNvPr>
          <p:cNvSpPr txBox="1"/>
          <p:nvPr/>
        </p:nvSpPr>
        <p:spPr>
          <a:xfrm rot="20927001">
            <a:off x="3806812" y="510024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Childhood scenes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484E8-9760-4031-8CB5-14F978E23C6B}"/>
              </a:ext>
            </a:extLst>
          </p:cNvPr>
          <p:cNvSpPr txBox="1"/>
          <p:nvPr/>
        </p:nvSpPr>
        <p:spPr>
          <a:xfrm>
            <a:off x="5722833" y="465963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Trauma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0EBC9A-1A46-4813-8A89-25A76B0D1C62}"/>
              </a:ext>
            </a:extLst>
          </p:cNvPr>
          <p:cNvSpPr txBox="1"/>
          <p:nvPr/>
        </p:nvSpPr>
        <p:spPr>
          <a:xfrm rot="21363416">
            <a:off x="4561956" y="776036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Wounding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38384E-CFC9-4478-8746-919C79A7FE2B}"/>
              </a:ext>
            </a:extLst>
          </p:cNvPr>
          <p:cNvSpPr txBox="1"/>
          <p:nvPr/>
        </p:nvSpPr>
        <p:spPr>
          <a:xfrm rot="21426467">
            <a:off x="5015843" y="1073771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Family of origin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0AE1DD-DEA4-4F01-830B-E5D3218B90B3}"/>
              </a:ext>
            </a:extLst>
          </p:cNvPr>
          <p:cNvSpPr txBox="1"/>
          <p:nvPr/>
        </p:nvSpPr>
        <p:spPr>
          <a:xfrm rot="584107">
            <a:off x="5498929" y="94229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Victim &amp; Victimizer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83FF5-AEAC-4FEC-A53A-3937410C4ED0}"/>
              </a:ext>
            </a:extLst>
          </p:cNvPr>
          <p:cNvSpPr txBox="1"/>
          <p:nvPr/>
        </p:nvSpPr>
        <p:spPr>
          <a:xfrm rot="223981">
            <a:off x="6702025" y="586645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Abuse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362E3-0CF9-4F68-89A5-03E74A2CAB4B}"/>
              </a:ext>
            </a:extLst>
          </p:cNvPr>
          <p:cNvSpPr txBox="1"/>
          <p:nvPr/>
        </p:nvSpPr>
        <p:spPr>
          <a:xfrm rot="20927001">
            <a:off x="7624701" y="545862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Lies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6E62B-437A-44DC-B787-CE35DF965A80}"/>
              </a:ext>
            </a:extLst>
          </p:cNvPr>
          <p:cNvSpPr txBox="1"/>
          <p:nvPr/>
        </p:nvSpPr>
        <p:spPr>
          <a:xfrm rot="21435880">
            <a:off x="4123950" y="938320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Fear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87E20-6B5E-43E7-BF67-648B7ABBC2F4}"/>
              </a:ext>
            </a:extLst>
          </p:cNvPr>
          <p:cNvSpPr txBox="1"/>
          <p:nvPr/>
        </p:nvSpPr>
        <p:spPr>
          <a:xfrm rot="21435880">
            <a:off x="6838560" y="70291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Shame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D9262A-31C6-47C6-BA8B-D094BD9A1188}"/>
              </a:ext>
            </a:extLst>
          </p:cNvPr>
          <p:cNvSpPr txBox="1"/>
          <p:nvPr/>
        </p:nvSpPr>
        <p:spPr>
          <a:xfrm>
            <a:off x="150256" y="1734402"/>
            <a:ext cx="42134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But he was pierced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for our transgressions;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he was crushed for our iniquities; upon him was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the chastisement that brought us peace,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and with his wounds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we are healed. </a:t>
            </a:r>
          </a:p>
          <a:p>
            <a:r>
              <a:rPr lang="en-US" sz="3600" b="1" dirty="0">
                <a:latin typeface="whatever it takes" pitchFamily="2" charset="0"/>
              </a:rPr>
              <a:t>Isaiah 53:5</a:t>
            </a:r>
            <a:endParaRPr lang="en-US" sz="2800" b="1" dirty="0">
              <a:latin typeface="whatever it takes" pitchFamily="2" charset="0"/>
            </a:endParaRPr>
          </a:p>
        </p:txBody>
      </p:sp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CD6322-5645-4686-A4FE-D4819209D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432" y="1602111"/>
            <a:ext cx="4588083" cy="3969767"/>
          </a:xfrm>
          <a:prstGeom prst="rect">
            <a:avLst/>
          </a:prstGeom>
        </p:spPr>
      </p:pic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701740-5AF6-41D3-9DFF-7EA3DAD0D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3834">
            <a:off x="4905595" y="3921607"/>
            <a:ext cx="3247258" cy="2809639"/>
          </a:xfrm>
          <a:prstGeom prst="rect">
            <a:avLst/>
          </a:prstGeom>
        </p:spPr>
      </p:pic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793114-E30F-4D54-BC49-645A39C0D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528" y="3636137"/>
            <a:ext cx="3247258" cy="2809639"/>
          </a:xfrm>
          <a:prstGeom prst="rect">
            <a:avLst/>
          </a:prstGeom>
        </p:spPr>
      </p:pic>
      <p:pic>
        <p:nvPicPr>
          <p:cNvPr id="35" name="Picture 3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29254E9-7CD9-4A60-AED4-869D7104B7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484784">
            <a:off x="3584762" y="1335059"/>
            <a:ext cx="4862719" cy="420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26086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79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392657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Redeemed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404267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In 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6619675" y="4975730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Whole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5525419" y="2557621"/>
            <a:ext cx="295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Co-heir with Christ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432101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Abundant 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395495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Child of God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664571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Full of Joy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5015570" y="53078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Clean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577993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Adopted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429018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Peacemaker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6555633" y="199755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Healed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5763207" y="552061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Righteous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25E90-E2F5-4B86-AE8C-2D9F200FE8D1}"/>
              </a:ext>
            </a:extLst>
          </p:cNvPr>
          <p:cNvSpPr txBox="1"/>
          <p:nvPr/>
        </p:nvSpPr>
        <p:spPr>
          <a:xfrm rot="20927001">
            <a:off x="3806812" y="510024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Childhood scenes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484E8-9760-4031-8CB5-14F978E23C6B}"/>
              </a:ext>
            </a:extLst>
          </p:cNvPr>
          <p:cNvSpPr txBox="1"/>
          <p:nvPr/>
        </p:nvSpPr>
        <p:spPr>
          <a:xfrm>
            <a:off x="5722833" y="465963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Trauma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0EBC9A-1A46-4813-8A89-25A76B0D1C62}"/>
              </a:ext>
            </a:extLst>
          </p:cNvPr>
          <p:cNvSpPr txBox="1"/>
          <p:nvPr/>
        </p:nvSpPr>
        <p:spPr>
          <a:xfrm rot="21363416">
            <a:off x="4561956" y="776036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Wounding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38384E-CFC9-4478-8746-919C79A7FE2B}"/>
              </a:ext>
            </a:extLst>
          </p:cNvPr>
          <p:cNvSpPr txBox="1"/>
          <p:nvPr/>
        </p:nvSpPr>
        <p:spPr>
          <a:xfrm rot="21426467">
            <a:off x="5015843" y="1073771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Family of origin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0AE1DD-DEA4-4F01-830B-E5D3218B90B3}"/>
              </a:ext>
            </a:extLst>
          </p:cNvPr>
          <p:cNvSpPr txBox="1"/>
          <p:nvPr/>
        </p:nvSpPr>
        <p:spPr>
          <a:xfrm rot="584107">
            <a:off x="5498929" y="94229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Victim &amp; Victimizer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83FF5-AEAC-4FEC-A53A-3937410C4ED0}"/>
              </a:ext>
            </a:extLst>
          </p:cNvPr>
          <p:cNvSpPr txBox="1"/>
          <p:nvPr/>
        </p:nvSpPr>
        <p:spPr>
          <a:xfrm rot="223981">
            <a:off x="6702025" y="586645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Abuse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362E3-0CF9-4F68-89A5-03E74A2CAB4B}"/>
              </a:ext>
            </a:extLst>
          </p:cNvPr>
          <p:cNvSpPr txBox="1"/>
          <p:nvPr/>
        </p:nvSpPr>
        <p:spPr>
          <a:xfrm rot="20927001">
            <a:off x="7624701" y="545862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Lies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6E62B-437A-44DC-B787-CE35DF965A80}"/>
              </a:ext>
            </a:extLst>
          </p:cNvPr>
          <p:cNvSpPr txBox="1"/>
          <p:nvPr/>
        </p:nvSpPr>
        <p:spPr>
          <a:xfrm rot="21435880">
            <a:off x="4123950" y="938320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Fear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87E20-6B5E-43E7-BF67-648B7ABBC2F4}"/>
              </a:ext>
            </a:extLst>
          </p:cNvPr>
          <p:cNvSpPr txBox="1"/>
          <p:nvPr/>
        </p:nvSpPr>
        <p:spPr>
          <a:xfrm rot="21435880">
            <a:off x="6838560" y="70291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Shame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D9262A-31C6-47C6-BA8B-D094BD9A1188}"/>
              </a:ext>
            </a:extLst>
          </p:cNvPr>
          <p:cNvSpPr txBox="1"/>
          <p:nvPr/>
        </p:nvSpPr>
        <p:spPr>
          <a:xfrm>
            <a:off x="150256" y="1734402"/>
            <a:ext cx="42134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But he was pierced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for our transgressions;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he was crushed for our iniquities; upon him was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the chastisement that brought us peace,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and with his wounds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we are healed. </a:t>
            </a:r>
          </a:p>
          <a:p>
            <a:r>
              <a:rPr lang="en-US" sz="3600" b="1" dirty="0">
                <a:latin typeface="whatever it takes" pitchFamily="2" charset="0"/>
              </a:rPr>
              <a:t>Isaiah 53:5</a:t>
            </a:r>
            <a:endParaRPr lang="en-US" sz="2800" b="1" dirty="0">
              <a:latin typeface="whatever it takes" pitchFamily="2" charset="0"/>
            </a:endParaRPr>
          </a:p>
        </p:txBody>
      </p:sp>
      <p:pic>
        <p:nvPicPr>
          <p:cNvPr id="32" name="Picture 3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1CD6322-5645-4686-A4FE-D4819209D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6432" y="1602111"/>
            <a:ext cx="4588083" cy="3969767"/>
          </a:xfrm>
          <a:prstGeom prst="rect">
            <a:avLst/>
          </a:prstGeom>
        </p:spPr>
      </p:pic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701740-5AF6-41D3-9DFF-7EA3DAD0D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3834">
            <a:off x="4905595" y="3921607"/>
            <a:ext cx="3247258" cy="2809639"/>
          </a:xfrm>
          <a:prstGeom prst="rect">
            <a:avLst/>
          </a:prstGeom>
        </p:spPr>
      </p:pic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793114-E30F-4D54-BC49-645A39C0D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528" y="3636137"/>
            <a:ext cx="3247258" cy="28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77183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79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392657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Redeemed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404267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In 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6619675" y="4975730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Whole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5525419" y="2557621"/>
            <a:ext cx="295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Co-heir with Christ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432101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Abundant 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395495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Child of God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664571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Full of Joy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5015570" y="53078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Clean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577993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Adopted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429018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Peacemaker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6555633" y="199755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Healed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5763207" y="552061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Righteous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25E90-E2F5-4B86-AE8C-2D9F200FE8D1}"/>
              </a:ext>
            </a:extLst>
          </p:cNvPr>
          <p:cNvSpPr txBox="1"/>
          <p:nvPr/>
        </p:nvSpPr>
        <p:spPr>
          <a:xfrm rot="20927001">
            <a:off x="3806812" y="510024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Childhood scenes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484E8-9760-4031-8CB5-14F978E23C6B}"/>
              </a:ext>
            </a:extLst>
          </p:cNvPr>
          <p:cNvSpPr txBox="1"/>
          <p:nvPr/>
        </p:nvSpPr>
        <p:spPr>
          <a:xfrm>
            <a:off x="5722833" y="465963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Trauma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0EBC9A-1A46-4813-8A89-25A76B0D1C62}"/>
              </a:ext>
            </a:extLst>
          </p:cNvPr>
          <p:cNvSpPr txBox="1"/>
          <p:nvPr/>
        </p:nvSpPr>
        <p:spPr>
          <a:xfrm rot="21363416">
            <a:off x="4561956" y="776036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Wounding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38384E-CFC9-4478-8746-919C79A7FE2B}"/>
              </a:ext>
            </a:extLst>
          </p:cNvPr>
          <p:cNvSpPr txBox="1"/>
          <p:nvPr/>
        </p:nvSpPr>
        <p:spPr>
          <a:xfrm rot="21426467">
            <a:off x="5015843" y="1073771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Family of origin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0AE1DD-DEA4-4F01-830B-E5D3218B90B3}"/>
              </a:ext>
            </a:extLst>
          </p:cNvPr>
          <p:cNvSpPr txBox="1"/>
          <p:nvPr/>
        </p:nvSpPr>
        <p:spPr>
          <a:xfrm rot="584107">
            <a:off x="5498929" y="94229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Victim &amp; Victimizer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83FF5-AEAC-4FEC-A53A-3937410C4ED0}"/>
              </a:ext>
            </a:extLst>
          </p:cNvPr>
          <p:cNvSpPr txBox="1"/>
          <p:nvPr/>
        </p:nvSpPr>
        <p:spPr>
          <a:xfrm rot="223981">
            <a:off x="6702025" y="586645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Abuse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362E3-0CF9-4F68-89A5-03E74A2CAB4B}"/>
              </a:ext>
            </a:extLst>
          </p:cNvPr>
          <p:cNvSpPr txBox="1"/>
          <p:nvPr/>
        </p:nvSpPr>
        <p:spPr>
          <a:xfrm rot="20927001">
            <a:off x="7624701" y="545862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Lies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6E62B-437A-44DC-B787-CE35DF965A80}"/>
              </a:ext>
            </a:extLst>
          </p:cNvPr>
          <p:cNvSpPr txBox="1"/>
          <p:nvPr/>
        </p:nvSpPr>
        <p:spPr>
          <a:xfrm rot="21435880">
            <a:off x="4123950" y="938320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Fear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87E20-6B5E-43E7-BF67-648B7ABBC2F4}"/>
              </a:ext>
            </a:extLst>
          </p:cNvPr>
          <p:cNvSpPr txBox="1"/>
          <p:nvPr/>
        </p:nvSpPr>
        <p:spPr>
          <a:xfrm rot="21435880">
            <a:off x="6838560" y="70291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Shame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D9262A-31C6-47C6-BA8B-D094BD9A1188}"/>
              </a:ext>
            </a:extLst>
          </p:cNvPr>
          <p:cNvSpPr txBox="1"/>
          <p:nvPr/>
        </p:nvSpPr>
        <p:spPr>
          <a:xfrm>
            <a:off x="150256" y="1734402"/>
            <a:ext cx="42134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But he was pierced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for our transgressions;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he was crushed for our iniquities; upon him was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the chastisement that brought us peace,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and with his wounds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we are healed. </a:t>
            </a:r>
          </a:p>
          <a:p>
            <a:r>
              <a:rPr lang="en-US" sz="3600" b="1" dirty="0">
                <a:latin typeface="whatever it takes" pitchFamily="2" charset="0"/>
              </a:rPr>
              <a:t>Isaiah 53:5</a:t>
            </a:r>
            <a:endParaRPr lang="en-US" sz="2800" b="1" dirty="0">
              <a:latin typeface="whatever it takes" pitchFamily="2" charset="0"/>
            </a:endParaRPr>
          </a:p>
        </p:txBody>
      </p:sp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701740-5AF6-41D3-9DFF-7EA3DAD0D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3834">
            <a:off x="4905595" y="3921607"/>
            <a:ext cx="3247258" cy="2809639"/>
          </a:xfrm>
          <a:prstGeom prst="rect">
            <a:avLst/>
          </a:prstGeom>
        </p:spPr>
      </p:pic>
      <p:pic>
        <p:nvPicPr>
          <p:cNvPr id="34" name="Picture 3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A793114-E30F-4D54-BC49-645A39C0D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3528" y="3636137"/>
            <a:ext cx="3247258" cy="28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7161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GIVING INTENTION CARDS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3B8-5F6A-4A4A-9D45-33AA5148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4" y="1521443"/>
            <a:ext cx="8760590" cy="5193697"/>
          </a:xfrm>
        </p:spPr>
        <p:txBody>
          <a:bodyPr>
            <a:noAutofit/>
          </a:bodyPr>
          <a:lstStyle/>
          <a:p>
            <a:pPr marL="690563" indent="-690563">
              <a:buFont typeface="+mj-lt"/>
              <a:buAutoNum type="arabicPeriod"/>
            </a:pPr>
            <a:r>
              <a:rPr lang="en-US" sz="4000" spc="-150" dirty="0"/>
              <a:t>Please drop yours in the black box today</a:t>
            </a:r>
          </a:p>
          <a:p>
            <a:pPr marL="690563" indent="-690563">
              <a:buFont typeface="+mj-lt"/>
              <a:buAutoNum type="arabicPeriod"/>
            </a:pPr>
            <a:r>
              <a:rPr lang="en-US" sz="4000" spc="-150" dirty="0"/>
              <a:t>Or email it to Dave </a:t>
            </a:r>
            <a:r>
              <a:rPr lang="en-US" sz="4000" spc="-150" dirty="0">
                <a:solidFill>
                  <a:srgbClr val="FF0000"/>
                </a:solidFill>
              </a:rPr>
              <a:t>by this Wednesday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CC136-EDC2-481E-BD80-C6CB90B61096}"/>
              </a:ext>
            </a:extLst>
          </p:cNvPr>
          <p:cNvSpPr txBox="1"/>
          <p:nvPr/>
        </p:nvSpPr>
        <p:spPr>
          <a:xfrm>
            <a:off x="3490575" y="4277240"/>
            <a:ext cx="524034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      … </a:t>
            </a:r>
            <a:r>
              <a:rPr kumimoji="0" lang="en-US" sz="35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text </a:t>
            </a:r>
            <a:r>
              <a:rPr kumimoji="0" lang="en-US" sz="3500" b="0" i="1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REGISTER</a:t>
            </a:r>
            <a:r>
              <a:rPr kumimoji="0" lang="en-US" sz="35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set it up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23B9B-512C-4796-AC86-3F3F41AA3DC4}"/>
              </a:ext>
            </a:extLst>
          </p:cNvPr>
          <p:cNvSpPr/>
          <p:nvPr/>
        </p:nvSpPr>
        <p:spPr>
          <a:xfrm>
            <a:off x="7227277" y="5257800"/>
            <a:ext cx="2294792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C03D6E0-7830-48A5-B137-C0480DCAA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288" y="3069606"/>
            <a:ext cx="8311197" cy="358522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254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79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392657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Redeemed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404267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In 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6619675" y="4975730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Whole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5525419" y="2557621"/>
            <a:ext cx="295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Co-heir with Christ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432101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Abundant 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395495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Child of God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664571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Full of Joy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5015570" y="53078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Clean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577993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Adopted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429018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Peacemaker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6555633" y="199755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Healed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5763207" y="552061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Righteous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25E90-E2F5-4B86-AE8C-2D9F200FE8D1}"/>
              </a:ext>
            </a:extLst>
          </p:cNvPr>
          <p:cNvSpPr txBox="1"/>
          <p:nvPr/>
        </p:nvSpPr>
        <p:spPr>
          <a:xfrm rot="20927001">
            <a:off x="3806812" y="510024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Childhood scenes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484E8-9760-4031-8CB5-14F978E23C6B}"/>
              </a:ext>
            </a:extLst>
          </p:cNvPr>
          <p:cNvSpPr txBox="1"/>
          <p:nvPr/>
        </p:nvSpPr>
        <p:spPr>
          <a:xfrm>
            <a:off x="5722833" y="465963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Trauma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0EBC9A-1A46-4813-8A89-25A76B0D1C62}"/>
              </a:ext>
            </a:extLst>
          </p:cNvPr>
          <p:cNvSpPr txBox="1"/>
          <p:nvPr/>
        </p:nvSpPr>
        <p:spPr>
          <a:xfrm rot="21363416">
            <a:off x="4561956" y="776036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Wounding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38384E-CFC9-4478-8746-919C79A7FE2B}"/>
              </a:ext>
            </a:extLst>
          </p:cNvPr>
          <p:cNvSpPr txBox="1"/>
          <p:nvPr/>
        </p:nvSpPr>
        <p:spPr>
          <a:xfrm rot="21426467">
            <a:off x="5015843" y="1073771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Family of origin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0AE1DD-DEA4-4F01-830B-E5D3218B90B3}"/>
              </a:ext>
            </a:extLst>
          </p:cNvPr>
          <p:cNvSpPr txBox="1"/>
          <p:nvPr/>
        </p:nvSpPr>
        <p:spPr>
          <a:xfrm rot="584107">
            <a:off x="5498929" y="94229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Victim &amp; Victimizer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83FF5-AEAC-4FEC-A53A-3937410C4ED0}"/>
              </a:ext>
            </a:extLst>
          </p:cNvPr>
          <p:cNvSpPr txBox="1"/>
          <p:nvPr/>
        </p:nvSpPr>
        <p:spPr>
          <a:xfrm rot="223981">
            <a:off x="6702025" y="586645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Abuse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362E3-0CF9-4F68-89A5-03E74A2CAB4B}"/>
              </a:ext>
            </a:extLst>
          </p:cNvPr>
          <p:cNvSpPr txBox="1"/>
          <p:nvPr/>
        </p:nvSpPr>
        <p:spPr>
          <a:xfrm rot="20927001">
            <a:off x="7624701" y="545862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Lies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6E62B-437A-44DC-B787-CE35DF965A80}"/>
              </a:ext>
            </a:extLst>
          </p:cNvPr>
          <p:cNvSpPr txBox="1"/>
          <p:nvPr/>
        </p:nvSpPr>
        <p:spPr>
          <a:xfrm rot="21435880">
            <a:off x="4123950" y="938320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Fear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87E20-6B5E-43E7-BF67-648B7ABBC2F4}"/>
              </a:ext>
            </a:extLst>
          </p:cNvPr>
          <p:cNvSpPr txBox="1"/>
          <p:nvPr/>
        </p:nvSpPr>
        <p:spPr>
          <a:xfrm rot="21435880">
            <a:off x="6838560" y="70291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Shame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D9262A-31C6-47C6-BA8B-D094BD9A1188}"/>
              </a:ext>
            </a:extLst>
          </p:cNvPr>
          <p:cNvSpPr txBox="1"/>
          <p:nvPr/>
        </p:nvSpPr>
        <p:spPr>
          <a:xfrm>
            <a:off x="150256" y="1734402"/>
            <a:ext cx="42134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But he was pierced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for our transgressions;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he was crushed for our iniquities; upon him was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the chastisement that brought us peace,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and with his wounds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we are healed. </a:t>
            </a:r>
          </a:p>
          <a:p>
            <a:r>
              <a:rPr lang="en-US" sz="3600" b="1" dirty="0">
                <a:latin typeface="whatever it takes" pitchFamily="2" charset="0"/>
              </a:rPr>
              <a:t>Isaiah 53:5</a:t>
            </a:r>
            <a:endParaRPr lang="en-US" sz="2800" b="1" dirty="0">
              <a:latin typeface="whatever it takes" pitchFamily="2" charset="0"/>
            </a:endParaRPr>
          </a:p>
        </p:txBody>
      </p:sp>
      <p:pic>
        <p:nvPicPr>
          <p:cNvPr id="33" name="Picture 3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701740-5AF6-41D3-9DFF-7EA3DAD0D4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3834">
            <a:off x="4905595" y="3921607"/>
            <a:ext cx="3247258" cy="280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08817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asketball hoop&#10;&#10;Description automatically generated">
            <a:extLst>
              <a:ext uri="{FF2B5EF4-FFF2-40B4-BE49-F238E27FC236}">
                <a16:creationId xmlns:a16="http://schemas.microsoft.com/office/drawing/2014/main" id="{E856A55C-0840-4D28-B609-6435FF294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791" y="-80685"/>
            <a:ext cx="9983849" cy="72165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2BBA3-395F-406A-8931-1D8B8F3EDE56}"/>
              </a:ext>
            </a:extLst>
          </p:cNvPr>
          <p:cNvSpPr txBox="1"/>
          <p:nvPr/>
        </p:nvSpPr>
        <p:spPr>
          <a:xfrm rot="21176789">
            <a:off x="3926570" y="19952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Redeemed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AFB57-D61C-4A95-B007-0403D5F6BFA6}"/>
              </a:ext>
            </a:extLst>
          </p:cNvPr>
          <p:cNvSpPr txBox="1"/>
          <p:nvPr/>
        </p:nvSpPr>
        <p:spPr>
          <a:xfrm rot="178291">
            <a:off x="4042677" y="354144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In Christ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9251CD-17CC-4803-A9AD-A59809C663E0}"/>
              </a:ext>
            </a:extLst>
          </p:cNvPr>
          <p:cNvSpPr txBox="1"/>
          <p:nvPr/>
        </p:nvSpPr>
        <p:spPr>
          <a:xfrm rot="495380">
            <a:off x="6619675" y="4975730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Whole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1FCEA5-1531-4C2A-884D-EB5C52354DD2}"/>
              </a:ext>
            </a:extLst>
          </p:cNvPr>
          <p:cNvSpPr txBox="1"/>
          <p:nvPr/>
        </p:nvSpPr>
        <p:spPr>
          <a:xfrm rot="817861">
            <a:off x="5525419" y="2557621"/>
            <a:ext cx="295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Co-heir with Christ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DDE566-903B-4046-BA2A-8D18E48EFD23}"/>
              </a:ext>
            </a:extLst>
          </p:cNvPr>
          <p:cNvSpPr txBox="1"/>
          <p:nvPr/>
        </p:nvSpPr>
        <p:spPr>
          <a:xfrm>
            <a:off x="4321017" y="4171801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Abundant Life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7FE5C-9F5C-4E35-9846-93B3D13DFF6F}"/>
              </a:ext>
            </a:extLst>
          </p:cNvPr>
          <p:cNvSpPr txBox="1"/>
          <p:nvPr/>
        </p:nvSpPr>
        <p:spPr>
          <a:xfrm>
            <a:off x="3954953" y="2792424"/>
            <a:ext cx="2874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Child of God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B70C0C-2A4E-4E09-B5BF-6B8AD5B40AD6}"/>
              </a:ext>
            </a:extLst>
          </p:cNvPr>
          <p:cNvSpPr txBox="1"/>
          <p:nvPr/>
        </p:nvSpPr>
        <p:spPr>
          <a:xfrm>
            <a:off x="6645712" y="4001479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Full of Joy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208967-A859-4EF6-B0AA-D49FA5217A2F}"/>
              </a:ext>
            </a:extLst>
          </p:cNvPr>
          <p:cNvSpPr txBox="1"/>
          <p:nvPr/>
        </p:nvSpPr>
        <p:spPr>
          <a:xfrm rot="21176789">
            <a:off x="5015570" y="5307845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Clean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7048C3-792F-4077-91BF-352C86F964AC}"/>
              </a:ext>
            </a:extLst>
          </p:cNvPr>
          <p:cNvSpPr txBox="1"/>
          <p:nvPr/>
        </p:nvSpPr>
        <p:spPr>
          <a:xfrm rot="20897021">
            <a:off x="5779935" y="331297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Adopted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0F8B0C-C9BB-4A92-8D87-E7E0557A0725}"/>
              </a:ext>
            </a:extLst>
          </p:cNvPr>
          <p:cNvSpPr txBox="1"/>
          <p:nvPr/>
        </p:nvSpPr>
        <p:spPr>
          <a:xfrm rot="21176789">
            <a:off x="4290187" y="4727583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Peacemaker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88D3D-1F40-4C68-A2A7-B5CCF7A59C72}"/>
              </a:ext>
            </a:extLst>
          </p:cNvPr>
          <p:cNvSpPr txBox="1"/>
          <p:nvPr/>
        </p:nvSpPr>
        <p:spPr>
          <a:xfrm rot="483506">
            <a:off x="6555633" y="1997552"/>
            <a:ext cx="2339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Healed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A2427-3E7E-4252-A9C9-448C6A62E02E}"/>
              </a:ext>
            </a:extLst>
          </p:cNvPr>
          <p:cNvSpPr txBox="1"/>
          <p:nvPr/>
        </p:nvSpPr>
        <p:spPr>
          <a:xfrm rot="20572543">
            <a:off x="5763207" y="5520616"/>
            <a:ext cx="2871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Righteous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25E90-E2F5-4B86-AE8C-2D9F200FE8D1}"/>
              </a:ext>
            </a:extLst>
          </p:cNvPr>
          <p:cNvSpPr txBox="1"/>
          <p:nvPr/>
        </p:nvSpPr>
        <p:spPr>
          <a:xfrm rot="20927001">
            <a:off x="3806812" y="510024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Childhood scenes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1484E8-9760-4031-8CB5-14F978E23C6B}"/>
              </a:ext>
            </a:extLst>
          </p:cNvPr>
          <p:cNvSpPr txBox="1"/>
          <p:nvPr/>
        </p:nvSpPr>
        <p:spPr>
          <a:xfrm>
            <a:off x="5722833" y="465963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Trauma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0EBC9A-1A46-4813-8A89-25A76B0D1C62}"/>
              </a:ext>
            </a:extLst>
          </p:cNvPr>
          <p:cNvSpPr txBox="1"/>
          <p:nvPr/>
        </p:nvSpPr>
        <p:spPr>
          <a:xfrm rot="21363416">
            <a:off x="4561956" y="776036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Wounding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38384E-CFC9-4478-8746-919C79A7FE2B}"/>
              </a:ext>
            </a:extLst>
          </p:cNvPr>
          <p:cNvSpPr txBox="1"/>
          <p:nvPr/>
        </p:nvSpPr>
        <p:spPr>
          <a:xfrm rot="21426467">
            <a:off x="5015843" y="1073771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Family of origin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0AE1DD-DEA4-4F01-830B-E5D3218B90B3}"/>
              </a:ext>
            </a:extLst>
          </p:cNvPr>
          <p:cNvSpPr txBox="1"/>
          <p:nvPr/>
        </p:nvSpPr>
        <p:spPr>
          <a:xfrm rot="584107">
            <a:off x="5498929" y="94229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Victim &amp; Victimizer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383FF5-AEAC-4FEC-A53A-3937410C4ED0}"/>
              </a:ext>
            </a:extLst>
          </p:cNvPr>
          <p:cNvSpPr txBox="1"/>
          <p:nvPr/>
        </p:nvSpPr>
        <p:spPr>
          <a:xfrm rot="223981">
            <a:off x="6702025" y="586645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Abuse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6362E3-0CF9-4F68-89A5-03E74A2CAB4B}"/>
              </a:ext>
            </a:extLst>
          </p:cNvPr>
          <p:cNvSpPr txBox="1"/>
          <p:nvPr/>
        </p:nvSpPr>
        <p:spPr>
          <a:xfrm rot="20927001">
            <a:off x="7624701" y="545862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Lies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06E62B-437A-44DC-B787-CE35DF965A80}"/>
              </a:ext>
            </a:extLst>
          </p:cNvPr>
          <p:cNvSpPr txBox="1"/>
          <p:nvPr/>
        </p:nvSpPr>
        <p:spPr>
          <a:xfrm rot="21435880">
            <a:off x="4123950" y="938320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Fear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087E20-6B5E-43E7-BF67-648B7ABBC2F4}"/>
              </a:ext>
            </a:extLst>
          </p:cNvPr>
          <p:cNvSpPr txBox="1"/>
          <p:nvPr/>
        </p:nvSpPr>
        <p:spPr>
          <a:xfrm rot="21435880">
            <a:off x="6838560" y="702918"/>
            <a:ext cx="30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trike="sngStrike" dirty="0">
                <a:latin typeface="whatever it takes" pitchFamily="2" charset="0"/>
              </a:rPr>
              <a:t>Shame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D9262A-31C6-47C6-BA8B-D094BD9A1188}"/>
              </a:ext>
            </a:extLst>
          </p:cNvPr>
          <p:cNvSpPr txBox="1"/>
          <p:nvPr/>
        </p:nvSpPr>
        <p:spPr>
          <a:xfrm>
            <a:off x="150256" y="1734402"/>
            <a:ext cx="42134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whatever it takes" pitchFamily="2" charset="0"/>
              </a:rPr>
              <a:t>But he was pierced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for our transgressions;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he was crushed for our iniquities; upon him was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the chastisement that brought us peace,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and with his wounds </a:t>
            </a:r>
            <a:br>
              <a:rPr lang="en-US" sz="3600" b="1" dirty="0">
                <a:latin typeface="whatever it takes" pitchFamily="2" charset="0"/>
              </a:rPr>
            </a:br>
            <a:r>
              <a:rPr lang="en-US" sz="3600" b="1" dirty="0">
                <a:latin typeface="whatever it takes" pitchFamily="2" charset="0"/>
              </a:rPr>
              <a:t>we are healed. </a:t>
            </a:r>
          </a:p>
          <a:p>
            <a:r>
              <a:rPr lang="en-US" sz="3600" b="1" dirty="0">
                <a:latin typeface="whatever it takes" pitchFamily="2" charset="0"/>
              </a:rPr>
              <a:t>Isaiah 53:5</a:t>
            </a:r>
            <a:endParaRPr lang="en-US" sz="2800" b="1" dirty="0">
              <a:latin typeface="whatever it tak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20713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E434-9EE7-4A0F-A8C7-00387E76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honeycomb, outdoor object&#10;&#10;Description automatically generated">
            <a:extLst>
              <a:ext uri="{FF2B5EF4-FFF2-40B4-BE49-F238E27FC236}">
                <a16:creationId xmlns:a16="http://schemas.microsoft.com/office/drawing/2014/main" id="{1643FF91-884E-43E1-9A23-4985294E1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400584260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8B9715-41B0-49D5-8896-4B6F82DBA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7FB799-9F46-4D3D-AA9F-DDBE58A25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68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BEAUTIFUL THINGS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39401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All this pain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wonder if I'll ever find my way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wonder if my life could really change at all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All this earth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Could all that is lost ever be found?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Could a garden come out from this ground at all?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BEAUTIFUL THINGS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3764304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make beautiful things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make beautiful things out of the dust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make beautiful things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make beautiful things out of 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BEAUTIFUL THINGS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456269"/>
      </p:ext>
    </p:extLst>
  </p:cSld>
  <p:clrMapOvr>
    <a:masterClrMapping/>
  </p:clrMapOvr>
  <p:transition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All around,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Hope is springing up from this old ground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Out of chaos life is being found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in you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BEAUTIFUL THINGS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330915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make beautiful things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make beautiful things out of the dust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make beautiful things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make beautiful things out of 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BEAUTIFUL THINGS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023330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make me new,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are making me new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make me new,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are making me new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BEAUTIFUL THINGS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86369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STEWARDSHIP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73B8-5F6A-4A4A-9D45-33AA5148EA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954" y="1521443"/>
            <a:ext cx="8760590" cy="51936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200" dirty="0"/>
              <a:t>How did you steward the $20?</a:t>
            </a:r>
          </a:p>
          <a:p>
            <a:r>
              <a:rPr lang="en-US" sz="4000" dirty="0"/>
              <a:t>Kate Deaver</a:t>
            </a:r>
          </a:p>
          <a:p>
            <a:r>
              <a:rPr lang="en-US" sz="4000" dirty="0"/>
              <a:t>Chris Swanson</a:t>
            </a:r>
          </a:p>
          <a:p>
            <a:r>
              <a:rPr lang="en-US" sz="4000" dirty="0"/>
              <a:t>Terrence Thomas</a:t>
            </a:r>
          </a:p>
          <a:p>
            <a:r>
              <a:rPr lang="en-US" sz="4000" dirty="0"/>
              <a:t>Dan Chitwood</a:t>
            </a:r>
          </a:p>
          <a:p>
            <a:r>
              <a:rPr lang="en-US" sz="4000" dirty="0"/>
              <a:t>Drew </a:t>
            </a:r>
            <a:r>
              <a:rPr lang="en-US" sz="4000" dirty="0" err="1"/>
              <a:t>Fratecelli</a:t>
            </a:r>
            <a:endParaRPr lang="en-US" sz="4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E23B9B-512C-4796-AC86-3F3F41AA3DC4}"/>
              </a:ext>
            </a:extLst>
          </p:cNvPr>
          <p:cNvSpPr/>
          <p:nvPr/>
        </p:nvSpPr>
        <p:spPr>
          <a:xfrm>
            <a:off x="7227277" y="5257800"/>
            <a:ext cx="2294792" cy="1943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039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304800" y="462637"/>
            <a:ext cx="849376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r>
              <a:rPr lang="en-US" sz="2200" dirty="0"/>
              <a:t>Then I saw a new heaven and a new earth, for the first heaven and the first earth had passed away, and the sea was no more. </a:t>
            </a:r>
            <a:r>
              <a:rPr lang="en-US" sz="2200" b="1" baseline="30000" dirty="0"/>
              <a:t>2 </a:t>
            </a:r>
            <a:r>
              <a:rPr lang="en-US" sz="2200" dirty="0"/>
              <a:t>And I saw the holy city, new Jerusalem, coming down out of heaven from God, prepared as a bride adorned for her husband. </a:t>
            </a:r>
            <a:r>
              <a:rPr lang="en-US" sz="2200" b="1" baseline="30000" dirty="0"/>
              <a:t>3 </a:t>
            </a:r>
            <a:r>
              <a:rPr lang="en-US" sz="2200" dirty="0"/>
              <a:t>And I heard a</a:t>
            </a:r>
            <a:br>
              <a:rPr lang="en-US" sz="2200" dirty="0"/>
            </a:br>
            <a:r>
              <a:rPr lang="en-US" sz="2200" dirty="0"/>
              <a:t>loud voice from the throne saying, “Behold, the dwelling place of </a:t>
            </a:r>
            <a:br>
              <a:rPr lang="en-US" sz="2200" dirty="0"/>
            </a:br>
            <a:r>
              <a:rPr lang="en-US" sz="2200" dirty="0"/>
              <a:t>God is with man. He will dwell with them, and they will be his people, and God himself will be with them as their God. </a:t>
            </a:r>
            <a:r>
              <a:rPr lang="en-US" sz="2200" b="1" baseline="30000" dirty="0"/>
              <a:t>4 </a:t>
            </a:r>
            <a:r>
              <a:rPr lang="en-US" sz="2200" dirty="0"/>
              <a:t>He will </a:t>
            </a:r>
            <a:br>
              <a:rPr lang="en-US" sz="2200" dirty="0"/>
            </a:br>
            <a:r>
              <a:rPr lang="en-US" sz="2200" dirty="0"/>
              <a:t>wipe away every tear from their eyes, and death shall be no more, </a:t>
            </a:r>
            <a:br>
              <a:rPr lang="en-US" sz="2200" dirty="0"/>
            </a:br>
            <a:r>
              <a:rPr lang="en-US" sz="2200" dirty="0"/>
              <a:t>neither shall there be mourning, nor crying, nor pain anymore, for </a:t>
            </a:r>
            <a:br>
              <a:rPr lang="en-US" sz="2200" dirty="0"/>
            </a:br>
            <a:r>
              <a:rPr lang="en-US" sz="2200" dirty="0"/>
              <a:t>the former things have passed away.” </a:t>
            </a:r>
            <a:r>
              <a:rPr lang="en-US" sz="2200" b="1" baseline="30000" dirty="0"/>
              <a:t>5 </a:t>
            </a:r>
            <a:r>
              <a:rPr lang="en-US" sz="2200" dirty="0"/>
              <a:t>And he who was seated on the throne said, “</a:t>
            </a:r>
            <a:r>
              <a:rPr lang="en-US" sz="2200" b="1" dirty="0"/>
              <a:t>Behold, I am making all things new.</a:t>
            </a:r>
            <a:r>
              <a:rPr lang="en-US" sz="2200" dirty="0"/>
              <a:t>” Also he said, “Write this down, for these words are trust-worthy and true.” </a:t>
            </a:r>
            <a:r>
              <a:rPr lang="en-US" sz="2200" b="1" baseline="30000" dirty="0"/>
              <a:t>6 </a:t>
            </a:r>
            <a:r>
              <a:rPr lang="en-US" sz="2200" dirty="0"/>
              <a:t>And he said to me, “It is done! I am the Alpha and the Omega, the beginning </a:t>
            </a:r>
            <a:br>
              <a:rPr lang="en-US" sz="2200" dirty="0"/>
            </a:br>
            <a:r>
              <a:rPr lang="en-US" sz="2200" dirty="0"/>
              <a:t>and the end. </a:t>
            </a:r>
            <a:r>
              <a:rPr lang="en-US" sz="2200" b="1" dirty="0"/>
              <a:t>To the thirsty I will give from the spring of the </a:t>
            </a:r>
            <a:br>
              <a:rPr lang="en-US" sz="2200" b="1" dirty="0"/>
            </a:br>
            <a:r>
              <a:rPr lang="en-US" sz="2200" b="1" dirty="0"/>
              <a:t>water of life without payment.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REVELATION 21:1-6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046966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make me new,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are making me new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</a:b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make me new,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You are making me new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BEAUTIFUL THINGS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29782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A0161C0-10C3-43F5-B639-C927E7D03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81300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I SURRENDER ALL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75503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All to Jesus I surrender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All to Him I freely give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will ever love and trust Him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In His presence daily live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I SURRENDER ALL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299364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38408"/>
            <a:ext cx="9144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surrender all, I surrender all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All to Thee my blessed Savior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surrender 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I SURRENDER ALL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339732"/>
      </p:ext>
    </p:extLst>
  </p:cSld>
  <p:clrMapOvr>
    <a:masterClrMapping/>
  </p:clrMapOvr>
  <p:transition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All to Jesus I surrender,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Lord, I give myself to Thee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Fill me with Thy love and power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Let Thy blessing fall on 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I SURRENDER ALL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375322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38408"/>
            <a:ext cx="91440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surrender all, I surrender all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All to Thee my blessed Savior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surrender all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I SURRENDER ALL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779636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AMAZING GRACE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742527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Amazing grace! How sweet the sound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That saved a wretch like 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 once was lost but now am found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Was blind but now I see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AMAZING GRACE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38189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INVESTMEST BASICS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252886" y="1587310"/>
            <a:ext cx="878556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TODAY, OCT. 20TH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6-7pm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Parlor Rm.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workshop brought to us by Thrivent Financial, a not-for-profit financial services organization that several Tallgrass families use for their financial planning.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and child-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 are provided for those who already RSVPed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Otherwise you’re welcome to join us, but food and </a:t>
            </a:r>
            <a:b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childcare will be on your own.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2C1740F-8E7F-4D9E-8253-9150275B2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905" y="1272921"/>
            <a:ext cx="8641663" cy="172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31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T’was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 grace that taught my heart to fear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And grace my fears relieved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How precious did that grace appear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The hour I first believed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AMAZING GRACE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528403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My chains are gone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I’ve been set free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My God, my Savior has ransomed me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And like a flood, His mercy reigns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Unending love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Amazing grace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AMAZING GRACE</a:t>
            </a: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34925"/>
      </p:ext>
    </p:extLst>
  </p:cSld>
  <p:clrMapOvr>
    <a:masterClrMapping/>
  </p:clrMapOvr>
  <p:transition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 panose="020F0502020204030204"/>
                <a:ea typeface="Cooper Hewitt" pitchFamily="50" charset="0"/>
                <a:cs typeface="+mn-cs"/>
              </a:rPr>
              <a:t>BENEDICTION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04589"/>
      </p:ext>
    </p:extLst>
  </p:cSld>
  <p:clrMapOvr>
    <a:masterClrMapping/>
  </p:clrMapOvr>
  <p:transition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Father, give Your benediction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Give us Your peace before we part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Still our minds with truth’s conviction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Calm with trust each anxious heart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BENEDICTION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597577"/>
      </p:ext>
    </p:extLst>
  </p:cSld>
  <p:clrMapOvr>
    <a:masterClrMapping/>
  </p:clrMapOvr>
  <p:transition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Father, give Your benediction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Bid our grief and struggles end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Peace which passes understanding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On our waiting spirit send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BENEDICTION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737280"/>
      </p:ext>
    </p:extLst>
  </p:cSld>
  <p:clrMapOvr>
    <a:masterClrMapping/>
  </p:clrMapOvr>
  <p:transition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Amen. Amen.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Amen. Amen.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Amen. Amen.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oper Hewitt" pitchFamily="50" charset="0"/>
                <a:ea typeface="Cooper Hewitt" pitchFamily="50" charset="0"/>
                <a:cs typeface="+mn-cs"/>
              </a:rPr>
              <a:t>amen: let it be so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5B526-DDFA-4223-ACB6-48DEAF44BA7F}"/>
              </a:ext>
            </a:extLst>
          </p:cNvPr>
          <p:cNvSpPr txBox="1"/>
          <p:nvPr/>
        </p:nvSpPr>
        <p:spPr>
          <a:xfrm>
            <a:off x="0" y="747117"/>
            <a:ext cx="9144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srgbClr val="C8780E"/>
              </a:solidFill>
              <a:effectLst/>
              <a:uLnTx/>
              <a:uFillTx/>
              <a:latin typeface="Calibri" panose="020F0502020204030204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oper Hewitt" pitchFamily="50" charset="0"/>
              <a:ea typeface="Cooper Hewitt" pitchFamily="50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E8DED8-AC2F-4A9C-99AC-E2C3FE489FA6}"/>
              </a:ext>
            </a:extLst>
          </p:cNvPr>
          <p:cNvSpPr txBox="1"/>
          <p:nvPr/>
        </p:nvSpPr>
        <p:spPr>
          <a:xfrm>
            <a:off x="0" y="747117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-300" normalizeH="0" baseline="0" noProof="0" dirty="0">
                <a:ln>
                  <a:noFill/>
                </a:ln>
                <a:solidFill>
                  <a:srgbClr val="C8780E"/>
                </a:solidFill>
                <a:effectLst/>
                <a:uLnTx/>
                <a:uFillTx/>
                <a:latin typeface="Calibri"/>
                <a:ea typeface="Cooper Hewitt" pitchFamily="50" charset="0"/>
                <a:cs typeface="+mn-cs"/>
              </a:rPr>
              <a:t>BENEDICTION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52CFEB-2AED-4C66-A79E-DF82161588A7}"/>
              </a:ext>
            </a:extLst>
          </p:cNvPr>
          <p:cNvCxnSpPr>
            <a:cxnSpLocks/>
          </p:cNvCxnSpPr>
          <p:nvPr/>
        </p:nvCxnSpPr>
        <p:spPr>
          <a:xfrm>
            <a:off x="1231610" y="1647906"/>
            <a:ext cx="6629400" cy="0"/>
          </a:xfrm>
          <a:prstGeom prst="line">
            <a:avLst/>
          </a:prstGeom>
          <a:ln w="12700">
            <a:solidFill>
              <a:srgbClr val="7171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18949" y="6296125"/>
            <a:ext cx="37026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tallgrass.church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30569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948963"/>
      </p:ext>
    </p:extLst>
  </p:cSld>
  <p:clrMapOvr>
    <a:masterClrMapping/>
  </p:clrMapOvr>
  <p:transition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8B9715-41B0-49D5-8896-4B6F82DBA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7FB799-9F46-4D3D-AA9F-DDBE58A25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907907"/>
      </p:ext>
    </p:extLst>
  </p:cSld>
  <p:clrMapOvr>
    <a:masterClrMapping/>
  </p:clrMapOvr>
  <p:transition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0D388341-9587-457F-B5D9-A64889AC23D3}"/>
              </a:ext>
            </a:extLst>
          </p:cNvPr>
          <p:cNvSpPr/>
          <p:nvPr/>
        </p:nvSpPr>
        <p:spPr>
          <a:xfrm rot="10800000" flipH="1">
            <a:off x="0" y="926349"/>
            <a:ext cx="9765102" cy="337836"/>
          </a:xfrm>
          <a:prstGeom prst="triangle">
            <a:avLst>
              <a:gd name="adj" fmla="val 0"/>
            </a:avLst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33BE2E-325A-4A66-B2ED-9D6F5BFDE651}"/>
              </a:ext>
            </a:extLst>
          </p:cNvPr>
          <p:cNvSpPr/>
          <p:nvPr/>
        </p:nvSpPr>
        <p:spPr>
          <a:xfrm>
            <a:off x="1" y="-60385"/>
            <a:ext cx="9144000" cy="992038"/>
          </a:xfrm>
          <a:prstGeom prst="rect">
            <a:avLst/>
          </a:prstGeom>
          <a:solidFill>
            <a:srgbClr val="2E5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EAD048-720E-47CE-9A43-658E55AE0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09" y="142860"/>
            <a:ext cx="8776535" cy="926816"/>
          </a:xfrm>
        </p:spPr>
        <p:txBody>
          <a:bodyPr>
            <a:no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INVESTMEST BASICS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B2A4F8-235C-4F42-95C4-082A1A826916}"/>
              </a:ext>
            </a:extLst>
          </p:cNvPr>
          <p:cNvSpPr txBox="1"/>
          <p:nvPr/>
        </p:nvSpPr>
        <p:spPr>
          <a:xfrm>
            <a:off x="252886" y="1587310"/>
            <a:ext cx="878556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TODAY, OCT. 20TH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6-7pm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Parlor Rm.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0569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Free workshop brought to us by Thrivent Financial, a not-for-profit financial services organization that several Tallgrass families use for their financial planning.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Food and child-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 are provided for those who already RSVPed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Otherwise you’re welcome to join us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but food and </a:t>
            </a:r>
            <a:b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childcare will be on your own.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2C1740F-8E7F-4D9E-8253-9150275B2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905" y="1272921"/>
            <a:ext cx="8641663" cy="172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7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B798E-57C2-4C15-978F-C12B36916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F7F414-C07F-4A75-BF3F-7DB05D95A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180474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GOSPEL RELATING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6" y="1191606"/>
            <a:ext cx="5923916" cy="5425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081DD6-6EBF-4E9D-BBC1-624A47C056EA}"/>
              </a:ext>
            </a:extLst>
          </p:cNvPr>
          <p:cNvSpPr txBox="1"/>
          <p:nvPr/>
        </p:nvSpPr>
        <p:spPr>
          <a:xfrm>
            <a:off x="1228685" y="4684401"/>
            <a:ext cx="1872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E5797"/>
                </a:solidFill>
                <a:latin typeface="Ubuntu" panose="020B0504030602030204" pitchFamily="34" charset="0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348231705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1CD5E-A6A4-41E4-9946-41F9F3184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GOSPEL RELATING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0D8563-75C4-4275-AA7B-633409FF5DEC}"/>
              </a:ext>
            </a:extLst>
          </p:cNvPr>
          <p:cNvSpPr txBox="1"/>
          <p:nvPr/>
        </p:nvSpPr>
        <p:spPr>
          <a:xfrm>
            <a:off x="1314994" y="3663826"/>
            <a:ext cx="305660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Overlays like this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5159959-8B7E-4ABF-B343-399047CB9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06" y="1191606"/>
            <a:ext cx="5923916" cy="542544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02B106-D80E-4E35-8FF0-A07D2D9913C9}"/>
              </a:ext>
            </a:extLst>
          </p:cNvPr>
          <p:cNvSpPr/>
          <p:nvPr/>
        </p:nvSpPr>
        <p:spPr>
          <a:xfrm>
            <a:off x="3254188" y="5986950"/>
            <a:ext cx="1317812" cy="735906"/>
          </a:xfrm>
          <a:prstGeom prst="roundRect">
            <a:avLst/>
          </a:prstGeom>
          <a:noFill/>
          <a:ln w="127000">
            <a:solidFill>
              <a:srgbClr val="2E5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081DD6-6EBF-4E9D-BBC1-624A47C056EA}"/>
              </a:ext>
            </a:extLst>
          </p:cNvPr>
          <p:cNvSpPr txBox="1"/>
          <p:nvPr/>
        </p:nvSpPr>
        <p:spPr>
          <a:xfrm>
            <a:off x="1228685" y="4684401"/>
            <a:ext cx="1872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2E5797"/>
                </a:solidFill>
                <a:latin typeface="Ubuntu" panose="020B0504030602030204" pitchFamily="34" charset="0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19208568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6">
      <a:dk1>
        <a:srgbClr val="005A58"/>
      </a:dk1>
      <a:lt1>
        <a:srgbClr val="FFFFFF"/>
      </a:lt1>
      <a:dk2>
        <a:srgbClr val="008080"/>
      </a:dk2>
      <a:lt2>
        <a:srgbClr val="FFFF99"/>
      </a:lt2>
      <a:accent1>
        <a:srgbClr val="006462"/>
      </a:accent1>
      <a:accent2>
        <a:srgbClr val="6D6FC7"/>
      </a:accent2>
      <a:accent3>
        <a:srgbClr val="AAC0C0"/>
      </a:accent3>
      <a:accent4>
        <a:srgbClr val="DADADA"/>
      </a:accent4>
      <a:accent5>
        <a:srgbClr val="AAB8B7"/>
      </a:accent5>
      <a:accent6>
        <a:srgbClr val="6264B4"/>
      </a:accent6>
      <a:hlink>
        <a:srgbClr val="00FFFF"/>
      </a:hlink>
      <a:folHlink>
        <a:srgbClr val="00FF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3342</TotalTime>
  <Words>1526</Words>
  <Application>Microsoft Office PowerPoint</Application>
  <PresentationFormat>On-screen Show (4:3)</PresentationFormat>
  <Paragraphs>600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Calibri</vt:lpstr>
      <vt:lpstr>Calibri Light</vt:lpstr>
      <vt:lpstr>Cooper Hewitt</vt:lpstr>
      <vt:lpstr>Ubuntu</vt:lpstr>
      <vt:lpstr>whatever it takes</vt:lpstr>
      <vt:lpstr>7_Office Theme</vt:lpstr>
      <vt:lpstr>9_Office Theme</vt:lpstr>
      <vt:lpstr>1_Default Design</vt:lpstr>
      <vt:lpstr>PowerPoint Presentation</vt:lpstr>
      <vt:lpstr>Mega Mingle Questions:</vt:lpstr>
      <vt:lpstr>PowerPoint Presentation</vt:lpstr>
      <vt:lpstr>GIVING INTENTION CARDS</vt:lpstr>
      <vt:lpstr>STEWARDSHIP REPORTS</vt:lpstr>
      <vt:lpstr>INVESTMEST BASICS</vt:lpstr>
      <vt:lpstr>PowerPoint Presentation</vt:lpstr>
      <vt:lpstr>GOSPEL RELATING</vt:lpstr>
      <vt:lpstr>GOSPEL RELATING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Agents of Change</vt:lpstr>
      <vt:lpstr>3 Agents of Change</vt:lpstr>
      <vt:lpstr>PowerPoint Presentation</vt:lpstr>
      <vt:lpstr>Drawing out deep waters</vt:lpstr>
      <vt:lpstr>Drawing out deep waters</vt:lpstr>
      <vt:lpstr>Drawing out deep waters</vt:lpstr>
      <vt:lpstr>Drawing out deep waters</vt:lpstr>
      <vt:lpstr>Drawing out deep waters</vt:lpstr>
      <vt:lpstr>Drawing out deep waters</vt:lpstr>
      <vt:lpstr>PowerPoint Presentation</vt:lpstr>
      <vt:lpstr>Drawing out deep waters</vt:lpstr>
      <vt:lpstr>Drawing out deep waters</vt:lpstr>
      <vt:lpstr>Drawing out deep waters</vt:lpstr>
      <vt:lpstr>Drawing out deep waters</vt:lpstr>
      <vt:lpstr>Drawing out deep waters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INVESTMEST BASICS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 HOPE COMMUNITY CHURCH</dc:creator>
  <cp:lastModifiedBy> </cp:lastModifiedBy>
  <cp:revision>32</cp:revision>
  <dcterms:created xsi:type="dcterms:W3CDTF">2019-09-26T16:59:18Z</dcterms:created>
  <dcterms:modified xsi:type="dcterms:W3CDTF">2019-10-21T16:53:18Z</dcterms:modified>
</cp:coreProperties>
</file>