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 id="2147483919" r:id="rId2"/>
    <p:sldMasterId id="2147483933" r:id="rId3"/>
  </p:sldMasterIdLst>
  <p:notesMasterIdLst>
    <p:notesMasterId r:id="rId62"/>
  </p:notesMasterIdLst>
  <p:sldIdLst>
    <p:sldId id="2383" r:id="rId4"/>
    <p:sldId id="3144" r:id="rId5"/>
    <p:sldId id="3152" r:id="rId6"/>
    <p:sldId id="3177" r:id="rId7"/>
    <p:sldId id="3178" r:id="rId8"/>
    <p:sldId id="3176" r:id="rId9"/>
    <p:sldId id="3154" r:id="rId10"/>
    <p:sldId id="3155" r:id="rId11"/>
    <p:sldId id="3156" r:id="rId12"/>
    <p:sldId id="3157" r:id="rId13"/>
    <p:sldId id="3153" r:id="rId14"/>
    <p:sldId id="3158" r:id="rId15"/>
    <p:sldId id="3159" r:id="rId16"/>
    <p:sldId id="3161" r:id="rId17"/>
    <p:sldId id="3162" r:id="rId18"/>
    <p:sldId id="3163" r:id="rId19"/>
    <p:sldId id="3164" r:id="rId20"/>
    <p:sldId id="3165" r:id="rId21"/>
    <p:sldId id="3166" r:id="rId22"/>
    <p:sldId id="3167" r:id="rId23"/>
    <p:sldId id="3168" r:id="rId24"/>
    <p:sldId id="3180" r:id="rId25"/>
    <p:sldId id="3169" r:id="rId26"/>
    <p:sldId id="3172" r:id="rId27"/>
    <p:sldId id="3149" r:id="rId28"/>
    <p:sldId id="3174" r:id="rId29"/>
    <p:sldId id="3175" r:id="rId30"/>
    <p:sldId id="3171" r:id="rId31"/>
    <p:sldId id="256" r:id="rId32"/>
    <p:sldId id="257" r:id="rId33"/>
    <p:sldId id="258" r:id="rId34"/>
    <p:sldId id="259" r:id="rId35"/>
    <p:sldId id="262" r:id="rId36"/>
    <p:sldId id="263" r:id="rId37"/>
    <p:sldId id="264" r:id="rId38"/>
    <p:sldId id="265" r:id="rId39"/>
    <p:sldId id="266" r:id="rId40"/>
    <p:sldId id="260" r:id="rId41"/>
    <p:sldId id="267" r:id="rId42"/>
    <p:sldId id="268" r:id="rId43"/>
    <p:sldId id="269" r:id="rId44"/>
    <p:sldId id="261" r:id="rId45"/>
    <p:sldId id="270" r:id="rId46"/>
    <p:sldId id="271" r:id="rId47"/>
    <p:sldId id="272" r:id="rId48"/>
    <p:sldId id="273" r:id="rId49"/>
    <p:sldId id="274" r:id="rId50"/>
    <p:sldId id="276" r:id="rId51"/>
    <p:sldId id="277" r:id="rId52"/>
    <p:sldId id="278" r:id="rId53"/>
    <p:sldId id="279" r:id="rId54"/>
    <p:sldId id="280" r:id="rId55"/>
    <p:sldId id="281" r:id="rId56"/>
    <p:sldId id="282" r:id="rId57"/>
    <p:sldId id="283" r:id="rId58"/>
    <p:sldId id="284" r:id="rId59"/>
    <p:sldId id="285" r:id="rId60"/>
    <p:sldId id="3179" r:id="rId61"/>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7">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HOPE COMMUNITY CHURCH" initials="NHCC" lastIdx="0" clrIdx="0"/>
  <p:cmAuthor id="2" name=" "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695"/>
    <a:srgbClr val="1B778F"/>
    <a:srgbClr val="31B5B7"/>
    <a:srgbClr val="305696"/>
    <a:srgbClr val="2E5797"/>
    <a:srgbClr val="404953"/>
    <a:srgbClr val="424450"/>
    <a:srgbClr val="4A3463"/>
    <a:srgbClr val="ECDEDB"/>
    <a:srgbClr val="177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0" autoAdjust="0"/>
  </p:normalViewPr>
  <p:slideViewPr>
    <p:cSldViewPr snapToGrid="0">
      <p:cViewPr varScale="1">
        <p:scale>
          <a:sx n="94" d="100"/>
          <a:sy n="94" d="100"/>
        </p:scale>
        <p:origin x="786" y="12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9" d="100"/>
          <a:sy n="89" d="100"/>
        </p:scale>
        <p:origin x="-1949" y="-67"/>
      </p:cViewPr>
      <p:guideLst>
        <p:guide orient="horz" pos="2167"/>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sz="3600" dirty="0">
                <a:solidFill>
                  <a:srgbClr val="305696"/>
                </a:solidFill>
                <a:latin typeface="Ubuntu" panose="020B0504030602030204" pitchFamily="34" charset="0"/>
              </a:rPr>
              <a:t>          </a:t>
            </a:r>
          </a:p>
        </c:rich>
      </c:tx>
      <c:layout>
        <c:manualLayout>
          <c:xMode val="edge"/>
          <c:yMode val="edge"/>
          <c:x val="0.14168055555555556"/>
          <c:y val="0"/>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Tallgrass Church Giving</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E3E-40CE-ADBF-56C97DB011C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E3E-40CE-ADBF-56C97DB011C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E3E-40CE-ADBF-56C97DB011C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E3E-40CE-ADBF-56C97DB011CF}"/>
              </c:ext>
            </c:extLst>
          </c:dPt>
          <c:dLbls>
            <c:dLbl>
              <c:idx val="0"/>
              <c:layout>
                <c:manualLayout>
                  <c:x val="-0.19778707349081365"/>
                  <c:y val="0.15107976086322536"/>
                </c:manualLayout>
              </c:layout>
              <c:tx>
                <c:rich>
                  <a:bodyPr/>
                  <a:lstStyle/>
                  <a:p>
                    <a:fld id="{84B691DC-6498-459F-BB2A-9B012F1CD86A}" type="PERCENTAGE">
                      <a:rPr lang="en-US" sz="440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3E-40CE-ADBF-56C97DB011CF}"/>
                </c:ext>
              </c:extLst>
            </c:dLbl>
            <c:dLbl>
              <c:idx val="1"/>
              <c:layout>
                <c:manualLayout>
                  <c:x val="0.15471631671041119"/>
                  <c:y val="-0.10128958880139982"/>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fld id="{182159A4-8042-4771-9ED3-C32216070B81}" type="PERCENTAGE">
                      <a:rPr lang="en-US" sz="4400"/>
                      <a:pPr>
                        <a:defRPr sz="2400">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3E-40CE-ADBF-56C97DB011CF}"/>
                </c:ext>
              </c:extLst>
            </c:dLbl>
            <c:dLbl>
              <c:idx val="2"/>
              <c:layout>
                <c:manualLayout>
                  <c:x val="0.15376881014873142"/>
                  <c:y val="0.25863910761154851"/>
                </c:manualLayout>
              </c:layout>
              <c:tx>
                <c:rich>
                  <a:bodyPr rot="0" spcFirstLastPara="1" vertOverflow="ellipsis" vert="horz" wrap="square" lIns="38100" tIns="19050" rIns="38100" bIns="19050" anchor="ctr" anchorCtr="1">
                    <a:spAutoFit/>
                  </a:bodyPr>
                  <a:lstStyle/>
                  <a:p>
                    <a:pPr>
                      <a:defRPr sz="4400" b="1" i="0" u="none" strike="noStrike" kern="1200" baseline="0">
                        <a:solidFill>
                          <a:schemeClr val="lt1"/>
                        </a:solidFill>
                        <a:latin typeface="+mn-lt"/>
                        <a:ea typeface="+mn-ea"/>
                        <a:cs typeface="+mn-cs"/>
                      </a:defRPr>
                    </a:pPr>
                    <a:fld id="{D9EB8635-09FF-408B-8589-A1E910907923}" type="PERCENTAGE">
                      <a:rPr lang="en-US">
                        <a:effectLst>
                          <a:outerShdw blurRad="38100" dist="38100" dir="2700000" algn="tl">
                            <a:srgbClr val="000000">
                              <a:alpha val="43137"/>
                            </a:srgbClr>
                          </a:outerShdw>
                        </a:effectLst>
                      </a:rPr>
                      <a:pPr>
                        <a:defRPr sz="4400"/>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4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3E-40CE-ADBF-56C97DB011CF}"/>
                </c:ext>
              </c:extLst>
            </c:dLbl>
            <c:dLbl>
              <c:idx val="3"/>
              <c:layout>
                <c:manualLayout>
                  <c:x val="0"/>
                  <c:y val="0.12080781568970542"/>
                </c:manualLayout>
              </c:layout>
              <c:tx>
                <c:rich>
                  <a:bodyPr/>
                  <a:lstStyle/>
                  <a:p>
                    <a:fld id="{ECC71877-CBF5-4E3B-88D6-5A0D9792AA23}" type="PERCENTAGE">
                      <a:rPr lang="en-US" sz="4400">
                        <a:effectLst>
                          <a:outerShdw blurRad="38100" dist="38100" dir="2700000" algn="tl">
                            <a:srgbClr val="000000">
                              <a:alpha val="43137"/>
                            </a:srgbClr>
                          </a:outerShdw>
                        </a:effectLst>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E3E-40CE-ADBF-56C97DB011C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Six Tallgrass Families (6) 43%</c:v>
                </c:pt>
                <c:pt idx="1">
                  <c:v>Rest of Tallgrass (19) 33%</c:v>
                </c:pt>
                <c:pt idx="2">
                  <c:v>Outside Givers (13) 24%</c:v>
                </c:pt>
                <c:pt idx="3">
                  <c:v>Tallgrass Families Giving $0 (26)</c:v>
                </c:pt>
              </c:strCache>
            </c:strRef>
          </c:cat>
          <c:val>
            <c:numRef>
              <c:f>Sheet1!$B$2:$B$5</c:f>
              <c:numCache>
                <c:formatCode>0.00%</c:formatCode>
                <c:ptCount val="4"/>
                <c:pt idx="0">
                  <c:v>0.434</c:v>
                </c:pt>
                <c:pt idx="1">
                  <c:v>0.33200000000000002</c:v>
                </c:pt>
                <c:pt idx="2">
                  <c:v>0.23400000000000001</c:v>
                </c:pt>
                <c:pt idx="3">
                  <c:v>9.9999999999999995E-8</c:v>
                </c:pt>
              </c:numCache>
            </c:numRef>
          </c:val>
          <c:extLst>
            <c:ext xmlns:c16="http://schemas.microsoft.com/office/drawing/2014/chart" uri="{C3380CC4-5D6E-409C-BE32-E72D297353CC}">
              <c16:uniqueId val="{00000000-215B-43CF-B0E5-D08FF9C957A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0"/>
        <c:delete val="1"/>
      </c:legendEntry>
      <c:legendEntry>
        <c:idx val="1"/>
        <c:delete val="1"/>
      </c:legendEntry>
      <c:legendEntry>
        <c:idx val="2"/>
        <c:delete val="1"/>
      </c:legendEntry>
      <c:legendEntry>
        <c:idx val="3"/>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44063888888888886"/>
          <c:y val="0.1173426655001458"/>
          <c:w val="4.8333333333333587E-3"/>
          <c:h val="7.14564012831729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0.35667</cdr:x>
      <cdr:y>0.64864</cdr:y>
    </cdr:from>
    <cdr:to>
      <cdr:x>0.45667</cdr:x>
      <cdr:y>0.82519</cdr:y>
    </cdr:to>
    <cdr:sp macro="" textlink="">
      <cdr:nvSpPr>
        <cdr:cNvPr id="2" name="TextBox 1">
          <a:extLst xmlns:a="http://schemas.openxmlformats.org/drawingml/2006/main">
            <a:ext uri="{FF2B5EF4-FFF2-40B4-BE49-F238E27FC236}">
              <a16:creationId xmlns:a16="http://schemas.microsoft.com/office/drawing/2014/main" id="{FD5AF4EC-5C0B-4890-8E80-6D4C666A7848}"/>
            </a:ext>
          </a:extLst>
        </cdr:cNvPr>
        <cdr:cNvSpPr txBox="1"/>
      </cdr:nvSpPr>
      <cdr:spPr>
        <a:xfrm xmlns:a="http://schemas.openxmlformats.org/drawingml/2006/main">
          <a:off x="3261390" y="4448387"/>
          <a:ext cx="914400" cy="1210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3000" dirty="0">
              <a:solidFill>
                <a:schemeClr val="bg1"/>
              </a:solidFill>
              <a:effectLst>
                <a:outerShdw blurRad="38100" dist="38100" dir="2700000" algn="tl">
                  <a:srgbClr val="000000">
                    <a:alpha val="43137"/>
                  </a:srgbClr>
                </a:outerShdw>
              </a:effectLst>
            </a:rPr>
            <a:t>19 Tallgrass </a:t>
          </a:r>
          <a:br>
            <a:rPr lang="en-US" sz="3000" dirty="0">
              <a:solidFill>
                <a:schemeClr val="bg1"/>
              </a:solidFill>
              <a:effectLst>
                <a:outerShdw blurRad="38100" dist="38100" dir="2700000" algn="tl">
                  <a:srgbClr val="000000">
                    <a:alpha val="43137"/>
                  </a:srgbClr>
                </a:outerShdw>
              </a:effectLst>
            </a:rPr>
          </a:br>
          <a:r>
            <a:rPr lang="en-US" sz="3000" dirty="0">
              <a:solidFill>
                <a:schemeClr val="bg1"/>
              </a:solidFill>
              <a:effectLst>
                <a:outerShdw blurRad="38100" dist="38100" dir="2700000" algn="tl">
                  <a:srgbClr val="000000">
                    <a:alpha val="43137"/>
                  </a:srgbClr>
                </a:outerShdw>
              </a:effectLst>
            </a:rPr>
            <a:t>Families</a:t>
          </a:r>
        </a:p>
      </cdr:txBody>
    </cdr:sp>
  </cdr:relSizeAnchor>
  <cdr:relSizeAnchor xmlns:cdr="http://schemas.openxmlformats.org/drawingml/2006/chartDrawing">
    <cdr:from>
      <cdr:x>0.61111</cdr:x>
      <cdr:y>0.43333</cdr:y>
    </cdr:from>
    <cdr:to>
      <cdr:x>0.71111</cdr:x>
      <cdr:y>0.56667</cdr:y>
    </cdr:to>
    <cdr:sp macro="" textlink="">
      <cdr:nvSpPr>
        <cdr:cNvPr id="3" name="TextBox 1">
          <a:extLst xmlns:a="http://schemas.openxmlformats.org/drawingml/2006/main">
            <a:ext uri="{FF2B5EF4-FFF2-40B4-BE49-F238E27FC236}">
              <a16:creationId xmlns:a16="http://schemas.microsoft.com/office/drawing/2014/main" id="{0DA5373A-1302-4BDE-9C4B-82C17C76B292}"/>
            </a:ext>
          </a:extLst>
        </cdr:cNvPr>
        <cdr:cNvSpPr txBox="1"/>
      </cdr:nvSpPr>
      <cdr:spPr>
        <a:xfrm xmlns:a="http://schemas.openxmlformats.org/drawingml/2006/main">
          <a:off x="5588000" y="29718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000" dirty="0">
              <a:solidFill>
                <a:schemeClr val="bg1"/>
              </a:solidFill>
            </a:rPr>
            <a:t>6 Tallgrass</a:t>
          </a:r>
          <a:br>
            <a:rPr lang="en-US" sz="3000" dirty="0">
              <a:solidFill>
                <a:schemeClr val="bg1"/>
              </a:solidFill>
            </a:rPr>
          </a:br>
          <a:r>
            <a:rPr lang="en-US" sz="3000" dirty="0">
              <a:solidFill>
                <a:schemeClr val="bg1"/>
              </a:solidFill>
            </a:rPr>
            <a:t>Families</a:t>
          </a:r>
        </a:p>
      </cdr:txBody>
    </cdr:sp>
  </cdr:relSizeAnchor>
  <cdr:relSizeAnchor xmlns:cdr="http://schemas.openxmlformats.org/drawingml/2006/chartDrawing">
    <cdr:from>
      <cdr:x>0.33444</cdr:x>
      <cdr:y>0.29259</cdr:y>
    </cdr:from>
    <cdr:to>
      <cdr:x>0.43444</cdr:x>
      <cdr:y>0.42593</cdr:y>
    </cdr:to>
    <cdr:sp macro="" textlink="">
      <cdr:nvSpPr>
        <cdr:cNvPr id="4" name="TextBox 1">
          <a:extLst xmlns:a="http://schemas.openxmlformats.org/drawingml/2006/main">
            <a:ext uri="{FF2B5EF4-FFF2-40B4-BE49-F238E27FC236}">
              <a16:creationId xmlns:a16="http://schemas.microsoft.com/office/drawing/2014/main" id="{2A0ABC21-C62E-4989-B457-7DBFA97C100D}"/>
            </a:ext>
          </a:extLst>
        </cdr:cNvPr>
        <cdr:cNvSpPr txBox="1"/>
      </cdr:nvSpPr>
      <cdr:spPr>
        <a:xfrm xmlns:a="http://schemas.openxmlformats.org/drawingml/2006/main">
          <a:off x="3058160" y="20066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000" dirty="0">
              <a:solidFill>
                <a:schemeClr val="bg1"/>
              </a:solidFill>
              <a:effectLst>
                <a:outerShdw blurRad="38100" dist="38100" dir="2700000" algn="tl">
                  <a:srgbClr val="000000">
                    <a:alpha val="43137"/>
                  </a:srgbClr>
                </a:outerShdw>
              </a:effectLst>
            </a:rPr>
            <a:t>13 Outside</a:t>
          </a:r>
          <a:br>
            <a:rPr lang="en-US" sz="3000" dirty="0">
              <a:solidFill>
                <a:schemeClr val="bg1"/>
              </a:solidFill>
              <a:effectLst>
                <a:outerShdw blurRad="38100" dist="38100" dir="2700000" algn="tl">
                  <a:srgbClr val="000000">
                    <a:alpha val="43137"/>
                  </a:srgbClr>
                </a:outerShdw>
              </a:effectLst>
            </a:rPr>
          </a:br>
          <a:r>
            <a:rPr lang="en-US" sz="3000" dirty="0">
              <a:solidFill>
                <a:schemeClr val="bg1"/>
              </a:solidFill>
              <a:effectLst>
                <a:outerShdw blurRad="38100" dist="38100" dir="2700000" algn="tl">
                  <a:srgbClr val="000000">
                    <a:alpha val="43137"/>
                  </a:srgbClr>
                </a:outerShdw>
              </a:effectLst>
            </a:rPr>
            <a:t>Givers</a:t>
          </a:r>
        </a:p>
      </cdr:txBody>
    </cdr:sp>
  </cdr:relSizeAnchor>
  <cdr:relSizeAnchor xmlns:cdr="http://schemas.openxmlformats.org/drawingml/2006/chartDrawing">
    <cdr:from>
      <cdr:x>0.49271</cdr:x>
      <cdr:y>0.14525</cdr:y>
    </cdr:from>
    <cdr:to>
      <cdr:x>0.50729</cdr:x>
      <cdr:y>0.16469</cdr:y>
    </cdr:to>
    <cdr:sp macro="" textlink="">
      <cdr:nvSpPr>
        <cdr:cNvPr id="5" name="Oval 4"/>
        <cdr:cNvSpPr/>
      </cdr:nvSpPr>
      <cdr:spPr>
        <a:xfrm xmlns:a="http://schemas.openxmlformats.org/drawingml/2006/main">
          <a:off x="4505324" y="996102"/>
          <a:ext cx="133352" cy="133352"/>
        </a:xfrm>
        <a:prstGeom xmlns:a="http://schemas.openxmlformats.org/drawingml/2006/main" prst="ellipse">
          <a:avLst/>
        </a:prstGeom>
        <a:solidFill xmlns:a="http://schemas.openxmlformats.org/drawingml/2006/main">
          <a:srgbClr val="30569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0.69463</cdr:x>
      <cdr:y>0.11629</cdr:y>
    </cdr:from>
    <cdr:to>
      <cdr:x>0.79463</cdr:x>
      <cdr:y>0.24963</cdr:y>
    </cdr:to>
    <cdr:sp macro="" textlink="">
      <cdr:nvSpPr>
        <cdr:cNvPr id="6" name="TextBox 1">
          <a:extLst xmlns:a="http://schemas.openxmlformats.org/drawingml/2006/main">
            <a:ext uri="{FF2B5EF4-FFF2-40B4-BE49-F238E27FC236}">
              <a16:creationId xmlns:a16="http://schemas.microsoft.com/office/drawing/2014/main" id="{2A0ABC21-C62E-4989-B457-7DBFA97C100D}"/>
            </a:ext>
          </a:extLst>
        </cdr:cNvPr>
        <cdr:cNvSpPr txBox="1"/>
      </cdr:nvSpPr>
      <cdr:spPr>
        <a:xfrm xmlns:a="http://schemas.openxmlformats.org/drawingml/2006/main">
          <a:off x="6351653" y="797537"/>
          <a:ext cx="914400" cy="9144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700" dirty="0">
              <a:solidFill>
                <a:schemeClr val="tx1"/>
              </a:solidFill>
            </a:rPr>
            <a:t>26 Tallgrass Families Giving $0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t>10/14/2019</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7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36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92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66030669"/>
      </p:ext>
    </p:extLst>
  </p:cSld>
  <p:clrMapOvr>
    <a:masterClrMapping/>
  </p:clrMapOvr>
  <p:transition advClick="0" advTm="2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5723618"/>
      </p:ext>
    </p:extLst>
  </p:cSld>
  <p:clrMapOvr>
    <a:masterClrMapping/>
  </p:clrMapOvr>
  <p:transition advClick="0" advTm="2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57888916"/>
      </p:ext>
    </p:extLst>
  </p:cSld>
  <p:clrMapOvr>
    <a:masterClrMapping/>
  </p:clrMapOvr>
  <p:transition advClick="0" advTm="20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815939"/>
      </p:ext>
    </p:extLst>
  </p:cSld>
  <p:clrMapOvr>
    <a:masterClrMapping/>
  </p:clrMapOvr>
  <p:transition advClick="0" advTm="20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2809959"/>
      </p:ext>
    </p:extLst>
  </p:cSld>
  <p:clrMapOvr>
    <a:masterClrMapping/>
  </p:clrMapOvr>
  <p:transition advClick="0" advTm="20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872756"/>
      </p:ext>
    </p:extLst>
  </p:cSld>
  <p:clrMapOvr>
    <a:masterClrMapping/>
  </p:clrMapOvr>
  <p:transition advClick="0" advTm="20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13837"/>
      </p:ext>
    </p:extLst>
  </p:cSld>
  <p:clrMapOvr>
    <a:masterClrMapping/>
  </p:clrMapOvr>
  <p:transition advClick="0" advTm="20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7882503"/>
      </p:ext>
    </p:extLst>
  </p:cSld>
  <p:clrMapOvr>
    <a:masterClrMapping/>
  </p:clrMapOvr>
  <p:transition advClick="0" advTm="2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ADCFE2-C9D0-4AE0-B544-5325F537659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9" name="Rectangle 8">
            <a:extLst>
              <a:ext uri="{FF2B5EF4-FFF2-40B4-BE49-F238E27FC236}">
                <a16:creationId xmlns:a16="http://schemas.microsoft.com/office/drawing/2014/main" id="{27FD6E0A-F623-4264-A47E-1AFC0B5F0227}"/>
              </a:ext>
            </a:extLst>
          </p:cNvPr>
          <p:cNvSpPr/>
          <p:nvPr userDrawn="1"/>
        </p:nvSpPr>
        <p:spPr>
          <a:xfrm>
            <a:off x="-205099" y="171691"/>
            <a:ext cx="9460889" cy="107698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itle 1">
            <a:extLst>
              <a:ext uri="{FF2B5EF4-FFF2-40B4-BE49-F238E27FC236}">
                <a16:creationId xmlns:a16="http://schemas.microsoft.com/office/drawing/2014/main" id="{8F3D58B6-739D-4C03-BE4D-B8B8A79C0591}"/>
              </a:ext>
            </a:extLst>
          </p:cNvPr>
          <p:cNvSpPr>
            <a:spLocks noGrp="1"/>
          </p:cNvSpPr>
          <p:nvPr>
            <p:ph type="title"/>
          </p:nvPr>
        </p:nvSpPr>
        <p:spPr>
          <a:xfrm>
            <a:off x="202224" y="67009"/>
            <a:ext cx="8830682" cy="1325563"/>
          </a:xfrm>
        </p:spPr>
        <p:txBody>
          <a:bodyPr/>
          <a:lstStyle>
            <a:lvl1pPr>
              <a:defRPr b="0" cap="all" baseline="0">
                <a:solidFill>
                  <a:schemeClr val="bg1"/>
                </a:solidFill>
                <a:latin typeface="Tw Cen MT" panose="020B0602020104020603"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99FFF2D-EBEC-4901-B3D4-3F5223EA7DFB}"/>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Content Placeholder 2">
            <a:extLst>
              <a:ext uri="{FF2B5EF4-FFF2-40B4-BE49-F238E27FC236}">
                <a16:creationId xmlns:a16="http://schemas.microsoft.com/office/drawing/2014/main" id="{17622F7B-EE07-4788-B5A8-B42B48121635}"/>
              </a:ext>
            </a:extLst>
          </p:cNvPr>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0859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74106551"/>
      </p:ext>
    </p:extLst>
  </p:cSld>
  <p:clrMapOvr>
    <a:masterClrMapping/>
  </p:clrMapOvr>
  <p:transition advClick="0" advTm="20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613137"/>
      </p:ext>
    </p:extLst>
  </p:cSld>
  <p:clrMapOvr>
    <a:masterClrMapping/>
  </p:clrMapOvr>
  <p:transition advClick="0" advTm="20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1218481"/>
      </p:ext>
    </p:extLst>
  </p:cSld>
  <p:clrMapOvr>
    <a:masterClrMapping/>
  </p:clrMapOvr>
  <p:transition advClick="0" advTm="20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749422"/>
      </p:ext>
    </p:extLst>
  </p:cSld>
  <p:clrMapOvr>
    <a:masterClrMapping/>
  </p:clrMapOvr>
  <p:transition advClick="0" advTm="20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24384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43053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2331552"/>
      </p:ext>
    </p:extLst>
  </p:cSld>
  <p:clrMapOvr>
    <a:masterClrMapping/>
  </p:clrMapOvr>
  <p:transition advClick="0" advTm="20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7D80AE-DD2C-4BD9-923C-01BBE8CD074D}"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8318-8BA9-43C1-8786-77DEF929D3A0}" type="slidenum">
              <a:rPr lang="en-US" smtClean="0"/>
              <a:t>‹#›</a:t>
            </a:fld>
            <a:endParaRPr lang="en-US"/>
          </a:p>
        </p:txBody>
      </p:sp>
    </p:spTree>
    <p:extLst>
      <p:ext uri="{BB962C8B-B14F-4D97-AF65-F5344CB8AC3E}">
        <p14:creationId xmlns:p14="http://schemas.microsoft.com/office/powerpoint/2010/main" val="2570059163"/>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7D80AE-DD2C-4BD9-923C-01BBE8CD074D}"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8318-8BA9-43C1-8786-77DEF929D3A0}" type="slidenum">
              <a:rPr lang="en-US" smtClean="0"/>
              <a:t>‹#›</a:t>
            </a:fld>
            <a:endParaRPr lang="en-US"/>
          </a:p>
        </p:txBody>
      </p:sp>
    </p:spTree>
    <p:extLst>
      <p:ext uri="{BB962C8B-B14F-4D97-AF65-F5344CB8AC3E}">
        <p14:creationId xmlns:p14="http://schemas.microsoft.com/office/powerpoint/2010/main" val="3469366871"/>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7D80AE-DD2C-4BD9-923C-01BBE8CD074D}"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8318-8BA9-43C1-8786-77DEF929D3A0}" type="slidenum">
              <a:rPr lang="en-US" smtClean="0"/>
              <a:t>‹#›</a:t>
            </a:fld>
            <a:endParaRPr lang="en-US"/>
          </a:p>
        </p:txBody>
      </p:sp>
    </p:spTree>
    <p:extLst>
      <p:ext uri="{BB962C8B-B14F-4D97-AF65-F5344CB8AC3E}">
        <p14:creationId xmlns:p14="http://schemas.microsoft.com/office/powerpoint/2010/main" val="201117480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7D80AE-DD2C-4BD9-923C-01BBE8CD074D}"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98318-8BA9-43C1-8786-77DEF929D3A0}" type="slidenum">
              <a:rPr lang="en-US" smtClean="0"/>
              <a:t>‹#›</a:t>
            </a:fld>
            <a:endParaRPr lang="en-US"/>
          </a:p>
        </p:txBody>
      </p:sp>
    </p:spTree>
    <p:extLst>
      <p:ext uri="{BB962C8B-B14F-4D97-AF65-F5344CB8AC3E}">
        <p14:creationId xmlns:p14="http://schemas.microsoft.com/office/powerpoint/2010/main" val="3385886194"/>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7D80AE-DD2C-4BD9-923C-01BBE8CD074D}"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E98318-8BA9-43C1-8786-77DEF929D3A0}" type="slidenum">
              <a:rPr lang="en-US" smtClean="0"/>
              <a:t>‹#›</a:t>
            </a:fld>
            <a:endParaRPr lang="en-US"/>
          </a:p>
        </p:txBody>
      </p:sp>
    </p:spTree>
    <p:extLst>
      <p:ext uri="{BB962C8B-B14F-4D97-AF65-F5344CB8AC3E}">
        <p14:creationId xmlns:p14="http://schemas.microsoft.com/office/powerpoint/2010/main" val="1309213303"/>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54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7D80AE-DD2C-4BD9-923C-01BBE8CD074D}"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E98318-8BA9-43C1-8786-77DEF929D3A0}" type="slidenum">
              <a:rPr lang="en-US" smtClean="0"/>
              <a:t>‹#›</a:t>
            </a:fld>
            <a:endParaRPr lang="en-US"/>
          </a:p>
        </p:txBody>
      </p:sp>
    </p:spTree>
    <p:extLst>
      <p:ext uri="{BB962C8B-B14F-4D97-AF65-F5344CB8AC3E}">
        <p14:creationId xmlns:p14="http://schemas.microsoft.com/office/powerpoint/2010/main" val="2563073497"/>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D80AE-DD2C-4BD9-923C-01BBE8CD074D}"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E98318-8BA9-43C1-8786-77DEF929D3A0}" type="slidenum">
              <a:rPr lang="en-US" smtClean="0"/>
              <a:t>‹#›</a:t>
            </a:fld>
            <a:endParaRPr lang="en-US"/>
          </a:p>
        </p:txBody>
      </p:sp>
    </p:spTree>
    <p:extLst>
      <p:ext uri="{BB962C8B-B14F-4D97-AF65-F5344CB8AC3E}">
        <p14:creationId xmlns:p14="http://schemas.microsoft.com/office/powerpoint/2010/main" val="106609271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7D80AE-DD2C-4BD9-923C-01BBE8CD074D}"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98318-8BA9-43C1-8786-77DEF929D3A0}" type="slidenum">
              <a:rPr lang="en-US" smtClean="0"/>
              <a:t>‹#›</a:t>
            </a:fld>
            <a:endParaRPr lang="en-US"/>
          </a:p>
        </p:txBody>
      </p:sp>
    </p:spTree>
    <p:extLst>
      <p:ext uri="{BB962C8B-B14F-4D97-AF65-F5344CB8AC3E}">
        <p14:creationId xmlns:p14="http://schemas.microsoft.com/office/powerpoint/2010/main" val="1431681131"/>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7D80AE-DD2C-4BD9-923C-01BBE8CD074D}"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98318-8BA9-43C1-8786-77DEF929D3A0}" type="slidenum">
              <a:rPr lang="en-US" smtClean="0"/>
              <a:t>‹#›</a:t>
            </a:fld>
            <a:endParaRPr lang="en-US"/>
          </a:p>
        </p:txBody>
      </p:sp>
    </p:spTree>
    <p:extLst>
      <p:ext uri="{BB962C8B-B14F-4D97-AF65-F5344CB8AC3E}">
        <p14:creationId xmlns:p14="http://schemas.microsoft.com/office/powerpoint/2010/main" val="1269925353"/>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7D80AE-DD2C-4BD9-923C-01BBE8CD074D}"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8318-8BA9-43C1-8786-77DEF929D3A0}" type="slidenum">
              <a:rPr lang="en-US" smtClean="0"/>
              <a:t>‹#›</a:t>
            </a:fld>
            <a:endParaRPr lang="en-US"/>
          </a:p>
        </p:txBody>
      </p:sp>
    </p:spTree>
    <p:extLst>
      <p:ext uri="{BB962C8B-B14F-4D97-AF65-F5344CB8AC3E}">
        <p14:creationId xmlns:p14="http://schemas.microsoft.com/office/powerpoint/2010/main" val="1467826058"/>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7D80AE-DD2C-4BD9-923C-01BBE8CD074D}"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8318-8BA9-43C1-8786-77DEF929D3A0}" type="slidenum">
              <a:rPr lang="en-US" smtClean="0"/>
              <a:t>‹#›</a:t>
            </a:fld>
            <a:endParaRPr lang="en-US"/>
          </a:p>
        </p:txBody>
      </p:sp>
    </p:spTree>
    <p:extLst>
      <p:ext uri="{BB962C8B-B14F-4D97-AF65-F5344CB8AC3E}">
        <p14:creationId xmlns:p14="http://schemas.microsoft.com/office/powerpoint/2010/main" val="4049088763"/>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75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10/14/2019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13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10/14/2019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49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10/14/2019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31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57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57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10/14/2019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38184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00200" y="2438400"/>
            <a:ext cx="579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692592062"/>
      </p:ext>
    </p:extLst>
  </p:cSld>
  <p:clrMap bg1="dk2" tx1="lt1" bg2="dk1"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Lst>
  <p:transition advClick="0" advTm="20000">
    <p:fade/>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D80AE-DD2C-4BD9-923C-01BBE8CD074D}" type="datetimeFigureOut">
              <a:rPr lang="en-US" smtClean="0"/>
              <a:t>10/14/2019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98318-8BA9-43C1-8786-77DEF929D3A0}" type="slidenum">
              <a:rPr lang="en-US" smtClean="0"/>
              <a:t>‹#›</a:t>
            </a:fld>
            <a:endParaRPr lang="en-US"/>
          </a:p>
        </p:txBody>
      </p:sp>
    </p:spTree>
    <p:extLst>
      <p:ext uri="{BB962C8B-B14F-4D97-AF65-F5344CB8AC3E}">
        <p14:creationId xmlns:p14="http://schemas.microsoft.com/office/powerpoint/2010/main" val="883129310"/>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87392" y="224286"/>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287844" y="2788702"/>
            <a:ext cx="3156438" cy="754053"/>
          </a:xfrm>
          <a:prstGeom prst="rect">
            <a:avLst/>
          </a:prstGeom>
          <a:noFill/>
        </p:spPr>
        <p:txBody>
          <a:bodyPr wrap="square" rtlCol="0">
            <a:spAutoFit/>
          </a:bodyPr>
          <a:lstStyle/>
          <a:p>
            <a:r>
              <a:rPr lang="en-US" sz="4300" spc="300" dirty="0">
                <a:solidFill>
                  <a:schemeClr val="bg1"/>
                </a:solidFill>
                <a:latin typeface="Ubuntu" panose="020B0504030602030204" pitchFamily="34" charset="0"/>
              </a:rPr>
              <a:t>WELCOME</a:t>
            </a:r>
          </a:p>
        </p:txBody>
      </p:sp>
    </p:spTree>
    <p:extLst>
      <p:ext uri="{BB962C8B-B14F-4D97-AF65-F5344CB8AC3E}">
        <p14:creationId xmlns:p14="http://schemas.microsoft.com/office/powerpoint/2010/main" val="18388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2400657"/>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vision for neighboring!</a:t>
            </a:r>
          </a:p>
        </p:txBody>
      </p:sp>
    </p:spTree>
    <p:extLst>
      <p:ext uri="{BB962C8B-B14F-4D97-AF65-F5344CB8AC3E}">
        <p14:creationId xmlns:p14="http://schemas.microsoft.com/office/powerpoint/2010/main" val="230962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2400657"/>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our LIFE Groups!</a:t>
            </a:r>
          </a:p>
        </p:txBody>
      </p:sp>
    </p:spTree>
    <p:extLst>
      <p:ext uri="{BB962C8B-B14F-4D97-AF65-F5344CB8AC3E}">
        <p14:creationId xmlns:p14="http://schemas.microsoft.com/office/powerpoint/2010/main" val="341206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2400657"/>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our Central Gatherings!</a:t>
            </a:r>
          </a:p>
        </p:txBody>
      </p:sp>
    </p:spTree>
    <p:extLst>
      <p:ext uri="{BB962C8B-B14F-4D97-AF65-F5344CB8AC3E}">
        <p14:creationId xmlns:p14="http://schemas.microsoft.com/office/powerpoint/2010/main" val="588602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2400657"/>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the space we meet in!</a:t>
            </a:r>
          </a:p>
        </p:txBody>
      </p:sp>
    </p:spTree>
    <p:extLst>
      <p:ext uri="{BB962C8B-B14F-4D97-AF65-F5344CB8AC3E}">
        <p14:creationId xmlns:p14="http://schemas.microsoft.com/office/powerpoint/2010/main" val="3577585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2400657"/>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our musicians!</a:t>
            </a:r>
          </a:p>
        </p:txBody>
      </p:sp>
    </p:spTree>
    <p:extLst>
      <p:ext uri="{BB962C8B-B14F-4D97-AF65-F5344CB8AC3E}">
        <p14:creationId xmlns:p14="http://schemas.microsoft.com/office/powerpoint/2010/main" val="2769798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2400657"/>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new pockets of people!</a:t>
            </a:r>
          </a:p>
        </p:txBody>
      </p:sp>
    </p:spTree>
    <p:extLst>
      <p:ext uri="{BB962C8B-B14F-4D97-AF65-F5344CB8AC3E}">
        <p14:creationId xmlns:p14="http://schemas.microsoft.com/office/powerpoint/2010/main" val="287875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1246495"/>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a new lung!</a:t>
            </a:r>
          </a:p>
        </p:txBody>
      </p:sp>
    </p:spTree>
    <p:extLst>
      <p:ext uri="{BB962C8B-B14F-4D97-AF65-F5344CB8AC3E}">
        <p14:creationId xmlns:p14="http://schemas.microsoft.com/office/powerpoint/2010/main" val="3300871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2400657"/>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equipping opportunities!</a:t>
            </a:r>
          </a:p>
        </p:txBody>
      </p:sp>
    </p:spTree>
    <p:extLst>
      <p:ext uri="{BB962C8B-B14F-4D97-AF65-F5344CB8AC3E}">
        <p14:creationId xmlns:p14="http://schemas.microsoft.com/office/powerpoint/2010/main" val="1450507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1246495"/>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baptisms!</a:t>
            </a:r>
          </a:p>
        </p:txBody>
      </p:sp>
    </p:spTree>
    <p:extLst>
      <p:ext uri="{BB962C8B-B14F-4D97-AF65-F5344CB8AC3E}">
        <p14:creationId xmlns:p14="http://schemas.microsoft.com/office/powerpoint/2010/main" val="22436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2400657"/>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the extended Tallgrass family!</a:t>
            </a:r>
          </a:p>
        </p:txBody>
      </p:sp>
    </p:spTree>
    <p:extLst>
      <p:ext uri="{BB962C8B-B14F-4D97-AF65-F5344CB8AC3E}">
        <p14:creationId xmlns:p14="http://schemas.microsoft.com/office/powerpoint/2010/main" val="30267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1A15-D159-4AB8-A5BD-0E4A845B27F6}"/>
              </a:ext>
            </a:extLst>
          </p:cNvPr>
          <p:cNvSpPr>
            <a:spLocks noGrp="1"/>
          </p:cNvSpPr>
          <p:nvPr>
            <p:ph type="title"/>
          </p:nvPr>
        </p:nvSpPr>
        <p:spPr/>
        <p:txBody>
          <a:bodyPr/>
          <a:lstStyle/>
          <a:p>
            <a:endParaRPr lang="en-US"/>
          </a:p>
        </p:txBody>
      </p:sp>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4000" cy="6858000"/>
          </a:xfrm>
        </p:spPr>
      </p:pic>
    </p:spTree>
    <p:extLst>
      <p:ext uri="{BB962C8B-B14F-4D97-AF65-F5344CB8AC3E}">
        <p14:creationId xmlns:p14="http://schemas.microsoft.com/office/powerpoint/2010/main" val="241113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Give thanks to the L</a:t>
            </a:r>
            <a:r>
              <a:rPr kumimoji="0" lang="en-US" sz="55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rPr>
              <a:t>ord</a:t>
            </a:r>
            <a:r>
              <a:rPr kumimoji="0" lang="en-US" sz="55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a:t>
            </a:r>
            <a:endParaRPr kumimoji="0" lang="en-US" sz="55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His love endures forever!</a:t>
            </a:r>
            <a:endParaRPr kumimoji="0" lang="en-US" sz="36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24006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0" b="1" i="0" u="none" strike="noStrike" kern="1200" cap="none" spc="0" normalizeH="0" baseline="0" noProof="0" dirty="0">
                <a:ln>
                  <a:noFill/>
                </a:ln>
                <a:solidFill>
                  <a:srgbClr val="305696"/>
                </a:solidFill>
                <a:effectLst/>
                <a:uLnTx/>
                <a:uFillTx/>
                <a:latin typeface="Ubuntu" panose="020B0504030602030204" pitchFamily="34" charset="0"/>
                <a:ea typeface="+mn-ea"/>
                <a:cs typeface="+mn-cs"/>
              </a:rPr>
              <a:t>…for financial provision!</a:t>
            </a:r>
          </a:p>
        </p:txBody>
      </p:sp>
    </p:spTree>
    <p:extLst>
      <p:ext uri="{BB962C8B-B14F-4D97-AF65-F5344CB8AC3E}">
        <p14:creationId xmlns:p14="http://schemas.microsoft.com/office/powerpoint/2010/main" val="4041633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Give thanks to the L</a:t>
            </a:r>
            <a:r>
              <a:rPr kumimoji="0" lang="en-US" sz="55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rPr>
              <a:t>ord</a:t>
            </a:r>
            <a:r>
              <a:rPr kumimoji="0" lang="en-US" sz="55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a:t>
            </a:r>
            <a:endParaRPr kumimoji="0" lang="en-US" sz="55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His love endures forever!</a:t>
            </a:r>
            <a:endParaRPr kumimoji="0" lang="en-US" sz="36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12464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0" b="1" i="0" u="none" strike="noStrike" kern="1200" cap="none" spc="0" normalizeH="0" baseline="0" noProof="0" dirty="0">
                <a:ln>
                  <a:noFill/>
                </a:ln>
                <a:solidFill>
                  <a:srgbClr val="305696"/>
                </a:solidFill>
                <a:effectLst/>
                <a:uLnTx/>
                <a:uFillTx/>
                <a:latin typeface="Ubuntu" panose="020B0504030602030204" pitchFamily="34" charset="0"/>
                <a:ea typeface="+mn-ea"/>
                <a:cs typeface="+mn-cs"/>
              </a:rPr>
              <a:t>…for growth!</a:t>
            </a:r>
          </a:p>
        </p:txBody>
      </p:sp>
    </p:spTree>
    <p:extLst>
      <p:ext uri="{BB962C8B-B14F-4D97-AF65-F5344CB8AC3E}">
        <p14:creationId xmlns:p14="http://schemas.microsoft.com/office/powerpoint/2010/main" val="2630285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Give thanks to the L</a:t>
            </a:r>
            <a:r>
              <a:rPr kumimoji="0" lang="en-US" sz="55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rPr>
              <a:t>ord</a:t>
            </a:r>
            <a:r>
              <a:rPr kumimoji="0" lang="en-US" sz="55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a:t>
            </a:r>
            <a:endParaRPr kumimoji="0" lang="en-US" sz="55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His love endures forever!</a:t>
            </a:r>
            <a:endParaRPr kumimoji="0" lang="en-US" sz="36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12464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0" b="1" i="0" u="none" strike="noStrike" kern="1200" cap="none" spc="0" normalizeH="0" baseline="0" noProof="0" dirty="0">
                <a:ln>
                  <a:noFill/>
                </a:ln>
                <a:solidFill>
                  <a:srgbClr val="305696"/>
                </a:solidFill>
                <a:effectLst/>
                <a:uLnTx/>
                <a:uFillTx/>
                <a:latin typeface="Ubuntu" panose="020B0504030602030204" pitchFamily="34" charset="0"/>
                <a:ea typeface="+mn-ea"/>
                <a:cs typeface="+mn-cs"/>
              </a:rPr>
              <a:t>…for discipleship!</a:t>
            </a:r>
          </a:p>
        </p:txBody>
      </p:sp>
    </p:spTree>
    <p:extLst>
      <p:ext uri="{BB962C8B-B14F-4D97-AF65-F5344CB8AC3E}">
        <p14:creationId xmlns:p14="http://schemas.microsoft.com/office/powerpoint/2010/main" val="278097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Two Stories of Growth:</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2400657"/>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Amalie </a:t>
            </a:r>
            <a:r>
              <a:rPr lang="en-US" sz="7500" b="1" dirty="0" err="1">
                <a:solidFill>
                  <a:srgbClr val="305696"/>
                </a:solidFill>
                <a:latin typeface="Ubuntu" panose="020B0504030602030204" pitchFamily="34" charset="0"/>
              </a:rPr>
              <a:t>Greeve</a:t>
            </a:r>
            <a:endParaRPr lang="en-US" sz="7500" b="1" dirty="0">
              <a:solidFill>
                <a:srgbClr val="305696"/>
              </a:solidFill>
              <a:latin typeface="Ubuntu" panose="020B0504030602030204" pitchFamily="34" charset="0"/>
            </a:endParaRPr>
          </a:p>
          <a:p>
            <a:pPr algn="ctr"/>
            <a:r>
              <a:rPr lang="en-US" sz="7500" b="1" dirty="0">
                <a:solidFill>
                  <a:srgbClr val="305696"/>
                </a:solidFill>
                <a:latin typeface="Ubuntu" panose="020B0504030602030204" pitchFamily="34" charset="0"/>
              </a:rPr>
              <a:t>&amp; Hanna </a:t>
            </a:r>
            <a:r>
              <a:rPr lang="en-US" sz="7500" b="1" dirty="0" err="1">
                <a:solidFill>
                  <a:srgbClr val="305696"/>
                </a:solidFill>
                <a:latin typeface="Ubuntu" panose="020B0504030602030204" pitchFamily="34" charset="0"/>
              </a:rPr>
              <a:t>Hertzig</a:t>
            </a:r>
            <a:endParaRPr lang="en-US" sz="7500" b="1" dirty="0">
              <a:solidFill>
                <a:srgbClr val="305696"/>
              </a:solidFill>
              <a:latin typeface="Ubuntu" panose="020B0504030602030204" pitchFamily="34" charset="0"/>
            </a:endParaRPr>
          </a:p>
        </p:txBody>
      </p:sp>
    </p:spTree>
    <p:extLst>
      <p:ext uri="{BB962C8B-B14F-4D97-AF65-F5344CB8AC3E}">
        <p14:creationId xmlns:p14="http://schemas.microsoft.com/office/powerpoint/2010/main" val="3190372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500" b="1" dirty="0">
                <a:solidFill>
                  <a:srgbClr val="1B778F"/>
                </a:solidFill>
                <a:latin typeface="Ubuntu" panose="020B0504030602030204" pitchFamily="34" charset="0"/>
              </a:rPr>
              <a:t>Snapshot of</a:t>
            </a:r>
            <a:r>
              <a:rPr kumimoji="0" lang="en-US" sz="55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 Finances</a:t>
            </a:r>
            <a:endParaRPr kumimoji="0" lang="en-US" sz="55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His love endures forever!</a:t>
            </a:r>
            <a:endParaRPr kumimoji="0" lang="en-US" sz="36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170334" y="1147484"/>
            <a:ext cx="8650937" cy="3539430"/>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t>2019 Budget = $14,375/month </a:t>
            </a:r>
          </a:p>
          <a:p>
            <a:pPr marL="457200" lvl="0" indent="-457200">
              <a:buFont typeface="Arial" panose="020B0604020202020204" pitchFamily="34" charset="0"/>
              <a:buChar char="•"/>
            </a:pPr>
            <a:r>
              <a:rPr lang="en-US" sz="2800" dirty="0"/>
              <a:t>Deficit vs budgeted income 2019 = -$16,237</a:t>
            </a:r>
          </a:p>
          <a:p>
            <a:pPr marL="457200" lvl="0" indent="-457200">
              <a:buFont typeface="Arial" panose="020B0604020202020204" pitchFamily="34" charset="0"/>
              <a:buChar char="•"/>
            </a:pPr>
            <a:r>
              <a:rPr lang="en-US" sz="2800" dirty="0"/>
              <a:t>Avg. 2019 Income = $12,571/month </a:t>
            </a:r>
          </a:p>
          <a:p>
            <a:pPr marL="457200" lvl="0" indent="-457200">
              <a:buFont typeface="Arial" panose="020B0604020202020204" pitchFamily="34" charset="0"/>
              <a:buChar char="•"/>
            </a:pPr>
            <a:r>
              <a:rPr lang="en-US" sz="2800" dirty="0"/>
              <a:t>Avg. deficit (giving)/month = -$1,804</a:t>
            </a:r>
          </a:p>
          <a:p>
            <a:pPr marL="457200" lvl="0" indent="-457200">
              <a:buFont typeface="Arial" panose="020B0604020202020204" pitchFamily="34" charset="0"/>
              <a:buChar char="•"/>
            </a:pPr>
            <a:r>
              <a:rPr lang="en-US" sz="2800" dirty="0"/>
              <a:t>Checking account has $45,545 in it.</a:t>
            </a:r>
          </a:p>
          <a:p>
            <a:pPr marL="457200" lvl="0" indent="-457200">
              <a:buFont typeface="Arial" panose="020B0604020202020204" pitchFamily="34" charset="0"/>
              <a:buChar char="•"/>
            </a:pPr>
            <a:r>
              <a:rPr lang="en-US" sz="2800" dirty="0"/>
              <a:t>Of that $33,634 are general funds. </a:t>
            </a:r>
          </a:p>
          <a:p>
            <a:pPr marL="457200" lvl="0" indent="-457200">
              <a:buFont typeface="Arial" panose="020B0604020202020204" pitchFamily="34" charset="0"/>
              <a:buChar char="•"/>
            </a:pPr>
            <a:r>
              <a:rPr lang="en-US" sz="2800" dirty="0"/>
              <a:t>For our current 2019 budget we should keep $43,125 in the general fund.</a:t>
            </a:r>
          </a:p>
        </p:txBody>
      </p:sp>
    </p:spTree>
    <p:extLst>
      <p:ext uri="{BB962C8B-B14F-4D97-AF65-F5344CB8AC3E}">
        <p14:creationId xmlns:p14="http://schemas.microsoft.com/office/powerpoint/2010/main" val="415632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graphicFrame>
        <p:nvGraphicFramePr>
          <p:cNvPr id="7" name="Chart 6">
            <a:extLst>
              <a:ext uri="{FF2B5EF4-FFF2-40B4-BE49-F238E27FC236}">
                <a16:creationId xmlns:a16="http://schemas.microsoft.com/office/drawing/2014/main" id="{8CF99ABA-8AB3-44EB-B81E-4F306E3F1468}"/>
              </a:ext>
            </a:extLst>
          </p:cNvPr>
          <p:cNvGraphicFramePr/>
          <p:nvPr>
            <p:extLst>
              <p:ext uri="{D42A27DB-BD31-4B8C-83A1-F6EECF244321}">
                <p14:modId xmlns:p14="http://schemas.microsoft.com/office/powerpoint/2010/main" val="3202409108"/>
              </p:ext>
            </p:extLst>
          </p:nvPr>
        </p:nvGraphicFramePr>
        <p:xfrm>
          <a:off x="0" y="-71120"/>
          <a:ext cx="9144000" cy="6858000"/>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Connector 2">
            <a:extLst>
              <a:ext uri="{FF2B5EF4-FFF2-40B4-BE49-F238E27FC236}">
                <a16:creationId xmlns:a16="http://schemas.microsoft.com/office/drawing/2014/main" id="{511B906D-652D-466B-8EDF-937E4A7C648E}"/>
              </a:ext>
            </a:extLst>
          </p:cNvPr>
          <p:cNvCxnSpPr>
            <a:cxnSpLocks/>
          </p:cNvCxnSpPr>
          <p:nvPr/>
        </p:nvCxnSpPr>
        <p:spPr>
          <a:xfrm>
            <a:off x="4572000" y="1798320"/>
            <a:ext cx="0" cy="2133600"/>
          </a:xfrm>
          <a:prstGeom prst="line">
            <a:avLst/>
          </a:prstGeom>
          <a:ln w="50800">
            <a:solidFill>
              <a:srgbClr val="30569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D11010F-0500-4DF2-B49D-A20DD09E66B4}"/>
              </a:ext>
            </a:extLst>
          </p:cNvPr>
          <p:cNvSpPr txBox="1"/>
          <p:nvPr/>
        </p:nvSpPr>
        <p:spPr>
          <a:xfrm>
            <a:off x="0" y="-113644"/>
            <a:ext cx="9144000" cy="9387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500" b="1" dirty="0">
                <a:solidFill>
                  <a:srgbClr val="1B778F"/>
                </a:solidFill>
                <a:latin typeface="Ubuntu" panose="020B0504030602030204" pitchFamily="34" charset="0"/>
              </a:rPr>
              <a:t>Tallgrass Giving</a:t>
            </a:r>
            <a:endParaRPr kumimoji="0" lang="en-US" sz="55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endParaRPr>
          </a:p>
        </p:txBody>
      </p:sp>
      <p:cxnSp>
        <p:nvCxnSpPr>
          <p:cNvPr id="9" name="Straight Connector 8">
            <a:extLst>
              <a:ext uri="{FF2B5EF4-FFF2-40B4-BE49-F238E27FC236}">
                <a16:creationId xmlns:a16="http://schemas.microsoft.com/office/drawing/2014/main" id="{350A9CAE-636C-4E1A-A314-1A671EEC2808}"/>
              </a:ext>
            </a:extLst>
          </p:cNvPr>
          <p:cNvCxnSpPr>
            <a:cxnSpLocks/>
          </p:cNvCxnSpPr>
          <p:nvPr/>
        </p:nvCxnSpPr>
        <p:spPr>
          <a:xfrm>
            <a:off x="4572000" y="1183640"/>
            <a:ext cx="0" cy="157480"/>
          </a:xfrm>
          <a:prstGeom prst="line">
            <a:avLst/>
          </a:prstGeom>
          <a:ln w="50800">
            <a:solidFill>
              <a:srgbClr val="3056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677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His love endures forever!</a:t>
            </a:r>
            <a:endParaRPr kumimoji="0" lang="en-US" sz="36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143439" y="4069976"/>
            <a:ext cx="8795799" cy="1315745"/>
          </a:xfrm>
          <a:prstGeom prst="rect">
            <a:avLst/>
          </a:prstGeom>
          <a:noFill/>
        </p:spPr>
        <p:txBody>
          <a:bodyPr wrap="square" rtlCol="0">
            <a:spAutoFit/>
          </a:bodyPr>
          <a:lstStyle/>
          <a:p>
            <a:pPr marL="457200" lvl="0" indent="-457200">
              <a:buFont typeface="Arial" panose="020B0604020202020204" pitchFamily="34" charset="0"/>
              <a:buChar char="•"/>
            </a:pPr>
            <a:r>
              <a:rPr lang="en-US" sz="2650" dirty="0"/>
              <a:t>If 24 GU gave $75/month we’d reach 2019 monthly budget.</a:t>
            </a:r>
          </a:p>
          <a:p>
            <a:pPr marL="457200" lvl="0" indent="-457200">
              <a:buFont typeface="Arial" panose="020B0604020202020204" pitchFamily="34" charset="0"/>
              <a:buChar char="•"/>
            </a:pPr>
            <a:r>
              <a:rPr lang="en-US" sz="2650" dirty="0"/>
              <a:t>If 13 GU gave $250/month we’d reach 2019 monthly budget AND make up 2019 deficit by the end of 2020.</a:t>
            </a:r>
          </a:p>
        </p:txBody>
      </p:sp>
      <p:pic>
        <p:nvPicPr>
          <p:cNvPr id="7" name="Picture 6" descr="A close up of a logo&#10;&#10;Description automatically generated">
            <a:extLst>
              <a:ext uri="{FF2B5EF4-FFF2-40B4-BE49-F238E27FC236}">
                <a16:creationId xmlns:a16="http://schemas.microsoft.com/office/drawing/2014/main" id="{63BEC7F0-3572-4DEA-8545-AA515E070E9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3588" y="163209"/>
            <a:ext cx="8765650" cy="378126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558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1A15-D159-4AB8-A5BD-0E4A845B27F6}"/>
              </a:ext>
            </a:extLst>
          </p:cNvPr>
          <p:cNvSpPr>
            <a:spLocks noGrp="1"/>
          </p:cNvSpPr>
          <p:nvPr>
            <p:ph type="title"/>
          </p:nvPr>
        </p:nvSpPr>
        <p:spPr/>
        <p:txBody>
          <a:bodyPr/>
          <a:lstStyle/>
          <a:p>
            <a:endParaRPr lang="en-US"/>
          </a:p>
        </p:txBody>
      </p:sp>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272773" y="142250"/>
            <a:ext cx="7867180" cy="2123658"/>
          </a:xfrm>
          <a:prstGeom prst="rect">
            <a:avLst/>
          </a:prstGeom>
          <a:noFill/>
        </p:spPr>
        <p:txBody>
          <a:bodyPr wrap="square" rtlCol="0">
            <a:spAutoFit/>
          </a:bodyPr>
          <a:lstStyle/>
          <a:p>
            <a:r>
              <a:rPr lang="en-US" sz="6600" b="1" dirty="0">
                <a:solidFill>
                  <a:srgbClr val="404953"/>
                </a:solidFill>
                <a:latin typeface="Ubuntu" panose="020B0504030602030204" pitchFamily="34" charset="0"/>
              </a:rPr>
              <a:t>Q&amp;R &amp;</a:t>
            </a:r>
            <a:br>
              <a:rPr lang="en-US" sz="6600" b="1" dirty="0">
                <a:solidFill>
                  <a:srgbClr val="404953"/>
                </a:solidFill>
                <a:latin typeface="Ubuntu" panose="020B0504030602030204" pitchFamily="34" charset="0"/>
              </a:rPr>
            </a:br>
            <a:r>
              <a:rPr lang="en-US" sz="6600" b="1" dirty="0">
                <a:solidFill>
                  <a:srgbClr val="404953"/>
                </a:solidFill>
                <a:latin typeface="Ubuntu" panose="020B0504030602030204" pitchFamily="34" charset="0"/>
              </a:rPr>
              <a:t>Stories</a:t>
            </a:r>
            <a:endParaRPr lang="en-US" sz="3700" b="1" dirty="0">
              <a:solidFill>
                <a:srgbClr val="404953"/>
              </a:solidFill>
              <a:latin typeface="Ubuntu" panose="020B0504030602030204" pitchFamily="34" charset="0"/>
            </a:endParaRPr>
          </a:p>
        </p:txBody>
      </p:sp>
    </p:spTree>
    <p:extLst>
      <p:ext uri="{BB962C8B-B14F-4D97-AF65-F5344CB8AC3E}">
        <p14:creationId xmlns:p14="http://schemas.microsoft.com/office/powerpoint/2010/main" val="3392189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12464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Pray together!</a:t>
            </a:r>
            <a:endParaRPr kumimoji="0" lang="en-US" sz="75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B778F"/>
                </a:solidFill>
                <a:effectLst/>
                <a:uLnTx/>
                <a:uFillTx/>
                <a:latin typeface="Ubuntu" panose="020B0504030602030204" pitchFamily="34" charset="0"/>
                <a:ea typeface="+mn-ea"/>
                <a:cs typeface="+mn-cs"/>
              </a:rPr>
              <a:t>His love endures forever!</a:t>
            </a:r>
            <a:endParaRPr kumimoji="0" lang="en-US" sz="3600" b="1" i="0" u="none" strike="noStrike" kern="1200" cap="small" spc="0" normalizeH="0" baseline="0" noProof="0" dirty="0">
              <a:ln>
                <a:noFill/>
              </a:ln>
              <a:solidFill>
                <a:srgbClr val="1B778F"/>
              </a:solidFill>
              <a:effectLst/>
              <a:uLnTx/>
              <a:uFillTx/>
              <a:latin typeface="Ubuntu" panose="020B0504030602030204" pitchFamily="34" charset="0"/>
              <a:ea typeface="+mn-ea"/>
              <a:cs typeface="+mn-cs"/>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170334" y="1434353"/>
            <a:ext cx="8650937" cy="3970318"/>
          </a:xfrm>
          <a:prstGeom prst="rect">
            <a:avLst/>
          </a:prstGeom>
          <a:noFill/>
        </p:spPr>
        <p:txBody>
          <a:bodyPr wrap="square" rtlCol="0">
            <a:spAutoFit/>
          </a:bodyPr>
          <a:lstStyle/>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Give thanks to God for helping establish Tallgrass Church these last 18 months.</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Thank God for one specific way He has blessed you through this church.</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Ask God to show you how you could engage more meaningfully with our church family.</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Ask God to provide abundantly for our financial needs.</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Ask God to bless more and more people through Tallgrass Church in 2020.</a:t>
            </a:r>
            <a:endParaRPr kumimoji="0" lang="en-US" sz="2800" b="1" i="0" u="none" strike="noStrike" kern="1200" cap="none" spc="0" normalizeH="0" baseline="0" noProof="0" dirty="0">
              <a:ln>
                <a:noFill/>
              </a:ln>
              <a:solidFill>
                <a:srgbClr val="305696"/>
              </a:solidFill>
              <a:effectLst/>
              <a:uLnTx/>
              <a:uFillTx/>
              <a:latin typeface="Ubuntu" panose="020B0504030602030204" pitchFamily="34" charset="0"/>
              <a:ea typeface="+mn-ea"/>
              <a:cs typeface="+mn-cs"/>
            </a:endParaRPr>
          </a:p>
        </p:txBody>
      </p:sp>
    </p:spTree>
    <p:extLst>
      <p:ext uri="{BB962C8B-B14F-4D97-AF65-F5344CB8AC3E}">
        <p14:creationId xmlns:p14="http://schemas.microsoft.com/office/powerpoint/2010/main" val="20563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9269" y="2622580"/>
            <a:ext cx="8910434" cy="1635924"/>
            <a:chOff x="159025" y="2644170"/>
            <a:chExt cx="11880578" cy="2181232"/>
          </a:xfrm>
        </p:grpSpPr>
        <p:sp>
          <p:nvSpPr>
            <p:cNvPr id="4" name="TextBox 3"/>
            <p:cNvSpPr txBox="1"/>
            <p:nvPr/>
          </p:nvSpPr>
          <p:spPr>
            <a:xfrm>
              <a:off x="159025" y="2644170"/>
              <a:ext cx="11873950" cy="1600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God of this City</a:t>
              </a:r>
            </a:p>
          </p:txBody>
        </p:sp>
        <p:sp>
          <p:nvSpPr>
            <p:cNvPr id="3" name="TextBox 2"/>
            <p:cNvSpPr txBox="1"/>
            <p:nvPr/>
          </p:nvSpPr>
          <p:spPr>
            <a:xfrm>
              <a:off x="165653" y="4148294"/>
              <a:ext cx="1187395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By: </a:t>
              </a:r>
              <a:r>
                <a:rPr kumimoji="0" lang="sv-SE" sz="135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Aaron Boyd, Andrew Mccann, Ian Jordan, Peter Comfort, Peter Kernaghan, Richard Bleakley.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35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©2006 sixsteps Music worshiptogether.com songs. </a:t>
              </a:r>
              <a:r>
                <a:rPr kumimoji="0" lang="en-US" sz="135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CCLI# 5037070</a:t>
              </a:r>
            </a:p>
          </p:txBody>
        </p:sp>
      </p:grpSp>
    </p:spTree>
    <p:extLst>
      <p:ext uri="{BB962C8B-B14F-4D97-AF65-F5344CB8AC3E}">
        <p14:creationId xmlns:p14="http://schemas.microsoft.com/office/powerpoint/2010/main" val="2097636151"/>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Exodus 14</a:t>
            </a:r>
            <a:endParaRPr lang="en-US" sz="55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170334" y="1102658"/>
            <a:ext cx="8758513" cy="2246769"/>
          </a:xfrm>
          <a:prstGeom prst="rect">
            <a:avLst/>
          </a:prstGeom>
          <a:noFill/>
        </p:spPr>
        <p:txBody>
          <a:bodyPr wrap="square" rtlCol="0">
            <a:spAutoFit/>
          </a:bodyPr>
          <a:lstStyle/>
          <a:p>
            <a:r>
              <a:rPr lang="en-US" sz="2800" b="1" baseline="30000" dirty="0"/>
              <a:t>13 </a:t>
            </a:r>
            <a:r>
              <a:rPr lang="en-US" sz="2800" dirty="0"/>
              <a:t>And Moses said to the people, “Fear not, stand firm, and see the salvation of the </a:t>
            </a:r>
            <a:r>
              <a:rPr lang="en-US" sz="2800" cap="small" dirty="0"/>
              <a:t>Lord</a:t>
            </a:r>
            <a:r>
              <a:rPr lang="en-US" sz="2800" dirty="0"/>
              <a:t>, which he will work for you today. For the Egyptians whom you see today, you shall never see again. </a:t>
            </a:r>
            <a:r>
              <a:rPr lang="en-US" sz="2800" b="1" baseline="30000" dirty="0"/>
              <a:t>14 </a:t>
            </a:r>
            <a:r>
              <a:rPr lang="en-US" sz="2800" dirty="0"/>
              <a:t>The </a:t>
            </a:r>
            <a:r>
              <a:rPr lang="en-US" sz="2800" cap="small" dirty="0"/>
              <a:t>Lord</a:t>
            </a:r>
            <a:r>
              <a:rPr lang="en-US" sz="2800" dirty="0"/>
              <a:t> will fight for you, and you have only to be silent.”</a:t>
            </a:r>
            <a:endParaRPr lang="en-US" sz="2800" b="1" dirty="0"/>
          </a:p>
        </p:txBody>
      </p:sp>
    </p:spTree>
    <p:extLst>
      <p:ext uri="{BB962C8B-B14F-4D97-AF65-F5344CB8AC3E}">
        <p14:creationId xmlns:p14="http://schemas.microsoft.com/office/powerpoint/2010/main" val="57198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009380"/>
            <a:ext cx="8905463"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God of this city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King of these 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Lord of this nation,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 are</a:t>
            </a:r>
          </a:p>
        </p:txBody>
      </p:sp>
    </p:spTree>
    <p:extLst>
      <p:ext uri="{BB962C8B-B14F-4D97-AF65-F5344CB8AC3E}">
        <p14:creationId xmlns:p14="http://schemas.microsoft.com/office/powerpoint/2010/main" val="3938548245"/>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009380"/>
            <a:ext cx="8905463"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light in this darkness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hope to the hopeless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peace to the restless,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 are</a:t>
            </a:r>
          </a:p>
        </p:txBody>
      </p:sp>
    </p:spTree>
    <p:extLst>
      <p:ext uri="{BB962C8B-B14F-4D97-AF65-F5344CB8AC3E}">
        <p14:creationId xmlns:p14="http://schemas.microsoft.com/office/powerpoint/2010/main" val="1481914335"/>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217130"/>
            <a:ext cx="8905463" cy="24468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There is no one like our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There is no one like our 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There is none like you, O LORD; you are great,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and your name is great in might – Jeremiah 10:6</a:t>
            </a:r>
          </a:p>
        </p:txBody>
      </p:sp>
    </p:spTree>
    <p:extLst>
      <p:ext uri="{BB962C8B-B14F-4D97-AF65-F5344CB8AC3E}">
        <p14:creationId xmlns:p14="http://schemas.microsoft.com/office/powerpoint/2010/main" val="3384910102"/>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232699"/>
            <a:ext cx="8905463" cy="2169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have yet to 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are still to be done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in this city__</a:t>
            </a:r>
          </a:p>
        </p:txBody>
      </p:sp>
    </p:spTree>
    <p:extLst>
      <p:ext uri="{BB962C8B-B14F-4D97-AF65-F5344CB8AC3E}">
        <p14:creationId xmlns:p14="http://schemas.microsoft.com/office/powerpoint/2010/main" val="131894501"/>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439733"/>
            <a:ext cx="8905463" cy="2169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have yet to 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are still to be done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in this city__</a:t>
            </a:r>
          </a:p>
        </p:txBody>
      </p:sp>
    </p:spTree>
    <p:extLst>
      <p:ext uri="{BB962C8B-B14F-4D97-AF65-F5344CB8AC3E}">
        <p14:creationId xmlns:p14="http://schemas.microsoft.com/office/powerpoint/2010/main" val="3506822800"/>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009380"/>
            <a:ext cx="8905463"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God of this city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King of these 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Lord of this nation,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 are</a:t>
            </a:r>
          </a:p>
        </p:txBody>
      </p:sp>
    </p:spTree>
    <p:extLst>
      <p:ext uri="{BB962C8B-B14F-4D97-AF65-F5344CB8AC3E}">
        <p14:creationId xmlns:p14="http://schemas.microsoft.com/office/powerpoint/2010/main" val="4064692121"/>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009380"/>
            <a:ext cx="8905463"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light in this darkness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hope to the hopeless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peace to the restless,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 are</a:t>
            </a:r>
          </a:p>
        </p:txBody>
      </p:sp>
    </p:spTree>
    <p:extLst>
      <p:ext uri="{BB962C8B-B14F-4D97-AF65-F5344CB8AC3E}">
        <p14:creationId xmlns:p14="http://schemas.microsoft.com/office/powerpoint/2010/main" val="1762293332"/>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54667"/>
            <a:ext cx="9144000" cy="28161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strength in our weakness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love to the broken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You’re the joy in the sadness,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 are</a:t>
            </a:r>
          </a:p>
        </p:txBody>
      </p:sp>
    </p:spTree>
    <p:extLst>
      <p:ext uri="{BB962C8B-B14F-4D97-AF65-F5344CB8AC3E}">
        <p14:creationId xmlns:p14="http://schemas.microsoft.com/office/powerpoint/2010/main" val="1240351792"/>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217130"/>
            <a:ext cx="8905463" cy="24468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There is no one like our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There is no one like our 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There is none holy like the LORD: for there is none besides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there is no rock like our God. – 1 Samuel 2:2</a:t>
            </a:r>
          </a:p>
        </p:txBody>
      </p:sp>
    </p:spTree>
    <p:extLst>
      <p:ext uri="{BB962C8B-B14F-4D97-AF65-F5344CB8AC3E}">
        <p14:creationId xmlns:p14="http://schemas.microsoft.com/office/powerpoint/2010/main" val="371885115"/>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297394"/>
            <a:ext cx="8905463" cy="2169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have yet to 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are still to be done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in this city__</a:t>
            </a:r>
          </a:p>
        </p:txBody>
      </p:sp>
    </p:spTree>
    <p:extLst>
      <p:ext uri="{BB962C8B-B14F-4D97-AF65-F5344CB8AC3E}">
        <p14:creationId xmlns:p14="http://schemas.microsoft.com/office/powerpoint/2010/main" val="1583110612"/>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Exodus 14</a:t>
            </a:r>
            <a:endParaRPr lang="en-US" sz="55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170334" y="1102658"/>
            <a:ext cx="8758513" cy="1815882"/>
          </a:xfrm>
          <a:prstGeom prst="rect">
            <a:avLst/>
          </a:prstGeom>
          <a:noFill/>
        </p:spPr>
        <p:txBody>
          <a:bodyPr wrap="square" rtlCol="0">
            <a:spAutoFit/>
          </a:bodyPr>
          <a:lstStyle/>
          <a:p>
            <a:r>
              <a:rPr lang="en-US" sz="2800" b="1" baseline="30000" dirty="0"/>
              <a:t>15 </a:t>
            </a:r>
            <a:r>
              <a:rPr lang="en-US" sz="2800" dirty="0"/>
              <a:t>The </a:t>
            </a:r>
            <a:r>
              <a:rPr lang="en-US" sz="2800" cap="small" dirty="0"/>
              <a:t>Lord</a:t>
            </a:r>
            <a:r>
              <a:rPr lang="en-US" sz="2800" dirty="0"/>
              <a:t> said to Moses, “Why do you cry to me? Tell the people of Israel to go forward. </a:t>
            </a:r>
            <a:r>
              <a:rPr lang="en-US" sz="2800" b="1" baseline="30000" dirty="0"/>
              <a:t>16 </a:t>
            </a:r>
            <a:r>
              <a:rPr lang="en-US" sz="2800" dirty="0"/>
              <a:t>Lift up your staff, and stretch out your hand over the sea and divide it, that the people of Israel may go through the sea on dry ground.</a:t>
            </a:r>
            <a:r>
              <a:rPr lang="en-US" sz="2800" b="1" baseline="30000" dirty="0"/>
              <a:t>”</a:t>
            </a:r>
            <a:endParaRPr lang="en-US" sz="2800" b="1" dirty="0"/>
          </a:p>
        </p:txBody>
      </p:sp>
    </p:spTree>
    <p:extLst>
      <p:ext uri="{BB962C8B-B14F-4D97-AF65-F5344CB8AC3E}">
        <p14:creationId xmlns:p14="http://schemas.microsoft.com/office/powerpoint/2010/main" val="2101448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439733"/>
            <a:ext cx="8905463" cy="2169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have yet to 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are still to be done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in this city__</a:t>
            </a:r>
          </a:p>
        </p:txBody>
      </p:sp>
    </p:spTree>
    <p:extLst>
      <p:ext uri="{BB962C8B-B14F-4D97-AF65-F5344CB8AC3E}">
        <p14:creationId xmlns:p14="http://schemas.microsoft.com/office/powerpoint/2010/main" val="652277170"/>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601483"/>
            <a:ext cx="8905463" cy="2169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have yet to 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are still to be done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here!</a:t>
            </a:r>
          </a:p>
        </p:txBody>
      </p:sp>
    </p:spTree>
    <p:extLst>
      <p:ext uri="{BB962C8B-B14F-4D97-AF65-F5344CB8AC3E}">
        <p14:creationId xmlns:p14="http://schemas.microsoft.com/office/powerpoint/2010/main" val="185719383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1963215"/>
            <a:ext cx="8905463" cy="2954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…my thoughts are not your thoughts,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    neither are your ways my ways, declares the Lord.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For as the heavens are higher than the earth,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    so are my ways higher than your ways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    and my thoughts than your thoughts.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Isaiah 55:8-9</a:t>
            </a:r>
          </a:p>
        </p:txBody>
      </p:sp>
    </p:spTree>
    <p:extLst>
      <p:ext uri="{BB962C8B-B14F-4D97-AF65-F5344CB8AC3E}">
        <p14:creationId xmlns:p14="http://schemas.microsoft.com/office/powerpoint/2010/main" val="182787846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121581"/>
            <a:ext cx="890546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Even when I don’t see it, You’re working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Even when I don’t feel it, You’re working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 never stop, never stop working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 never stop, never stop working</a:t>
            </a:r>
          </a:p>
        </p:txBody>
      </p:sp>
    </p:spTree>
    <p:extLst>
      <p:ext uri="{BB962C8B-B14F-4D97-AF65-F5344CB8AC3E}">
        <p14:creationId xmlns:p14="http://schemas.microsoft.com/office/powerpoint/2010/main" val="3172028619"/>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338148"/>
            <a:ext cx="890546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Even when I don’t see it, You’re working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Even when I don’t feel it, You’re working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 never stop, never stop working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 never stop, never stop working</a:t>
            </a:r>
          </a:p>
        </p:txBody>
      </p:sp>
    </p:spTree>
    <p:extLst>
      <p:ext uri="{BB962C8B-B14F-4D97-AF65-F5344CB8AC3E}">
        <p14:creationId xmlns:p14="http://schemas.microsoft.com/office/powerpoint/2010/main" val="2547142118"/>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338148"/>
            <a:ext cx="8905463"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That is who You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That is who You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That is who You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That is who You 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…my ways higher than your ways and my thoughts than your thoughts…</a:t>
            </a:r>
            <a:endParaRPr kumimoji="0" lang="en-US" sz="36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endParaRPr>
          </a:p>
        </p:txBody>
      </p:sp>
    </p:spTree>
    <p:extLst>
      <p:ext uri="{BB962C8B-B14F-4D97-AF65-F5344CB8AC3E}">
        <p14:creationId xmlns:p14="http://schemas.microsoft.com/office/powerpoint/2010/main" val="1799245435"/>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422369"/>
            <a:ext cx="890546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 are: Way maker, Miracle Worker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Promise Keeper, Light in the Darkness.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My God, that is who You are</a:t>
            </a:r>
          </a:p>
        </p:txBody>
      </p:sp>
    </p:spTree>
    <p:extLst>
      <p:ext uri="{BB962C8B-B14F-4D97-AF65-F5344CB8AC3E}">
        <p14:creationId xmlns:p14="http://schemas.microsoft.com/office/powerpoint/2010/main" val="2836188900"/>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662999"/>
            <a:ext cx="890546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You are: Way Maker, Miracle Worker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Promise Keeper, Light in the Darkness.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My God, that is who You are</a:t>
            </a:r>
          </a:p>
        </p:txBody>
      </p:sp>
    </p:spTree>
    <p:extLst>
      <p:ext uri="{BB962C8B-B14F-4D97-AF65-F5344CB8AC3E}">
        <p14:creationId xmlns:p14="http://schemas.microsoft.com/office/powerpoint/2010/main" val="3971806429"/>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439733"/>
            <a:ext cx="8905463" cy="2169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have yet to 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are still to be done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in this city__</a:t>
            </a:r>
          </a:p>
        </p:txBody>
      </p:sp>
    </p:spTree>
    <p:extLst>
      <p:ext uri="{BB962C8B-B14F-4D97-AF65-F5344CB8AC3E}">
        <p14:creationId xmlns:p14="http://schemas.microsoft.com/office/powerpoint/2010/main" val="1621391759"/>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556192"/>
            <a:ext cx="8905463" cy="2169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have yet to 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Greater things are still to be done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here!</a:t>
            </a:r>
          </a:p>
        </p:txBody>
      </p:sp>
    </p:spTree>
    <p:extLst>
      <p:ext uri="{BB962C8B-B14F-4D97-AF65-F5344CB8AC3E}">
        <p14:creationId xmlns:p14="http://schemas.microsoft.com/office/powerpoint/2010/main" val="1715297009"/>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Exodus 14</a:t>
            </a:r>
            <a:endParaRPr lang="en-US" sz="55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170334" y="1102658"/>
            <a:ext cx="8758513" cy="2246769"/>
          </a:xfrm>
          <a:prstGeom prst="rect">
            <a:avLst/>
          </a:prstGeom>
          <a:noFill/>
        </p:spPr>
        <p:txBody>
          <a:bodyPr wrap="square" rtlCol="0">
            <a:spAutoFit/>
          </a:bodyPr>
          <a:lstStyle/>
          <a:p>
            <a:r>
              <a:rPr lang="en-US" sz="2800" b="1" baseline="30000" dirty="0"/>
              <a:t>30 </a:t>
            </a:r>
            <a:r>
              <a:rPr lang="en-US" sz="2800" dirty="0"/>
              <a:t>Thus the </a:t>
            </a:r>
            <a:r>
              <a:rPr lang="en-US" sz="2800" cap="small" dirty="0"/>
              <a:t>Lord</a:t>
            </a:r>
            <a:r>
              <a:rPr lang="en-US" sz="2800" dirty="0"/>
              <a:t> saved Israel that day from the hand of the Egyptians, and Israel saw the Egyptians dead on the seashore. </a:t>
            </a:r>
            <a:r>
              <a:rPr lang="en-US" sz="2800" b="1" baseline="30000" dirty="0"/>
              <a:t>31 </a:t>
            </a:r>
            <a:r>
              <a:rPr lang="en-US" sz="2800" dirty="0"/>
              <a:t>Israel saw the great power that the </a:t>
            </a:r>
            <a:r>
              <a:rPr lang="en-US" sz="2800" cap="small" dirty="0"/>
              <a:t>Lord</a:t>
            </a:r>
            <a:r>
              <a:rPr lang="en-US" sz="2800" dirty="0"/>
              <a:t> used against the Egyptians, so the people feared the </a:t>
            </a:r>
            <a:r>
              <a:rPr lang="en-US" sz="2800" cap="small" dirty="0"/>
              <a:t>Lord</a:t>
            </a:r>
            <a:r>
              <a:rPr lang="en-US" sz="2800" dirty="0"/>
              <a:t>, and they believed in the </a:t>
            </a:r>
            <a:r>
              <a:rPr lang="en-US" sz="2800" cap="small" dirty="0"/>
              <a:t>Lord</a:t>
            </a:r>
            <a:r>
              <a:rPr lang="en-US" sz="2800" dirty="0"/>
              <a:t> and in his servant Moses.</a:t>
            </a:r>
            <a:endParaRPr lang="en-US" sz="2800" b="1" dirty="0"/>
          </a:p>
        </p:txBody>
      </p:sp>
    </p:spTree>
    <p:extLst>
      <p:ext uri="{BB962C8B-B14F-4D97-AF65-F5344CB8AC3E}">
        <p14:creationId xmlns:p14="http://schemas.microsoft.com/office/powerpoint/2010/main" val="2187192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353853"/>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9269" y="2622581"/>
            <a:ext cx="8910434" cy="1428175"/>
            <a:chOff x="159025" y="2644170"/>
            <a:chExt cx="11880578" cy="1904232"/>
          </a:xfrm>
        </p:grpSpPr>
        <p:sp>
          <p:nvSpPr>
            <p:cNvPr id="4" name="TextBox 3"/>
            <p:cNvSpPr txBox="1"/>
            <p:nvPr/>
          </p:nvSpPr>
          <p:spPr>
            <a:xfrm>
              <a:off x="159025" y="2644170"/>
              <a:ext cx="11873950"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The Benediction </a:t>
              </a:r>
            </a:p>
          </p:txBody>
        </p:sp>
        <p:sp>
          <p:nvSpPr>
            <p:cNvPr id="3" name="TextBox 2"/>
            <p:cNvSpPr txBox="1"/>
            <p:nvPr/>
          </p:nvSpPr>
          <p:spPr>
            <a:xfrm>
              <a:off x="165653" y="4148293"/>
              <a:ext cx="11873950" cy="4001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By Gregory W. </a:t>
              </a:r>
              <a:r>
                <a:rPr kumimoji="0" lang="en-US" sz="1350" b="0" i="1" u="none" strike="noStrike" kern="1200" cap="none" spc="0" normalizeH="0" baseline="0" noProof="0" dirty="0" err="1">
                  <a:ln>
                    <a:noFill/>
                  </a:ln>
                  <a:solidFill>
                    <a:prstClr val="white"/>
                  </a:solidFill>
                  <a:effectLst/>
                  <a:uLnTx/>
                  <a:uFillTx/>
                  <a:latin typeface="Ubuntu" panose="020B0504030602030204" pitchFamily="34" charset="0"/>
                  <a:ea typeface="+mn-ea"/>
                  <a:cs typeface="+mn-cs"/>
                </a:rPr>
                <a:t>LaFollette</a:t>
              </a:r>
              <a:r>
                <a:rPr kumimoji="0" lang="en-US" sz="135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 CCLI #7117251</a:t>
              </a:r>
            </a:p>
          </p:txBody>
        </p:sp>
      </p:grpSp>
    </p:spTree>
    <p:extLst>
      <p:ext uri="{BB962C8B-B14F-4D97-AF65-F5344CB8AC3E}">
        <p14:creationId xmlns:p14="http://schemas.microsoft.com/office/powerpoint/2010/main" val="1174504513"/>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182506"/>
            <a:ext cx="8905463" cy="25160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Father, give Your benediction.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Give us Your peace before we part.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Still our minds with truth’s conviction.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Calm with trust each anxious heart.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Benediction – good word</a:t>
            </a:r>
          </a:p>
        </p:txBody>
      </p:sp>
    </p:spTree>
    <p:extLst>
      <p:ext uri="{BB962C8B-B14F-4D97-AF65-F5344CB8AC3E}">
        <p14:creationId xmlns:p14="http://schemas.microsoft.com/office/powerpoint/2010/main" val="2923744690"/>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269" y="2182505"/>
            <a:ext cx="8905463"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…by prayer and supplication with thanksgiving let your requests be made known to God. And the peace of God, which surpasses all understanding, will guard your hearts and your minds in Christ Jesus.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Philippians 4:6-7</a:t>
            </a:r>
          </a:p>
        </p:txBody>
      </p:sp>
    </p:spTree>
    <p:extLst>
      <p:ext uri="{BB962C8B-B14F-4D97-AF65-F5344CB8AC3E}">
        <p14:creationId xmlns:p14="http://schemas.microsoft.com/office/powerpoint/2010/main" val="4257444753"/>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182506"/>
            <a:ext cx="8905463" cy="25160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Father, give Your benediction.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Bid our grief and struggles 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Peace which passes understanding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on our waiting spirit send.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Benediction – good word</a:t>
            </a:r>
          </a:p>
        </p:txBody>
      </p:sp>
    </p:spTree>
    <p:extLst>
      <p:ext uri="{BB962C8B-B14F-4D97-AF65-F5344CB8AC3E}">
        <p14:creationId xmlns:p14="http://schemas.microsoft.com/office/powerpoint/2010/main" val="4069655441"/>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459504"/>
            <a:ext cx="8905463" cy="19620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Amen, amen.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Amen, amen.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Amen, amen.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Amen – “so be it”</a:t>
            </a:r>
          </a:p>
        </p:txBody>
      </p:sp>
    </p:spTree>
    <p:extLst>
      <p:ext uri="{BB962C8B-B14F-4D97-AF65-F5344CB8AC3E}">
        <p14:creationId xmlns:p14="http://schemas.microsoft.com/office/powerpoint/2010/main" val="1042331514"/>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269" y="2784196"/>
            <a:ext cx="89054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Be still, and know that I am God. I will be exalted among the nations, I will be exalted in the earth! Psalm 46:10 </a:t>
            </a:r>
          </a:p>
        </p:txBody>
      </p:sp>
    </p:spTree>
    <p:extLst>
      <p:ext uri="{BB962C8B-B14F-4D97-AF65-F5344CB8AC3E}">
        <p14:creationId xmlns:p14="http://schemas.microsoft.com/office/powerpoint/2010/main" val="1595982423"/>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269" y="2182506"/>
            <a:ext cx="8905463" cy="25160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Father, give Your benediction.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Give us Your peace before we part.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Still our minds with truth’s conviction.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Calm with trust each anxious heart.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1" u="none" strike="noStrike" kern="1200" cap="none" spc="0" normalizeH="0" baseline="0" noProof="0" dirty="0">
                <a:ln>
                  <a:noFill/>
                </a:ln>
                <a:solidFill>
                  <a:prstClr val="white"/>
                </a:solidFill>
                <a:effectLst/>
                <a:uLnTx/>
                <a:uFillTx/>
                <a:latin typeface="Ubuntu" panose="020B0504030602030204" pitchFamily="34" charset="0"/>
                <a:ea typeface="+mn-ea"/>
                <a:cs typeface="+mn-cs"/>
              </a:rPr>
              <a:t>Benediction – good word</a:t>
            </a:r>
          </a:p>
        </p:txBody>
      </p:sp>
    </p:spTree>
    <p:extLst>
      <p:ext uri="{BB962C8B-B14F-4D97-AF65-F5344CB8AC3E}">
        <p14:creationId xmlns:p14="http://schemas.microsoft.com/office/powerpoint/2010/main" val="567612270"/>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1A15-D159-4AB8-A5BD-0E4A845B27F6}"/>
              </a:ext>
            </a:extLst>
          </p:cNvPr>
          <p:cNvSpPr>
            <a:spLocks noGrp="1"/>
          </p:cNvSpPr>
          <p:nvPr>
            <p:ph type="title"/>
          </p:nvPr>
        </p:nvSpPr>
        <p:spPr/>
        <p:txBody>
          <a:bodyPr/>
          <a:lstStyle/>
          <a:p>
            <a:endParaRPr lang="en-US"/>
          </a:p>
        </p:txBody>
      </p:sp>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4000" cy="6858000"/>
          </a:xfrm>
        </p:spPr>
      </p:pic>
      <p:pic>
        <p:nvPicPr>
          <p:cNvPr id="4" name="Picture 3" descr="A close up of food on a plate&#10;&#10;Description automatically generated">
            <a:extLst>
              <a:ext uri="{FF2B5EF4-FFF2-40B4-BE49-F238E27FC236}">
                <a16:creationId xmlns:a16="http://schemas.microsoft.com/office/drawing/2014/main" id="{109F1AEE-8FF2-4BCB-AC22-9A13FC36B6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186" y="88135"/>
            <a:ext cx="5942813" cy="2599981"/>
          </a:xfrm>
          <a:prstGeom prst="rect">
            <a:avLst/>
          </a:prstGeom>
        </p:spPr>
      </p:pic>
      <p:sp>
        <p:nvSpPr>
          <p:cNvPr id="6" name="TextBox 5">
            <a:extLst>
              <a:ext uri="{FF2B5EF4-FFF2-40B4-BE49-F238E27FC236}">
                <a16:creationId xmlns:a16="http://schemas.microsoft.com/office/drawing/2014/main" id="{DD5A1A85-FAA7-4DE0-9D40-7EA09E7B9BCE}"/>
              </a:ext>
            </a:extLst>
          </p:cNvPr>
          <p:cNvSpPr txBox="1"/>
          <p:nvPr/>
        </p:nvSpPr>
        <p:spPr>
          <a:xfrm>
            <a:off x="121186" y="2633031"/>
            <a:ext cx="5966219" cy="600164"/>
          </a:xfrm>
          <a:prstGeom prst="rect">
            <a:avLst/>
          </a:prstGeom>
          <a:noFill/>
        </p:spPr>
        <p:txBody>
          <a:bodyPr wrap="square" rtlCol="0">
            <a:spAutoFit/>
          </a:bodyPr>
          <a:lstStyle/>
          <a:p>
            <a:pPr algn="ctr"/>
            <a:r>
              <a:rPr lang="en-US" sz="3300" b="1" dirty="0">
                <a:solidFill>
                  <a:srgbClr val="C00000"/>
                </a:solidFill>
              </a:rPr>
              <a:t>HEAD DOWNSTAIRS FOR CHILI!!!</a:t>
            </a:r>
          </a:p>
        </p:txBody>
      </p:sp>
    </p:spTree>
    <p:extLst>
      <p:ext uri="{BB962C8B-B14F-4D97-AF65-F5344CB8AC3E}">
        <p14:creationId xmlns:p14="http://schemas.microsoft.com/office/powerpoint/2010/main" val="4244297741"/>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1246495"/>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all our kids!</a:t>
            </a:r>
          </a:p>
        </p:txBody>
      </p:sp>
    </p:spTree>
    <p:extLst>
      <p:ext uri="{BB962C8B-B14F-4D97-AF65-F5344CB8AC3E}">
        <p14:creationId xmlns:p14="http://schemas.microsoft.com/office/powerpoint/2010/main" val="37183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1246495"/>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adoption!</a:t>
            </a:r>
          </a:p>
        </p:txBody>
      </p:sp>
    </p:spTree>
    <p:extLst>
      <p:ext uri="{BB962C8B-B14F-4D97-AF65-F5344CB8AC3E}">
        <p14:creationId xmlns:p14="http://schemas.microsoft.com/office/powerpoint/2010/main" val="83327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2400657"/>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our leadership teams!</a:t>
            </a:r>
          </a:p>
        </p:txBody>
      </p:sp>
    </p:spTree>
    <p:extLst>
      <p:ext uri="{BB962C8B-B14F-4D97-AF65-F5344CB8AC3E}">
        <p14:creationId xmlns:p14="http://schemas.microsoft.com/office/powerpoint/2010/main" val="139310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4294967295"/>
          </p:nvPr>
        </p:nvPicPr>
        <p:blipFill>
          <a:blip r:embed="rId2">
            <a:alphaModFix amt="45000"/>
            <a:extLst>
              <a:ext uri="{BEBA8EAE-BF5A-486C-A8C5-ECC9F3942E4B}">
                <a14:imgProps xmlns:a14="http://schemas.microsoft.com/office/drawing/2010/main">
                  <a14:imgLayer r:embed="rId3">
                    <a14:imgEffect>
                      <a14:sharpenSoften amount="-100000"/>
                    </a14:imgEffect>
                    <a14:imgEffect>
                      <a14:brightnessContrast bright="3000" contrast="-16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6" name="TextBox 5">
            <a:extLst>
              <a:ext uri="{FF2B5EF4-FFF2-40B4-BE49-F238E27FC236}">
                <a16:creationId xmlns:a16="http://schemas.microsoft.com/office/drawing/2014/main" id="{53CC8F9E-72E2-46FF-9048-C978B02252A7}"/>
              </a:ext>
            </a:extLst>
          </p:cNvPr>
          <p:cNvSpPr txBox="1"/>
          <p:nvPr/>
        </p:nvSpPr>
        <p:spPr>
          <a:xfrm>
            <a:off x="0" y="142250"/>
            <a:ext cx="9144000" cy="938719"/>
          </a:xfrm>
          <a:prstGeom prst="rect">
            <a:avLst/>
          </a:prstGeom>
          <a:noFill/>
        </p:spPr>
        <p:txBody>
          <a:bodyPr wrap="square" rtlCol="0">
            <a:spAutoFit/>
          </a:bodyPr>
          <a:lstStyle/>
          <a:p>
            <a:pPr algn="ctr"/>
            <a:r>
              <a:rPr lang="en-US" sz="5500" b="1" dirty="0">
                <a:solidFill>
                  <a:srgbClr val="1B778F"/>
                </a:solidFill>
                <a:latin typeface="Ubuntu" panose="020B0504030602030204" pitchFamily="34" charset="0"/>
              </a:rPr>
              <a:t>Give thanks to the L</a:t>
            </a:r>
            <a:r>
              <a:rPr lang="en-US" sz="5500" b="1" cap="small" dirty="0">
                <a:solidFill>
                  <a:srgbClr val="1B778F"/>
                </a:solidFill>
                <a:latin typeface="Ubuntu" panose="020B0504030602030204" pitchFamily="34" charset="0"/>
              </a:rPr>
              <a:t>ord</a:t>
            </a:r>
            <a:r>
              <a:rPr lang="en-US" sz="5500" b="1" dirty="0">
                <a:solidFill>
                  <a:srgbClr val="1B778F"/>
                </a:solidFill>
                <a:latin typeface="Ubuntu" panose="020B0504030602030204" pitchFamily="34" charset="0"/>
              </a:rPr>
              <a:t>…</a:t>
            </a:r>
            <a:endParaRPr lang="en-US" sz="5500" b="1" cap="small" dirty="0">
              <a:solidFill>
                <a:srgbClr val="1B778F"/>
              </a:solidFill>
              <a:latin typeface="Ubuntu" panose="020B0504030602030204" pitchFamily="34" charset="0"/>
            </a:endParaRPr>
          </a:p>
        </p:txBody>
      </p:sp>
      <p:sp>
        <p:nvSpPr>
          <p:cNvPr id="4" name="TextBox 3">
            <a:extLst>
              <a:ext uri="{FF2B5EF4-FFF2-40B4-BE49-F238E27FC236}">
                <a16:creationId xmlns:a16="http://schemas.microsoft.com/office/drawing/2014/main" id="{D9B8EC4C-3740-4D62-9783-F93E2ABDC8E7}"/>
              </a:ext>
            </a:extLst>
          </p:cNvPr>
          <p:cNvSpPr txBox="1"/>
          <p:nvPr/>
        </p:nvSpPr>
        <p:spPr>
          <a:xfrm>
            <a:off x="170334" y="6189553"/>
            <a:ext cx="9144000" cy="646331"/>
          </a:xfrm>
          <a:prstGeom prst="rect">
            <a:avLst/>
          </a:prstGeom>
          <a:noFill/>
        </p:spPr>
        <p:txBody>
          <a:bodyPr wrap="square" rtlCol="0">
            <a:spAutoFit/>
          </a:bodyPr>
          <a:lstStyle/>
          <a:p>
            <a:r>
              <a:rPr lang="en-US" sz="3600" b="1" dirty="0">
                <a:solidFill>
                  <a:srgbClr val="1B778F"/>
                </a:solidFill>
                <a:latin typeface="Ubuntu" panose="020B0504030602030204" pitchFamily="34" charset="0"/>
              </a:rPr>
              <a:t>His love endures forever!</a:t>
            </a:r>
            <a:endParaRPr lang="en-US" sz="3600" b="1" cap="small" dirty="0">
              <a:solidFill>
                <a:srgbClr val="1B778F"/>
              </a:solidFill>
              <a:latin typeface="Ubuntu" panose="020B0504030602030204" pitchFamily="34" charset="0"/>
            </a:endParaRPr>
          </a:p>
        </p:txBody>
      </p:sp>
      <p:sp>
        <p:nvSpPr>
          <p:cNvPr id="2" name="TextBox 1">
            <a:extLst>
              <a:ext uri="{FF2B5EF4-FFF2-40B4-BE49-F238E27FC236}">
                <a16:creationId xmlns:a16="http://schemas.microsoft.com/office/drawing/2014/main" id="{624307E3-CC05-43B6-8A51-AD5BBC74D78E}"/>
              </a:ext>
            </a:extLst>
          </p:cNvPr>
          <p:cNvSpPr txBox="1"/>
          <p:nvPr/>
        </p:nvSpPr>
        <p:spPr>
          <a:xfrm>
            <a:off x="0" y="1434353"/>
            <a:ext cx="9144000" cy="2400657"/>
          </a:xfrm>
          <a:prstGeom prst="rect">
            <a:avLst/>
          </a:prstGeom>
          <a:noFill/>
        </p:spPr>
        <p:txBody>
          <a:bodyPr wrap="square" rtlCol="0">
            <a:spAutoFit/>
          </a:bodyPr>
          <a:lstStyle/>
          <a:p>
            <a:pPr algn="ctr"/>
            <a:r>
              <a:rPr lang="en-US" sz="7500" b="1" dirty="0">
                <a:solidFill>
                  <a:srgbClr val="305696"/>
                </a:solidFill>
                <a:latin typeface="Ubuntu" panose="020B0504030602030204" pitchFamily="34" charset="0"/>
              </a:rPr>
              <a:t>…for other churches in town!</a:t>
            </a:r>
          </a:p>
        </p:txBody>
      </p:sp>
    </p:spTree>
    <p:extLst>
      <p:ext uri="{BB962C8B-B14F-4D97-AF65-F5344CB8AC3E}">
        <p14:creationId xmlns:p14="http://schemas.microsoft.com/office/powerpoint/2010/main" val="1314131327"/>
      </p:ext>
    </p:extLst>
  </p:cSld>
  <p:clrMapOvr>
    <a:masterClrMapping/>
  </p:clrMapOvr>
</p:sld>
</file>

<file path=ppt/theme/theme1.xml><?xml version="1.0" encoding="utf-8"?>
<a:theme xmlns:a="http://schemas.openxmlformats.org/drawingml/2006/main" name="5_Office Theme">
  <a:themeElements>
    <a:clrScheme name="Custom 1">
      <a:dk1>
        <a:sysClr val="windowText" lastClr="000000"/>
      </a:dk1>
      <a:lt1>
        <a:sysClr val="window" lastClr="FFFFFF"/>
      </a:lt1>
      <a:dk2>
        <a:srgbClr val="44546A"/>
      </a:dk2>
      <a:lt2>
        <a:srgbClr val="E7E6E6"/>
      </a:lt2>
      <a:accent1>
        <a:srgbClr val="1B778F"/>
      </a:accent1>
      <a:accent2>
        <a:srgbClr val="31B5B7"/>
      </a:accent2>
      <a:accent3>
        <a:srgbClr val="F8C76E"/>
      </a:accent3>
      <a:accent4>
        <a:srgbClr val="305696"/>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6479</TotalTime>
  <Words>1253</Words>
  <Application>Microsoft Office PowerPoint</Application>
  <PresentationFormat>On-screen Show (4:3)</PresentationFormat>
  <Paragraphs>198</Paragraphs>
  <Slides>58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58</vt:i4>
      </vt:variant>
    </vt:vector>
  </HeadingPairs>
  <TitlesOfParts>
    <vt:vector size="66" baseType="lpstr">
      <vt:lpstr>Arial</vt:lpstr>
      <vt:lpstr>Calibri</vt:lpstr>
      <vt:lpstr>Calibri Light</vt:lpstr>
      <vt:lpstr>Tw Cen MT</vt:lpstr>
      <vt:lpstr>Ubuntu</vt:lpstr>
      <vt:lpstr>5_Office Theme</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 </cp:lastModifiedBy>
  <cp:revision>86</cp:revision>
  <dcterms:created xsi:type="dcterms:W3CDTF">2019-06-21T17:17:36Z</dcterms:created>
  <dcterms:modified xsi:type="dcterms:W3CDTF">2019-10-14T15:40:22Z</dcterms:modified>
</cp:coreProperties>
</file>