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71" r:id="rId2"/>
  </p:sldMasterIdLst>
  <p:notesMasterIdLst>
    <p:notesMasterId r:id="rId79"/>
  </p:notesMasterIdLst>
  <p:handoutMasterIdLst>
    <p:handoutMasterId r:id="rId80"/>
  </p:handoutMasterIdLst>
  <p:sldIdLst>
    <p:sldId id="2678" r:id="rId3"/>
    <p:sldId id="2757" r:id="rId4"/>
    <p:sldId id="2827" r:id="rId5"/>
    <p:sldId id="2901" r:id="rId6"/>
    <p:sldId id="2902" r:id="rId7"/>
    <p:sldId id="2637" r:id="rId8"/>
    <p:sldId id="2634" r:id="rId9"/>
    <p:sldId id="2907" r:id="rId10"/>
    <p:sldId id="2440" r:id="rId11"/>
    <p:sldId id="2679" r:id="rId12"/>
    <p:sldId id="2705" r:id="rId13"/>
    <p:sldId id="2709" r:id="rId14"/>
    <p:sldId id="2706" r:id="rId15"/>
    <p:sldId id="2746" r:id="rId16"/>
    <p:sldId id="2747" r:id="rId17"/>
    <p:sldId id="2689" r:id="rId18"/>
    <p:sldId id="2712" r:id="rId19"/>
    <p:sldId id="2713" r:id="rId20"/>
    <p:sldId id="2748" r:id="rId21"/>
    <p:sldId id="2714" r:id="rId22"/>
    <p:sldId id="2749" r:id="rId23"/>
    <p:sldId id="2715" r:id="rId24"/>
    <p:sldId id="2716" r:id="rId25"/>
    <p:sldId id="2718" r:id="rId26"/>
    <p:sldId id="2717" r:id="rId27"/>
    <p:sldId id="2719" r:id="rId28"/>
    <p:sldId id="2721" r:id="rId29"/>
    <p:sldId id="2738" r:id="rId30"/>
    <p:sldId id="2722" r:id="rId31"/>
    <p:sldId id="2720" r:id="rId32"/>
    <p:sldId id="2723" r:id="rId33"/>
    <p:sldId id="2742" r:id="rId34"/>
    <p:sldId id="2724" r:id="rId35"/>
    <p:sldId id="2725" r:id="rId36"/>
    <p:sldId id="2726" r:id="rId37"/>
    <p:sldId id="2728" r:id="rId38"/>
    <p:sldId id="2731" r:id="rId39"/>
    <p:sldId id="2736" r:id="rId40"/>
    <p:sldId id="2735" r:id="rId41"/>
    <p:sldId id="2737" r:id="rId42"/>
    <p:sldId id="2734" r:id="rId43"/>
    <p:sldId id="2745" r:id="rId44"/>
    <p:sldId id="2939" r:id="rId45"/>
    <p:sldId id="2938" r:id="rId46"/>
    <p:sldId id="2741" r:id="rId47"/>
    <p:sldId id="2750" r:id="rId48"/>
    <p:sldId id="2908" r:id="rId49"/>
    <p:sldId id="2909" r:id="rId50"/>
    <p:sldId id="2910" r:id="rId51"/>
    <p:sldId id="2911" r:id="rId52"/>
    <p:sldId id="2912" r:id="rId53"/>
    <p:sldId id="2913" r:id="rId54"/>
    <p:sldId id="2914" r:id="rId55"/>
    <p:sldId id="2915" r:id="rId56"/>
    <p:sldId id="2916" r:id="rId57"/>
    <p:sldId id="2917" r:id="rId58"/>
    <p:sldId id="2918" r:id="rId59"/>
    <p:sldId id="2919" r:id="rId60"/>
    <p:sldId id="2920" r:id="rId61"/>
    <p:sldId id="2921" r:id="rId62"/>
    <p:sldId id="2922" r:id="rId63"/>
    <p:sldId id="2923" r:id="rId64"/>
    <p:sldId id="2924" r:id="rId65"/>
    <p:sldId id="2925" r:id="rId66"/>
    <p:sldId id="2926" r:id="rId67"/>
    <p:sldId id="2927" r:id="rId68"/>
    <p:sldId id="2928" r:id="rId69"/>
    <p:sldId id="2929" r:id="rId70"/>
    <p:sldId id="2930" r:id="rId71"/>
    <p:sldId id="2931" r:id="rId72"/>
    <p:sldId id="2932" r:id="rId73"/>
    <p:sldId id="2933" r:id="rId74"/>
    <p:sldId id="2934" r:id="rId75"/>
    <p:sldId id="2935" r:id="rId76"/>
    <p:sldId id="2936" r:id="rId77"/>
    <p:sldId id="2937" r:id="rId78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596"/>
    <a:srgbClr val="008080"/>
    <a:srgbClr val="006666"/>
    <a:srgbClr val="006699"/>
    <a:srgbClr val="F8BB4E"/>
    <a:srgbClr val="2E5797"/>
    <a:srgbClr val="F9C66D"/>
    <a:srgbClr val="F7FBFF"/>
    <a:srgbClr val="EFC160"/>
    <a:srgbClr val="C3B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64" autoAdjust="0"/>
    <p:restoredTop sz="92635" autoAdjust="0"/>
  </p:normalViewPr>
  <p:slideViewPr>
    <p:cSldViewPr snapToGrid="0">
      <p:cViewPr varScale="1">
        <p:scale>
          <a:sx n="110" d="100"/>
          <a:sy n="110" d="100"/>
        </p:scale>
        <p:origin x="11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7/28/2019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7/28/2019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308848" cy="6248400"/>
          </a:xfrm>
        </p:spPr>
        <p:txBody>
          <a:bodyPr/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8912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8028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4916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48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815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82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5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32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789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480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326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024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83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1204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78764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49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OUR SEXUALITY</a:t>
            </a:r>
          </a:p>
        </p:txBody>
      </p:sp>
    </p:spTree>
    <p:extLst>
      <p:ext uri="{BB962C8B-B14F-4D97-AF65-F5344CB8AC3E}">
        <p14:creationId xmlns:p14="http://schemas.microsoft.com/office/powerpoint/2010/main" val="71987681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Genesis 1: </a:t>
            </a:r>
            <a:r>
              <a:rPr lang="en-US" sz="2100" b="1" baseline="30000" dirty="0"/>
              <a:t>1</a:t>
            </a:r>
            <a:r>
              <a:rPr lang="en-US" sz="2100" baseline="30000" dirty="0"/>
              <a:t> </a:t>
            </a:r>
            <a:r>
              <a:rPr lang="en-US" sz="2100" dirty="0"/>
              <a:t>In the beginning, God created …</a:t>
            </a:r>
            <a:br>
              <a:rPr lang="en-US" sz="2100" dirty="0"/>
            </a:br>
            <a:endParaRPr lang="en-US" sz="900" dirty="0"/>
          </a:p>
          <a:p>
            <a:endParaRPr lang="en-US" sz="2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</p:spTree>
    <p:extLst>
      <p:ext uri="{BB962C8B-B14F-4D97-AF65-F5344CB8AC3E}">
        <p14:creationId xmlns:p14="http://schemas.microsoft.com/office/powerpoint/2010/main" val="19868490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Genesis 1: </a:t>
            </a:r>
            <a:r>
              <a:rPr lang="en-US" sz="2100" b="1" baseline="30000" dirty="0"/>
              <a:t>1</a:t>
            </a:r>
            <a:r>
              <a:rPr lang="en-US" sz="2100" baseline="30000" dirty="0"/>
              <a:t> </a:t>
            </a:r>
            <a:r>
              <a:rPr lang="en-US" sz="2100" dirty="0"/>
              <a:t>In the beginning, God created …</a:t>
            </a:r>
            <a:br>
              <a:rPr lang="en-US" sz="2100" dirty="0"/>
            </a:br>
            <a:br>
              <a:rPr lang="en-US" sz="2100" dirty="0"/>
            </a:br>
            <a:endParaRPr lang="en-US" sz="900" dirty="0"/>
          </a:p>
          <a:p>
            <a:r>
              <a:rPr lang="en-US" sz="2100" b="1" dirty="0"/>
              <a:t>Genesis 2: </a:t>
            </a:r>
            <a:r>
              <a:rPr lang="en-US" sz="2100" b="1" baseline="30000" dirty="0"/>
              <a:t>18 </a:t>
            </a:r>
            <a:r>
              <a:rPr lang="en-US" sz="2100" dirty="0"/>
              <a:t>Then the </a:t>
            </a:r>
            <a:r>
              <a:rPr lang="en-US" sz="2100" cap="small" dirty="0"/>
              <a:t>Lord</a:t>
            </a:r>
            <a:r>
              <a:rPr lang="en-US" sz="2100" dirty="0"/>
              <a:t> God said, “It is not good that the man should be alone; I will make him a helper fit for him.” … </a:t>
            </a:r>
            <a:r>
              <a:rPr lang="en-US" sz="2100" b="1" baseline="30000" dirty="0"/>
              <a:t>21 </a:t>
            </a:r>
            <a:r>
              <a:rPr lang="en-US" sz="2100" dirty="0"/>
              <a:t>So the </a:t>
            </a:r>
            <a:r>
              <a:rPr lang="en-US" sz="2100" cap="small" dirty="0"/>
              <a:t>Lord</a:t>
            </a:r>
            <a:r>
              <a:rPr lang="en-US" sz="2100" dirty="0"/>
              <a:t> God caused a </a:t>
            </a:r>
            <a:br>
              <a:rPr lang="en-US" sz="2100" dirty="0"/>
            </a:br>
            <a:r>
              <a:rPr lang="en-US" sz="2100" dirty="0"/>
              <a:t>deep sleep to fall upon the man, and while he slept took one of his </a:t>
            </a:r>
            <a:br>
              <a:rPr lang="en-US" sz="2100" dirty="0"/>
            </a:br>
            <a:r>
              <a:rPr lang="en-US" sz="2100" dirty="0"/>
              <a:t>ribs and closed up its place with flesh. </a:t>
            </a:r>
            <a:r>
              <a:rPr lang="en-US" sz="2100" b="1" baseline="30000" dirty="0"/>
              <a:t>22 </a:t>
            </a:r>
            <a:r>
              <a:rPr lang="en-US" sz="2100" dirty="0"/>
              <a:t>And the rib that the </a:t>
            </a:r>
            <a:r>
              <a:rPr lang="en-US" sz="2100" cap="small" dirty="0"/>
              <a:t>Lord</a:t>
            </a:r>
            <a:r>
              <a:rPr lang="en-US" sz="2100" dirty="0"/>
              <a:t> </a:t>
            </a:r>
            <a:br>
              <a:rPr lang="en-US" sz="2100" dirty="0"/>
            </a:br>
            <a:r>
              <a:rPr lang="en-US" sz="2100" dirty="0"/>
              <a:t>God had taken from the man he made into a woman and brought </a:t>
            </a:r>
            <a:br>
              <a:rPr lang="en-US" sz="2100" dirty="0"/>
            </a:br>
            <a:r>
              <a:rPr lang="en-US" sz="2100" dirty="0"/>
              <a:t>her to the man. </a:t>
            </a:r>
            <a:r>
              <a:rPr lang="en-US" sz="2100" b="1" baseline="30000" dirty="0"/>
              <a:t>23 </a:t>
            </a:r>
            <a:r>
              <a:rPr lang="en-US" sz="2100" dirty="0"/>
              <a:t>Then the man said,</a:t>
            </a:r>
            <a:br>
              <a:rPr lang="en-US" sz="2100" dirty="0"/>
            </a:br>
            <a:br>
              <a:rPr lang="en-US" sz="500" dirty="0"/>
            </a:br>
            <a:r>
              <a:rPr lang="en-US" sz="2100" dirty="0"/>
              <a:t>“This at last is bone of my bones and flesh of my flesh; she shall be </a:t>
            </a:r>
            <a:br>
              <a:rPr lang="en-US" sz="2100" dirty="0"/>
            </a:br>
            <a:r>
              <a:rPr lang="en-US" sz="2100" dirty="0"/>
              <a:t>called Woman, because she was taken out of Man.”</a:t>
            </a:r>
          </a:p>
          <a:p>
            <a:endParaRPr lang="en-US" sz="2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</p:spTree>
    <p:extLst>
      <p:ext uri="{BB962C8B-B14F-4D97-AF65-F5344CB8AC3E}">
        <p14:creationId xmlns:p14="http://schemas.microsoft.com/office/powerpoint/2010/main" val="109746820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Genesis 1: </a:t>
            </a:r>
            <a:r>
              <a:rPr lang="en-US" sz="2100" b="1" baseline="30000" dirty="0"/>
              <a:t>1</a:t>
            </a:r>
            <a:r>
              <a:rPr lang="en-US" sz="2100" baseline="30000" dirty="0"/>
              <a:t> </a:t>
            </a:r>
            <a:r>
              <a:rPr lang="en-US" sz="2100" dirty="0"/>
              <a:t>In the beginning, God created …</a:t>
            </a:r>
            <a:br>
              <a:rPr lang="en-US" sz="2100" dirty="0"/>
            </a:br>
            <a:br>
              <a:rPr lang="en-US" sz="2100" dirty="0"/>
            </a:br>
            <a:endParaRPr lang="en-US" sz="900" dirty="0"/>
          </a:p>
          <a:p>
            <a:r>
              <a:rPr lang="en-US" sz="2100" b="1" dirty="0"/>
              <a:t>Genesis 2: </a:t>
            </a:r>
            <a:r>
              <a:rPr lang="en-US" sz="2100" b="1" baseline="30000" dirty="0"/>
              <a:t>18 </a:t>
            </a:r>
            <a:r>
              <a:rPr lang="en-US" sz="2100" dirty="0"/>
              <a:t>Then the </a:t>
            </a:r>
            <a:r>
              <a:rPr lang="en-US" sz="2100" cap="small" dirty="0"/>
              <a:t>Lord</a:t>
            </a:r>
            <a:r>
              <a:rPr lang="en-US" sz="2100" dirty="0"/>
              <a:t> God said, “It is not good that the man should be alone; I will make him a helper fit for him.” … </a:t>
            </a:r>
            <a:r>
              <a:rPr lang="en-US" sz="2100" b="1" baseline="30000" dirty="0"/>
              <a:t>21 </a:t>
            </a:r>
            <a:r>
              <a:rPr lang="en-US" sz="2100" dirty="0"/>
              <a:t>So the </a:t>
            </a:r>
            <a:r>
              <a:rPr lang="en-US" sz="2100" cap="small" dirty="0"/>
              <a:t>Lord</a:t>
            </a:r>
            <a:r>
              <a:rPr lang="en-US" sz="2100" dirty="0"/>
              <a:t> God caused a </a:t>
            </a:r>
            <a:br>
              <a:rPr lang="en-US" sz="2100" dirty="0"/>
            </a:br>
            <a:r>
              <a:rPr lang="en-US" sz="2100" dirty="0"/>
              <a:t>deep sleep to fall upon the man, and while he slept took one of his </a:t>
            </a:r>
            <a:br>
              <a:rPr lang="en-US" sz="2100" dirty="0"/>
            </a:br>
            <a:r>
              <a:rPr lang="en-US" sz="2100" dirty="0"/>
              <a:t>ribs and closed up its place with flesh. </a:t>
            </a:r>
            <a:r>
              <a:rPr lang="en-US" sz="2100" b="1" baseline="30000" dirty="0"/>
              <a:t>22 </a:t>
            </a:r>
            <a:r>
              <a:rPr lang="en-US" sz="2100" dirty="0"/>
              <a:t>And the rib that the </a:t>
            </a:r>
            <a:r>
              <a:rPr lang="en-US" sz="2100" cap="small" dirty="0"/>
              <a:t>Lord</a:t>
            </a:r>
            <a:r>
              <a:rPr lang="en-US" sz="2100" dirty="0"/>
              <a:t> </a:t>
            </a:r>
            <a:br>
              <a:rPr lang="en-US" sz="2100" dirty="0"/>
            </a:br>
            <a:r>
              <a:rPr lang="en-US" sz="2100" dirty="0"/>
              <a:t>God had taken from the man he made into a woman and brought </a:t>
            </a:r>
            <a:br>
              <a:rPr lang="en-US" sz="2100" dirty="0"/>
            </a:br>
            <a:r>
              <a:rPr lang="en-US" sz="2100" dirty="0"/>
              <a:t>her to the man. </a:t>
            </a:r>
            <a:r>
              <a:rPr lang="en-US" sz="2100" b="1" baseline="30000" dirty="0"/>
              <a:t>23 </a:t>
            </a:r>
            <a:r>
              <a:rPr lang="en-US" sz="2100" dirty="0"/>
              <a:t>Then the man said,</a:t>
            </a:r>
            <a:br>
              <a:rPr lang="en-US" sz="2100" dirty="0"/>
            </a:br>
            <a:br>
              <a:rPr lang="en-US" sz="500" dirty="0"/>
            </a:br>
            <a:r>
              <a:rPr lang="en-US" sz="2100" dirty="0"/>
              <a:t>“This at last is bone of my bones and flesh of my flesh; she shall be </a:t>
            </a:r>
            <a:br>
              <a:rPr lang="en-US" sz="2100" dirty="0"/>
            </a:br>
            <a:r>
              <a:rPr lang="en-US" sz="2100" dirty="0"/>
              <a:t>called Woman, because she was taken out of Man.”</a:t>
            </a:r>
          </a:p>
          <a:p>
            <a:endParaRPr lang="en-US" sz="2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A89B1A2-FF85-447A-8DE3-952392CA6C42}"/>
              </a:ext>
            </a:extLst>
          </p:cNvPr>
          <p:cNvSpPr/>
          <p:nvPr/>
        </p:nvSpPr>
        <p:spPr>
          <a:xfrm>
            <a:off x="143391" y="5757948"/>
            <a:ext cx="8624136" cy="817600"/>
          </a:xfrm>
          <a:prstGeom prst="hexagon">
            <a:avLst>
              <a:gd name="adj" fmla="val 13170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9144" rIns="0" bIns="9144" rtlCol="0" anchor="ctr"/>
          <a:lstStyle/>
          <a:p>
            <a:pPr fontAlgn="base"/>
            <a:r>
              <a:rPr lang="en-US" sz="2100" b="1" dirty="0"/>
              <a:t>Genesis 1:27</a:t>
            </a:r>
            <a:r>
              <a:rPr lang="en-US" sz="2100" b="1" baseline="30000" dirty="0"/>
              <a:t> </a:t>
            </a:r>
            <a:r>
              <a:rPr lang="en-US" sz="2100" dirty="0"/>
              <a:t> So God created man in his own image, in the image of God he created him; male and female he created them. </a:t>
            </a:r>
          </a:p>
        </p:txBody>
      </p:sp>
    </p:spTree>
    <p:extLst>
      <p:ext uri="{BB962C8B-B14F-4D97-AF65-F5344CB8AC3E}">
        <p14:creationId xmlns:p14="http://schemas.microsoft.com/office/powerpoint/2010/main" val="26041195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Genesis 1: </a:t>
            </a:r>
            <a:r>
              <a:rPr lang="en-US" sz="2100" b="1" baseline="30000" dirty="0"/>
              <a:t>1</a:t>
            </a:r>
            <a:r>
              <a:rPr lang="en-US" sz="2100" baseline="30000" dirty="0"/>
              <a:t> </a:t>
            </a:r>
            <a:r>
              <a:rPr lang="en-US" sz="2100" dirty="0"/>
              <a:t>In the beginning, God created …. </a:t>
            </a:r>
            <a:br>
              <a:rPr lang="en-US" sz="2100" dirty="0"/>
            </a:br>
            <a:br>
              <a:rPr lang="en-US" sz="2100" dirty="0"/>
            </a:br>
            <a:endParaRPr lang="en-US" sz="900" dirty="0"/>
          </a:p>
          <a:p>
            <a:r>
              <a:rPr lang="en-US" sz="2100" b="1" dirty="0"/>
              <a:t>Genesis 2: </a:t>
            </a:r>
            <a:r>
              <a:rPr lang="en-US" sz="2100" b="1" baseline="30000" dirty="0"/>
              <a:t>18 </a:t>
            </a:r>
            <a:r>
              <a:rPr lang="en-US" sz="2100" dirty="0"/>
              <a:t>Then the </a:t>
            </a:r>
            <a:r>
              <a:rPr lang="en-US" sz="2100" cap="small" dirty="0"/>
              <a:t>Lord</a:t>
            </a:r>
            <a:r>
              <a:rPr lang="en-US" sz="2100" dirty="0"/>
              <a:t> God said, “It is not good that the man should be alone; I will make him a helper fit for him.” … </a:t>
            </a:r>
            <a:r>
              <a:rPr lang="en-US" sz="2100" b="1" baseline="30000" dirty="0"/>
              <a:t>21 </a:t>
            </a:r>
            <a:r>
              <a:rPr lang="en-US" sz="2100" dirty="0"/>
              <a:t>So the </a:t>
            </a:r>
            <a:r>
              <a:rPr lang="en-US" sz="2100" cap="small" dirty="0"/>
              <a:t>Lord</a:t>
            </a:r>
            <a:r>
              <a:rPr lang="en-US" sz="2100" dirty="0"/>
              <a:t> God caused a </a:t>
            </a:r>
            <a:br>
              <a:rPr lang="en-US" sz="2100" dirty="0"/>
            </a:br>
            <a:r>
              <a:rPr lang="en-US" sz="2100" dirty="0"/>
              <a:t>deep sleep to fall upon the man, and while he slept took one of his </a:t>
            </a:r>
            <a:br>
              <a:rPr lang="en-US" sz="2100" dirty="0"/>
            </a:br>
            <a:r>
              <a:rPr lang="en-US" sz="2100" dirty="0"/>
              <a:t>ribs and closed up its place with flesh. </a:t>
            </a:r>
            <a:r>
              <a:rPr lang="en-US" sz="2100" b="1" baseline="30000" dirty="0"/>
              <a:t>22 </a:t>
            </a:r>
            <a:r>
              <a:rPr lang="en-US" sz="2100" dirty="0"/>
              <a:t>And the rib that the </a:t>
            </a:r>
            <a:r>
              <a:rPr lang="en-US" sz="2100" cap="small" dirty="0"/>
              <a:t>Lord</a:t>
            </a:r>
            <a:r>
              <a:rPr lang="en-US" sz="2100" dirty="0"/>
              <a:t> </a:t>
            </a:r>
            <a:br>
              <a:rPr lang="en-US" sz="2100" dirty="0"/>
            </a:br>
            <a:r>
              <a:rPr lang="en-US" sz="2100" dirty="0"/>
              <a:t>God had taken from the man he made into a woman and brought </a:t>
            </a:r>
            <a:br>
              <a:rPr lang="en-US" sz="2100" dirty="0"/>
            </a:br>
            <a:r>
              <a:rPr lang="en-US" sz="2100" dirty="0"/>
              <a:t>her to the man. </a:t>
            </a:r>
            <a:r>
              <a:rPr lang="en-US" sz="2100" b="1" baseline="30000" dirty="0"/>
              <a:t>23 </a:t>
            </a:r>
            <a:r>
              <a:rPr lang="en-US" sz="2100" dirty="0"/>
              <a:t>Then the man said,</a:t>
            </a:r>
            <a:br>
              <a:rPr lang="en-US" sz="2100" dirty="0"/>
            </a:br>
            <a:br>
              <a:rPr lang="en-US" sz="500" dirty="0"/>
            </a:br>
            <a:r>
              <a:rPr lang="en-US" sz="2100" dirty="0"/>
              <a:t>“This at last is bone of my bones and flesh of my flesh; she shall be </a:t>
            </a:r>
            <a:br>
              <a:rPr lang="en-US" sz="2100" dirty="0"/>
            </a:br>
            <a:r>
              <a:rPr lang="en-US" sz="2100" dirty="0"/>
              <a:t>called Woman, because she was taken out of Man.”</a:t>
            </a:r>
            <a:br>
              <a:rPr lang="en-US" sz="2100" dirty="0"/>
            </a:br>
            <a:endParaRPr lang="en-US" sz="500" dirty="0"/>
          </a:p>
          <a:p>
            <a:r>
              <a:rPr lang="en-US" sz="2100" b="1" baseline="30000" dirty="0"/>
              <a:t>24 </a:t>
            </a:r>
            <a:r>
              <a:rPr lang="en-US" sz="2100" dirty="0"/>
              <a:t>Therefore a man shall leave his father and his mother and hold fast to </a:t>
            </a:r>
            <a:br>
              <a:rPr lang="en-US" sz="2100" dirty="0"/>
            </a:br>
            <a:r>
              <a:rPr lang="en-US" sz="2100" dirty="0"/>
              <a:t>his wife, and they shall become one flesh. </a:t>
            </a:r>
            <a:r>
              <a:rPr lang="en-US" sz="2100" b="1" baseline="30000" dirty="0"/>
              <a:t>25 </a:t>
            </a:r>
            <a:r>
              <a:rPr lang="en-US" sz="2100" dirty="0"/>
              <a:t>And the man and his </a:t>
            </a:r>
            <a:br>
              <a:rPr lang="en-US" sz="2100" dirty="0"/>
            </a:br>
            <a:r>
              <a:rPr lang="en-US" sz="2100" dirty="0"/>
              <a:t>wife were both naked and were not ashamed.</a:t>
            </a:r>
          </a:p>
          <a:p>
            <a:endParaRPr lang="en-US" sz="2100" dirty="0"/>
          </a:p>
          <a:p>
            <a:endParaRPr lang="en-US" sz="2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A89B1A2-FF85-447A-8DE3-952392CA6C42}"/>
              </a:ext>
            </a:extLst>
          </p:cNvPr>
          <p:cNvSpPr/>
          <p:nvPr/>
        </p:nvSpPr>
        <p:spPr>
          <a:xfrm>
            <a:off x="143391" y="5757948"/>
            <a:ext cx="8624136" cy="817600"/>
          </a:xfrm>
          <a:prstGeom prst="hexagon">
            <a:avLst>
              <a:gd name="adj" fmla="val 13170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9144" rIns="0" bIns="9144" rtlCol="0" anchor="ctr"/>
          <a:lstStyle/>
          <a:p>
            <a:pPr fontAlgn="base"/>
            <a:r>
              <a:rPr lang="en-US" sz="2100" b="1" dirty="0"/>
              <a:t>Genesis 1:27</a:t>
            </a:r>
            <a:r>
              <a:rPr lang="en-US" sz="2100" b="1" baseline="30000" dirty="0"/>
              <a:t> </a:t>
            </a:r>
            <a:r>
              <a:rPr lang="en-US" sz="2100" dirty="0"/>
              <a:t> So God created man in his own image, in the image of God he created him; male and female he created them. </a:t>
            </a:r>
          </a:p>
        </p:txBody>
      </p:sp>
    </p:spTree>
    <p:extLst>
      <p:ext uri="{BB962C8B-B14F-4D97-AF65-F5344CB8AC3E}">
        <p14:creationId xmlns:p14="http://schemas.microsoft.com/office/powerpoint/2010/main" val="27359521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Genesis 1: </a:t>
            </a:r>
            <a:r>
              <a:rPr lang="en-US" sz="2100" b="1" baseline="30000" dirty="0"/>
              <a:t>1</a:t>
            </a:r>
            <a:r>
              <a:rPr lang="en-US" sz="2100" baseline="30000" dirty="0"/>
              <a:t> </a:t>
            </a:r>
            <a:r>
              <a:rPr lang="en-US" sz="2100" dirty="0"/>
              <a:t>In the beginning, God created …. </a:t>
            </a:r>
            <a:br>
              <a:rPr lang="en-US" sz="2100" dirty="0"/>
            </a:br>
            <a:br>
              <a:rPr lang="en-US" sz="2100" dirty="0"/>
            </a:br>
            <a:endParaRPr lang="en-US" sz="900" dirty="0"/>
          </a:p>
          <a:p>
            <a:r>
              <a:rPr lang="en-US" sz="2100" b="1" dirty="0"/>
              <a:t>Genesis 2: </a:t>
            </a:r>
            <a:r>
              <a:rPr lang="en-US" sz="2100" b="1" baseline="30000" dirty="0"/>
              <a:t>18 </a:t>
            </a:r>
            <a:r>
              <a:rPr lang="en-US" sz="2100" dirty="0"/>
              <a:t>Then the </a:t>
            </a:r>
            <a:r>
              <a:rPr lang="en-US" sz="2100" cap="small" dirty="0"/>
              <a:t>Lord</a:t>
            </a:r>
            <a:r>
              <a:rPr lang="en-US" sz="2100" dirty="0"/>
              <a:t> God said, “It is not good that the man should be alone; I will make him a helper fit for him.” … </a:t>
            </a:r>
            <a:r>
              <a:rPr lang="en-US" sz="2100" b="1" baseline="30000" dirty="0"/>
              <a:t>21 </a:t>
            </a:r>
            <a:r>
              <a:rPr lang="en-US" sz="2100" dirty="0"/>
              <a:t>So the </a:t>
            </a:r>
            <a:r>
              <a:rPr lang="en-US" sz="2100" cap="small" dirty="0"/>
              <a:t>Lord</a:t>
            </a:r>
            <a:r>
              <a:rPr lang="en-US" sz="2100" dirty="0"/>
              <a:t> God caused a </a:t>
            </a:r>
            <a:br>
              <a:rPr lang="en-US" sz="2100" dirty="0"/>
            </a:br>
            <a:r>
              <a:rPr lang="en-US" sz="2100" dirty="0"/>
              <a:t>deep sleep to fall upon the man, and while he slept took one of his </a:t>
            </a:r>
            <a:br>
              <a:rPr lang="en-US" sz="2100" dirty="0"/>
            </a:br>
            <a:r>
              <a:rPr lang="en-US" sz="2100" dirty="0"/>
              <a:t>ribs and closed up its place with flesh. </a:t>
            </a:r>
            <a:r>
              <a:rPr lang="en-US" sz="2100" b="1" baseline="30000" dirty="0"/>
              <a:t>22 </a:t>
            </a:r>
            <a:r>
              <a:rPr lang="en-US" sz="2100" dirty="0"/>
              <a:t>And the rib that the </a:t>
            </a:r>
            <a:r>
              <a:rPr lang="en-US" sz="2100" cap="small" dirty="0"/>
              <a:t>Lord</a:t>
            </a:r>
            <a:r>
              <a:rPr lang="en-US" sz="2100" dirty="0"/>
              <a:t> </a:t>
            </a:r>
            <a:br>
              <a:rPr lang="en-US" sz="2100" dirty="0"/>
            </a:br>
            <a:r>
              <a:rPr lang="en-US" sz="2100" dirty="0"/>
              <a:t>God had taken from the man he made into a woman and brought </a:t>
            </a:r>
            <a:br>
              <a:rPr lang="en-US" sz="2100" dirty="0"/>
            </a:br>
            <a:r>
              <a:rPr lang="en-US" sz="2100" dirty="0"/>
              <a:t>her to the man. </a:t>
            </a:r>
            <a:r>
              <a:rPr lang="en-US" sz="2100" b="1" baseline="30000" dirty="0"/>
              <a:t>23 </a:t>
            </a:r>
            <a:r>
              <a:rPr lang="en-US" sz="2100" dirty="0"/>
              <a:t>Then the man said,</a:t>
            </a:r>
            <a:br>
              <a:rPr lang="en-US" sz="2100" dirty="0"/>
            </a:br>
            <a:br>
              <a:rPr lang="en-US" sz="500" dirty="0"/>
            </a:br>
            <a:r>
              <a:rPr lang="en-US" sz="2100" dirty="0"/>
              <a:t>“This at last is bone of my bones and flesh of my flesh; she shall be </a:t>
            </a:r>
            <a:br>
              <a:rPr lang="en-US" sz="2100" dirty="0"/>
            </a:br>
            <a:r>
              <a:rPr lang="en-US" sz="2100" dirty="0"/>
              <a:t>called Woman, because she was taken out of Man.”</a:t>
            </a:r>
            <a:br>
              <a:rPr lang="en-US" sz="2100" dirty="0"/>
            </a:br>
            <a:endParaRPr lang="en-US" sz="500" dirty="0"/>
          </a:p>
          <a:p>
            <a:r>
              <a:rPr lang="en-US" sz="2100" b="1" baseline="30000" dirty="0"/>
              <a:t>24 </a:t>
            </a:r>
            <a:r>
              <a:rPr lang="en-US" sz="2100" dirty="0"/>
              <a:t>Therefore a man shall leave his father and his mother and hold fast to </a:t>
            </a:r>
            <a:br>
              <a:rPr lang="en-US" sz="2100" dirty="0"/>
            </a:br>
            <a:r>
              <a:rPr lang="en-US" sz="2100" dirty="0"/>
              <a:t>his wife, and they shall become one flesh. </a:t>
            </a:r>
            <a:r>
              <a:rPr lang="en-US" sz="2100" b="1" baseline="30000" dirty="0"/>
              <a:t>25 </a:t>
            </a:r>
            <a:r>
              <a:rPr lang="en-US" sz="2100" dirty="0"/>
              <a:t>And the man and his </a:t>
            </a:r>
            <a:br>
              <a:rPr lang="en-US" sz="2100" dirty="0"/>
            </a:br>
            <a:r>
              <a:rPr lang="en-US" sz="2100" dirty="0"/>
              <a:t>wife were both naked and were not ashamed.</a:t>
            </a:r>
          </a:p>
          <a:p>
            <a:endParaRPr lang="en-US" sz="2100" dirty="0"/>
          </a:p>
          <a:p>
            <a:endParaRPr lang="en-US" sz="2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A89B1A2-FF85-447A-8DE3-952392CA6C42}"/>
              </a:ext>
            </a:extLst>
          </p:cNvPr>
          <p:cNvSpPr/>
          <p:nvPr/>
        </p:nvSpPr>
        <p:spPr>
          <a:xfrm>
            <a:off x="143391" y="5757948"/>
            <a:ext cx="8624136" cy="817600"/>
          </a:xfrm>
          <a:prstGeom prst="hexagon">
            <a:avLst>
              <a:gd name="adj" fmla="val 13170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9144" rIns="0" bIns="9144" rtlCol="0" anchor="ctr"/>
          <a:lstStyle/>
          <a:p>
            <a:pPr fontAlgn="base"/>
            <a:r>
              <a:rPr lang="en-US" sz="2100" b="1" dirty="0"/>
              <a:t>Genesis 1:27</a:t>
            </a:r>
            <a:r>
              <a:rPr lang="en-US" sz="2100" b="1" baseline="30000" dirty="0"/>
              <a:t> </a:t>
            </a:r>
            <a:r>
              <a:rPr lang="en-US" sz="2100" dirty="0"/>
              <a:t> So God created man in his own image, in the image of God he created him; male and female he created them. </a:t>
            </a: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376243F9-81A4-4475-A71C-5873A523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5" y="1066800"/>
            <a:ext cx="7462400" cy="41901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0408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213696529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  <a:endParaRPr lang="en-US" sz="3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10594557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lvl="1"/>
            <a:r>
              <a:rPr lang="en-US" sz="3000" i="1" dirty="0"/>
              <a:t>Psychology Today, 2011-2015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37136973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lvl="1"/>
            <a:r>
              <a:rPr lang="en-US" sz="3000" i="1" dirty="0"/>
              <a:t>Psychology Today, 2011-2015</a:t>
            </a:r>
          </a:p>
          <a:p>
            <a:pPr lvl="1"/>
            <a:r>
              <a:rPr lang="en-US" sz="3000" b="1" dirty="0"/>
              <a:t>- More likely to get divorced</a:t>
            </a:r>
            <a:br>
              <a:rPr lang="en-US" sz="3000" b="1" dirty="0"/>
            </a:br>
            <a:r>
              <a:rPr lang="en-US" sz="3000" b="1" dirty="0"/>
              <a:t>- Less likely to marry</a:t>
            </a:r>
          </a:p>
          <a:p>
            <a:pPr lvl="1"/>
            <a:r>
              <a:rPr lang="en-US" sz="3000" b="1" dirty="0"/>
              <a:t>- Lower marital satisfaction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18230991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D462E42-C794-4541-81B8-314CB124A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" y="914398"/>
            <a:ext cx="9162854" cy="4581427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AB94D74-A5FA-4219-9BCF-66D7A481D502}"/>
              </a:ext>
            </a:extLst>
          </p:cNvPr>
          <p:cNvSpPr/>
          <p:nvPr/>
        </p:nvSpPr>
        <p:spPr>
          <a:xfrm rot="10800000" flipH="1">
            <a:off x="0" y="886987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9066D-D3CB-436F-B7AA-1E1D98B60BB7}"/>
              </a:ext>
            </a:extLst>
          </p:cNvPr>
          <p:cNvSpPr/>
          <p:nvPr/>
        </p:nvSpPr>
        <p:spPr>
          <a:xfrm>
            <a:off x="1" y="-10297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34A1C-A783-4085-AB0C-B9994C1A11A7}"/>
              </a:ext>
            </a:extLst>
          </p:cNvPr>
          <p:cNvSpPr txBox="1">
            <a:spLocks/>
          </p:cNvSpPr>
          <p:nvPr/>
        </p:nvSpPr>
        <p:spPr>
          <a:xfrm>
            <a:off x="282008" y="129089"/>
            <a:ext cx="8861992" cy="926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BECOME </a:t>
            </a:r>
            <a:r>
              <a:rPr kumimoji="0" lang="en-US" sz="5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A BETTER LEADER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556E25-259D-4554-91FC-D3FF8652050E}"/>
              </a:ext>
            </a:extLst>
          </p:cNvPr>
          <p:cNvSpPr txBox="1">
            <a:spLocks/>
          </p:cNvSpPr>
          <p:nvPr/>
        </p:nvSpPr>
        <p:spPr>
          <a:xfrm>
            <a:off x="-1" y="5222462"/>
            <a:ext cx="9144000" cy="1677972"/>
          </a:xfrm>
          <a:prstGeom prst="rect">
            <a:avLst/>
          </a:prstGeom>
          <a:solidFill>
            <a:srgbClr val="2E5797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Register for $39 (down from $209)!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alk to Ben Deaver.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info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tallgrass.church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72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30550340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lvl="1"/>
            <a:r>
              <a:rPr lang="en-US" sz="3000" i="1" dirty="0"/>
              <a:t>2010 from Center for Sexual Health Promotion at Indiana University</a:t>
            </a:r>
            <a:br>
              <a:rPr lang="en-US" sz="3000" dirty="0"/>
            </a:br>
            <a:endParaRPr lang="en-US" sz="3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</a:t>
            </a:r>
          </a:p>
        </p:txBody>
      </p:sp>
    </p:spTree>
    <p:extLst>
      <p:ext uri="{BB962C8B-B14F-4D97-AF65-F5344CB8AC3E}">
        <p14:creationId xmlns:p14="http://schemas.microsoft.com/office/powerpoint/2010/main" val="8025395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lvl="1"/>
            <a:r>
              <a:rPr lang="en-US" sz="3000" i="1" dirty="0"/>
              <a:t>2010 from Center for Sexual Health Promotion at Indiana University</a:t>
            </a:r>
            <a:br>
              <a:rPr lang="en-US" sz="3000" dirty="0"/>
            </a:br>
            <a:r>
              <a:rPr lang="en-US" sz="3000" b="1" dirty="0"/>
              <a:t>- Married folks having more and better sex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</a:t>
            </a:r>
          </a:p>
        </p:txBody>
      </p:sp>
    </p:spTree>
    <p:extLst>
      <p:ext uri="{BB962C8B-B14F-4D97-AF65-F5344CB8AC3E}">
        <p14:creationId xmlns:p14="http://schemas.microsoft.com/office/powerpoint/2010/main" val="227449583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PORNOGRAPHY CONSUMPTION</a:t>
            </a:r>
          </a:p>
          <a:p>
            <a:r>
              <a:rPr lang="en-US" sz="3000" b="1" dirty="0"/>
              <a:t>	</a:t>
            </a:r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24247993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PORNOGRAPHY CONSUMPTION</a:t>
            </a:r>
          </a:p>
          <a:p>
            <a:r>
              <a:rPr lang="en-US" sz="3000" b="1" dirty="0"/>
              <a:t>	</a:t>
            </a:r>
            <a:r>
              <a:rPr lang="en-US" sz="3200" dirty="0"/>
              <a:t>- Porn alters your brain and leads to </a:t>
            </a:r>
            <a:br>
              <a:rPr lang="en-US" sz="3200" dirty="0"/>
            </a:br>
            <a:r>
              <a:rPr lang="en-US" sz="3200" dirty="0"/>
              <a:t>        addiction</a:t>
            </a:r>
            <a:r>
              <a:rPr lang="en-US" sz="2200" dirty="0"/>
              <a:t> [FightTheNewDrug.org]</a:t>
            </a:r>
          </a:p>
          <a:p>
            <a:r>
              <a:rPr lang="en-US" sz="3000" dirty="0"/>
              <a:t>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338240146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PORNOGRAPHY CONSUMPTION</a:t>
            </a:r>
          </a:p>
          <a:p>
            <a:r>
              <a:rPr lang="en-US" sz="3000" b="1" dirty="0"/>
              <a:t>	</a:t>
            </a:r>
            <a:r>
              <a:rPr lang="en-US" sz="3200" dirty="0"/>
              <a:t>- Porn alters your brain and leads to </a:t>
            </a:r>
            <a:br>
              <a:rPr lang="en-US" sz="3200" dirty="0"/>
            </a:br>
            <a:r>
              <a:rPr lang="en-US" sz="3200" dirty="0"/>
              <a:t>        addiction</a:t>
            </a:r>
            <a:r>
              <a:rPr lang="en-US" sz="2200" dirty="0"/>
              <a:t> [FightTheNewDrug.org]</a:t>
            </a:r>
          </a:p>
          <a:p>
            <a:r>
              <a:rPr lang="en-US" sz="3000" dirty="0"/>
              <a:t>	- Sociologist Jill Manning Testimony to Senate:</a:t>
            </a:r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marital distress, and risk of separation and divorce, infidelity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Decreased marital intimacy and sexual satisfaction,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Devaluation of monogamy, marriage and child rearing,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Lasting negative or traumatic emotional responses,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Earlier onset of first sexual intercourse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The belief that superior sexual satisfaction is attainable without having </a:t>
            </a:r>
            <a:br>
              <a:rPr lang="en-US" dirty="0"/>
            </a:br>
            <a:r>
              <a:rPr lang="en-US" dirty="0"/>
              <a:t>affection for one's partner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appetite for more graphic types of pornography and sexual</a:t>
            </a:r>
            <a:br>
              <a:rPr lang="en-US" dirty="0"/>
            </a:br>
            <a:r>
              <a:rPr lang="en-US" dirty="0"/>
              <a:t>activity associated with abusive, illegal or unsafe practices,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risk for sexual compulsions and addictive behavior </a:t>
            </a:r>
            <a:endParaRPr lang="en-US" sz="2400" dirty="0"/>
          </a:p>
          <a:p>
            <a:br>
              <a:rPr lang="en-US" sz="3000" dirty="0"/>
            </a:br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</p:spTree>
    <p:extLst>
      <p:ext uri="{BB962C8B-B14F-4D97-AF65-F5344CB8AC3E}">
        <p14:creationId xmlns:p14="http://schemas.microsoft.com/office/powerpoint/2010/main" val="15086888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PORNOGRAPHY CONSUMPTION</a:t>
            </a:r>
          </a:p>
          <a:p>
            <a:r>
              <a:rPr lang="en-US" sz="3000" b="1" dirty="0"/>
              <a:t>	</a:t>
            </a:r>
            <a:r>
              <a:rPr lang="en-US" sz="3200" dirty="0"/>
              <a:t>- Porn alters your brain and leads to </a:t>
            </a:r>
            <a:br>
              <a:rPr lang="en-US" sz="3200" dirty="0"/>
            </a:br>
            <a:r>
              <a:rPr lang="en-US" sz="3200" dirty="0"/>
              <a:t>        addiction</a:t>
            </a:r>
            <a:r>
              <a:rPr lang="en-US" sz="2200" dirty="0"/>
              <a:t> [FightTheNewDrug.org]</a:t>
            </a:r>
          </a:p>
          <a:p>
            <a:r>
              <a:rPr lang="en-US" sz="3000" dirty="0"/>
              <a:t>	- Sociologist Jill Manning Testimony to Senate:</a:t>
            </a:r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marital distress, and risk of separation and divorce, infidelity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Decreased marital intimacy and sexual satisfaction,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Devaluation of monogamy, marriage and child rearing,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Lasting negative or traumatic emotional responses,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Earlier onset of first sexual intercourse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The belief that superior sexual satisfaction is attainable without having </a:t>
            </a:r>
            <a:br>
              <a:rPr lang="en-US" dirty="0"/>
            </a:br>
            <a:r>
              <a:rPr lang="en-US" dirty="0"/>
              <a:t>affection for one's partner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appetite for more graphic types of pornography and sexual</a:t>
            </a:r>
            <a:br>
              <a:rPr lang="en-US" dirty="0"/>
            </a:br>
            <a:r>
              <a:rPr lang="en-US" dirty="0"/>
              <a:t>activity associated with abusive, illegal or unsafe practices,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risk for developing sexual compulsions and addictive behavior </a:t>
            </a:r>
            <a:endParaRPr lang="en-US" sz="2400" dirty="0"/>
          </a:p>
          <a:p>
            <a:br>
              <a:rPr lang="en-US" sz="3000" dirty="0"/>
            </a:br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23DAB78D-1B66-4714-B5D6-9A66B0B6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521"/>
            <a:ext cx="8587700" cy="57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8201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28600" y="1066800"/>
            <a:ext cx="8763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COHABITATION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SEXUAL SATISFACTION OF SINGLES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PORNOGRAPHY CONSUMPTION</a:t>
            </a:r>
          </a:p>
          <a:p>
            <a:r>
              <a:rPr lang="en-US" sz="3000" b="1" dirty="0"/>
              <a:t>	</a:t>
            </a:r>
            <a:r>
              <a:rPr lang="en-US" sz="3200" dirty="0"/>
              <a:t>- Porn alters your brain and leads to </a:t>
            </a:r>
            <a:br>
              <a:rPr lang="en-US" sz="3200" dirty="0"/>
            </a:br>
            <a:r>
              <a:rPr lang="en-US" sz="3200" dirty="0"/>
              <a:t>        addiction</a:t>
            </a:r>
            <a:r>
              <a:rPr lang="en-US" sz="2200" dirty="0"/>
              <a:t> [FightTheNewDrug.org]</a:t>
            </a:r>
          </a:p>
          <a:p>
            <a:r>
              <a:rPr lang="en-US" sz="3000" dirty="0"/>
              <a:t>	- Sociologist Jill Manning Testimony to Senate:</a:t>
            </a:r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marital distress, and risk of separation and divorce, infidelity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Decreased marital intimacy and sexual satisfaction,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Devaluation of monogamy, marriage and child rearing,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Lasting negative or traumatic emotional responses,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Earlier onset of first sexual intercourse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The belief that superior sexual satisfaction is attainable without having </a:t>
            </a:r>
            <a:br>
              <a:rPr lang="en-US" dirty="0"/>
            </a:br>
            <a:r>
              <a:rPr lang="en-US" dirty="0"/>
              <a:t>affection for one's partner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appetite for more graphic types of pornography and sexual</a:t>
            </a:r>
            <a:br>
              <a:rPr lang="en-US" dirty="0"/>
            </a:br>
            <a:r>
              <a:rPr lang="en-US" dirty="0"/>
              <a:t>activity associated with abusive, illegal or unsafe practices,</a:t>
            </a:r>
            <a:endParaRPr lang="en-US" sz="2400" dirty="0"/>
          </a:p>
          <a:p>
            <a:pPr marL="914400" lvl="6" indent="-223838">
              <a:buFont typeface="Arial" panose="020B0604020202020204" pitchFamily="34" charset="0"/>
              <a:buChar char="•"/>
            </a:pPr>
            <a:r>
              <a:rPr lang="en-US" dirty="0"/>
              <a:t>Increased risk for developing sexual compulsions and addictive behavior </a:t>
            </a:r>
            <a:endParaRPr lang="en-US" sz="2400" dirty="0"/>
          </a:p>
          <a:p>
            <a:br>
              <a:rPr lang="en-US" sz="3000" dirty="0"/>
            </a:br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FREEDOM? FACTS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23DAB78D-1B66-4714-B5D6-9A66B0B6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521"/>
            <a:ext cx="8587700" cy="57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515380-6697-40AB-83CD-D3F732A13E97}"/>
              </a:ext>
            </a:extLst>
          </p:cNvPr>
          <p:cNvSpPr/>
          <p:nvPr/>
        </p:nvSpPr>
        <p:spPr>
          <a:xfrm>
            <a:off x="327700" y="1268239"/>
            <a:ext cx="63972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</a:rPr>
              <a:t>PROVERBS 14:12</a:t>
            </a:r>
            <a:endParaRPr lang="en-US" sz="2600" b="1" dirty="0"/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There is a way that seems right to a man, </a:t>
            </a:r>
            <a:b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but its end is the way to death.</a:t>
            </a:r>
          </a:p>
        </p:txBody>
      </p:sp>
    </p:spTree>
    <p:extLst>
      <p:ext uri="{BB962C8B-B14F-4D97-AF65-F5344CB8AC3E}">
        <p14:creationId xmlns:p14="http://schemas.microsoft.com/office/powerpoint/2010/main" val="12000329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187035" y="950425"/>
            <a:ext cx="8763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/>
              <a:t>11b </a:t>
            </a:r>
            <a:r>
              <a:rPr lang="en-US" sz="2000" dirty="0"/>
              <a:t>The body is not meant for sexual immorality, but for the Lord, </a:t>
            </a:r>
            <a:br>
              <a:rPr lang="en-US" sz="2000" dirty="0"/>
            </a:br>
            <a:r>
              <a:rPr lang="en-US" sz="2000" dirty="0"/>
              <a:t>and the Lord for the body.  </a:t>
            </a:r>
            <a:r>
              <a:rPr lang="en-US" sz="2000" b="1" baseline="30000" dirty="0"/>
              <a:t>12 </a:t>
            </a:r>
            <a:r>
              <a:rPr lang="en-US" sz="2000" dirty="0"/>
              <a:t>“All things are lawful for me,” but not </a:t>
            </a:r>
            <a:br>
              <a:rPr lang="en-US" sz="2000" dirty="0"/>
            </a:br>
            <a:r>
              <a:rPr lang="en-US" sz="2000" dirty="0"/>
              <a:t>all things are helpful. “All things are lawful for me,” but I will not be</a:t>
            </a:r>
            <a:br>
              <a:rPr lang="en-US" sz="2000" dirty="0"/>
            </a:br>
            <a:r>
              <a:rPr lang="en-US" sz="2000" dirty="0"/>
              <a:t>dominated by anything. </a:t>
            </a:r>
            <a:r>
              <a:rPr lang="en-US" sz="2000" b="1" baseline="30000" dirty="0"/>
              <a:t>13 </a:t>
            </a:r>
            <a:r>
              <a:rPr lang="en-US" sz="2000" dirty="0"/>
              <a:t>“Food is meant for the stomach and the stomach </a:t>
            </a:r>
            <a:br>
              <a:rPr lang="en-US" sz="2000" dirty="0"/>
            </a:br>
            <a:r>
              <a:rPr lang="en-US" sz="2000" dirty="0"/>
              <a:t>for food—and God will destroy both one and the other.” </a:t>
            </a:r>
            <a:r>
              <a:rPr lang="en-US" sz="2000" b="1" baseline="30000" dirty="0"/>
              <a:t>14 </a:t>
            </a:r>
            <a:r>
              <a:rPr lang="en-US" sz="2000" dirty="0"/>
              <a:t>And God raised </a:t>
            </a:r>
            <a:br>
              <a:rPr lang="en-US" sz="2000" dirty="0"/>
            </a:br>
            <a:r>
              <a:rPr lang="en-US" sz="2000" dirty="0"/>
              <a:t>the Lord and will also raise us up by his power. </a:t>
            </a:r>
            <a:r>
              <a:rPr lang="en-US" sz="2000" b="1" baseline="30000" dirty="0"/>
              <a:t>15 </a:t>
            </a:r>
            <a:r>
              <a:rPr lang="en-US" sz="2000" dirty="0"/>
              <a:t>Do you not know that your</a:t>
            </a:r>
            <a:br>
              <a:rPr lang="en-US" sz="2000" dirty="0"/>
            </a:br>
            <a:r>
              <a:rPr lang="en-US" sz="2000" dirty="0"/>
              <a:t>bodies are members of Christ? Shall I then take the members of Christ </a:t>
            </a:r>
            <a:br>
              <a:rPr lang="en-US" sz="2000" dirty="0"/>
            </a:br>
            <a:r>
              <a:rPr lang="en-US" sz="2000" dirty="0"/>
              <a:t>and make them members of a prostitute? Never! </a:t>
            </a:r>
            <a:r>
              <a:rPr lang="en-US" sz="2000" b="1" baseline="30000" dirty="0"/>
              <a:t>16 </a:t>
            </a:r>
            <a:r>
              <a:rPr lang="en-US" sz="2000" dirty="0"/>
              <a:t>Or do you not know</a:t>
            </a:r>
            <a:br>
              <a:rPr lang="en-US" sz="2000" dirty="0"/>
            </a:br>
            <a:r>
              <a:rPr lang="en-US" sz="2000" dirty="0"/>
              <a:t>that he who is joined to a prostitute becomes one body with her? For, </a:t>
            </a:r>
            <a:br>
              <a:rPr lang="en-US" sz="2000" dirty="0"/>
            </a:br>
            <a:r>
              <a:rPr lang="en-US" sz="2000" dirty="0"/>
              <a:t>as it is written, “The two will become one flesh.” </a:t>
            </a:r>
            <a:r>
              <a:rPr lang="en-US" sz="2000" b="1" baseline="30000" dirty="0"/>
              <a:t>17 </a:t>
            </a:r>
            <a:r>
              <a:rPr lang="en-US" sz="2000" dirty="0"/>
              <a:t>But he who is joined to </a:t>
            </a:r>
            <a:br>
              <a:rPr lang="en-US" sz="2000" dirty="0"/>
            </a:br>
            <a:r>
              <a:rPr lang="en-US" sz="2000" dirty="0"/>
              <a:t>the Lord becomes one spirit with him. </a:t>
            </a:r>
            <a:r>
              <a:rPr lang="en-US" sz="2000" baseline="30000" dirty="0"/>
              <a:t>18 </a:t>
            </a:r>
            <a:r>
              <a:rPr lang="en-US" sz="2000" dirty="0"/>
              <a:t>Flee from sexual immorality. Every </a:t>
            </a:r>
            <a:br>
              <a:rPr lang="en-US" sz="2000" dirty="0"/>
            </a:br>
            <a:r>
              <a:rPr lang="en-US" sz="2000" dirty="0"/>
              <a:t>other sin a person commits is outside the body, but the sexually </a:t>
            </a:r>
            <a:br>
              <a:rPr lang="en-US" sz="2000" dirty="0"/>
            </a:br>
            <a:r>
              <a:rPr lang="en-US" sz="2000" dirty="0"/>
              <a:t>immoral person sins against his own body.</a:t>
            </a:r>
            <a:r>
              <a:rPr lang="en-US" b="1" baseline="30000" dirty="0"/>
              <a:t> 19 </a:t>
            </a:r>
            <a:r>
              <a:rPr lang="en-US" dirty="0"/>
              <a:t>Or do you not know that your</a:t>
            </a:r>
            <a:br>
              <a:rPr lang="en-US" dirty="0"/>
            </a:br>
            <a:r>
              <a:rPr lang="en-US" dirty="0"/>
              <a:t>body is a temple of the Holy Spirit within you, whom you have from God? You are not </a:t>
            </a:r>
            <a:br>
              <a:rPr lang="en-US" dirty="0"/>
            </a:br>
            <a:r>
              <a:rPr lang="en-US" dirty="0"/>
              <a:t>your own, </a:t>
            </a:r>
            <a:r>
              <a:rPr lang="en-US" b="1" baseline="30000" dirty="0"/>
              <a:t>20 </a:t>
            </a:r>
            <a:r>
              <a:rPr lang="en-US" dirty="0"/>
              <a:t>for you were bought with a price. So glorify God in your body.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1" y="118234"/>
            <a:ext cx="8776535" cy="1053474"/>
          </a:xfrm>
        </p:spPr>
        <p:txBody>
          <a:bodyPr/>
          <a:lstStyle/>
          <a:p>
            <a:r>
              <a:rPr lang="en-US" dirty="0"/>
              <a:t>1 CORINTHIANS 6</a:t>
            </a:r>
          </a:p>
        </p:txBody>
      </p:sp>
    </p:spTree>
    <p:extLst>
      <p:ext uri="{BB962C8B-B14F-4D97-AF65-F5344CB8AC3E}">
        <p14:creationId xmlns:p14="http://schemas.microsoft.com/office/powerpoint/2010/main" val="39246062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187035" y="950425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baseline="30000" dirty="0"/>
              <a:t>1 </a:t>
            </a:r>
            <a:r>
              <a:rPr lang="en-US" sz="2000" dirty="0"/>
              <a:t>Now concerning the matters about which you wrote: “It is good </a:t>
            </a:r>
            <a:br>
              <a:rPr lang="en-US" sz="2000" dirty="0"/>
            </a:br>
            <a:r>
              <a:rPr lang="en-US" sz="2000" dirty="0"/>
              <a:t>for a man not to have sexual relations with a woman.” </a:t>
            </a:r>
            <a:r>
              <a:rPr lang="en-US" sz="2000" b="1" baseline="30000" dirty="0"/>
              <a:t>2 </a:t>
            </a:r>
            <a:r>
              <a:rPr lang="en-US" sz="2000" dirty="0"/>
              <a:t>But </a:t>
            </a:r>
            <a:br>
              <a:rPr lang="en-US" sz="2000" dirty="0"/>
            </a:br>
            <a:r>
              <a:rPr lang="en-US" sz="2000" dirty="0"/>
              <a:t>because of the temptation to sexual immorality, each man should </a:t>
            </a:r>
            <a:br>
              <a:rPr lang="en-US" sz="2000" dirty="0"/>
            </a:br>
            <a:r>
              <a:rPr lang="en-US" sz="2000" dirty="0"/>
              <a:t>have his own wife and each woman her own husband. </a:t>
            </a:r>
            <a:r>
              <a:rPr lang="en-US" sz="2000" b="1" baseline="30000" dirty="0"/>
              <a:t>3 </a:t>
            </a:r>
            <a:r>
              <a:rPr lang="en-US" sz="2000" dirty="0"/>
              <a:t>The husband should give to his wife her conjugal rights, and likewise the wife to her husband. </a:t>
            </a:r>
            <a:r>
              <a:rPr lang="en-US" sz="2000" b="1" baseline="30000" dirty="0"/>
              <a:t>4 </a:t>
            </a:r>
            <a:r>
              <a:rPr lang="en-US" sz="2000" dirty="0"/>
              <a:t>For the </a:t>
            </a:r>
            <a:br>
              <a:rPr lang="en-US" sz="2000" dirty="0"/>
            </a:br>
            <a:r>
              <a:rPr lang="en-US" sz="2000" dirty="0"/>
              <a:t>wife does not have authority over her own body, but the husband does. </a:t>
            </a:r>
            <a:br>
              <a:rPr lang="en-US" sz="2000" dirty="0"/>
            </a:br>
            <a:r>
              <a:rPr lang="en-US" sz="2000" dirty="0"/>
              <a:t>Likewise the husband does not have authority over his own body, but the </a:t>
            </a:r>
            <a:br>
              <a:rPr lang="en-US" sz="2000" dirty="0"/>
            </a:br>
            <a:r>
              <a:rPr lang="en-US" sz="2000" dirty="0"/>
              <a:t>wife does. </a:t>
            </a:r>
            <a:r>
              <a:rPr lang="en-US" sz="2000" b="1" baseline="30000" dirty="0"/>
              <a:t>5 </a:t>
            </a:r>
            <a:r>
              <a:rPr lang="en-US" sz="2000" dirty="0"/>
              <a:t>Do not deprive one another, except perhaps by agreement </a:t>
            </a:r>
            <a:br>
              <a:rPr lang="en-US" sz="2000" dirty="0"/>
            </a:br>
            <a:r>
              <a:rPr lang="en-US" sz="2000" dirty="0"/>
              <a:t>for a limited time, that you may devote yourselves to prayer; but then</a:t>
            </a:r>
            <a:br>
              <a:rPr lang="en-US" sz="2000" dirty="0"/>
            </a:br>
            <a:r>
              <a:rPr lang="en-US" sz="2000" dirty="0"/>
              <a:t>come together again, so that Satan may not tempt you because of your lack </a:t>
            </a:r>
            <a:br>
              <a:rPr lang="en-US" sz="2000" dirty="0"/>
            </a:br>
            <a:r>
              <a:rPr lang="en-US" sz="2000" dirty="0"/>
              <a:t>of self-control. </a:t>
            </a:r>
            <a:r>
              <a:rPr lang="en-US" sz="2000" b="1" baseline="30000" dirty="0"/>
              <a:t>6 </a:t>
            </a:r>
            <a:r>
              <a:rPr lang="en-US" sz="2000" dirty="0"/>
              <a:t>Now as a concession, not a command, I say this. </a:t>
            </a:r>
            <a:r>
              <a:rPr lang="en-US" sz="2000" b="1" baseline="30000" dirty="0"/>
              <a:t>7 </a:t>
            </a:r>
            <a:r>
              <a:rPr lang="en-US" sz="2000" dirty="0"/>
              <a:t>I wish </a:t>
            </a:r>
            <a:br>
              <a:rPr lang="en-US" sz="2000" dirty="0"/>
            </a:br>
            <a:r>
              <a:rPr lang="en-US" sz="2000" dirty="0"/>
              <a:t>that all were as I myself am. But each has his own gift from God, one of </a:t>
            </a:r>
            <a:br>
              <a:rPr lang="en-US" sz="2000" dirty="0"/>
            </a:br>
            <a:r>
              <a:rPr lang="en-US" sz="2000" dirty="0"/>
              <a:t>one kind and one of another. </a:t>
            </a:r>
            <a:r>
              <a:rPr lang="en-US" sz="2000" b="1" baseline="30000" dirty="0"/>
              <a:t>8 </a:t>
            </a:r>
            <a:r>
              <a:rPr lang="en-US" sz="2000" dirty="0"/>
              <a:t>To the unmarried and the widows I say that </a:t>
            </a:r>
            <a:br>
              <a:rPr lang="en-US" sz="2000" dirty="0"/>
            </a:br>
            <a:r>
              <a:rPr lang="en-US" sz="2000" dirty="0"/>
              <a:t>it is good for them to remain single, as I am. </a:t>
            </a:r>
            <a:r>
              <a:rPr lang="en-US" sz="2000" b="1" baseline="30000" dirty="0"/>
              <a:t>9 </a:t>
            </a:r>
            <a:r>
              <a:rPr lang="en-US" sz="2000" dirty="0"/>
              <a:t>But if they cannot exercise self-control, they should marry. For it is better to marry than to burn with passion.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1" y="118234"/>
            <a:ext cx="8776535" cy="1053474"/>
          </a:xfrm>
        </p:spPr>
        <p:txBody>
          <a:bodyPr/>
          <a:lstStyle/>
          <a:p>
            <a:r>
              <a:rPr lang="en-US" dirty="0"/>
              <a:t>1 CORINTHIANS 7</a:t>
            </a:r>
          </a:p>
        </p:txBody>
      </p:sp>
    </p:spTree>
    <p:extLst>
      <p:ext uri="{BB962C8B-B14F-4D97-AF65-F5344CB8AC3E}">
        <p14:creationId xmlns:p14="http://schemas.microsoft.com/office/powerpoint/2010/main" val="15770211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ewspaper, photo&#10;&#10;Description automatically generated">
            <a:extLst>
              <a:ext uri="{FF2B5EF4-FFF2-40B4-BE49-F238E27FC236}">
                <a16:creationId xmlns:a16="http://schemas.microsoft.com/office/drawing/2014/main" id="{D1732922-6350-4635-9125-B4B5B526A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168" y="-145921"/>
            <a:ext cx="11759021" cy="73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6616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</p:spTree>
    <p:extLst>
      <p:ext uri="{BB962C8B-B14F-4D97-AF65-F5344CB8AC3E}">
        <p14:creationId xmlns:p14="http://schemas.microsoft.com/office/powerpoint/2010/main" val="31503238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</p:spTree>
    <p:extLst>
      <p:ext uri="{BB962C8B-B14F-4D97-AF65-F5344CB8AC3E}">
        <p14:creationId xmlns:p14="http://schemas.microsoft.com/office/powerpoint/2010/main" val="239764987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38962" y="1687485"/>
            <a:ext cx="37553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</p:spTree>
    <p:extLst>
      <p:ext uri="{BB962C8B-B14F-4D97-AF65-F5344CB8AC3E}">
        <p14:creationId xmlns:p14="http://schemas.microsoft.com/office/powerpoint/2010/main" val="281111156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</p:spTree>
    <p:extLst>
      <p:ext uri="{BB962C8B-B14F-4D97-AF65-F5344CB8AC3E}">
        <p14:creationId xmlns:p14="http://schemas.microsoft.com/office/powerpoint/2010/main" val="407638057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</p:spTree>
    <p:extLst>
      <p:ext uri="{BB962C8B-B14F-4D97-AF65-F5344CB8AC3E}">
        <p14:creationId xmlns:p14="http://schemas.microsoft.com/office/powerpoint/2010/main" val="399941204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</p:spTree>
    <p:extLst>
      <p:ext uri="{BB962C8B-B14F-4D97-AF65-F5344CB8AC3E}">
        <p14:creationId xmlns:p14="http://schemas.microsoft.com/office/powerpoint/2010/main" val="26614457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</p:spTree>
    <p:extLst>
      <p:ext uri="{BB962C8B-B14F-4D97-AF65-F5344CB8AC3E}">
        <p14:creationId xmlns:p14="http://schemas.microsoft.com/office/powerpoint/2010/main" val="154039628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E47F7-3922-4680-B4E6-7A2F9D920069}"/>
              </a:ext>
            </a:extLst>
          </p:cNvPr>
          <p:cNvSpPr/>
          <p:nvPr/>
        </p:nvSpPr>
        <p:spPr>
          <a:xfrm rot="20193121">
            <a:off x="710040" y="3839632"/>
            <a:ext cx="2359199" cy="102548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3FB2-5BD7-486F-80DD-49FFBF254C82}"/>
              </a:ext>
            </a:extLst>
          </p:cNvPr>
          <p:cNvSpPr txBox="1"/>
          <p:nvPr/>
        </p:nvSpPr>
        <p:spPr>
          <a:xfrm rot="20017986">
            <a:off x="723250" y="4011296"/>
            <a:ext cx="2455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83303590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E47F7-3922-4680-B4E6-7A2F9D920069}"/>
              </a:ext>
            </a:extLst>
          </p:cNvPr>
          <p:cNvSpPr/>
          <p:nvPr/>
        </p:nvSpPr>
        <p:spPr>
          <a:xfrm rot="20193121">
            <a:off x="710040" y="3839632"/>
            <a:ext cx="2359199" cy="102548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3FB2-5BD7-486F-80DD-49FFBF254C82}"/>
              </a:ext>
            </a:extLst>
          </p:cNvPr>
          <p:cNvSpPr txBox="1"/>
          <p:nvPr/>
        </p:nvSpPr>
        <p:spPr>
          <a:xfrm rot="20017986">
            <a:off x="723250" y="4011296"/>
            <a:ext cx="2455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CAD74-2E59-482E-8FCF-07F10136FA65}"/>
              </a:ext>
            </a:extLst>
          </p:cNvPr>
          <p:cNvSpPr/>
          <p:nvPr/>
        </p:nvSpPr>
        <p:spPr>
          <a:xfrm>
            <a:off x="3790604" y="864524"/>
            <a:ext cx="5139386" cy="5803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1F8B3-DA45-4C04-804A-0EF8AECC3DD6}"/>
              </a:ext>
            </a:extLst>
          </p:cNvPr>
          <p:cNvSpPr txBox="1"/>
          <p:nvPr/>
        </p:nvSpPr>
        <p:spPr>
          <a:xfrm>
            <a:off x="3934161" y="1115098"/>
            <a:ext cx="4699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Roizen MD, gerontologist at the </a:t>
            </a:r>
            <a:b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Chicago</a:t>
            </a:r>
            <a:b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Sex 2x a week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benefits equivalent to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being 2 years younger than they really are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Sex daily experience feeling 8 years younger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07135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E47F7-3922-4680-B4E6-7A2F9D920069}"/>
              </a:ext>
            </a:extLst>
          </p:cNvPr>
          <p:cNvSpPr/>
          <p:nvPr/>
        </p:nvSpPr>
        <p:spPr>
          <a:xfrm rot="20193121">
            <a:off x="710040" y="3839632"/>
            <a:ext cx="2359199" cy="102548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3FB2-5BD7-486F-80DD-49FFBF254C82}"/>
              </a:ext>
            </a:extLst>
          </p:cNvPr>
          <p:cNvSpPr txBox="1"/>
          <p:nvPr/>
        </p:nvSpPr>
        <p:spPr>
          <a:xfrm rot="20017986">
            <a:off x="723250" y="4011296"/>
            <a:ext cx="2455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CAD74-2E59-482E-8FCF-07F10136FA65}"/>
              </a:ext>
            </a:extLst>
          </p:cNvPr>
          <p:cNvSpPr/>
          <p:nvPr/>
        </p:nvSpPr>
        <p:spPr>
          <a:xfrm>
            <a:off x="3790604" y="864524"/>
            <a:ext cx="5139386" cy="5803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1F8B3-DA45-4C04-804A-0EF8AECC3DD6}"/>
              </a:ext>
            </a:extLst>
          </p:cNvPr>
          <p:cNvSpPr txBox="1"/>
          <p:nvPr/>
        </p:nvSpPr>
        <p:spPr>
          <a:xfrm>
            <a:off x="3934161" y="1115098"/>
            <a:ext cx="4699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Michael Roizen MD, gerontologist at the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University of Chicago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Sex 2x a week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health benefits equivalent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being 2 years younger than they really are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Sex daily experience feeling 8 years younger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6DDF7D-D77B-432D-8461-594958E5937F}"/>
              </a:ext>
            </a:extLst>
          </p:cNvPr>
          <p:cNvSpPr txBox="1"/>
          <p:nvPr/>
        </p:nvSpPr>
        <p:spPr>
          <a:xfrm>
            <a:off x="3850172" y="3147050"/>
            <a:ext cx="51228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 Study at Dartmouth by David </a:t>
            </a:r>
            <a:r>
              <a:rPr lang="en-US" sz="1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Blachflower</a:t>
            </a: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b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Oswald at the University of </a:t>
            </a:r>
            <a:r>
              <a:rPr lang="en-US" sz="1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Warwich</a:t>
            </a: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England</a:t>
            </a:r>
          </a:p>
          <a:p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increased sexual intercourse from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1x/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1x/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wk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reported an increased general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happiness equivalent to a $50K/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raise!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7639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person, bench, ground&#10;&#10;Description automatically generated">
            <a:extLst>
              <a:ext uri="{FF2B5EF4-FFF2-40B4-BE49-F238E27FC236}">
                <a16:creationId xmlns:a16="http://schemas.microsoft.com/office/drawing/2014/main" id="{9ED2AA20-6DC7-4410-9B0B-E3C044E5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901"/>
            <a:ext cx="9144000" cy="6096000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AB94D74-A5FA-4219-9BCF-66D7A481D502}"/>
              </a:ext>
            </a:extLst>
          </p:cNvPr>
          <p:cNvSpPr/>
          <p:nvPr/>
        </p:nvSpPr>
        <p:spPr>
          <a:xfrm rot="10800000" flipH="1">
            <a:off x="0" y="886987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9066D-D3CB-436F-B7AA-1E1D98B60BB7}"/>
              </a:ext>
            </a:extLst>
          </p:cNvPr>
          <p:cNvSpPr/>
          <p:nvPr/>
        </p:nvSpPr>
        <p:spPr>
          <a:xfrm>
            <a:off x="1" y="-10297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34A1C-A783-4085-AB0C-B9994C1A11A7}"/>
              </a:ext>
            </a:extLst>
          </p:cNvPr>
          <p:cNvSpPr txBox="1">
            <a:spLocks/>
          </p:cNvSpPr>
          <p:nvPr/>
        </p:nvSpPr>
        <p:spPr>
          <a:xfrm>
            <a:off x="282008" y="129089"/>
            <a:ext cx="8861992" cy="926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WOMEN’S MINISTRY</a:t>
            </a:r>
            <a:endParaRPr kumimoji="0" lang="en-US" sz="50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556E25-259D-4554-91FC-D3FF8652050E}"/>
              </a:ext>
            </a:extLst>
          </p:cNvPr>
          <p:cNvSpPr txBox="1">
            <a:spLocks/>
          </p:cNvSpPr>
          <p:nvPr/>
        </p:nvSpPr>
        <p:spPr>
          <a:xfrm>
            <a:off x="-1" y="5335586"/>
            <a:ext cx="9144000" cy="1677972"/>
          </a:xfrm>
          <a:prstGeom prst="rect">
            <a:avLst/>
          </a:prstGeom>
          <a:solidFill>
            <a:srgbClr val="2E5797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Interested in serving as the </a:t>
            </a:r>
            <a:br>
              <a:rPr lang="en-US" dirty="0">
                <a:solidFill>
                  <a:prstClr val="white"/>
                </a:solidFill>
                <a:latin typeface="Calibri"/>
              </a:rPr>
            </a:br>
            <a:r>
              <a:rPr lang="en-US" dirty="0">
                <a:solidFill>
                  <a:prstClr val="white"/>
                </a:solidFill>
                <a:latin typeface="Calibri"/>
              </a:rPr>
              <a:t>Tallgrass Women’s Ministry Point Person?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br>
              <a:rPr lang="en-US" sz="3200" dirty="0">
                <a:solidFill>
                  <a:prstClr val="white"/>
                </a:solidFill>
                <a:latin typeface="Calibri"/>
              </a:rPr>
            </a:br>
            <a:r>
              <a:rPr lang="en-US" sz="2400" dirty="0">
                <a:solidFill>
                  <a:prstClr val="white"/>
                </a:solidFill>
                <a:latin typeface="Calibri"/>
              </a:rPr>
              <a:t>Contact Ben Deaver at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bendeaver@tallgrass.church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05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E47F7-3922-4680-B4E6-7A2F9D920069}"/>
              </a:ext>
            </a:extLst>
          </p:cNvPr>
          <p:cNvSpPr/>
          <p:nvPr/>
        </p:nvSpPr>
        <p:spPr>
          <a:xfrm rot="20193121">
            <a:off x="710040" y="3839632"/>
            <a:ext cx="2359199" cy="102548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3FB2-5BD7-486F-80DD-49FFBF254C82}"/>
              </a:ext>
            </a:extLst>
          </p:cNvPr>
          <p:cNvSpPr txBox="1"/>
          <p:nvPr/>
        </p:nvSpPr>
        <p:spPr>
          <a:xfrm rot="20017986">
            <a:off x="723250" y="4011296"/>
            <a:ext cx="2455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CAD74-2E59-482E-8FCF-07F10136FA65}"/>
              </a:ext>
            </a:extLst>
          </p:cNvPr>
          <p:cNvSpPr/>
          <p:nvPr/>
        </p:nvSpPr>
        <p:spPr>
          <a:xfrm>
            <a:off x="3790604" y="864524"/>
            <a:ext cx="5139386" cy="5803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1F8B3-DA45-4C04-804A-0EF8AECC3DD6}"/>
              </a:ext>
            </a:extLst>
          </p:cNvPr>
          <p:cNvSpPr txBox="1"/>
          <p:nvPr/>
        </p:nvSpPr>
        <p:spPr>
          <a:xfrm>
            <a:off x="3934161" y="1115098"/>
            <a:ext cx="4699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Michael Roizen MD, gerontologist at the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University of Chicago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Sex 2x a week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health benefits equivalent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being 2 years younger than they really are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Sex daily experience feeling 8 years younger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6DDF7D-D77B-432D-8461-594958E5937F}"/>
              </a:ext>
            </a:extLst>
          </p:cNvPr>
          <p:cNvSpPr txBox="1"/>
          <p:nvPr/>
        </p:nvSpPr>
        <p:spPr>
          <a:xfrm>
            <a:off x="3850172" y="3147050"/>
            <a:ext cx="510973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 Study at Dartmouth by David </a:t>
            </a:r>
            <a:r>
              <a:rPr lang="en-US" sz="1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Blachflower</a:t>
            </a: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b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Oswald at the University of </a:t>
            </a:r>
            <a:r>
              <a:rPr lang="en-US" sz="17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Warwich</a:t>
            </a:r>
            <a:r>
              <a:rPr lang="en-US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England</a:t>
            </a:r>
          </a:p>
          <a:p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increased sexual intercourse from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1x/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1x/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wk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reported an increased general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happiness equivalent to a $50K/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raise!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 Study in British Medical Journal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Long-married men live up to 5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longer than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unmarried counterparts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Those who had sex 3x/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wk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more cut their risk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for heart attack and stroke in half!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60143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</a:t>
            </a:r>
          </a:p>
        </p:txBody>
      </p:sp>
      <p:pic>
        <p:nvPicPr>
          <p:cNvPr id="3074" name="Picture 2" descr="Image result for fenced garden png">
            <a:extLst>
              <a:ext uri="{FF2B5EF4-FFF2-40B4-BE49-F238E27FC236}">
                <a16:creationId xmlns:a16="http://schemas.microsoft.com/office/drawing/2014/main" id="{2BEBEF38-C7F4-4CEA-8065-53097624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293">
            <a:off x="-132352" y="2395179"/>
            <a:ext cx="8844742" cy="33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05713-989C-416B-AA0B-56F011BA378F}"/>
              </a:ext>
            </a:extLst>
          </p:cNvPr>
          <p:cNvSpPr txBox="1"/>
          <p:nvPr/>
        </p:nvSpPr>
        <p:spPr>
          <a:xfrm rot="21004536">
            <a:off x="447778" y="1687485"/>
            <a:ext cx="3737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Any sexual activity outside</a:t>
            </a:r>
            <a:br>
              <a:rPr lang="en-US" sz="2500" dirty="0"/>
            </a:br>
            <a:r>
              <a:rPr lang="en-US" sz="2500" dirty="0"/>
              <a:t>context of Biblical Marriage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9AAE9-C864-4550-8C59-F2FD8F445A42}"/>
              </a:ext>
            </a:extLst>
          </p:cNvPr>
          <p:cNvSpPr txBox="1"/>
          <p:nvPr/>
        </p:nvSpPr>
        <p:spPr>
          <a:xfrm rot="20618400">
            <a:off x="401967" y="2751683"/>
            <a:ext cx="3294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Transgender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3B379-F161-474B-A87F-5FE4BA6D3500}"/>
              </a:ext>
            </a:extLst>
          </p:cNvPr>
          <p:cNvSpPr txBox="1"/>
          <p:nvPr/>
        </p:nvSpPr>
        <p:spPr>
          <a:xfrm rot="21285142">
            <a:off x="5106265" y="1613253"/>
            <a:ext cx="2337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Lustful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810AE-ACA1-4AEB-B102-41E6010E4B78}"/>
              </a:ext>
            </a:extLst>
          </p:cNvPr>
          <p:cNvSpPr txBox="1"/>
          <p:nvPr/>
        </p:nvSpPr>
        <p:spPr>
          <a:xfrm rot="21285142">
            <a:off x="4286964" y="1145643"/>
            <a:ext cx="1847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Pornography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9749-538B-4CF4-9A74-50EB95FD8F5A}"/>
              </a:ext>
            </a:extLst>
          </p:cNvPr>
          <p:cNvSpPr txBox="1"/>
          <p:nvPr/>
        </p:nvSpPr>
        <p:spPr>
          <a:xfrm rot="21403129">
            <a:off x="790790" y="1065354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Sexual Selfishness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678FA-A887-4325-ABAC-747E2340A1CE}"/>
              </a:ext>
            </a:extLst>
          </p:cNvPr>
          <p:cNvSpPr txBox="1"/>
          <p:nvPr/>
        </p:nvSpPr>
        <p:spPr>
          <a:xfrm rot="20968221">
            <a:off x="2471146" y="3974884"/>
            <a:ext cx="54788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Having a Great</a:t>
            </a:r>
            <a:br>
              <a:rPr lang="en-US" sz="5000" dirty="0"/>
            </a:br>
            <a:r>
              <a:rPr lang="en-US" sz="5000" dirty="0"/>
              <a:t>Sex Life in Marriage!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7D454-5B1E-4953-A866-7E0C55B82095}"/>
              </a:ext>
            </a:extLst>
          </p:cNvPr>
          <p:cNvSpPr txBox="1"/>
          <p:nvPr/>
        </p:nvSpPr>
        <p:spPr>
          <a:xfrm rot="21148269">
            <a:off x="4977271" y="5660118"/>
            <a:ext cx="22806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/>
              <a:t>Chastity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E47F7-3922-4680-B4E6-7A2F9D920069}"/>
              </a:ext>
            </a:extLst>
          </p:cNvPr>
          <p:cNvSpPr/>
          <p:nvPr/>
        </p:nvSpPr>
        <p:spPr>
          <a:xfrm rot="20193121">
            <a:off x="710040" y="3839632"/>
            <a:ext cx="2359199" cy="102548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3FB2-5BD7-486F-80DD-49FFBF254C82}"/>
              </a:ext>
            </a:extLst>
          </p:cNvPr>
          <p:cNvSpPr txBox="1"/>
          <p:nvPr/>
        </p:nvSpPr>
        <p:spPr>
          <a:xfrm rot="20017986">
            <a:off x="723250" y="4011296"/>
            <a:ext cx="2455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F33D635-0052-4383-B375-1F666ED9725E}"/>
              </a:ext>
            </a:extLst>
          </p:cNvPr>
          <p:cNvSpPr/>
          <p:nvPr/>
        </p:nvSpPr>
        <p:spPr>
          <a:xfrm rot="20709600">
            <a:off x="3350435" y="2795127"/>
            <a:ext cx="3306393" cy="790544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6DFC3-1319-418C-A231-85548F3AC472}"/>
              </a:ext>
            </a:extLst>
          </p:cNvPr>
          <p:cNvSpPr txBox="1"/>
          <p:nvPr/>
        </p:nvSpPr>
        <p:spPr>
          <a:xfrm rot="20751057">
            <a:off x="3515279" y="2907394"/>
            <a:ext cx="29963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MASTURBATION</a:t>
            </a:r>
          </a:p>
        </p:txBody>
      </p:sp>
    </p:spTree>
    <p:extLst>
      <p:ext uri="{BB962C8B-B14F-4D97-AF65-F5344CB8AC3E}">
        <p14:creationId xmlns:p14="http://schemas.microsoft.com/office/powerpoint/2010/main" val="168111319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01834" y="1107179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baseline="30000" dirty="0"/>
              <a:t>9</a:t>
            </a:r>
            <a:r>
              <a:rPr lang="en-US" sz="3000" baseline="30000" dirty="0"/>
              <a:t> </a:t>
            </a:r>
            <a:r>
              <a:rPr lang="en-US" sz="3000" dirty="0"/>
              <a:t>do you not know that the unrighteous will </a:t>
            </a:r>
            <a:br>
              <a:rPr lang="en-US" sz="3000" dirty="0"/>
            </a:br>
            <a:r>
              <a:rPr lang="en-US" sz="3000" dirty="0"/>
              <a:t>not inherit the kingdom of God? Do not be </a:t>
            </a:r>
            <a:br>
              <a:rPr lang="en-US" sz="3000" dirty="0"/>
            </a:br>
            <a:r>
              <a:rPr lang="en-US" sz="3000" dirty="0"/>
              <a:t>deceived: neither the sexually immoral, nor idolaters, nor adulterers, nor men who practice </a:t>
            </a:r>
            <a:br>
              <a:rPr lang="en-US" sz="3000" dirty="0"/>
            </a:br>
            <a:r>
              <a:rPr lang="en-US" sz="3000" dirty="0"/>
              <a:t>homosexuality, </a:t>
            </a:r>
            <a:r>
              <a:rPr lang="en-US" sz="3000" b="1" baseline="30000" dirty="0"/>
              <a:t>10 </a:t>
            </a:r>
            <a:r>
              <a:rPr lang="en-US" sz="3000" dirty="0"/>
              <a:t>nor thieves, nor the greedy, </a:t>
            </a:r>
            <a:br>
              <a:rPr lang="en-US" sz="3000" dirty="0"/>
            </a:br>
            <a:r>
              <a:rPr lang="en-US" sz="3000" dirty="0"/>
              <a:t>nor drunkards, nor revilers, nor swindlers will </a:t>
            </a:r>
            <a:br>
              <a:rPr lang="en-US" sz="3000" dirty="0"/>
            </a:br>
            <a:r>
              <a:rPr lang="en-US" sz="3000" dirty="0"/>
              <a:t>inherit the kingdom of God. </a:t>
            </a:r>
            <a:endParaRPr lang="en-US" sz="3000" b="1" dirty="0"/>
          </a:p>
          <a:p>
            <a:endParaRPr lang="en-US" sz="3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1" y="118234"/>
            <a:ext cx="8776535" cy="1053474"/>
          </a:xfrm>
        </p:spPr>
        <p:txBody>
          <a:bodyPr/>
          <a:lstStyle/>
          <a:p>
            <a:r>
              <a:rPr lang="en-US" dirty="0"/>
              <a:t>1 CORINTHIANS 6</a:t>
            </a:r>
          </a:p>
        </p:txBody>
      </p:sp>
    </p:spTree>
    <p:extLst>
      <p:ext uri="{BB962C8B-B14F-4D97-AF65-F5344CB8AC3E}">
        <p14:creationId xmlns:p14="http://schemas.microsoft.com/office/powerpoint/2010/main" val="225071354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01834" y="1107179"/>
            <a:ext cx="8763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baseline="30000" dirty="0"/>
              <a:t>9</a:t>
            </a:r>
            <a:r>
              <a:rPr lang="en-US" sz="3000" baseline="30000" dirty="0"/>
              <a:t> </a:t>
            </a:r>
            <a:r>
              <a:rPr lang="en-US" sz="3000" dirty="0"/>
              <a:t>do you not know that the unrighteous will </a:t>
            </a:r>
            <a:br>
              <a:rPr lang="en-US" sz="3000" dirty="0"/>
            </a:br>
            <a:r>
              <a:rPr lang="en-US" sz="3000" dirty="0"/>
              <a:t>not inherit the kingdom of God? Do not be </a:t>
            </a:r>
            <a:br>
              <a:rPr lang="en-US" sz="3000" dirty="0"/>
            </a:br>
            <a:r>
              <a:rPr lang="en-US" sz="3000" dirty="0"/>
              <a:t>deceived: neither the sexually immoral, nor idolaters, nor adulterers, nor men who practice </a:t>
            </a:r>
            <a:br>
              <a:rPr lang="en-US" sz="3000" dirty="0"/>
            </a:br>
            <a:r>
              <a:rPr lang="en-US" sz="3000" dirty="0"/>
              <a:t>homosexuality, </a:t>
            </a:r>
            <a:r>
              <a:rPr lang="en-US" sz="3000" b="1" baseline="30000" dirty="0"/>
              <a:t>10 </a:t>
            </a:r>
            <a:r>
              <a:rPr lang="en-US" sz="3000" dirty="0"/>
              <a:t>nor thieves, nor the greedy, </a:t>
            </a:r>
            <a:br>
              <a:rPr lang="en-US" sz="3000" dirty="0"/>
            </a:br>
            <a:r>
              <a:rPr lang="en-US" sz="3000" dirty="0"/>
              <a:t>nor drunkards, nor revilers, nor swindlers will </a:t>
            </a:r>
            <a:br>
              <a:rPr lang="en-US" sz="3000" dirty="0"/>
            </a:br>
            <a:r>
              <a:rPr lang="en-US" sz="3000" dirty="0"/>
              <a:t>inherit the kingdom of God. </a:t>
            </a:r>
            <a:r>
              <a:rPr lang="en-US" sz="3000" b="1" baseline="30000" dirty="0"/>
              <a:t>11 </a:t>
            </a:r>
            <a:r>
              <a:rPr lang="en-US" sz="3000" dirty="0"/>
              <a:t>And such were </a:t>
            </a:r>
            <a:br>
              <a:rPr lang="en-US" sz="3000" dirty="0"/>
            </a:br>
            <a:r>
              <a:rPr lang="en-US" sz="3000" dirty="0"/>
              <a:t>some of you. </a:t>
            </a:r>
            <a:endParaRPr lang="en-US" sz="3000" b="1" dirty="0"/>
          </a:p>
          <a:p>
            <a:endParaRPr lang="en-US" sz="3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1" y="118234"/>
            <a:ext cx="8776535" cy="1053474"/>
          </a:xfrm>
        </p:spPr>
        <p:txBody>
          <a:bodyPr/>
          <a:lstStyle/>
          <a:p>
            <a:r>
              <a:rPr lang="en-US" dirty="0"/>
              <a:t>1 CORINTHIANS 6</a:t>
            </a:r>
          </a:p>
        </p:txBody>
      </p:sp>
    </p:spTree>
    <p:extLst>
      <p:ext uri="{BB962C8B-B14F-4D97-AF65-F5344CB8AC3E}">
        <p14:creationId xmlns:p14="http://schemas.microsoft.com/office/powerpoint/2010/main" val="184625774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201834" y="1107179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baseline="30000" dirty="0"/>
              <a:t>9</a:t>
            </a:r>
            <a:r>
              <a:rPr lang="en-US" sz="3000" baseline="30000" dirty="0"/>
              <a:t> </a:t>
            </a:r>
            <a:r>
              <a:rPr lang="en-US" sz="3000" dirty="0"/>
              <a:t>do you not know that the unrighteous will </a:t>
            </a:r>
            <a:br>
              <a:rPr lang="en-US" sz="3000" dirty="0"/>
            </a:br>
            <a:r>
              <a:rPr lang="en-US" sz="3000" dirty="0"/>
              <a:t>not inherit the kingdom of God? Do not be </a:t>
            </a:r>
            <a:br>
              <a:rPr lang="en-US" sz="3000" dirty="0"/>
            </a:br>
            <a:r>
              <a:rPr lang="en-US" sz="3000" dirty="0"/>
              <a:t>deceived: neither the sexually immoral, nor idolaters, nor adulterers, nor men who practice </a:t>
            </a:r>
            <a:br>
              <a:rPr lang="en-US" sz="3000" dirty="0"/>
            </a:br>
            <a:r>
              <a:rPr lang="en-US" sz="3000" dirty="0"/>
              <a:t>homosexuality, </a:t>
            </a:r>
            <a:r>
              <a:rPr lang="en-US" sz="3000" b="1" baseline="30000" dirty="0"/>
              <a:t>10 </a:t>
            </a:r>
            <a:r>
              <a:rPr lang="en-US" sz="3000" dirty="0"/>
              <a:t>nor thieves, nor the greedy, </a:t>
            </a:r>
            <a:br>
              <a:rPr lang="en-US" sz="3000" dirty="0"/>
            </a:br>
            <a:r>
              <a:rPr lang="en-US" sz="3000" dirty="0"/>
              <a:t>nor drunkards, nor revilers, nor swindlers will </a:t>
            </a:r>
            <a:br>
              <a:rPr lang="en-US" sz="3000" dirty="0"/>
            </a:br>
            <a:r>
              <a:rPr lang="en-US" sz="3000" dirty="0"/>
              <a:t>inherit the kingdom of God. </a:t>
            </a:r>
            <a:r>
              <a:rPr lang="en-US" sz="3000" b="1" baseline="30000" dirty="0"/>
              <a:t>11 </a:t>
            </a:r>
            <a:r>
              <a:rPr lang="en-US" sz="3000" dirty="0"/>
              <a:t>And such were </a:t>
            </a:r>
            <a:br>
              <a:rPr lang="en-US" sz="3000" dirty="0"/>
            </a:br>
            <a:r>
              <a:rPr lang="en-US" sz="3000" dirty="0"/>
              <a:t>some of you. But you were washed, you were sanctified, you were justified in the name of the </a:t>
            </a:r>
            <a:br>
              <a:rPr lang="en-US" sz="3000" dirty="0"/>
            </a:br>
            <a:r>
              <a:rPr lang="en-US" sz="3000" dirty="0"/>
              <a:t>Lord Jesus Christ and by the Spirit of our God.</a:t>
            </a:r>
            <a:endParaRPr lang="en-US" sz="3000" b="1" dirty="0"/>
          </a:p>
          <a:p>
            <a:endParaRPr lang="en-US" sz="3000" b="1" dirty="0"/>
          </a:p>
          <a:p>
            <a:endParaRPr lang="en-US" sz="3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9A1C5-D8F1-46F9-A10F-5C7BA6A0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1" y="118234"/>
            <a:ext cx="8776535" cy="1053474"/>
          </a:xfrm>
        </p:spPr>
        <p:txBody>
          <a:bodyPr/>
          <a:lstStyle/>
          <a:p>
            <a:r>
              <a:rPr lang="en-US" dirty="0"/>
              <a:t>1 CORINTHIANS 6</a:t>
            </a:r>
          </a:p>
        </p:txBody>
      </p:sp>
    </p:spTree>
    <p:extLst>
      <p:ext uri="{BB962C8B-B14F-4D97-AF65-F5344CB8AC3E}">
        <p14:creationId xmlns:p14="http://schemas.microsoft.com/office/powerpoint/2010/main" val="312634898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78764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49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OUR SEXUALITY</a:t>
            </a:r>
          </a:p>
        </p:txBody>
      </p:sp>
    </p:spTree>
    <p:extLst>
      <p:ext uri="{BB962C8B-B14F-4D97-AF65-F5344CB8AC3E}">
        <p14:creationId xmlns:p14="http://schemas.microsoft.com/office/powerpoint/2010/main" val="19340712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25627" y="78764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RELATING</a:t>
            </a:r>
            <a:br>
              <a:rPr lang="en-US" sz="7200" b="1" spc="-300" dirty="0">
                <a:solidFill>
                  <a:srgbClr val="F8BB4E"/>
                </a:solidFill>
                <a:latin typeface="Ubuntu" panose="020B0504030602030204" pitchFamily="34" charset="0"/>
              </a:rPr>
            </a:br>
            <a:r>
              <a:rPr lang="en-US" sz="4900" spc="-300" dirty="0">
                <a:solidFill>
                  <a:srgbClr val="F8BB4E"/>
                </a:solidFill>
                <a:latin typeface="Ubuntu" panose="020B0504030602030204" pitchFamily="34" charset="0"/>
              </a:rPr>
              <a:t>TO OUR SEXUALITY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12DBD71-5EDD-4A8A-A3FE-17942441347D}"/>
              </a:ext>
            </a:extLst>
          </p:cNvPr>
          <p:cNvSpPr/>
          <p:nvPr/>
        </p:nvSpPr>
        <p:spPr>
          <a:xfrm>
            <a:off x="434408" y="3371850"/>
            <a:ext cx="8475675" cy="3142520"/>
          </a:xfrm>
          <a:prstGeom prst="hexagon">
            <a:avLst>
              <a:gd name="adj" fmla="val 13170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500" dirty="0"/>
              <a:t>What sexual shame/sin am I carrying?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500" dirty="0"/>
              <a:t>What’s a next step God’s calling me to take relating </a:t>
            </a:r>
            <a:br>
              <a:rPr lang="en-US" sz="2500" dirty="0"/>
            </a:br>
            <a:r>
              <a:rPr lang="en-US" sz="2500" dirty="0"/>
              <a:t>to my sexuality?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500" dirty="0"/>
              <a:t>Who do I need to tell?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500" dirty="0"/>
              <a:t>God, what do you want me to hear right now about </a:t>
            </a:r>
            <a:br>
              <a:rPr lang="en-US" sz="2500" dirty="0"/>
            </a:br>
            <a:r>
              <a:rPr lang="en-US" sz="2500" dirty="0"/>
              <a:t>how you see me?</a:t>
            </a:r>
          </a:p>
        </p:txBody>
      </p:sp>
    </p:spTree>
    <p:extLst>
      <p:ext uri="{BB962C8B-B14F-4D97-AF65-F5344CB8AC3E}">
        <p14:creationId xmlns:p14="http://schemas.microsoft.com/office/powerpoint/2010/main" val="56527519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150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184105650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 how sweet the sound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That saved a wretch like 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once was lost, but now I'm found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Was blind, but now I see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215912773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72BF57-D465-4A85-8666-73262BB163E2}"/>
              </a:ext>
            </a:extLst>
          </p:cNvPr>
          <p:cNvSpPr txBox="1"/>
          <p:nvPr/>
        </p:nvSpPr>
        <p:spPr>
          <a:xfrm>
            <a:off x="1131217" y="5385261"/>
            <a:ext cx="111613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Coming soon…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7744709-4DEB-4ED3-9D88-1DC5F2108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91" y="150832"/>
            <a:ext cx="5082340" cy="53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5376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'Twas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 grace that taught my heart to fear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grace my fears relieved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How precious did that grace appear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hour I first believed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94006574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chains are gone, I've been set free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God, my Savior has ransomed 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like a flood His mercy reigns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Unending love,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305553166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Lord has promised good to 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His word my hope secures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He will my Shield and Portion be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As long as life endures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109573875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chains are gone, I've been set free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God, my Savior has ransomed 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like a flood His mercy reigns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Unending love,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4095108384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earth shall soon dissolve like snow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sun forbear to shine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But God who called me here below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Will be forever mine, will be forever mine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are forever mine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195163290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chains are gone, I've been set free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God, my Savior has ransomed 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like a flood His mercy reigns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Unending love,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392719710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0509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BEAUTY FOR ASHES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7C34C6-29F3-4307-8C88-8742F5106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54774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BEAUTY FOR 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*Beauty for ashes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 garment of praise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my heaviness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Beauty for ashes 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Take this heart of stone 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And make it Yours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Yours.</a:t>
            </a:r>
            <a:endParaRPr lang="en-US" sz="2400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endParaRPr lang="en-US" sz="2400" i="1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2400" i="1" dirty="0">
                <a:latin typeface="Cooper Hewitt" pitchFamily="50" charset="0"/>
                <a:ea typeface="Cooper Hewitt" pitchFamily="50" charset="0"/>
              </a:rPr>
              <a:t>*Isaiah 61:3</a:t>
            </a:r>
            <a:endParaRPr lang="en-US" sz="3100" i="1" dirty="0">
              <a:latin typeface="Cooper Hewitt" pitchFamily="50" charset="0"/>
              <a:ea typeface="Cooper Hewitt" pitchFamily="50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9225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BEAUTY FOR 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I delight myself in the *richest of fare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Trading all that I've had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all that is better.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 garment of praise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my heaviness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 are the greatest, taste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You're the richest of fare.</a:t>
            </a:r>
          </a:p>
          <a:p>
            <a:pPr marL="0" indent="0" algn="ctr">
              <a:buNone/>
            </a:pPr>
            <a:endParaRPr lang="en-US" sz="2400" i="1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2400" i="1" dirty="0">
                <a:latin typeface="Cooper Hewitt" pitchFamily="50" charset="0"/>
                <a:ea typeface="Cooper Hewitt" pitchFamily="50" charset="0"/>
              </a:rPr>
              <a:t>*Isaiah 55:2</a:t>
            </a:r>
          </a:p>
          <a:p>
            <a:pPr marL="0" indent="0" algn="ctr">
              <a:buNone/>
            </a:pPr>
            <a:endParaRPr lang="en-US" sz="3100" dirty="0">
              <a:latin typeface="Cooper Hewitt" pitchFamily="50" charset="0"/>
              <a:ea typeface="Cooper Hewitt" pitchFamily="50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869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OUR SEXUALITY</a:t>
            </a:r>
          </a:p>
        </p:txBody>
      </p:sp>
    </p:spTree>
    <p:extLst>
      <p:ext uri="{BB962C8B-B14F-4D97-AF65-F5344CB8AC3E}">
        <p14:creationId xmlns:p14="http://schemas.microsoft.com/office/powerpoint/2010/main" val="415857621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BEAUTY FOR 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*Beauty for ashes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 garment of praise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my heaviness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Beauty for ashes 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Take this heart of stone 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And make it Yours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Yours.</a:t>
            </a:r>
            <a:endParaRPr lang="en-US" sz="2400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endParaRPr lang="en-US" sz="2400" i="1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2400" i="1" dirty="0">
                <a:latin typeface="Cooper Hewitt" pitchFamily="50" charset="0"/>
                <a:ea typeface="Cooper Hewitt" pitchFamily="50" charset="0"/>
              </a:rPr>
              <a:t>*Isaiah 61:3</a:t>
            </a:r>
            <a:endParaRPr lang="en-US" sz="3100" i="1" dirty="0">
              <a:latin typeface="Cooper Hewitt" pitchFamily="50" charset="0"/>
              <a:ea typeface="Cooper Hewitt" pitchFamily="50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7433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BEAUTY FOR 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I delight myself in the *richest of fare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Trading all that I've had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all that is better.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A garment of praise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For my heaviness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 are the greatest, taste</a:t>
            </a:r>
          </a:p>
          <a:p>
            <a:pPr marL="0" indent="0" algn="ctr">
              <a:buNone/>
            </a:pPr>
            <a:r>
              <a:rPr lang="en-US" sz="3100" dirty="0">
                <a:latin typeface="Cooper Hewitt" pitchFamily="50" charset="0"/>
                <a:ea typeface="Cooper Hewitt" pitchFamily="50" charset="0"/>
              </a:rPr>
              <a:t>You're the richest of fare.</a:t>
            </a:r>
          </a:p>
          <a:p>
            <a:pPr marL="0" indent="0" algn="ctr">
              <a:buNone/>
            </a:pPr>
            <a:endParaRPr lang="en-US" sz="2400" i="1" dirty="0"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2400" i="1" dirty="0">
                <a:latin typeface="Cooper Hewitt" pitchFamily="50" charset="0"/>
                <a:ea typeface="Cooper Hewitt" pitchFamily="50" charset="0"/>
              </a:rPr>
              <a:t>*Isaiah 55:2</a:t>
            </a:r>
          </a:p>
          <a:p>
            <a:pPr marL="0" indent="0" algn="ctr">
              <a:buNone/>
            </a:pPr>
            <a:endParaRPr lang="en-US" sz="3100" dirty="0">
              <a:latin typeface="Cooper Hewitt" pitchFamily="50" charset="0"/>
              <a:ea typeface="Cooper Hewitt" pitchFamily="50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7053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AMAZING GRACE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we’ve been there ten thousand years,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  Bright shining as the sun,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We’ve no less days to sing God’s praise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  Than when we first begun.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(my chains are gone)</a:t>
            </a:r>
          </a:p>
        </p:txBody>
      </p:sp>
    </p:spTree>
    <p:extLst>
      <p:ext uri="{BB962C8B-B14F-4D97-AF65-F5344CB8AC3E}">
        <p14:creationId xmlns:p14="http://schemas.microsoft.com/office/powerpoint/2010/main" val="370130667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9124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29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has died,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is risen,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will come again!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8077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45523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brothers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sisters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through our Savior’s blood.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74696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86782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9469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3" y="1853164"/>
            <a:ext cx="8409424" cy="4970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2E5797"/>
                </a:solidFill>
              </a:rPr>
              <a:t>What are you still </a:t>
            </a:r>
            <a:br>
              <a:rPr lang="en-US" sz="6000" dirty="0">
                <a:solidFill>
                  <a:srgbClr val="2E5797"/>
                </a:solidFill>
              </a:rPr>
            </a:br>
            <a:r>
              <a:rPr lang="en-US" sz="6000" dirty="0">
                <a:solidFill>
                  <a:srgbClr val="2E5797"/>
                </a:solidFill>
              </a:rPr>
              <a:t>hoping to do before </a:t>
            </a:r>
            <a:br>
              <a:rPr lang="en-US" sz="6000" dirty="0">
                <a:solidFill>
                  <a:srgbClr val="2E5797"/>
                </a:solidFill>
              </a:rPr>
            </a:br>
            <a:r>
              <a:rPr lang="en-US" sz="6000" dirty="0">
                <a:solidFill>
                  <a:srgbClr val="2E5797"/>
                </a:solidFill>
              </a:rPr>
              <a:t>summer ends?</a:t>
            </a:r>
            <a:endParaRPr lang="en-US" sz="6000" dirty="0">
              <a:solidFill>
                <a:srgbClr val="2E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36576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55378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God be the glory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0849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pray tonight if we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Learned from one another,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glorify Him.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if the Lord should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Bring us back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be in his arms till then.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19699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49881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51805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</p:spTree>
    <p:extLst>
      <p:ext uri="{BB962C8B-B14F-4D97-AF65-F5344CB8AC3E}">
        <p14:creationId xmlns:p14="http://schemas.microsoft.com/office/powerpoint/2010/main" val="16605931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</p:spTree>
    <p:extLst>
      <p:ext uri="{BB962C8B-B14F-4D97-AF65-F5344CB8AC3E}">
        <p14:creationId xmlns:p14="http://schemas.microsoft.com/office/powerpoint/2010/main" val="1565925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1166</Words>
  <Application>Microsoft Office PowerPoint</Application>
  <PresentationFormat>On-screen Show (4:3)</PresentationFormat>
  <Paragraphs>369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Cooper Hewitt</vt:lpstr>
      <vt:lpstr>Ubuntu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MINGLE QUESTION</vt:lpstr>
      <vt:lpstr>PowerPoint Presentation</vt:lpstr>
      <vt:lpstr>PowerPoint Presentation</vt:lpstr>
      <vt:lpstr>PowerPoint Presentation</vt:lpstr>
      <vt:lpstr>IN THE BEGINNING</vt:lpstr>
      <vt:lpstr>IN THE BEGINNING</vt:lpstr>
      <vt:lpstr>IN THE BEGINNING</vt:lpstr>
      <vt:lpstr>IN THE BEGINNING</vt:lpstr>
      <vt:lpstr>IN THE BEGINNING</vt:lpstr>
      <vt:lpstr>FREEDOM? FACTS</vt:lpstr>
      <vt:lpstr>FREEDOM? FACTS</vt:lpstr>
      <vt:lpstr>FREEDOM? FACTS</vt:lpstr>
      <vt:lpstr>FREEDOM? FACTS</vt:lpstr>
      <vt:lpstr>FREEDOM? FACTS</vt:lpstr>
      <vt:lpstr>THE FACTS</vt:lpstr>
      <vt:lpstr>THE FACTS</vt:lpstr>
      <vt:lpstr>FREEDOM? FACTS</vt:lpstr>
      <vt:lpstr>FREEDOM? FACTS</vt:lpstr>
      <vt:lpstr>FREEDOM? FACTS</vt:lpstr>
      <vt:lpstr>FREEDOM? FACTS</vt:lpstr>
      <vt:lpstr>FREEDOM? FACTS</vt:lpstr>
      <vt:lpstr>1 CORINTHIANS 6</vt:lpstr>
      <vt:lpstr>1 CORINTHIANS 7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BOUNDARIES</vt:lpstr>
      <vt:lpstr>1 CORINTHIANS 6</vt:lpstr>
      <vt:lpstr>1 CORINTHIANS 6</vt:lpstr>
      <vt:lpstr>1 CORINTHIANS 6</vt:lpstr>
      <vt:lpstr>PowerPoint Presentation</vt:lpstr>
      <vt:lpstr>PowerPoint Presentation</vt:lpstr>
      <vt:lpstr>PowerPoint Presentation</vt:lpstr>
      <vt:lpstr>AMAZING GRACE</vt:lpstr>
      <vt:lpstr>AMAZING GRACE</vt:lpstr>
      <vt:lpstr>AMAZING GRACE</vt:lpstr>
      <vt:lpstr>AMAZING GRACE</vt:lpstr>
      <vt:lpstr>AMAZING GRACE</vt:lpstr>
      <vt:lpstr>AMAZING GRACE</vt:lpstr>
      <vt:lpstr>AMAZING GRACE</vt:lpstr>
      <vt:lpstr>AMAZING GRACE</vt:lpstr>
      <vt:lpstr>PowerPoint Presentation</vt:lpstr>
      <vt:lpstr>BEAUTY FOR ASHES</vt:lpstr>
      <vt:lpstr>BEAUTY FOR ASHES</vt:lpstr>
      <vt:lpstr>BEAUTY FOR ASHES</vt:lpstr>
      <vt:lpstr>BEAUTY FOR ASHES</vt:lpstr>
      <vt:lpstr>BEAUTY FOR ASHES</vt:lpstr>
      <vt:lpstr>AMAZING GRACE</vt:lpstr>
      <vt:lpstr>PowerPoint Presentation</vt:lpstr>
      <vt:lpstr>MYSTERY OF FAITH</vt:lpstr>
      <vt:lpstr>MYSTERY OF FAITH</vt:lpstr>
      <vt:lpstr>MYSTERY OF FAITH</vt:lpstr>
      <vt:lpstr>MYSTERY OF FAITH</vt:lpstr>
      <vt:lpstr>MYSTERY OF FAITH</vt:lpstr>
      <vt:lpstr>PowerPoint Presentation</vt:lpstr>
      <vt:lpstr>THE BENEDICTION</vt:lpstr>
      <vt:lpstr>THE BENEDICTION</vt:lpstr>
      <vt:lpstr>THE BENEDICTION</vt:lpstr>
      <vt:lpstr>THE BENEDICTION</vt:lpstr>
      <vt:lpstr>THE BENEDICTION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145</cp:revision>
  <dcterms:created xsi:type="dcterms:W3CDTF">2019-05-18T12:53:38Z</dcterms:created>
  <dcterms:modified xsi:type="dcterms:W3CDTF">2019-07-29T00:31:35Z</dcterms:modified>
</cp:coreProperties>
</file>