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 id="2147483783" r:id="rId2"/>
  </p:sldMasterIdLst>
  <p:notesMasterIdLst>
    <p:notesMasterId r:id="rId49"/>
  </p:notesMasterIdLst>
  <p:handoutMasterIdLst>
    <p:handoutMasterId r:id="rId50"/>
  </p:handoutMasterIdLst>
  <p:sldIdLst>
    <p:sldId id="2394" r:id="rId3"/>
    <p:sldId id="2831" r:id="rId4"/>
    <p:sldId id="2757" r:id="rId5"/>
    <p:sldId id="2827" r:id="rId6"/>
    <p:sldId id="2634" r:id="rId7"/>
    <p:sldId id="2440" r:id="rId8"/>
    <p:sldId id="2446" r:id="rId9"/>
    <p:sldId id="2639" r:id="rId10"/>
    <p:sldId id="2637" r:id="rId11"/>
    <p:sldId id="2780" r:id="rId12"/>
    <p:sldId id="2882" r:id="rId13"/>
    <p:sldId id="2881" r:id="rId14"/>
    <p:sldId id="2879" r:id="rId15"/>
    <p:sldId id="2880" r:id="rId16"/>
    <p:sldId id="2832" r:id="rId17"/>
    <p:sldId id="2835" r:id="rId18"/>
    <p:sldId id="2836" r:id="rId19"/>
    <p:sldId id="2837" r:id="rId20"/>
    <p:sldId id="2838" r:id="rId21"/>
    <p:sldId id="2839" r:id="rId22"/>
    <p:sldId id="2840" r:id="rId23"/>
    <p:sldId id="2842" r:id="rId24"/>
    <p:sldId id="2841" r:id="rId25"/>
    <p:sldId id="2843" r:id="rId26"/>
    <p:sldId id="2844" r:id="rId27"/>
    <p:sldId id="2861" r:id="rId28"/>
    <p:sldId id="2883" r:id="rId29"/>
    <p:sldId id="2885" r:id="rId30"/>
    <p:sldId id="2884" r:id="rId31"/>
    <p:sldId id="2863" r:id="rId32"/>
    <p:sldId id="2864" r:id="rId33"/>
    <p:sldId id="2867" r:id="rId34"/>
    <p:sldId id="2868" r:id="rId35"/>
    <p:sldId id="2876" r:id="rId36"/>
    <p:sldId id="2877" r:id="rId37"/>
    <p:sldId id="2878" r:id="rId38"/>
    <p:sldId id="2874" r:id="rId39"/>
    <p:sldId id="2875" r:id="rId40"/>
    <p:sldId id="2886" r:id="rId41"/>
    <p:sldId id="2870" r:id="rId42"/>
    <p:sldId id="2872" r:id="rId43"/>
    <p:sldId id="2871" r:id="rId44"/>
    <p:sldId id="2829" r:id="rId45"/>
    <p:sldId id="2707" r:id="rId46"/>
    <p:sldId id="2442" r:id="rId47"/>
    <p:sldId id="2833" r:id="rId48"/>
  </p:sldIdLst>
  <p:sldSz cx="9144000" cy="6858000" type="screen4x3"/>
  <p:notesSz cx="9296400" cy="688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 HOPE COMMUNITY CHURCH" initials="NHC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E300"/>
    <a:srgbClr val="2E5797"/>
    <a:srgbClr val="FEDD78"/>
    <a:srgbClr val="FFDE75"/>
    <a:srgbClr val="0087C7"/>
    <a:srgbClr val="00A0AE"/>
    <a:srgbClr val="060803"/>
    <a:srgbClr val="A99163"/>
    <a:srgbClr val="D4E0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47" autoAdjust="0"/>
    <p:restoredTop sz="94639" autoAdjust="0"/>
  </p:normalViewPr>
  <p:slideViewPr>
    <p:cSldViewPr snapToGrid="0">
      <p:cViewPr varScale="1">
        <p:scale>
          <a:sx n="89" d="100"/>
          <a:sy n="89" d="100"/>
        </p:scale>
        <p:origin x="1182" y="96"/>
      </p:cViewPr>
      <p:guideLst>
        <p:guide orient="horz" pos="2160"/>
        <p:guide pos="2880"/>
      </p:guideLst>
    </p:cSldViewPr>
  </p:slideViewPr>
  <p:outlineViewPr>
    <p:cViewPr>
      <p:scale>
        <a:sx n="33" d="100"/>
        <a:sy n="33" d="100"/>
      </p:scale>
      <p:origin x="0" y="-5765"/>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6" d="100"/>
          <a:sy n="86" d="100"/>
        </p:scale>
        <p:origin x="2045"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768828-9BCA-4E8F-9F10-7CC5F45A05D5}"/>
              </a:ext>
            </a:extLst>
          </p:cNvPr>
          <p:cNvSpPr>
            <a:spLocks noGrp="1"/>
          </p:cNvSpPr>
          <p:nvPr>
            <p:ph type="hdr" sz="quarter"/>
          </p:nvPr>
        </p:nvSpPr>
        <p:spPr>
          <a:xfrm>
            <a:off x="0" y="0"/>
            <a:ext cx="4029075"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17B6E8D-9EFF-40F0-B3AE-A2540DB241E5}"/>
              </a:ext>
            </a:extLst>
          </p:cNvPr>
          <p:cNvSpPr>
            <a:spLocks noGrp="1"/>
          </p:cNvSpPr>
          <p:nvPr>
            <p:ph type="dt" sz="quarter" idx="1"/>
          </p:nvPr>
        </p:nvSpPr>
        <p:spPr>
          <a:xfrm>
            <a:off x="5265738" y="0"/>
            <a:ext cx="4029075" cy="344488"/>
          </a:xfrm>
          <a:prstGeom prst="rect">
            <a:avLst/>
          </a:prstGeom>
        </p:spPr>
        <p:txBody>
          <a:bodyPr vert="horz" lIns="91440" tIns="45720" rIns="91440" bIns="45720" rtlCol="0"/>
          <a:lstStyle>
            <a:lvl1pPr algn="r">
              <a:defRPr sz="1200"/>
            </a:lvl1pPr>
          </a:lstStyle>
          <a:p>
            <a:fld id="{5B39C4E5-1BA7-4E68-B7BA-97B278EE4202}" type="datetimeFigureOut">
              <a:rPr lang="en-US" smtClean="0"/>
              <a:pPr/>
              <a:t>7/22/2019</a:t>
            </a:fld>
            <a:endParaRPr lang="en-US"/>
          </a:p>
        </p:txBody>
      </p:sp>
      <p:sp>
        <p:nvSpPr>
          <p:cNvPr id="4" name="Footer Placeholder 3">
            <a:extLst>
              <a:ext uri="{FF2B5EF4-FFF2-40B4-BE49-F238E27FC236}">
                <a16:creationId xmlns:a16="http://schemas.microsoft.com/office/drawing/2014/main" id="{9331F28B-09FC-4CC8-A10E-ABB05A8E11A8}"/>
              </a:ext>
            </a:extLst>
          </p:cNvPr>
          <p:cNvSpPr>
            <a:spLocks noGrp="1"/>
          </p:cNvSpPr>
          <p:nvPr>
            <p:ph type="ftr" sz="quarter" idx="2"/>
          </p:nvPr>
        </p:nvSpPr>
        <p:spPr>
          <a:xfrm>
            <a:off x="0" y="6537325"/>
            <a:ext cx="4029075" cy="3444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C262348-1DE3-4CAF-BAE4-1FB6D7790261}"/>
              </a:ext>
            </a:extLst>
          </p:cNvPr>
          <p:cNvSpPr>
            <a:spLocks noGrp="1"/>
          </p:cNvSpPr>
          <p:nvPr>
            <p:ph type="sldNum" sz="quarter" idx="3"/>
          </p:nvPr>
        </p:nvSpPr>
        <p:spPr>
          <a:xfrm>
            <a:off x="5265738" y="6537325"/>
            <a:ext cx="4029075" cy="344488"/>
          </a:xfrm>
          <a:prstGeom prst="rect">
            <a:avLst/>
          </a:prstGeom>
        </p:spPr>
        <p:txBody>
          <a:bodyPr vert="horz" lIns="91440" tIns="45720" rIns="91440" bIns="45720" rtlCol="0" anchor="b"/>
          <a:lstStyle>
            <a:lvl1pPr algn="r">
              <a:defRPr sz="1200"/>
            </a:lvl1pPr>
          </a:lstStyle>
          <a:p>
            <a:fld id="{94BF7341-F00C-4691-B79E-71BC14371EDC}" type="slidenum">
              <a:rPr lang="en-US" smtClean="0"/>
              <a:pPr/>
              <a:t>‹#›</a:t>
            </a:fld>
            <a:endParaRPr lang="en-US"/>
          </a:p>
        </p:txBody>
      </p:sp>
    </p:spTree>
    <p:extLst>
      <p:ext uri="{BB962C8B-B14F-4D97-AF65-F5344CB8AC3E}">
        <p14:creationId xmlns:p14="http://schemas.microsoft.com/office/powerpoint/2010/main" val="154857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4091"/>
          </a:xfrm>
          <a:prstGeom prst="rect">
            <a:avLst/>
          </a:prstGeom>
        </p:spPr>
        <p:txBody>
          <a:bodyPr vert="horz" lIns="92446" tIns="46223" rIns="92446" bIns="46223" rtlCol="0"/>
          <a:lstStyle>
            <a:lvl1pPr algn="r">
              <a:defRPr sz="1200"/>
            </a:lvl1pPr>
          </a:lstStyle>
          <a:p>
            <a:fld id="{899ACD25-4F95-4891-9E0D-90A6CEC2F40C}" type="datetimeFigureOut">
              <a:rPr lang="en-US" smtClean="0"/>
              <a:pPr/>
              <a:t>7/22/2019</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46" tIns="46223" rIns="92446" bIns="46223" rtlCol="0" anchor="b"/>
          <a:lstStyle>
            <a:lvl1pPr algn="r">
              <a:defRPr sz="1200"/>
            </a:lvl1pPr>
          </a:lstStyle>
          <a:p>
            <a:fld id="{494D3BFB-D1C6-48C8-A46B-B7D0457C5EC7}" type="slidenum">
              <a:rPr lang="en-US" smtClean="0"/>
              <a:pPr/>
              <a:t>‹#›</a:t>
            </a:fld>
            <a:endParaRPr lang="en-US"/>
          </a:p>
        </p:txBody>
      </p:sp>
    </p:spTree>
    <p:extLst>
      <p:ext uri="{BB962C8B-B14F-4D97-AF65-F5344CB8AC3E}">
        <p14:creationId xmlns:p14="http://schemas.microsoft.com/office/powerpoint/2010/main" val="8174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D3BFB-D1C6-48C8-A46B-B7D0457C5E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5886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42104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9908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3794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2885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009" y="151486"/>
            <a:ext cx="8776535" cy="1053474"/>
          </a:xfrm>
        </p:spPr>
        <p:txBody>
          <a:bodyPr/>
          <a:lstStyle>
            <a:lvl1pPr>
              <a:defRPr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EFD6C723-33FE-499B-8D76-3195849EA7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74125" y="5287681"/>
            <a:ext cx="1384420" cy="1490173"/>
          </a:xfrm>
          <a:prstGeom prst="rect">
            <a:avLst/>
          </a:prstGeom>
        </p:spPr>
      </p:pic>
    </p:spTree>
    <p:extLst>
      <p:ext uri="{BB962C8B-B14F-4D97-AF65-F5344CB8AC3E}">
        <p14:creationId xmlns:p14="http://schemas.microsoft.com/office/powerpoint/2010/main" val="295252449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5903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92987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14284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48164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0240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15027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2009" y="151486"/>
            <a:ext cx="8776535" cy="1053474"/>
          </a:xfrm>
        </p:spPr>
        <p:txBody>
          <a:bodyPr>
            <a:noAutofit/>
          </a:bodyPr>
          <a:lstStyle>
            <a:lvl1pPr>
              <a:defRPr sz="5500"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479273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98035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88554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36448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25160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58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06843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4134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6400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80562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932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50091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4294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2407-F046-4880-952C-79B2E8FF44FD}"/>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C418CDB7-B217-438D-9B6C-41A9FCA8820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B702C89C-41F9-4C96-8CB5-95E3A201464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7392" y="224286"/>
            <a:ext cx="8169215" cy="6126911"/>
          </a:xfrm>
        </p:spPr>
      </p:pic>
      <p:sp>
        <p:nvSpPr>
          <p:cNvPr id="3" name="TextBox 2">
            <a:extLst>
              <a:ext uri="{FF2B5EF4-FFF2-40B4-BE49-F238E27FC236}">
                <a16:creationId xmlns:a16="http://schemas.microsoft.com/office/drawing/2014/main" id="{9D3934CA-1E89-493B-B3F5-3892F2B5884C}"/>
              </a:ext>
            </a:extLst>
          </p:cNvPr>
          <p:cNvSpPr txBox="1"/>
          <p:nvPr/>
        </p:nvSpPr>
        <p:spPr>
          <a:xfrm rot="21001323">
            <a:off x="3398676" y="2830257"/>
            <a:ext cx="315643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300" normalizeH="0" baseline="0" noProof="0" dirty="0">
                <a:ln>
                  <a:noFill/>
                </a:ln>
                <a:solidFill>
                  <a:prstClr val="white"/>
                </a:solidFill>
                <a:effectLst/>
                <a:uLnTx/>
                <a:uFillTx/>
                <a:latin typeface="Ubuntu" panose="020B0504030602030204" pitchFamily="34" charset="0"/>
                <a:ea typeface="+mn-ea"/>
                <a:cs typeface="+mn-cs"/>
              </a:rPr>
              <a:t>WELCOME</a:t>
            </a:r>
          </a:p>
        </p:txBody>
      </p:sp>
    </p:spTree>
    <p:extLst>
      <p:ext uri="{BB962C8B-B14F-4D97-AF65-F5344CB8AC3E}">
        <p14:creationId xmlns:p14="http://schemas.microsoft.com/office/powerpoint/2010/main" val="311420050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0082"/>
            <a:ext cx="8776535" cy="1053474"/>
          </a:xfrm>
        </p:spPr>
        <p:txBody>
          <a:bodyPr/>
          <a:lstStyle/>
          <a:p>
            <a:r>
              <a:rPr lang="en-US" sz="4800" dirty="0"/>
              <a:t>Relating to Culture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931578"/>
            <a:ext cx="8776535" cy="6261074"/>
          </a:xfrm>
        </p:spPr>
        <p:txBody>
          <a:bodyPr>
            <a:normAutofit/>
          </a:bodyPr>
          <a:lstStyle/>
          <a:p>
            <a:pPr marL="0" indent="0">
              <a:buNone/>
            </a:pPr>
            <a:r>
              <a:rPr lang="en-US" sz="2600" dirty="0"/>
              <a:t>Culture is the social behavior and norms found in </a:t>
            </a:r>
            <a:br>
              <a:rPr lang="en-US" sz="2600" dirty="0"/>
            </a:br>
            <a:r>
              <a:rPr lang="en-US" sz="2600" dirty="0"/>
              <a:t>human societies. Cultural universals are found in </a:t>
            </a:r>
            <a:br>
              <a:rPr lang="en-US" sz="2600" dirty="0"/>
            </a:br>
            <a:r>
              <a:rPr lang="en-US" sz="2600" dirty="0"/>
              <a:t>all human societies; these include expressive forms </a:t>
            </a:r>
            <a:br>
              <a:rPr lang="en-US" sz="2600" dirty="0"/>
            </a:br>
            <a:r>
              <a:rPr lang="en-US" sz="2600" dirty="0"/>
              <a:t>like art, music, music, dance, ritual, religion, and </a:t>
            </a:r>
            <a:br>
              <a:rPr lang="en-US" sz="2600" dirty="0"/>
            </a:br>
            <a:r>
              <a:rPr lang="en-US" sz="2600" dirty="0"/>
              <a:t>technologies like tool usage, cooking, shelter, and clothing. </a:t>
            </a:r>
            <a:br>
              <a:rPr lang="en-US" sz="2600" dirty="0"/>
            </a:br>
            <a:r>
              <a:rPr lang="en-US" sz="2600" dirty="0"/>
              <a:t>The concept of material culture covers the physical </a:t>
            </a:r>
            <a:br>
              <a:rPr lang="en-US" sz="2600" dirty="0"/>
            </a:br>
            <a:r>
              <a:rPr lang="en-US" sz="2600" dirty="0"/>
              <a:t>expressions of culture, such as technology, </a:t>
            </a:r>
            <a:br>
              <a:rPr lang="en-US" sz="2600" dirty="0"/>
            </a:br>
            <a:r>
              <a:rPr lang="en-US" sz="2600" dirty="0"/>
              <a:t>architecture and art, whereas the immaterial aspects </a:t>
            </a:r>
            <a:br>
              <a:rPr lang="en-US" sz="2600" dirty="0"/>
            </a:br>
            <a:r>
              <a:rPr lang="en-US" sz="2600" dirty="0"/>
              <a:t>of culture such as principles of social organization </a:t>
            </a:r>
            <a:br>
              <a:rPr lang="en-US" sz="2600" dirty="0"/>
            </a:br>
            <a:r>
              <a:rPr lang="en-US" sz="2600" dirty="0"/>
              <a:t>(including practices of political organization and social institutions), mythology, philosophy, literature (both </a:t>
            </a:r>
            <a:br>
              <a:rPr lang="en-US" sz="2600" dirty="0"/>
            </a:br>
            <a:r>
              <a:rPr lang="en-US" sz="2600" dirty="0"/>
              <a:t>written and oral), and science comprise the intangible </a:t>
            </a:r>
            <a:br>
              <a:rPr lang="en-US" sz="2600" dirty="0"/>
            </a:br>
            <a:r>
              <a:rPr lang="en-US" sz="2600" dirty="0"/>
              <a:t>cultural heritage of a society. </a:t>
            </a:r>
            <a:br>
              <a:rPr lang="en-US" sz="2600" dirty="0"/>
            </a:br>
            <a:r>
              <a:rPr lang="en-US" sz="2600" dirty="0"/>
              <a:t>					</a:t>
            </a:r>
            <a:r>
              <a:rPr lang="en-US" sz="2600" i="1" dirty="0"/>
              <a:t>From Wikipedia</a:t>
            </a:r>
            <a:endParaRPr lang="en-US" sz="2600" dirty="0"/>
          </a:p>
          <a:p>
            <a:pPr marL="0" indent="0">
              <a:buNone/>
            </a:pPr>
            <a:br>
              <a:rPr lang="en-US" sz="2700" b="1" baseline="30000" dirty="0"/>
            </a:br>
            <a:endParaRPr lang="en-US" sz="2700" dirty="0"/>
          </a:p>
        </p:txBody>
      </p:sp>
    </p:spTree>
    <p:extLst>
      <p:ext uri="{BB962C8B-B14F-4D97-AF65-F5344CB8AC3E}">
        <p14:creationId xmlns:p14="http://schemas.microsoft.com/office/powerpoint/2010/main" val="158837370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0082"/>
            <a:ext cx="8776535" cy="1053474"/>
          </a:xfrm>
        </p:spPr>
        <p:txBody>
          <a:bodyPr/>
          <a:lstStyle/>
          <a:p>
            <a:r>
              <a:rPr lang="en-US" sz="4800" dirty="0"/>
              <a:t>Relating to Culture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931578"/>
            <a:ext cx="8776535" cy="6261074"/>
          </a:xfrm>
        </p:spPr>
        <p:txBody>
          <a:bodyPr>
            <a:normAutofit/>
          </a:bodyPr>
          <a:lstStyle/>
          <a:p>
            <a:pPr marL="0" indent="0">
              <a:buNone/>
            </a:pPr>
            <a:r>
              <a:rPr lang="en-US" sz="2600" dirty="0"/>
              <a:t>Culture is the social behavior and norms found in </a:t>
            </a:r>
            <a:br>
              <a:rPr lang="en-US" sz="2600" dirty="0"/>
            </a:br>
            <a:r>
              <a:rPr lang="en-US" sz="2600" dirty="0"/>
              <a:t>human societies. Cultural universals are found in </a:t>
            </a:r>
            <a:br>
              <a:rPr lang="en-US" sz="2600" dirty="0"/>
            </a:br>
            <a:r>
              <a:rPr lang="en-US" sz="2600" dirty="0"/>
              <a:t>all human societies; these include expressive forms </a:t>
            </a:r>
            <a:br>
              <a:rPr lang="en-US" sz="2600" dirty="0"/>
            </a:br>
            <a:r>
              <a:rPr lang="en-US" sz="2600" dirty="0"/>
              <a:t>like art, music, music, dance, ritual, religion, and </a:t>
            </a:r>
            <a:br>
              <a:rPr lang="en-US" sz="2600" dirty="0"/>
            </a:br>
            <a:r>
              <a:rPr lang="en-US" sz="2600" dirty="0"/>
              <a:t>technologies like tool usage, cooking, shelter, and clothing. </a:t>
            </a:r>
            <a:br>
              <a:rPr lang="en-US" sz="2600" dirty="0"/>
            </a:br>
            <a:r>
              <a:rPr lang="en-US" sz="2600" dirty="0"/>
              <a:t>The concept of material culture covers the physical </a:t>
            </a:r>
            <a:br>
              <a:rPr lang="en-US" sz="2600" dirty="0"/>
            </a:br>
            <a:r>
              <a:rPr lang="en-US" sz="2600" dirty="0"/>
              <a:t>expressions of culture, such as technology, </a:t>
            </a:r>
            <a:br>
              <a:rPr lang="en-US" sz="2600" dirty="0"/>
            </a:br>
            <a:r>
              <a:rPr lang="en-US" sz="2600" dirty="0"/>
              <a:t>architecture and art, whereas the immaterial aspects </a:t>
            </a:r>
            <a:br>
              <a:rPr lang="en-US" sz="2600" dirty="0"/>
            </a:br>
            <a:r>
              <a:rPr lang="en-US" sz="2600" dirty="0"/>
              <a:t>of culture such as principles of social organization </a:t>
            </a:r>
            <a:br>
              <a:rPr lang="en-US" sz="2600" dirty="0"/>
            </a:br>
            <a:r>
              <a:rPr lang="en-US" sz="2600" dirty="0"/>
              <a:t>(including practices of political organization and social institutions), mythology, philosophy, literature (both </a:t>
            </a:r>
            <a:br>
              <a:rPr lang="en-US" sz="2600" dirty="0"/>
            </a:br>
            <a:r>
              <a:rPr lang="en-US" sz="2600" dirty="0"/>
              <a:t>written and oral), and science comprise the intangible </a:t>
            </a:r>
            <a:br>
              <a:rPr lang="en-US" sz="2600" dirty="0"/>
            </a:br>
            <a:r>
              <a:rPr lang="en-US" sz="2600" dirty="0"/>
              <a:t>cultural heritage of a society. </a:t>
            </a:r>
            <a:br>
              <a:rPr lang="en-US" sz="2600" dirty="0"/>
            </a:br>
            <a:r>
              <a:rPr lang="en-US" sz="2600" dirty="0"/>
              <a:t>					</a:t>
            </a:r>
            <a:r>
              <a:rPr lang="en-US" sz="2600" i="1" dirty="0"/>
              <a:t>From Wikipedia</a:t>
            </a:r>
            <a:endParaRPr lang="en-US" sz="2600" dirty="0"/>
          </a:p>
          <a:p>
            <a:pPr marL="0" indent="0">
              <a:buNone/>
            </a:pPr>
            <a:br>
              <a:rPr lang="en-US" sz="2700" b="1" baseline="30000" dirty="0"/>
            </a:br>
            <a:endParaRPr lang="en-US" sz="2700" dirty="0"/>
          </a:p>
        </p:txBody>
      </p:sp>
      <p:sp>
        <p:nvSpPr>
          <p:cNvPr id="4" name="Hexagon 3">
            <a:extLst>
              <a:ext uri="{FF2B5EF4-FFF2-40B4-BE49-F238E27FC236}">
                <a16:creationId xmlns:a16="http://schemas.microsoft.com/office/drawing/2014/main" id="{B022AEC5-E852-4F00-938F-B554B14743A5}"/>
              </a:ext>
            </a:extLst>
          </p:cNvPr>
          <p:cNvSpPr/>
          <p:nvPr/>
        </p:nvSpPr>
        <p:spPr>
          <a:xfrm>
            <a:off x="282009" y="4817097"/>
            <a:ext cx="8579982" cy="1780693"/>
          </a:xfrm>
          <a:prstGeom prst="hexagon">
            <a:avLst/>
          </a:prstGeom>
          <a:solidFill>
            <a:srgbClr val="2E5596"/>
          </a:solidFill>
          <a:ln w="88900">
            <a:solidFill>
              <a:srgbClr val="F7FBFF"/>
            </a:solidFill>
          </a:ln>
          <a:effectLst>
            <a:glow rad="88900">
              <a:schemeClr val="accent3">
                <a:satMod val="175000"/>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0" dirty="0"/>
              <a:t>human stuff</a:t>
            </a:r>
            <a:endParaRPr lang="en-US" sz="8500" dirty="0">
              <a:latin typeface="Ubuntu" panose="020B0504030602030204" pitchFamily="34" charset="0"/>
            </a:endParaRPr>
          </a:p>
        </p:txBody>
      </p:sp>
    </p:spTree>
    <p:extLst>
      <p:ext uri="{BB962C8B-B14F-4D97-AF65-F5344CB8AC3E}">
        <p14:creationId xmlns:p14="http://schemas.microsoft.com/office/powerpoint/2010/main" val="323855251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0082"/>
            <a:ext cx="8776535" cy="1053474"/>
          </a:xfrm>
        </p:spPr>
        <p:txBody>
          <a:bodyPr/>
          <a:lstStyle/>
          <a:p>
            <a:r>
              <a:rPr lang="en-US" sz="4800" dirty="0"/>
              <a:t>The Cultural Mandate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931578"/>
            <a:ext cx="8776535" cy="6261074"/>
          </a:xfrm>
        </p:spPr>
        <p:txBody>
          <a:bodyPr>
            <a:normAutofit/>
          </a:bodyPr>
          <a:lstStyle/>
          <a:p>
            <a:pPr marL="0" indent="0">
              <a:buNone/>
            </a:pPr>
            <a:r>
              <a:rPr lang="en-US" sz="2600" b="1" baseline="30000" dirty="0"/>
              <a:t>26 </a:t>
            </a:r>
            <a:r>
              <a:rPr lang="en-US" sz="2600" dirty="0"/>
              <a:t>Then God said, “Let us make man in our image, </a:t>
            </a:r>
            <a:br>
              <a:rPr lang="en-US" sz="2600" dirty="0"/>
            </a:br>
            <a:r>
              <a:rPr lang="en-US" sz="2600" dirty="0"/>
              <a:t>after our likeness. And let them have dominion </a:t>
            </a:r>
            <a:br>
              <a:rPr lang="en-US" sz="2600" dirty="0"/>
            </a:br>
            <a:r>
              <a:rPr lang="en-US" sz="2600" dirty="0"/>
              <a:t>over the fish of the sea and over the birds of the </a:t>
            </a:r>
            <a:br>
              <a:rPr lang="en-US" sz="2600" dirty="0"/>
            </a:br>
            <a:r>
              <a:rPr lang="en-US" sz="2600" dirty="0"/>
              <a:t>heavens and over the livestock and over all the earth </a:t>
            </a:r>
            <a:br>
              <a:rPr lang="en-US" sz="2600" dirty="0"/>
            </a:br>
            <a:r>
              <a:rPr lang="en-US" sz="2600" dirty="0"/>
              <a:t>and over every creeping thing that creeps on the earth.”</a:t>
            </a:r>
          </a:p>
          <a:p>
            <a:pPr marL="0" indent="0">
              <a:buNone/>
            </a:pPr>
            <a:r>
              <a:rPr lang="en-US" sz="2600" b="1" baseline="30000" dirty="0"/>
              <a:t>27 </a:t>
            </a:r>
            <a:r>
              <a:rPr lang="en-US" sz="2600" dirty="0"/>
              <a:t>So God created man in his own image,</a:t>
            </a:r>
            <a:br>
              <a:rPr lang="en-US" sz="2600" dirty="0"/>
            </a:br>
            <a:r>
              <a:rPr lang="en-US" sz="2600" dirty="0"/>
              <a:t>    in the image of God he created him;</a:t>
            </a:r>
            <a:br>
              <a:rPr lang="en-US" sz="2600" dirty="0"/>
            </a:br>
            <a:r>
              <a:rPr lang="en-US" sz="2600" dirty="0"/>
              <a:t>    male and female he created them.</a:t>
            </a:r>
          </a:p>
          <a:p>
            <a:pPr marL="0" indent="0">
              <a:buNone/>
            </a:pPr>
            <a:r>
              <a:rPr lang="en-US" sz="2600" b="1" baseline="30000" dirty="0"/>
              <a:t>28 </a:t>
            </a:r>
            <a:r>
              <a:rPr lang="en-US" sz="2600" dirty="0"/>
              <a:t>And God blessed them. And God said to them, </a:t>
            </a:r>
            <a:br>
              <a:rPr lang="en-US" sz="2600" dirty="0"/>
            </a:br>
            <a:r>
              <a:rPr lang="en-US" sz="2600" dirty="0"/>
              <a:t>“Be fruitful and multiply and fill the earth and subdue it, </a:t>
            </a:r>
            <a:br>
              <a:rPr lang="en-US" sz="2600" dirty="0"/>
            </a:br>
            <a:r>
              <a:rPr lang="en-US" sz="2600" dirty="0"/>
              <a:t>and have dominion over the fish of the sea and over the </a:t>
            </a:r>
            <a:br>
              <a:rPr lang="en-US" sz="2600" dirty="0"/>
            </a:br>
            <a:r>
              <a:rPr lang="en-US" sz="2600" dirty="0"/>
              <a:t>birds of the heavens and over every living thing that </a:t>
            </a:r>
            <a:br>
              <a:rPr lang="en-US" sz="2600" dirty="0"/>
            </a:br>
            <a:r>
              <a:rPr lang="en-US" sz="2600" dirty="0"/>
              <a:t>moves on the earth.”</a:t>
            </a:r>
            <a:br>
              <a:rPr lang="en-US" sz="2600" dirty="0"/>
            </a:br>
            <a:r>
              <a:rPr lang="en-US" sz="2600" dirty="0"/>
              <a:t>					</a:t>
            </a:r>
            <a:r>
              <a:rPr lang="en-US" sz="2600" i="1" dirty="0"/>
              <a:t>Genesis 1:26-28</a:t>
            </a:r>
            <a:endParaRPr lang="en-US" sz="2600" dirty="0"/>
          </a:p>
          <a:p>
            <a:pPr marL="0" indent="0">
              <a:buNone/>
            </a:pPr>
            <a:br>
              <a:rPr lang="en-US" sz="2700" b="1" baseline="30000" dirty="0"/>
            </a:br>
            <a:endParaRPr lang="en-US" sz="2700" dirty="0"/>
          </a:p>
        </p:txBody>
      </p:sp>
    </p:spTree>
    <p:extLst>
      <p:ext uri="{BB962C8B-B14F-4D97-AF65-F5344CB8AC3E}">
        <p14:creationId xmlns:p14="http://schemas.microsoft.com/office/powerpoint/2010/main" val="57092986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0082"/>
            <a:ext cx="8776535" cy="1053474"/>
          </a:xfrm>
        </p:spPr>
        <p:txBody>
          <a:bodyPr/>
          <a:lstStyle/>
          <a:p>
            <a:r>
              <a:rPr lang="en-US" sz="4800" dirty="0"/>
              <a:t>The Cultural Mandate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931578"/>
            <a:ext cx="8776535" cy="6261074"/>
          </a:xfrm>
        </p:spPr>
        <p:txBody>
          <a:bodyPr>
            <a:normAutofit/>
          </a:bodyPr>
          <a:lstStyle/>
          <a:p>
            <a:pPr marL="0" indent="0">
              <a:buNone/>
            </a:pPr>
            <a:r>
              <a:rPr lang="en-US" sz="2600" b="1" baseline="30000" dirty="0"/>
              <a:t>26 </a:t>
            </a:r>
            <a:r>
              <a:rPr lang="en-US" sz="2600" dirty="0"/>
              <a:t>Then God said, “Let us make man in our image, </a:t>
            </a:r>
            <a:br>
              <a:rPr lang="en-US" sz="2600" dirty="0"/>
            </a:br>
            <a:r>
              <a:rPr lang="en-US" sz="2600" dirty="0"/>
              <a:t>after our likeness. And let them have dominion </a:t>
            </a:r>
            <a:br>
              <a:rPr lang="en-US" sz="2600" dirty="0"/>
            </a:br>
            <a:r>
              <a:rPr lang="en-US" sz="2600" dirty="0"/>
              <a:t>over the fish of the sea and over the birds of the </a:t>
            </a:r>
            <a:br>
              <a:rPr lang="en-US" sz="2600" dirty="0"/>
            </a:br>
            <a:r>
              <a:rPr lang="en-US" sz="2600" dirty="0"/>
              <a:t>heavens and over the livestock and over all the earth </a:t>
            </a:r>
            <a:br>
              <a:rPr lang="en-US" sz="2600" dirty="0"/>
            </a:br>
            <a:r>
              <a:rPr lang="en-US" sz="2600" dirty="0"/>
              <a:t>and over every creeping thing that creeps on the earth.”</a:t>
            </a:r>
          </a:p>
          <a:p>
            <a:pPr marL="0" indent="0">
              <a:buNone/>
            </a:pPr>
            <a:r>
              <a:rPr lang="en-US" sz="2600" b="1" baseline="30000" dirty="0"/>
              <a:t>27 </a:t>
            </a:r>
            <a:r>
              <a:rPr lang="en-US" sz="2600" dirty="0"/>
              <a:t>So God created man in his own image,</a:t>
            </a:r>
            <a:br>
              <a:rPr lang="en-US" sz="2600" dirty="0"/>
            </a:br>
            <a:r>
              <a:rPr lang="en-US" sz="2600" dirty="0"/>
              <a:t>    in the image of God he created him;</a:t>
            </a:r>
            <a:br>
              <a:rPr lang="en-US" sz="2600" dirty="0"/>
            </a:br>
            <a:r>
              <a:rPr lang="en-US" sz="2600" dirty="0"/>
              <a:t>    male and female he created them.</a:t>
            </a:r>
          </a:p>
          <a:p>
            <a:pPr marL="0" indent="0">
              <a:buNone/>
            </a:pPr>
            <a:r>
              <a:rPr lang="en-US" sz="2600" b="1" baseline="30000" dirty="0"/>
              <a:t>28 </a:t>
            </a:r>
            <a:r>
              <a:rPr lang="en-US" sz="2600" dirty="0"/>
              <a:t>And God blessed them. And God said to them, </a:t>
            </a:r>
            <a:br>
              <a:rPr lang="en-US" sz="2600" dirty="0"/>
            </a:br>
            <a:r>
              <a:rPr lang="en-US" sz="2600" dirty="0"/>
              <a:t>“Be fruitful and multiply and fill the earth and subdue it, </a:t>
            </a:r>
            <a:br>
              <a:rPr lang="en-US" sz="2600" dirty="0"/>
            </a:br>
            <a:r>
              <a:rPr lang="en-US" sz="2600" dirty="0"/>
              <a:t>and have dominion over the fish of the sea and over the </a:t>
            </a:r>
            <a:br>
              <a:rPr lang="en-US" sz="2600" dirty="0"/>
            </a:br>
            <a:r>
              <a:rPr lang="en-US" sz="2600" dirty="0"/>
              <a:t>birds of the heavens and over every living thing that </a:t>
            </a:r>
            <a:br>
              <a:rPr lang="en-US" sz="2600" dirty="0"/>
            </a:br>
            <a:r>
              <a:rPr lang="en-US" sz="2600" dirty="0"/>
              <a:t>moves on the earth.”</a:t>
            </a:r>
            <a:br>
              <a:rPr lang="en-US" sz="2600" dirty="0"/>
            </a:br>
            <a:r>
              <a:rPr lang="en-US" sz="2600" dirty="0"/>
              <a:t>					</a:t>
            </a:r>
            <a:r>
              <a:rPr lang="en-US" sz="2600" i="1" dirty="0"/>
              <a:t>Genesis 1:26-28</a:t>
            </a:r>
            <a:endParaRPr lang="en-US" sz="2600" dirty="0"/>
          </a:p>
          <a:p>
            <a:pPr marL="0" indent="0">
              <a:buNone/>
            </a:pPr>
            <a:br>
              <a:rPr lang="en-US" sz="2700" b="1" baseline="30000" dirty="0"/>
            </a:br>
            <a:endParaRPr lang="en-US" sz="2700" dirty="0"/>
          </a:p>
        </p:txBody>
      </p:sp>
      <p:sp>
        <p:nvSpPr>
          <p:cNvPr id="4" name="Hexagon 3">
            <a:extLst>
              <a:ext uri="{FF2B5EF4-FFF2-40B4-BE49-F238E27FC236}">
                <a16:creationId xmlns:a16="http://schemas.microsoft.com/office/drawing/2014/main" id="{B49D1D6B-3A91-43B7-8C1A-775A634496F0}"/>
              </a:ext>
            </a:extLst>
          </p:cNvPr>
          <p:cNvSpPr/>
          <p:nvPr/>
        </p:nvSpPr>
        <p:spPr>
          <a:xfrm>
            <a:off x="282009" y="4817097"/>
            <a:ext cx="8579982" cy="1780693"/>
          </a:xfrm>
          <a:prstGeom prst="hexagon">
            <a:avLst/>
          </a:prstGeom>
          <a:solidFill>
            <a:srgbClr val="2E5596"/>
          </a:solidFill>
          <a:ln w="88900">
            <a:solidFill>
              <a:srgbClr val="F7FBFF"/>
            </a:solidFill>
          </a:ln>
          <a:effectLst>
            <a:glow rad="88900">
              <a:schemeClr val="accent3">
                <a:satMod val="175000"/>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0" dirty="0"/>
              <a:t>Image Bearers</a:t>
            </a:r>
            <a:endParaRPr lang="en-US" sz="8500" dirty="0">
              <a:latin typeface="Ubuntu" panose="020B0504030602030204" pitchFamily="34" charset="0"/>
            </a:endParaRPr>
          </a:p>
        </p:txBody>
      </p:sp>
    </p:spTree>
    <p:extLst>
      <p:ext uri="{BB962C8B-B14F-4D97-AF65-F5344CB8AC3E}">
        <p14:creationId xmlns:p14="http://schemas.microsoft.com/office/powerpoint/2010/main" val="11570050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0082"/>
            <a:ext cx="8776535" cy="1053474"/>
          </a:xfrm>
        </p:spPr>
        <p:txBody>
          <a:bodyPr/>
          <a:lstStyle/>
          <a:p>
            <a:r>
              <a:rPr lang="en-US" sz="4800" dirty="0"/>
              <a:t>The Cultural Mandate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931578"/>
            <a:ext cx="8776535" cy="6261074"/>
          </a:xfrm>
        </p:spPr>
        <p:txBody>
          <a:bodyPr>
            <a:normAutofit/>
          </a:bodyPr>
          <a:lstStyle/>
          <a:p>
            <a:pPr marL="0" indent="0">
              <a:buNone/>
            </a:pPr>
            <a:r>
              <a:rPr lang="en-US" sz="2600" b="1" baseline="30000" dirty="0"/>
              <a:t>26 </a:t>
            </a:r>
            <a:r>
              <a:rPr lang="en-US" sz="2600" dirty="0"/>
              <a:t>Then God said, “Let us make man in our image, </a:t>
            </a:r>
            <a:br>
              <a:rPr lang="en-US" sz="2600" dirty="0"/>
            </a:br>
            <a:r>
              <a:rPr lang="en-US" sz="2600" dirty="0"/>
              <a:t>after our likeness. And let them have dominion </a:t>
            </a:r>
            <a:br>
              <a:rPr lang="en-US" sz="2600" dirty="0"/>
            </a:br>
            <a:r>
              <a:rPr lang="en-US" sz="2600" dirty="0"/>
              <a:t>over the fish of the sea and over the birds of the </a:t>
            </a:r>
            <a:br>
              <a:rPr lang="en-US" sz="2600" dirty="0"/>
            </a:br>
            <a:r>
              <a:rPr lang="en-US" sz="2600" dirty="0"/>
              <a:t>heavens and over the livestock and over all the earth </a:t>
            </a:r>
            <a:br>
              <a:rPr lang="en-US" sz="2600" dirty="0"/>
            </a:br>
            <a:r>
              <a:rPr lang="en-US" sz="2600" dirty="0"/>
              <a:t>and over every creeping thing that creeps on the earth.”</a:t>
            </a:r>
          </a:p>
          <a:p>
            <a:pPr marL="0" indent="0">
              <a:buNone/>
            </a:pPr>
            <a:r>
              <a:rPr lang="en-US" sz="2600" b="1" baseline="30000" dirty="0"/>
              <a:t>27 </a:t>
            </a:r>
            <a:r>
              <a:rPr lang="en-US" sz="2600" dirty="0"/>
              <a:t>So God created man in his own image,</a:t>
            </a:r>
            <a:br>
              <a:rPr lang="en-US" sz="2600" dirty="0"/>
            </a:br>
            <a:r>
              <a:rPr lang="en-US" sz="2600" dirty="0"/>
              <a:t>    in the image of God he created him;</a:t>
            </a:r>
            <a:br>
              <a:rPr lang="en-US" sz="2600" dirty="0"/>
            </a:br>
            <a:r>
              <a:rPr lang="en-US" sz="2600" dirty="0"/>
              <a:t>    male and female he created them.</a:t>
            </a:r>
          </a:p>
          <a:p>
            <a:pPr marL="0" indent="0">
              <a:buNone/>
            </a:pPr>
            <a:r>
              <a:rPr lang="en-US" sz="2600" b="1" baseline="30000" dirty="0"/>
              <a:t>28 </a:t>
            </a:r>
            <a:r>
              <a:rPr lang="en-US" sz="2600" dirty="0"/>
              <a:t>And God blessed them. And God said to them, </a:t>
            </a:r>
            <a:br>
              <a:rPr lang="en-US" sz="2600" dirty="0"/>
            </a:br>
            <a:r>
              <a:rPr lang="en-US" sz="2600" dirty="0"/>
              <a:t>“Be fruitful and multiply and fill the earth and subdue it, </a:t>
            </a:r>
            <a:br>
              <a:rPr lang="en-US" sz="2600" dirty="0"/>
            </a:br>
            <a:r>
              <a:rPr lang="en-US" sz="2600" dirty="0"/>
              <a:t>and have dominion over the fish of the sea and over the </a:t>
            </a:r>
            <a:br>
              <a:rPr lang="en-US" sz="2600" dirty="0"/>
            </a:br>
            <a:r>
              <a:rPr lang="en-US" sz="2600" dirty="0"/>
              <a:t>birds of the heavens and over every living thing that </a:t>
            </a:r>
            <a:br>
              <a:rPr lang="en-US" sz="2600" dirty="0"/>
            </a:br>
            <a:r>
              <a:rPr lang="en-US" sz="2600" dirty="0"/>
              <a:t>moves on the earth.”</a:t>
            </a:r>
            <a:br>
              <a:rPr lang="en-US" sz="2600" dirty="0"/>
            </a:br>
            <a:r>
              <a:rPr lang="en-US" sz="2600" dirty="0"/>
              <a:t>					</a:t>
            </a:r>
            <a:r>
              <a:rPr lang="en-US" sz="2600" i="1" dirty="0"/>
              <a:t>Genesis 1:26-28</a:t>
            </a:r>
            <a:endParaRPr lang="en-US" sz="2600" dirty="0"/>
          </a:p>
          <a:p>
            <a:pPr marL="0" indent="0">
              <a:buNone/>
            </a:pPr>
            <a:br>
              <a:rPr lang="en-US" sz="2700" b="1" baseline="30000" dirty="0"/>
            </a:br>
            <a:endParaRPr lang="en-US" sz="2700" dirty="0"/>
          </a:p>
        </p:txBody>
      </p:sp>
      <p:sp>
        <p:nvSpPr>
          <p:cNvPr id="4" name="Hexagon 3">
            <a:extLst>
              <a:ext uri="{FF2B5EF4-FFF2-40B4-BE49-F238E27FC236}">
                <a16:creationId xmlns:a16="http://schemas.microsoft.com/office/drawing/2014/main" id="{B49D1D6B-3A91-43B7-8C1A-775A634496F0}"/>
              </a:ext>
            </a:extLst>
          </p:cNvPr>
          <p:cNvSpPr/>
          <p:nvPr/>
        </p:nvSpPr>
        <p:spPr>
          <a:xfrm>
            <a:off x="282009" y="4817097"/>
            <a:ext cx="8579982" cy="1780693"/>
          </a:xfrm>
          <a:prstGeom prst="hexagon">
            <a:avLst/>
          </a:prstGeom>
          <a:solidFill>
            <a:srgbClr val="2E5596"/>
          </a:solidFill>
          <a:ln w="88900">
            <a:solidFill>
              <a:srgbClr val="F7FBFF"/>
            </a:solidFill>
          </a:ln>
          <a:effectLst>
            <a:glow rad="88900">
              <a:schemeClr val="accent3">
                <a:satMod val="175000"/>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0" dirty="0"/>
              <a:t>Vice-Regents</a:t>
            </a:r>
            <a:endParaRPr lang="en-US" sz="8500" dirty="0">
              <a:latin typeface="Ubuntu" panose="020B0504030602030204" pitchFamily="34" charset="0"/>
            </a:endParaRPr>
          </a:p>
        </p:txBody>
      </p:sp>
    </p:spTree>
    <p:extLst>
      <p:ext uri="{BB962C8B-B14F-4D97-AF65-F5344CB8AC3E}">
        <p14:creationId xmlns:p14="http://schemas.microsoft.com/office/powerpoint/2010/main" val="428063383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0082"/>
            <a:ext cx="8776535" cy="1053474"/>
          </a:xfrm>
        </p:spPr>
        <p:txBody>
          <a:bodyPr/>
          <a:lstStyle/>
          <a:p>
            <a:r>
              <a:rPr lang="en-US" sz="4800" dirty="0"/>
              <a:t>The Cultural Mandate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931578"/>
            <a:ext cx="8776535" cy="6261074"/>
          </a:xfrm>
        </p:spPr>
        <p:txBody>
          <a:bodyPr>
            <a:normAutofit/>
          </a:bodyPr>
          <a:lstStyle/>
          <a:p>
            <a:pPr marL="0" indent="0">
              <a:buNone/>
            </a:pPr>
            <a:r>
              <a:rPr lang="en-US" sz="2600" b="1" baseline="30000" dirty="0"/>
              <a:t>26 </a:t>
            </a:r>
            <a:r>
              <a:rPr lang="en-US" sz="2600" dirty="0"/>
              <a:t>Then God said, “Let us make man in our image, </a:t>
            </a:r>
            <a:br>
              <a:rPr lang="en-US" sz="2600" dirty="0"/>
            </a:br>
            <a:r>
              <a:rPr lang="en-US" sz="2600" dirty="0"/>
              <a:t>after our likeness. And let them have dominion </a:t>
            </a:r>
            <a:br>
              <a:rPr lang="en-US" sz="2600" dirty="0"/>
            </a:br>
            <a:r>
              <a:rPr lang="en-US" sz="2600" dirty="0"/>
              <a:t>over the fish of the sea and over the birds of the </a:t>
            </a:r>
            <a:br>
              <a:rPr lang="en-US" sz="2600" dirty="0"/>
            </a:br>
            <a:r>
              <a:rPr lang="en-US" sz="2600" dirty="0"/>
              <a:t>heavens and over the livestock and over all the earth </a:t>
            </a:r>
            <a:br>
              <a:rPr lang="en-US" sz="2600" dirty="0"/>
            </a:br>
            <a:r>
              <a:rPr lang="en-US" sz="2600" dirty="0"/>
              <a:t>and over every creeping thing that creeps on the earth.”</a:t>
            </a:r>
          </a:p>
          <a:p>
            <a:pPr marL="0" indent="0">
              <a:buNone/>
            </a:pPr>
            <a:r>
              <a:rPr lang="en-US" sz="2600" b="1" baseline="30000" dirty="0"/>
              <a:t>27 </a:t>
            </a:r>
            <a:r>
              <a:rPr lang="en-US" sz="2600" dirty="0"/>
              <a:t>So God created man in his own image,</a:t>
            </a:r>
            <a:br>
              <a:rPr lang="en-US" sz="2600" dirty="0"/>
            </a:br>
            <a:r>
              <a:rPr lang="en-US" sz="2600" dirty="0"/>
              <a:t>    in the image of God he created him;</a:t>
            </a:r>
            <a:br>
              <a:rPr lang="en-US" sz="2600" dirty="0"/>
            </a:br>
            <a:r>
              <a:rPr lang="en-US" sz="2600" dirty="0"/>
              <a:t>    male and female he created them.</a:t>
            </a:r>
          </a:p>
          <a:p>
            <a:pPr marL="0" indent="0">
              <a:buNone/>
            </a:pPr>
            <a:r>
              <a:rPr lang="en-US" sz="2600" b="1" baseline="30000" dirty="0"/>
              <a:t>28 </a:t>
            </a:r>
            <a:r>
              <a:rPr lang="en-US" sz="2600" dirty="0"/>
              <a:t>And God blessed them. And God said to them, </a:t>
            </a:r>
            <a:br>
              <a:rPr lang="en-US" sz="2600" dirty="0"/>
            </a:br>
            <a:r>
              <a:rPr lang="en-US" sz="2600" dirty="0"/>
              <a:t>“Be fruitful and multiply and fill the earth and subdue it, </a:t>
            </a:r>
            <a:br>
              <a:rPr lang="en-US" sz="2600" dirty="0"/>
            </a:br>
            <a:r>
              <a:rPr lang="en-US" sz="2600" dirty="0"/>
              <a:t>and have dominion over the fish of the sea and over the </a:t>
            </a:r>
            <a:br>
              <a:rPr lang="en-US" sz="2600" dirty="0"/>
            </a:br>
            <a:r>
              <a:rPr lang="en-US" sz="2600" dirty="0"/>
              <a:t>birds of the heavens and over every living thing that </a:t>
            </a:r>
            <a:br>
              <a:rPr lang="en-US" sz="2600" dirty="0"/>
            </a:br>
            <a:r>
              <a:rPr lang="en-US" sz="2600" dirty="0"/>
              <a:t>moves on the earth.”</a:t>
            </a:r>
            <a:br>
              <a:rPr lang="en-US" sz="2600" dirty="0"/>
            </a:br>
            <a:r>
              <a:rPr lang="en-US" sz="2600" dirty="0"/>
              <a:t>					</a:t>
            </a:r>
            <a:r>
              <a:rPr lang="en-US" sz="2600" i="1" dirty="0"/>
              <a:t>Genesis 1:26-28</a:t>
            </a:r>
            <a:endParaRPr lang="en-US" sz="2600" dirty="0"/>
          </a:p>
          <a:p>
            <a:pPr marL="0" indent="0">
              <a:buNone/>
            </a:pPr>
            <a:br>
              <a:rPr lang="en-US" sz="2700" b="1" baseline="30000" dirty="0"/>
            </a:br>
            <a:endParaRPr lang="en-US" sz="2700" dirty="0"/>
          </a:p>
        </p:txBody>
      </p:sp>
      <p:sp>
        <p:nvSpPr>
          <p:cNvPr id="4" name="Hexagon 3">
            <a:extLst>
              <a:ext uri="{FF2B5EF4-FFF2-40B4-BE49-F238E27FC236}">
                <a16:creationId xmlns:a16="http://schemas.microsoft.com/office/drawing/2014/main" id="{849FC0D8-DC0C-4CFC-874B-F92E254B9D79}"/>
              </a:ext>
            </a:extLst>
          </p:cNvPr>
          <p:cNvSpPr/>
          <p:nvPr/>
        </p:nvSpPr>
        <p:spPr>
          <a:xfrm>
            <a:off x="282009" y="4817097"/>
            <a:ext cx="8579982" cy="1780693"/>
          </a:xfrm>
          <a:prstGeom prst="hexagon">
            <a:avLst/>
          </a:prstGeom>
          <a:solidFill>
            <a:srgbClr val="2E5596"/>
          </a:solidFill>
          <a:ln w="88900">
            <a:solidFill>
              <a:srgbClr val="F7FBFF"/>
            </a:solidFill>
          </a:ln>
          <a:effectLst>
            <a:glow rad="88900">
              <a:schemeClr val="accent3">
                <a:satMod val="175000"/>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 </a:t>
            </a:r>
            <a:r>
              <a:rPr lang="en-US" sz="2800" cap="small" dirty="0"/>
              <a:t>Lord</a:t>
            </a:r>
            <a:r>
              <a:rPr lang="en-US" sz="2800" dirty="0"/>
              <a:t> God took the man and put him in the garden of Eden to work it and keep it. </a:t>
            </a:r>
            <a:br>
              <a:rPr lang="en-US" sz="2800" dirty="0"/>
            </a:br>
            <a:r>
              <a:rPr lang="en-US" sz="2800" i="1" dirty="0"/>
              <a:t>Genesis 2:15</a:t>
            </a:r>
            <a:endParaRPr lang="en-US" sz="2800" dirty="0">
              <a:latin typeface="Ubuntu" panose="020B0504030602030204" pitchFamily="34" charset="0"/>
            </a:endParaRPr>
          </a:p>
        </p:txBody>
      </p:sp>
    </p:spTree>
    <p:extLst>
      <p:ext uri="{BB962C8B-B14F-4D97-AF65-F5344CB8AC3E}">
        <p14:creationId xmlns:p14="http://schemas.microsoft.com/office/powerpoint/2010/main" val="331726403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0082"/>
            <a:ext cx="8776535" cy="1053474"/>
          </a:xfrm>
        </p:spPr>
        <p:txBody>
          <a:bodyPr/>
          <a:lstStyle/>
          <a:p>
            <a:r>
              <a:rPr lang="en-US" sz="4800" dirty="0"/>
              <a:t>The Cultural Mandate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931578"/>
            <a:ext cx="8776535" cy="6261074"/>
          </a:xfrm>
        </p:spPr>
        <p:txBody>
          <a:bodyPr>
            <a:normAutofit/>
          </a:bodyPr>
          <a:lstStyle/>
          <a:p>
            <a:pPr marL="0" indent="0">
              <a:buNone/>
            </a:pPr>
            <a:r>
              <a:rPr lang="en-US" sz="2600" b="1" baseline="30000" dirty="0"/>
              <a:t>26 </a:t>
            </a:r>
            <a:r>
              <a:rPr lang="en-US" sz="2600" dirty="0"/>
              <a:t>Then God said, “Let us make man in our image, </a:t>
            </a:r>
            <a:br>
              <a:rPr lang="en-US" sz="2600" dirty="0"/>
            </a:br>
            <a:r>
              <a:rPr lang="en-US" sz="2600" dirty="0"/>
              <a:t>after our likeness. And let them have dominion </a:t>
            </a:r>
            <a:br>
              <a:rPr lang="en-US" sz="2600" dirty="0"/>
            </a:br>
            <a:r>
              <a:rPr lang="en-US" sz="2600" dirty="0"/>
              <a:t>over the fish of the sea and over the birds of the </a:t>
            </a:r>
            <a:br>
              <a:rPr lang="en-US" sz="2600" dirty="0"/>
            </a:br>
            <a:r>
              <a:rPr lang="en-US" sz="2600" dirty="0"/>
              <a:t>heavens and over the livestock and over all the earth </a:t>
            </a:r>
            <a:br>
              <a:rPr lang="en-US" sz="2600" dirty="0"/>
            </a:br>
            <a:r>
              <a:rPr lang="en-US" sz="2600" dirty="0"/>
              <a:t>and over every creeping thing that creeps on the earth.”</a:t>
            </a:r>
          </a:p>
          <a:p>
            <a:pPr marL="0" indent="0">
              <a:buNone/>
            </a:pPr>
            <a:r>
              <a:rPr lang="en-US" sz="2600" b="1" baseline="30000" dirty="0"/>
              <a:t>27 </a:t>
            </a:r>
            <a:r>
              <a:rPr lang="en-US" sz="2600" dirty="0"/>
              <a:t>So God created man in his own image,</a:t>
            </a:r>
            <a:br>
              <a:rPr lang="en-US" sz="2600" dirty="0"/>
            </a:br>
            <a:r>
              <a:rPr lang="en-US" sz="2600" dirty="0"/>
              <a:t>    in the image of God he created him;</a:t>
            </a:r>
            <a:br>
              <a:rPr lang="en-US" sz="2600" dirty="0"/>
            </a:br>
            <a:r>
              <a:rPr lang="en-US" sz="2600" dirty="0"/>
              <a:t>    male and female he created them.</a:t>
            </a:r>
          </a:p>
          <a:p>
            <a:pPr marL="0" indent="0">
              <a:buNone/>
            </a:pPr>
            <a:r>
              <a:rPr lang="en-US" sz="2600" b="1" baseline="30000" dirty="0"/>
              <a:t>28 </a:t>
            </a:r>
            <a:r>
              <a:rPr lang="en-US" sz="2600" dirty="0"/>
              <a:t>And God blessed them. And God said to them, </a:t>
            </a:r>
            <a:br>
              <a:rPr lang="en-US" sz="2600" dirty="0"/>
            </a:br>
            <a:r>
              <a:rPr lang="en-US" sz="2600" dirty="0"/>
              <a:t>“Be fruitful and multiply and fill the earth and subdue it, </a:t>
            </a:r>
            <a:br>
              <a:rPr lang="en-US" sz="2600" dirty="0"/>
            </a:br>
            <a:r>
              <a:rPr lang="en-US" sz="2600" dirty="0"/>
              <a:t>and have dominion over the fish of the sea and over the </a:t>
            </a:r>
            <a:br>
              <a:rPr lang="en-US" sz="2600" dirty="0"/>
            </a:br>
            <a:r>
              <a:rPr lang="en-US" sz="2600" dirty="0"/>
              <a:t>birds of the heavens and over every living thing that </a:t>
            </a:r>
            <a:br>
              <a:rPr lang="en-US" sz="2600" dirty="0"/>
            </a:br>
            <a:r>
              <a:rPr lang="en-US" sz="2600" dirty="0"/>
              <a:t>moves on the earth.”</a:t>
            </a:r>
            <a:br>
              <a:rPr lang="en-US" sz="2600" dirty="0"/>
            </a:br>
            <a:r>
              <a:rPr lang="en-US" sz="2600" dirty="0"/>
              <a:t>					</a:t>
            </a:r>
            <a:r>
              <a:rPr lang="en-US" sz="2600" i="1" dirty="0"/>
              <a:t>Genesis 1:26-28</a:t>
            </a:r>
            <a:endParaRPr lang="en-US" sz="2600" dirty="0"/>
          </a:p>
          <a:p>
            <a:pPr marL="0" indent="0">
              <a:buNone/>
            </a:pPr>
            <a:br>
              <a:rPr lang="en-US" sz="2700" b="1" baseline="30000" dirty="0"/>
            </a:br>
            <a:endParaRPr lang="en-US" sz="2700" dirty="0"/>
          </a:p>
        </p:txBody>
      </p:sp>
      <p:sp>
        <p:nvSpPr>
          <p:cNvPr id="4" name="Hexagon 3">
            <a:extLst>
              <a:ext uri="{FF2B5EF4-FFF2-40B4-BE49-F238E27FC236}">
                <a16:creationId xmlns:a16="http://schemas.microsoft.com/office/drawing/2014/main" id="{849FC0D8-DC0C-4CFC-874B-F92E254B9D79}"/>
              </a:ext>
            </a:extLst>
          </p:cNvPr>
          <p:cNvSpPr/>
          <p:nvPr/>
        </p:nvSpPr>
        <p:spPr>
          <a:xfrm>
            <a:off x="282009" y="3563333"/>
            <a:ext cx="8579982" cy="3034458"/>
          </a:xfrm>
          <a:prstGeom prst="hexagon">
            <a:avLst/>
          </a:prstGeom>
          <a:solidFill>
            <a:srgbClr val="2E5596"/>
          </a:solidFill>
          <a:ln w="88900">
            <a:solidFill>
              <a:srgbClr val="F7FBFF"/>
            </a:solidFill>
          </a:ln>
          <a:effectLst>
            <a:glow rad="88900">
              <a:schemeClr val="accent3">
                <a:satMod val="175000"/>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Big Idea: </a:t>
            </a:r>
            <a:r>
              <a:rPr lang="en-US" sz="3600" dirty="0"/>
              <a:t>The sons and daughters of God are to cultivate a culture of human flourishing by stewarding the raw materials of creation.</a:t>
            </a:r>
          </a:p>
        </p:txBody>
      </p:sp>
    </p:spTree>
    <p:extLst>
      <p:ext uri="{BB962C8B-B14F-4D97-AF65-F5344CB8AC3E}">
        <p14:creationId xmlns:p14="http://schemas.microsoft.com/office/powerpoint/2010/main" val="45839799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Messiness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261074"/>
          </a:xfrm>
        </p:spPr>
        <p:txBody>
          <a:bodyPr>
            <a:normAutofit/>
          </a:bodyPr>
          <a:lstStyle/>
          <a:p>
            <a:pPr marL="0" indent="0">
              <a:buNone/>
            </a:pPr>
            <a:r>
              <a:rPr lang="en-US" sz="2600" b="1" baseline="30000" dirty="0"/>
              <a:t>17 </a:t>
            </a:r>
            <a:r>
              <a:rPr lang="en-US" sz="2600" dirty="0"/>
              <a:t>And to Adam he said, </a:t>
            </a:r>
            <a:br>
              <a:rPr lang="en-US" sz="2600" dirty="0"/>
            </a:br>
            <a:r>
              <a:rPr lang="en-US" sz="2600" dirty="0"/>
              <a:t>“Because you have listened to the voice of your wife </a:t>
            </a:r>
            <a:br>
              <a:rPr lang="en-US" sz="2600" dirty="0"/>
            </a:br>
            <a:r>
              <a:rPr lang="en-US" sz="2600" dirty="0"/>
              <a:t>and have eaten of the tree of which I commanded you, </a:t>
            </a:r>
            <a:br>
              <a:rPr lang="en-US" sz="2600" dirty="0"/>
            </a:br>
            <a:r>
              <a:rPr lang="en-US" sz="2600" dirty="0"/>
              <a:t>‘You shall not eat of it,’ cursed is the ground because of you; </a:t>
            </a:r>
            <a:br>
              <a:rPr lang="en-US" sz="2600" dirty="0"/>
            </a:br>
            <a:r>
              <a:rPr lang="en-US" sz="2600" dirty="0"/>
              <a:t>in pain you shall eat of it all the days of your life; </a:t>
            </a:r>
            <a:br>
              <a:rPr lang="en-US" sz="2600" dirty="0"/>
            </a:br>
            <a:r>
              <a:rPr lang="en-US" sz="2600" b="1" baseline="30000" dirty="0"/>
              <a:t>18 </a:t>
            </a:r>
            <a:r>
              <a:rPr lang="en-US" sz="2600" dirty="0"/>
              <a:t>thorns and thistles it shall bring forth for you; </a:t>
            </a:r>
            <a:br>
              <a:rPr lang="en-US" sz="2600" dirty="0"/>
            </a:br>
            <a:r>
              <a:rPr lang="en-US" sz="2600" dirty="0"/>
              <a:t>and you shall eat the plants of the field. </a:t>
            </a:r>
            <a:br>
              <a:rPr lang="en-US" sz="2600" dirty="0"/>
            </a:br>
            <a:r>
              <a:rPr lang="en-US" sz="2600" b="1" baseline="30000" dirty="0"/>
              <a:t>19 </a:t>
            </a:r>
            <a:r>
              <a:rPr lang="en-US" sz="2600" dirty="0"/>
              <a:t>By the sweat of your face you shall eat bread, </a:t>
            </a:r>
            <a:br>
              <a:rPr lang="en-US" sz="2600" dirty="0"/>
            </a:br>
            <a:r>
              <a:rPr lang="en-US" sz="2600" dirty="0"/>
              <a:t>till you return to the ground, for out of it you were taken; </a:t>
            </a:r>
            <a:br>
              <a:rPr lang="en-US" sz="2600" dirty="0"/>
            </a:br>
            <a:r>
              <a:rPr lang="en-US" sz="2600" dirty="0"/>
              <a:t>for you are dust, and to dust you shall return.”</a:t>
            </a:r>
            <a:br>
              <a:rPr lang="en-US" sz="2600" dirty="0"/>
            </a:br>
            <a:r>
              <a:rPr lang="en-US" sz="2600" dirty="0"/>
              <a:t>					</a:t>
            </a:r>
            <a:r>
              <a:rPr lang="en-US" sz="2600" i="1" dirty="0"/>
              <a:t>Genesis 3:17-19</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Gen 3—Rev 20</a:t>
            </a:r>
          </a:p>
        </p:txBody>
      </p:sp>
    </p:spTree>
    <p:extLst>
      <p:ext uri="{BB962C8B-B14F-4D97-AF65-F5344CB8AC3E}">
        <p14:creationId xmlns:p14="http://schemas.microsoft.com/office/powerpoint/2010/main" val="163496564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Messiness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261074"/>
          </a:xfrm>
        </p:spPr>
        <p:txBody>
          <a:bodyPr>
            <a:normAutofit/>
          </a:bodyPr>
          <a:lstStyle/>
          <a:p>
            <a:pPr marL="0" indent="0">
              <a:buNone/>
            </a:pPr>
            <a:r>
              <a:rPr lang="en-US" sz="2600" b="1" baseline="30000" dirty="0"/>
              <a:t>22 </a:t>
            </a:r>
            <a:r>
              <a:rPr lang="en-US" sz="2600" dirty="0"/>
              <a:t>Then the </a:t>
            </a:r>
            <a:r>
              <a:rPr lang="en-US" sz="2600" cap="small" dirty="0"/>
              <a:t>Lord</a:t>
            </a:r>
            <a:r>
              <a:rPr lang="en-US" sz="2600" dirty="0"/>
              <a:t> God said, </a:t>
            </a:r>
            <a:br>
              <a:rPr lang="en-US" sz="2600" dirty="0"/>
            </a:br>
            <a:r>
              <a:rPr lang="en-US" sz="2600" dirty="0"/>
              <a:t>“Behold, the man has become like one of us in </a:t>
            </a:r>
            <a:br>
              <a:rPr lang="en-US" sz="2600" dirty="0"/>
            </a:br>
            <a:r>
              <a:rPr lang="en-US" sz="2600" dirty="0"/>
              <a:t>knowing good and evil. Now, lest he reach out his hand </a:t>
            </a:r>
            <a:br>
              <a:rPr lang="en-US" sz="2600" dirty="0"/>
            </a:br>
            <a:r>
              <a:rPr lang="en-US" sz="2600" dirty="0"/>
              <a:t>and take also of the tree of life and eat, and live forever—” </a:t>
            </a:r>
            <a:br>
              <a:rPr lang="en-US" sz="2600" dirty="0"/>
            </a:br>
            <a:r>
              <a:rPr lang="en-US" sz="2600" b="1" baseline="30000" dirty="0"/>
              <a:t>23 </a:t>
            </a:r>
            <a:r>
              <a:rPr lang="en-US" sz="2600" dirty="0"/>
              <a:t>therefore the L</a:t>
            </a:r>
            <a:r>
              <a:rPr lang="en-US" sz="2600" cap="small" dirty="0"/>
              <a:t>ord</a:t>
            </a:r>
            <a:r>
              <a:rPr lang="en-US" sz="2600" dirty="0"/>
              <a:t> God sent him out from the garden of Eden to work the ground from which he was taken. </a:t>
            </a:r>
            <a:br>
              <a:rPr lang="en-US" sz="2600" dirty="0"/>
            </a:br>
            <a:r>
              <a:rPr lang="en-US" sz="2600" b="1" baseline="30000" dirty="0"/>
              <a:t>24 </a:t>
            </a:r>
            <a:r>
              <a:rPr lang="en-US" sz="2600" dirty="0"/>
              <a:t>He drove out the man, and at the east </a:t>
            </a:r>
            <a:br>
              <a:rPr lang="en-US" sz="2600" dirty="0"/>
            </a:br>
            <a:r>
              <a:rPr lang="en-US" sz="2600" dirty="0"/>
              <a:t>of the garden of Eden he placed the cherubim </a:t>
            </a:r>
            <a:br>
              <a:rPr lang="en-US" sz="2600" dirty="0"/>
            </a:br>
            <a:r>
              <a:rPr lang="en-US" sz="2600" dirty="0"/>
              <a:t>and a flaming sword that turned every way </a:t>
            </a:r>
            <a:br>
              <a:rPr lang="en-US" sz="2600" dirty="0"/>
            </a:br>
            <a:r>
              <a:rPr lang="en-US" sz="2600" dirty="0"/>
              <a:t>to guard the way to the tree of life.</a:t>
            </a:r>
            <a:br>
              <a:rPr lang="en-US" sz="2600" dirty="0"/>
            </a:br>
            <a:r>
              <a:rPr lang="en-US" sz="2600" dirty="0"/>
              <a:t>					</a:t>
            </a:r>
            <a:r>
              <a:rPr lang="en-US" sz="2600" i="1" dirty="0"/>
              <a:t>Genesis 3:22-24</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Gen 3—Rev 20</a:t>
            </a:r>
          </a:p>
        </p:txBody>
      </p:sp>
    </p:spTree>
    <p:extLst>
      <p:ext uri="{BB962C8B-B14F-4D97-AF65-F5344CB8AC3E}">
        <p14:creationId xmlns:p14="http://schemas.microsoft.com/office/powerpoint/2010/main" val="270241937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Messiness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261074"/>
          </a:xfrm>
        </p:spPr>
        <p:txBody>
          <a:bodyPr>
            <a:normAutofit/>
          </a:bodyPr>
          <a:lstStyle/>
          <a:p>
            <a:pPr marL="0" indent="0">
              <a:buNone/>
            </a:pPr>
            <a:r>
              <a:rPr lang="en-US" sz="2600" b="1" baseline="30000" dirty="0"/>
              <a:t>16 </a:t>
            </a:r>
            <a:r>
              <a:rPr lang="en-US" sz="2600" dirty="0"/>
              <a:t>Then Cain went away from the presence of the </a:t>
            </a:r>
            <a:br>
              <a:rPr lang="en-US" sz="2600" dirty="0"/>
            </a:br>
            <a:r>
              <a:rPr lang="en-US" sz="2600" cap="small" dirty="0"/>
              <a:t>Lord</a:t>
            </a:r>
            <a:r>
              <a:rPr lang="en-US" sz="2600" dirty="0"/>
              <a:t> and settled in the land of Nod, east of Eden.</a:t>
            </a:r>
            <a:br>
              <a:rPr lang="en-US" sz="2600" dirty="0"/>
            </a:br>
            <a:r>
              <a:rPr lang="en-US" sz="2600" b="1" baseline="30000" dirty="0"/>
              <a:t>17 </a:t>
            </a:r>
            <a:r>
              <a:rPr lang="en-US" sz="2600" dirty="0"/>
              <a:t>Cain knew his wife, and she conceived and bore Enoch. </a:t>
            </a:r>
            <a:br>
              <a:rPr lang="en-US" sz="2600" dirty="0"/>
            </a:br>
            <a:r>
              <a:rPr lang="en-US" sz="2600" dirty="0"/>
              <a:t>When he built a city, he called the name of the city after the name of his son, Enoch. </a:t>
            </a:r>
            <a:r>
              <a:rPr lang="en-US" sz="2600" b="1" baseline="30000" dirty="0"/>
              <a:t>18 </a:t>
            </a:r>
            <a:r>
              <a:rPr lang="en-US" sz="2600" dirty="0"/>
              <a:t>To Enoch was born </a:t>
            </a:r>
            <a:r>
              <a:rPr lang="en-US" sz="2600" dirty="0" err="1"/>
              <a:t>Irad</a:t>
            </a:r>
            <a:r>
              <a:rPr lang="en-US" sz="2600" dirty="0"/>
              <a:t>, and </a:t>
            </a:r>
            <a:r>
              <a:rPr lang="en-US" sz="2600" dirty="0" err="1"/>
              <a:t>Irad</a:t>
            </a:r>
            <a:r>
              <a:rPr lang="en-US" sz="2600" dirty="0"/>
              <a:t> fathered </a:t>
            </a:r>
            <a:r>
              <a:rPr lang="en-US" sz="2600" dirty="0" err="1"/>
              <a:t>Mehujael</a:t>
            </a:r>
            <a:r>
              <a:rPr lang="en-US" sz="2600" dirty="0"/>
              <a:t>, and </a:t>
            </a:r>
            <a:r>
              <a:rPr lang="en-US" sz="2600" dirty="0" err="1"/>
              <a:t>Mehujael</a:t>
            </a:r>
            <a:r>
              <a:rPr lang="en-US" sz="2600" dirty="0"/>
              <a:t> fathered </a:t>
            </a:r>
            <a:r>
              <a:rPr lang="en-US" sz="2600" dirty="0" err="1"/>
              <a:t>Methushael</a:t>
            </a:r>
            <a:r>
              <a:rPr lang="en-US" sz="2600" dirty="0"/>
              <a:t>, </a:t>
            </a:r>
            <a:br>
              <a:rPr lang="en-US" sz="2600" dirty="0"/>
            </a:br>
            <a:r>
              <a:rPr lang="en-US" sz="2600" dirty="0"/>
              <a:t>and </a:t>
            </a:r>
            <a:r>
              <a:rPr lang="en-US" sz="2600" dirty="0" err="1"/>
              <a:t>Methushael</a:t>
            </a:r>
            <a:r>
              <a:rPr lang="en-US" sz="2600" dirty="0"/>
              <a:t> fathered Lamech. </a:t>
            </a:r>
            <a:r>
              <a:rPr lang="en-US" sz="2600" b="1" baseline="30000" dirty="0"/>
              <a:t>19 </a:t>
            </a:r>
            <a:r>
              <a:rPr lang="en-US" sz="2600" dirty="0"/>
              <a:t>And Lamech took </a:t>
            </a:r>
            <a:br>
              <a:rPr lang="en-US" sz="2600" dirty="0"/>
            </a:br>
            <a:r>
              <a:rPr lang="en-US" sz="2600" dirty="0"/>
              <a:t>two wives. The name of the one was Adah, and the name </a:t>
            </a:r>
            <a:br>
              <a:rPr lang="en-US" sz="2600" dirty="0"/>
            </a:br>
            <a:r>
              <a:rPr lang="en-US" sz="2600" dirty="0"/>
              <a:t>of the other Zillah. </a:t>
            </a:r>
            <a:r>
              <a:rPr lang="en-US" sz="2600" b="1" baseline="30000" dirty="0"/>
              <a:t>20 </a:t>
            </a:r>
            <a:r>
              <a:rPr lang="en-US" sz="2600" dirty="0"/>
              <a:t>Adah bore Jabal; he was the father of those who dwell in tents and have livestock. </a:t>
            </a:r>
            <a:r>
              <a:rPr lang="en-US" sz="2600" b="1" baseline="30000" dirty="0"/>
              <a:t>21 </a:t>
            </a:r>
            <a:r>
              <a:rPr lang="en-US" sz="2600" dirty="0"/>
              <a:t>His </a:t>
            </a:r>
            <a:br>
              <a:rPr lang="en-US" sz="2600" dirty="0"/>
            </a:br>
            <a:r>
              <a:rPr lang="en-US" sz="2600" dirty="0"/>
              <a:t>brother's name was Jubal; he was the father of all those </a:t>
            </a:r>
            <a:br>
              <a:rPr lang="en-US" sz="2600" dirty="0"/>
            </a:br>
            <a:r>
              <a:rPr lang="en-US" sz="2600" dirty="0"/>
              <a:t>who play the lyre and pipe. </a:t>
            </a:r>
            <a:r>
              <a:rPr lang="en-US" sz="2600" b="1" baseline="30000" dirty="0"/>
              <a:t>22a </a:t>
            </a:r>
            <a:r>
              <a:rPr lang="en-US" sz="2600" dirty="0"/>
              <a:t>Zillah also bore Tubal-</a:t>
            </a:r>
            <a:r>
              <a:rPr lang="en-US" sz="2600" dirty="0" err="1"/>
              <a:t>cain</a:t>
            </a:r>
            <a:r>
              <a:rPr lang="en-US" sz="2600" dirty="0"/>
              <a:t>; </a:t>
            </a:r>
            <a:br>
              <a:rPr lang="en-US" sz="2600" dirty="0"/>
            </a:br>
            <a:r>
              <a:rPr lang="en-US" sz="2600" dirty="0"/>
              <a:t>he was the forger of all instruments of bronze and iron. </a:t>
            </a:r>
            <a:br>
              <a:rPr lang="en-US" sz="2600" dirty="0"/>
            </a:br>
            <a:r>
              <a:rPr lang="en-US" sz="2600" dirty="0"/>
              <a:t>					</a:t>
            </a:r>
            <a:r>
              <a:rPr lang="en-US" sz="2600" i="1" dirty="0"/>
              <a:t>Genesis 4:16-22a</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Gen 3—Rev 20</a:t>
            </a:r>
          </a:p>
        </p:txBody>
      </p:sp>
    </p:spTree>
    <p:extLst>
      <p:ext uri="{BB962C8B-B14F-4D97-AF65-F5344CB8AC3E}">
        <p14:creationId xmlns:p14="http://schemas.microsoft.com/office/powerpoint/2010/main" val="318957529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CAB94D74-A5FA-4219-9BCF-66D7A481D502}"/>
              </a:ext>
            </a:extLst>
          </p:cNvPr>
          <p:cNvSpPr/>
          <p:nvPr/>
        </p:nvSpPr>
        <p:spPr>
          <a:xfrm rot="10800000" flipH="1">
            <a:off x="0" y="886987"/>
            <a:ext cx="9765102" cy="337836"/>
          </a:xfrm>
          <a:prstGeom prst="triangle">
            <a:avLst>
              <a:gd name="adj" fmla="val 0"/>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D19066D-D3CB-436F-B7AA-1E1D98B60BB7}"/>
              </a:ext>
            </a:extLst>
          </p:cNvPr>
          <p:cNvSpPr/>
          <p:nvPr/>
        </p:nvSpPr>
        <p:spPr>
          <a:xfrm>
            <a:off x="1" y="-102975"/>
            <a:ext cx="9144000" cy="992038"/>
          </a:xfrm>
          <a:prstGeom prst="rect">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81534A1C-A783-4085-AB0C-B9994C1A11A7}"/>
              </a:ext>
            </a:extLst>
          </p:cNvPr>
          <p:cNvSpPr txBox="1">
            <a:spLocks/>
          </p:cNvSpPr>
          <p:nvPr/>
        </p:nvSpPr>
        <p:spPr>
          <a:xfrm>
            <a:off x="282008" y="129089"/>
            <a:ext cx="8861992" cy="9268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500" b="0" i="0" u="none" strike="noStrike" kern="1200" cap="small" spc="0" normalizeH="0" baseline="0" noProof="0" dirty="0">
                <a:ln>
                  <a:noFill/>
                </a:ln>
                <a:solidFill>
                  <a:prstClr val="white"/>
                </a:solidFill>
                <a:effectLst/>
                <a:uLnTx/>
                <a:uFillTx/>
                <a:latin typeface="Ubuntu" panose="020B0504030602030204" pitchFamily="34" charset="0"/>
                <a:ea typeface="+mj-ea"/>
                <a:cs typeface="+mj-cs"/>
              </a:rPr>
              <a:t>CMA/Tallgrass </a:t>
            </a:r>
            <a:r>
              <a:rPr kumimoji="0" lang="en-US" sz="5500" b="1" i="0" u="none" strike="noStrike" kern="1200" cap="small" spc="0" normalizeH="0" baseline="0" noProof="0" dirty="0">
                <a:ln>
                  <a:noFill/>
                </a:ln>
                <a:solidFill>
                  <a:prstClr val="white"/>
                </a:solidFill>
                <a:effectLst/>
                <a:uLnTx/>
                <a:uFillTx/>
                <a:latin typeface="Ubuntu" panose="020B0504030602030204" pitchFamily="34" charset="0"/>
                <a:ea typeface="+mj-ea"/>
                <a:cs typeface="+mj-cs"/>
              </a:rPr>
              <a:t>Cookout</a:t>
            </a:r>
            <a:endParaRPr kumimoji="0" lang="en-US" sz="5000" b="1" i="0" u="none" strike="noStrike" kern="1200" cap="small" spc="0" normalizeH="0" baseline="0" noProof="0" dirty="0">
              <a:ln>
                <a:noFill/>
              </a:ln>
              <a:solidFill>
                <a:prstClr val="white"/>
              </a:solidFill>
              <a:effectLst/>
              <a:uLnTx/>
              <a:uFillTx/>
              <a:latin typeface="Ubuntu" panose="020B0504030602030204" pitchFamily="34" charset="0"/>
              <a:ea typeface="+mj-ea"/>
              <a:cs typeface="+mj-cs"/>
            </a:endParaRPr>
          </a:p>
        </p:txBody>
      </p:sp>
      <p:sp>
        <p:nvSpPr>
          <p:cNvPr id="7" name="Content Placeholder 4">
            <a:extLst>
              <a:ext uri="{FF2B5EF4-FFF2-40B4-BE49-F238E27FC236}">
                <a16:creationId xmlns:a16="http://schemas.microsoft.com/office/drawing/2014/main" id="{1B556E25-259D-4554-91FC-D3FF8652050E}"/>
              </a:ext>
            </a:extLst>
          </p:cNvPr>
          <p:cNvSpPr txBox="1">
            <a:spLocks/>
          </p:cNvSpPr>
          <p:nvPr/>
        </p:nvSpPr>
        <p:spPr>
          <a:xfrm>
            <a:off x="-1" y="5222462"/>
            <a:ext cx="9144000" cy="1677972"/>
          </a:xfrm>
          <a:prstGeom prst="rect">
            <a:avLst/>
          </a:prstGeom>
          <a:solidFill>
            <a:srgbClr val="2E5797"/>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1100" b="1" i="0" u="none" strike="noStrike" kern="1200" cap="none" spc="0" normalizeH="0" baseline="0" noProof="0" dirty="0">
                <a:ln>
                  <a:noFill/>
                </a:ln>
                <a:solidFill>
                  <a:prstClr val="white"/>
                </a:solidFill>
                <a:effectLst/>
                <a:uLnTx/>
                <a:uFillTx/>
                <a:latin typeface="Calibri"/>
                <a:ea typeface="+mn-ea"/>
                <a:cs typeface="+mn-cs"/>
              </a:rPr>
            </a:br>
            <a:r>
              <a:rPr kumimoji="0" lang="en-US" sz="4400" b="1" i="0" u="none" strike="noStrike" kern="1200" cap="none" spc="0" normalizeH="0" baseline="0" noProof="0" dirty="0">
                <a:ln>
                  <a:noFill/>
                </a:ln>
                <a:solidFill>
                  <a:prstClr val="white"/>
                </a:solidFill>
                <a:effectLst/>
                <a:uLnTx/>
                <a:uFillTx/>
                <a:latin typeface="Calibri"/>
                <a:ea typeface="+mn-ea"/>
                <a:cs typeface="+mn-cs"/>
              </a:rPr>
              <a:t>TODAY! </a:t>
            </a:r>
            <a:r>
              <a:rPr kumimoji="0" lang="en-US" sz="4000" b="0" i="0" u="none" strike="noStrike" kern="1200" cap="none" spc="0" normalizeH="0" baseline="0" noProof="0" dirty="0">
                <a:ln>
                  <a:noFill/>
                </a:ln>
                <a:solidFill>
                  <a:prstClr val="white"/>
                </a:solidFill>
                <a:effectLst/>
                <a:uLnTx/>
                <a:uFillTx/>
                <a:latin typeface="Calibri"/>
                <a:ea typeface="+mn-ea"/>
                <a:cs typeface="+mn-cs"/>
              </a:rPr>
              <a:t>Right after our CG by the playground. Grab a burger, touch a bike!</a:t>
            </a:r>
            <a:br>
              <a:rPr kumimoji="0" lang="en-US" sz="4400" b="0" i="0" u="none" strike="noStrike" kern="1200" cap="none" spc="0" normalizeH="0" baseline="0" noProof="0" dirty="0">
                <a:ln>
                  <a:noFill/>
                </a:ln>
                <a:solidFill>
                  <a:prstClr val="white"/>
                </a:solidFill>
                <a:effectLst/>
                <a:uLnTx/>
                <a:uFillTx/>
                <a:latin typeface="Calibri"/>
                <a:ea typeface="+mn-ea"/>
                <a:cs typeface="+mn-cs"/>
              </a:rPr>
            </a:br>
            <a:endParaRPr kumimoji="0" lang="en-US" sz="44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pic>
        <p:nvPicPr>
          <p:cNvPr id="3" name="Picture 2" descr="A picture containing transport&#10;&#10;Description automatically generated">
            <a:extLst>
              <a:ext uri="{FF2B5EF4-FFF2-40B4-BE49-F238E27FC236}">
                <a16:creationId xmlns:a16="http://schemas.microsoft.com/office/drawing/2014/main" id="{E2EB79A8-3AC7-4743-B3BB-D84647422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79" y="1484897"/>
            <a:ext cx="8922762" cy="3401803"/>
          </a:xfrm>
          <a:prstGeom prst="rect">
            <a:avLst/>
          </a:prstGeom>
        </p:spPr>
      </p:pic>
    </p:spTree>
    <p:extLst>
      <p:ext uri="{BB962C8B-B14F-4D97-AF65-F5344CB8AC3E}">
        <p14:creationId xmlns:p14="http://schemas.microsoft.com/office/powerpoint/2010/main" val="2938011421"/>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Messiness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411900"/>
          </a:xfrm>
        </p:spPr>
        <p:txBody>
          <a:bodyPr>
            <a:normAutofit/>
          </a:bodyPr>
          <a:lstStyle/>
          <a:p>
            <a:pPr marL="0" indent="0">
              <a:buNone/>
            </a:pPr>
            <a:r>
              <a:rPr lang="en-US" sz="2600" b="1" baseline="30000" dirty="0"/>
              <a:t>16 </a:t>
            </a:r>
            <a:r>
              <a:rPr lang="en-US" sz="2600" dirty="0"/>
              <a:t>Then Cain went away from the presence of the </a:t>
            </a:r>
            <a:br>
              <a:rPr lang="en-US" sz="2600" dirty="0"/>
            </a:br>
            <a:r>
              <a:rPr lang="en-US" sz="2600" cap="small" dirty="0"/>
              <a:t>Lord</a:t>
            </a:r>
            <a:r>
              <a:rPr lang="en-US" sz="2600" dirty="0"/>
              <a:t> and settled in the land of Nod, east of Eden.</a:t>
            </a:r>
            <a:br>
              <a:rPr lang="en-US" sz="2600" dirty="0"/>
            </a:br>
            <a:r>
              <a:rPr lang="en-US" sz="2600" b="1" baseline="30000" dirty="0"/>
              <a:t>17 </a:t>
            </a:r>
            <a:r>
              <a:rPr lang="en-US" sz="2600" dirty="0"/>
              <a:t>Cain knew his wife, and she conceived and bore Enoch. </a:t>
            </a:r>
            <a:br>
              <a:rPr lang="en-US" sz="2600" dirty="0"/>
            </a:br>
            <a:r>
              <a:rPr lang="en-US" sz="3200" b="1" i="1" dirty="0"/>
              <a:t>When he built a city, he called the name of </a:t>
            </a:r>
            <a:br>
              <a:rPr lang="en-US" sz="3200" b="1" i="1" dirty="0"/>
            </a:br>
            <a:r>
              <a:rPr lang="en-US" sz="3200" b="1" i="1" dirty="0"/>
              <a:t>the city after the name of his son, Enoch.</a:t>
            </a:r>
            <a:r>
              <a:rPr lang="en-US" sz="2600" dirty="0"/>
              <a:t> </a:t>
            </a:r>
            <a:br>
              <a:rPr lang="en-US" sz="2600" dirty="0"/>
            </a:br>
            <a:r>
              <a:rPr lang="en-US" sz="2600" b="1" baseline="30000" dirty="0"/>
              <a:t>18 </a:t>
            </a:r>
            <a:r>
              <a:rPr lang="en-US" sz="2600" dirty="0"/>
              <a:t>To Enoch was born </a:t>
            </a:r>
            <a:r>
              <a:rPr lang="en-US" sz="2600" dirty="0" err="1"/>
              <a:t>Irad</a:t>
            </a:r>
            <a:r>
              <a:rPr lang="en-US" sz="2600" dirty="0"/>
              <a:t>, and </a:t>
            </a:r>
            <a:r>
              <a:rPr lang="en-US" sz="2600" dirty="0" err="1"/>
              <a:t>Irad</a:t>
            </a:r>
            <a:r>
              <a:rPr lang="en-US" sz="2600" dirty="0"/>
              <a:t> fathered </a:t>
            </a:r>
            <a:r>
              <a:rPr lang="en-US" sz="2600" dirty="0" err="1"/>
              <a:t>Mehujael</a:t>
            </a:r>
            <a:r>
              <a:rPr lang="en-US" sz="2600" dirty="0"/>
              <a:t>, </a:t>
            </a:r>
            <a:br>
              <a:rPr lang="en-US" sz="2600" dirty="0"/>
            </a:br>
            <a:r>
              <a:rPr lang="en-US" sz="2600" dirty="0"/>
              <a:t>and </a:t>
            </a:r>
            <a:r>
              <a:rPr lang="en-US" sz="2600" dirty="0" err="1"/>
              <a:t>Mehujael</a:t>
            </a:r>
            <a:r>
              <a:rPr lang="en-US" sz="2600" dirty="0"/>
              <a:t> fathered </a:t>
            </a:r>
            <a:r>
              <a:rPr lang="en-US" sz="2600" dirty="0" err="1"/>
              <a:t>Methushael</a:t>
            </a:r>
            <a:r>
              <a:rPr lang="en-US" sz="2600" dirty="0"/>
              <a:t>, and </a:t>
            </a:r>
            <a:r>
              <a:rPr lang="en-US" sz="2600" dirty="0" err="1"/>
              <a:t>Methushael</a:t>
            </a:r>
            <a:r>
              <a:rPr lang="en-US" sz="2600" dirty="0"/>
              <a:t> </a:t>
            </a:r>
            <a:br>
              <a:rPr lang="en-US" sz="2600" dirty="0"/>
            </a:br>
            <a:r>
              <a:rPr lang="en-US" sz="2600" dirty="0"/>
              <a:t>fathered Lamech. </a:t>
            </a:r>
            <a:r>
              <a:rPr lang="en-US" sz="2600" b="1" baseline="30000" dirty="0"/>
              <a:t>19 </a:t>
            </a:r>
            <a:r>
              <a:rPr lang="en-US" sz="2600" dirty="0"/>
              <a:t>And Lamech took two wives. The </a:t>
            </a:r>
            <a:br>
              <a:rPr lang="en-US" sz="2600" dirty="0"/>
            </a:br>
            <a:r>
              <a:rPr lang="en-US" sz="2600" dirty="0"/>
              <a:t>name of the one was Adah, and the name of the other Zillah. </a:t>
            </a:r>
            <a:r>
              <a:rPr lang="en-US" sz="2600" b="1" baseline="30000" dirty="0"/>
              <a:t>20 </a:t>
            </a:r>
            <a:r>
              <a:rPr lang="en-US" sz="2600" dirty="0"/>
              <a:t>Adah bore Jabal; he was the father of those who </a:t>
            </a:r>
            <a:br>
              <a:rPr lang="en-US" sz="2600" dirty="0"/>
            </a:br>
            <a:r>
              <a:rPr lang="en-US" sz="2600" dirty="0"/>
              <a:t>dwell in tents and have livestock. </a:t>
            </a:r>
            <a:r>
              <a:rPr lang="en-US" sz="2600" b="1" baseline="30000" dirty="0"/>
              <a:t>21 </a:t>
            </a:r>
            <a:r>
              <a:rPr lang="en-US" sz="2600" dirty="0"/>
              <a:t>His brother's name was Jubal; he was the father of all those who play the lyre and pipe. </a:t>
            </a:r>
            <a:r>
              <a:rPr lang="en-US" sz="2600" b="1" baseline="30000" dirty="0"/>
              <a:t>22a </a:t>
            </a:r>
            <a:r>
              <a:rPr lang="en-US" sz="2600" dirty="0"/>
              <a:t>Zillah also bore Tubal-</a:t>
            </a:r>
            <a:r>
              <a:rPr lang="en-US" sz="2600" dirty="0" err="1"/>
              <a:t>cain</a:t>
            </a:r>
            <a:r>
              <a:rPr lang="en-US" sz="2600" dirty="0"/>
              <a:t>; </a:t>
            </a:r>
            <a:br>
              <a:rPr lang="en-US" sz="2600" dirty="0"/>
            </a:br>
            <a:r>
              <a:rPr lang="en-US" sz="2600" dirty="0"/>
              <a:t>he was the forger of all instruments of bronze and iron. </a:t>
            </a:r>
            <a:br>
              <a:rPr lang="en-US" sz="2600" dirty="0"/>
            </a:br>
            <a:r>
              <a:rPr lang="en-US" sz="2600" dirty="0"/>
              <a:t>					</a:t>
            </a:r>
            <a:r>
              <a:rPr lang="en-US" sz="2600" i="1" dirty="0"/>
              <a:t>Genesis 4:16-22a</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Gen 3—Rev 20</a:t>
            </a:r>
          </a:p>
        </p:txBody>
      </p:sp>
      <p:sp>
        <p:nvSpPr>
          <p:cNvPr id="6" name="Hexagon 5">
            <a:extLst>
              <a:ext uri="{FF2B5EF4-FFF2-40B4-BE49-F238E27FC236}">
                <a16:creationId xmlns:a16="http://schemas.microsoft.com/office/drawing/2014/main" id="{5459D2F8-27CF-414E-9869-015F65FE3B53}"/>
              </a:ext>
            </a:extLst>
          </p:cNvPr>
          <p:cNvSpPr/>
          <p:nvPr/>
        </p:nvSpPr>
        <p:spPr>
          <a:xfrm>
            <a:off x="669303" y="5544316"/>
            <a:ext cx="7890235" cy="1053474"/>
          </a:xfrm>
          <a:prstGeom prst="hexagon">
            <a:avLst/>
          </a:prstGeom>
          <a:solidFill>
            <a:srgbClr val="2E5596"/>
          </a:solidFill>
          <a:ln w="88900">
            <a:solidFill>
              <a:srgbClr val="F7FBFF"/>
            </a:solidFill>
          </a:ln>
          <a:effectLst>
            <a:glow rad="88900">
              <a:schemeClr val="accent3">
                <a:satMod val="175000"/>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t>Civilization</a:t>
            </a:r>
            <a:endParaRPr lang="en-US" sz="5500" dirty="0">
              <a:latin typeface="Ubuntu" panose="020B0504030602030204" pitchFamily="34" charset="0"/>
            </a:endParaRPr>
          </a:p>
        </p:txBody>
      </p:sp>
    </p:spTree>
    <p:extLst>
      <p:ext uri="{BB962C8B-B14F-4D97-AF65-F5344CB8AC3E}">
        <p14:creationId xmlns:p14="http://schemas.microsoft.com/office/powerpoint/2010/main" val="130237003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Messiness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261074"/>
          </a:xfrm>
        </p:spPr>
        <p:txBody>
          <a:bodyPr>
            <a:normAutofit/>
          </a:bodyPr>
          <a:lstStyle/>
          <a:p>
            <a:pPr marL="0" indent="0">
              <a:buNone/>
            </a:pPr>
            <a:r>
              <a:rPr lang="en-US" sz="2600" b="1" baseline="30000" dirty="0"/>
              <a:t>16 </a:t>
            </a:r>
            <a:r>
              <a:rPr lang="en-US" sz="2600" dirty="0"/>
              <a:t>Then Cain went away from the presence of the </a:t>
            </a:r>
            <a:br>
              <a:rPr lang="en-US" sz="2600" dirty="0"/>
            </a:br>
            <a:r>
              <a:rPr lang="en-US" sz="2600" cap="small" dirty="0"/>
              <a:t>Lord</a:t>
            </a:r>
            <a:r>
              <a:rPr lang="en-US" sz="2600" dirty="0"/>
              <a:t> and settled in the land of Nod, east of Eden.</a:t>
            </a:r>
            <a:br>
              <a:rPr lang="en-US" sz="2600" dirty="0"/>
            </a:br>
            <a:r>
              <a:rPr lang="en-US" sz="2600" b="1" baseline="30000" dirty="0"/>
              <a:t>17 </a:t>
            </a:r>
            <a:r>
              <a:rPr lang="en-US" sz="2600" dirty="0"/>
              <a:t>Cain knew his wife, and she conceived and bore Enoch. </a:t>
            </a:r>
            <a:br>
              <a:rPr lang="en-US" sz="2600" dirty="0"/>
            </a:br>
            <a:r>
              <a:rPr lang="en-US" sz="2600" dirty="0"/>
              <a:t>When he built a city, he called the name of the city after the name of his son, Enoch. </a:t>
            </a:r>
            <a:r>
              <a:rPr lang="en-US" sz="2600" b="1" baseline="30000" dirty="0"/>
              <a:t>18 </a:t>
            </a:r>
            <a:r>
              <a:rPr lang="en-US" sz="2600" dirty="0"/>
              <a:t>To Enoch was born </a:t>
            </a:r>
            <a:r>
              <a:rPr lang="en-US" sz="2600" dirty="0" err="1"/>
              <a:t>Irad</a:t>
            </a:r>
            <a:r>
              <a:rPr lang="en-US" sz="2600" dirty="0"/>
              <a:t>, and </a:t>
            </a:r>
            <a:r>
              <a:rPr lang="en-US" sz="2600" dirty="0" err="1"/>
              <a:t>Irad</a:t>
            </a:r>
            <a:r>
              <a:rPr lang="en-US" sz="2600" dirty="0"/>
              <a:t> fathered </a:t>
            </a:r>
            <a:r>
              <a:rPr lang="en-US" sz="2600" dirty="0" err="1"/>
              <a:t>Mehujael</a:t>
            </a:r>
            <a:r>
              <a:rPr lang="en-US" sz="2600" dirty="0"/>
              <a:t>, and </a:t>
            </a:r>
            <a:r>
              <a:rPr lang="en-US" sz="2600" dirty="0" err="1"/>
              <a:t>Mehujael</a:t>
            </a:r>
            <a:r>
              <a:rPr lang="en-US" sz="2600" dirty="0"/>
              <a:t> fathered </a:t>
            </a:r>
            <a:r>
              <a:rPr lang="en-US" sz="2600" dirty="0" err="1"/>
              <a:t>Methushael</a:t>
            </a:r>
            <a:r>
              <a:rPr lang="en-US" sz="2600" dirty="0"/>
              <a:t>, </a:t>
            </a:r>
            <a:br>
              <a:rPr lang="en-US" sz="2600" dirty="0"/>
            </a:br>
            <a:r>
              <a:rPr lang="en-US" sz="2600" dirty="0"/>
              <a:t>and </a:t>
            </a:r>
            <a:r>
              <a:rPr lang="en-US" sz="2600" dirty="0" err="1"/>
              <a:t>Methushael</a:t>
            </a:r>
            <a:r>
              <a:rPr lang="en-US" sz="2600" dirty="0"/>
              <a:t> fathered Lamech. </a:t>
            </a:r>
            <a:r>
              <a:rPr lang="en-US" sz="2600" b="1" baseline="30000" dirty="0"/>
              <a:t>19 </a:t>
            </a:r>
            <a:r>
              <a:rPr lang="en-US" sz="3200" b="1" i="1" dirty="0"/>
              <a:t>And Lamech took </a:t>
            </a:r>
            <a:br>
              <a:rPr lang="en-US" sz="3200" b="1" i="1" dirty="0"/>
            </a:br>
            <a:r>
              <a:rPr lang="en-US" sz="3200" b="1" i="1" dirty="0"/>
              <a:t>two wives.</a:t>
            </a:r>
            <a:r>
              <a:rPr lang="en-US" sz="2600" dirty="0"/>
              <a:t> The name of the one was Adah, and the name </a:t>
            </a:r>
            <a:br>
              <a:rPr lang="en-US" sz="2600" dirty="0"/>
            </a:br>
            <a:r>
              <a:rPr lang="en-US" sz="2600" dirty="0"/>
              <a:t>of the other Zillah. </a:t>
            </a:r>
            <a:r>
              <a:rPr lang="en-US" sz="2600" b="1" baseline="30000" dirty="0"/>
              <a:t>20 </a:t>
            </a:r>
            <a:r>
              <a:rPr lang="en-US" sz="2600" dirty="0"/>
              <a:t>Adah bore Jabal; he was the father of those who dwell in tents and have livestock. </a:t>
            </a:r>
            <a:r>
              <a:rPr lang="en-US" sz="2600" b="1" baseline="30000" dirty="0"/>
              <a:t>21 </a:t>
            </a:r>
            <a:r>
              <a:rPr lang="en-US" sz="2600" dirty="0"/>
              <a:t>His </a:t>
            </a:r>
            <a:br>
              <a:rPr lang="en-US" sz="2600" dirty="0"/>
            </a:br>
            <a:r>
              <a:rPr lang="en-US" sz="2600" dirty="0"/>
              <a:t>brother's name was Jubal; he was the father of all those </a:t>
            </a:r>
            <a:br>
              <a:rPr lang="en-US" sz="2600" dirty="0"/>
            </a:br>
            <a:r>
              <a:rPr lang="en-US" sz="2600" dirty="0"/>
              <a:t>who play the lyre and pipe. </a:t>
            </a:r>
            <a:r>
              <a:rPr lang="en-US" sz="2600" b="1" baseline="30000" dirty="0"/>
              <a:t>22a </a:t>
            </a:r>
            <a:r>
              <a:rPr lang="en-US" sz="2600" dirty="0"/>
              <a:t>Zillah also bore Tubal-</a:t>
            </a:r>
            <a:r>
              <a:rPr lang="en-US" sz="2600" dirty="0" err="1"/>
              <a:t>cain</a:t>
            </a:r>
            <a:r>
              <a:rPr lang="en-US" sz="2600" dirty="0"/>
              <a:t>; </a:t>
            </a:r>
            <a:br>
              <a:rPr lang="en-US" sz="2600" dirty="0"/>
            </a:br>
            <a:r>
              <a:rPr lang="en-US" sz="2600" dirty="0"/>
              <a:t>he was the forger of all instruments of bronze and iron. </a:t>
            </a:r>
            <a:br>
              <a:rPr lang="en-US" sz="2600" dirty="0"/>
            </a:br>
            <a:r>
              <a:rPr lang="en-US" sz="2600" dirty="0"/>
              <a:t>					</a:t>
            </a:r>
            <a:r>
              <a:rPr lang="en-US" sz="2600" i="1" dirty="0"/>
              <a:t>Genesis 4:16-22a</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Gen 3—Rev 20</a:t>
            </a:r>
          </a:p>
        </p:txBody>
      </p:sp>
      <p:sp>
        <p:nvSpPr>
          <p:cNvPr id="7" name="Hexagon 6">
            <a:extLst>
              <a:ext uri="{FF2B5EF4-FFF2-40B4-BE49-F238E27FC236}">
                <a16:creationId xmlns:a16="http://schemas.microsoft.com/office/drawing/2014/main" id="{351DD159-A555-4C96-9B1F-3E93A04DD3DA}"/>
              </a:ext>
            </a:extLst>
          </p:cNvPr>
          <p:cNvSpPr/>
          <p:nvPr/>
        </p:nvSpPr>
        <p:spPr>
          <a:xfrm>
            <a:off x="669303" y="5544316"/>
            <a:ext cx="7890235" cy="1053474"/>
          </a:xfrm>
          <a:prstGeom prst="hexagon">
            <a:avLst/>
          </a:prstGeom>
          <a:solidFill>
            <a:srgbClr val="2E5596"/>
          </a:solidFill>
          <a:ln w="88900">
            <a:solidFill>
              <a:srgbClr val="F7FBFF"/>
            </a:solidFill>
          </a:ln>
          <a:effectLst>
            <a:glow rad="88900">
              <a:schemeClr val="accent3">
                <a:satMod val="175000"/>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t>Sexual Deviation</a:t>
            </a:r>
            <a:endParaRPr lang="en-US" sz="5500" dirty="0">
              <a:latin typeface="Ubuntu" panose="020B0504030602030204" pitchFamily="34" charset="0"/>
            </a:endParaRPr>
          </a:p>
        </p:txBody>
      </p:sp>
    </p:spTree>
    <p:extLst>
      <p:ext uri="{BB962C8B-B14F-4D97-AF65-F5344CB8AC3E}">
        <p14:creationId xmlns:p14="http://schemas.microsoft.com/office/powerpoint/2010/main" val="305004200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Messiness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261074"/>
          </a:xfrm>
        </p:spPr>
        <p:txBody>
          <a:bodyPr>
            <a:normAutofit/>
          </a:bodyPr>
          <a:lstStyle/>
          <a:p>
            <a:pPr marL="0" indent="0">
              <a:buNone/>
            </a:pPr>
            <a:r>
              <a:rPr lang="en-US" sz="2600" b="1" baseline="30000" dirty="0"/>
              <a:t>16 </a:t>
            </a:r>
            <a:r>
              <a:rPr lang="en-US" sz="2600" dirty="0"/>
              <a:t>Then Cain went away from the presence of the </a:t>
            </a:r>
            <a:br>
              <a:rPr lang="en-US" sz="2600" dirty="0"/>
            </a:br>
            <a:r>
              <a:rPr lang="en-US" sz="2600" cap="small" dirty="0"/>
              <a:t>Lord</a:t>
            </a:r>
            <a:r>
              <a:rPr lang="en-US" sz="2600" dirty="0"/>
              <a:t> and settled in the land of Nod, east of Eden.</a:t>
            </a:r>
            <a:br>
              <a:rPr lang="en-US" sz="2600" dirty="0"/>
            </a:br>
            <a:r>
              <a:rPr lang="en-US" sz="2600" b="1" baseline="30000" dirty="0"/>
              <a:t>17 </a:t>
            </a:r>
            <a:r>
              <a:rPr lang="en-US" sz="2600" dirty="0"/>
              <a:t>Cain knew his wife, and she conceived and bore Enoch. </a:t>
            </a:r>
            <a:br>
              <a:rPr lang="en-US" sz="2600" dirty="0"/>
            </a:br>
            <a:r>
              <a:rPr lang="en-US" sz="2600" dirty="0"/>
              <a:t>When he built a city, he called the name of the city after the name of his son, Enoch. </a:t>
            </a:r>
            <a:r>
              <a:rPr lang="en-US" sz="2600" b="1" baseline="30000" dirty="0"/>
              <a:t>18 </a:t>
            </a:r>
            <a:r>
              <a:rPr lang="en-US" sz="2600" dirty="0"/>
              <a:t>To Enoch was born </a:t>
            </a:r>
            <a:r>
              <a:rPr lang="en-US" sz="2600" dirty="0" err="1"/>
              <a:t>Irad</a:t>
            </a:r>
            <a:r>
              <a:rPr lang="en-US" sz="2600" dirty="0"/>
              <a:t>, and </a:t>
            </a:r>
            <a:r>
              <a:rPr lang="en-US" sz="2600" dirty="0" err="1"/>
              <a:t>Irad</a:t>
            </a:r>
            <a:r>
              <a:rPr lang="en-US" sz="2600" dirty="0"/>
              <a:t> fathered </a:t>
            </a:r>
            <a:r>
              <a:rPr lang="en-US" sz="2600" dirty="0" err="1"/>
              <a:t>Mehujael</a:t>
            </a:r>
            <a:r>
              <a:rPr lang="en-US" sz="2600" dirty="0"/>
              <a:t>, and </a:t>
            </a:r>
            <a:r>
              <a:rPr lang="en-US" sz="2600" dirty="0" err="1"/>
              <a:t>Mehujael</a:t>
            </a:r>
            <a:r>
              <a:rPr lang="en-US" sz="2600" dirty="0"/>
              <a:t> fathered </a:t>
            </a:r>
            <a:r>
              <a:rPr lang="en-US" sz="2600" dirty="0" err="1"/>
              <a:t>Methushael</a:t>
            </a:r>
            <a:r>
              <a:rPr lang="en-US" sz="2600" dirty="0"/>
              <a:t>, </a:t>
            </a:r>
            <a:br>
              <a:rPr lang="en-US" sz="2600" dirty="0"/>
            </a:br>
            <a:r>
              <a:rPr lang="en-US" sz="2600" dirty="0"/>
              <a:t>and </a:t>
            </a:r>
            <a:r>
              <a:rPr lang="en-US" sz="2600" dirty="0" err="1"/>
              <a:t>Methushael</a:t>
            </a:r>
            <a:r>
              <a:rPr lang="en-US" sz="2600" dirty="0"/>
              <a:t> fathered Lamech. </a:t>
            </a:r>
            <a:r>
              <a:rPr lang="en-US" sz="2600" b="1" baseline="30000" dirty="0"/>
              <a:t>19 </a:t>
            </a:r>
            <a:r>
              <a:rPr lang="en-US" sz="2600" dirty="0"/>
              <a:t>And Lamech took </a:t>
            </a:r>
            <a:br>
              <a:rPr lang="en-US" sz="2600" dirty="0"/>
            </a:br>
            <a:r>
              <a:rPr lang="en-US" sz="2600" dirty="0"/>
              <a:t>two wives. The name of the one was Adah, and the name </a:t>
            </a:r>
            <a:br>
              <a:rPr lang="en-US" sz="2600" dirty="0"/>
            </a:br>
            <a:r>
              <a:rPr lang="en-US" sz="2600" dirty="0"/>
              <a:t>of the other Zillah. </a:t>
            </a:r>
            <a:r>
              <a:rPr lang="en-US" sz="2600" b="1" baseline="30000" dirty="0"/>
              <a:t>20 </a:t>
            </a:r>
            <a:r>
              <a:rPr lang="en-US" sz="2600" dirty="0"/>
              <a:t>Adah bore Jabal; </a:t>
            </a:r>
            <a:r>
              <a:rPr lang="en-US" sz="3200" b="1" i="1" dirty="0"/>
              <a:t>he was the father </a:t>
            </a:r>
            <a:br>
              <a:rPr lang="en-US" sz="3200" b="1" i="1" dirty="0"/>
            </a:br>
            <a:r>
              <a:rPr lang="en-US" sz="3200" b="1" i="1" dirty="0"/>
              <a:t>of those who dwell in tents and have livestock.</a:t>
            </a:r>
            <a:r>
              <a:rPr lang="en-US" sz="2600" dirty="0"/>
              <a:t> </a:t>
            </a:r>
            <a:br>
              <a:rPr lang="en-US" sz="2600" dirty="0"/>
            </a:br>
            <a:r>
              <a:rPr lang="en-US" sz="2600" b="1" baseline="30000" dirty="0"/>
              <a:t>21 </a:t>
            </a:r>
            <a:r>
              <a:rPr lang="en-US" sz="2600" dirty="0"/>
              <a:t>His brother's name was Jubal; he was the father of all those </a:t>
            </a:r>
            <a:br>
              <a:rPr lang="en-US" sz="2600" dirty="0"/>
            </a:br>
            <a:r>
              <a:rPr lang="en-US" sz="2600" dirty="0"/>
              <a:t>who play the lyre and pipe. </a:t>
            </a:r>
            <a:r>
              <a:rPr lang="en-US" sz="2600" b="1" baseline="30000" dirty="0"/>
              <a:t>22a </a:t>
            </a:r>
            <a:r>
              <a:rPr lang="en-US" sz="2600" dirty="0"/>
              <a:t>Zillah also bore Tubal-</a:t>
            </a:r>
            <a:r>
              <a:rPr lang="en-US" sz="2600" dirty="0" err="1"/>
              <a:t>cain</a:t>
            </a:r>
            <a:r>
              <a:rPr lang="en-US" sz="2600" dirty="0"/>
              <a:t>; </a:t>
            </a:r>
            <a:br>
              <a:rPr lang="en-US" sz="2600" dirty="0"/>
            </a:br>
            <a:r>
              <a:rPr lang="en-US" sz="2600" dirty="0"/>
              <a:t>he was the forger of all instruments of bronze and iron. </a:t>
            </a:r>
            <a:br>
              <a:rPr lang="en-US" sz="2600" dirty="0"/>
            </a:br>
            <a:r>
              <a:rPr lang="en-US" sz="2600" dirty="0"/>
              <a:t>					</a:t>
            </a:r>
            <a:r>
              <a:rPr lang="en-US" sz="2600" i="1" dirty="0"/>
              <a:t>Genesis 4:16-22a</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Gen 3—Rev 20</a:t>
            </a:r>
          </a:p>
        </p:txBody>
      </p:sp>
      <p:sp>
        <p:nvSpPr>
          <p:cNvPr id="7" name="Hexagon 6">
            <a:extLst>
              <a:ext uri="{FF2B5EF4-FFF2-40B4-BE49-F238E27FC236}">
                <a16:creationId xmlns:a16="http://schemas.microsoft.com/office/drawing/2014/main" id="{351DD159-A555-4C96-9B1F-3E93A04DD3DA}"/>
              </a:ext>
            </a:extLst>
          </p:cNvPr>
          <p:cNvSpPr/>
          <p:nvPr/>
        </p:nvSpPr>
        <p:spPr>
          <a:xfrm>
            <a:off x="282009" y="5544316"/>
            <a:ext cx="8579982" cy="1053474"/>
          </a:xfrm>
          <a:prstGeom prst="hexagon">
            <a:avLst/>
          </a:prstGeom>
          <a:solidFill>
            <a:srgbClr val="2E5596"/>
          </a:solidFill>
          <a:ln w="88900">
            <a:solidFill>
              <a:srgbClr val="F7FBFF"/>
            </a:solidFill>
          </a:ln>
          <a:effectLst>
            <a:glow rad="88900">
              <a:schemeClr val="accent3">
                <a:satMod val="175000"/>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t>Agriculture &amp; Ranching</a:t>
            </a:r>
            <a:endParaRPr lang="en-US" sz="5500" dirty="0">
              <a:latin typeface="Ubuntu" panose="020B0504030602030204" pitchFamily="34" charset="0"/>
            </a:endParaRPr>
          </a:p>
        </p:txBody>
      </p:sp>
    </p:spTree>
    <p:extLst>
      <p:ext uri="{BB962C8B-B14F-4D97-AF65-F5344CB8AC3E}">
        <p14:creationId xmlns:p14="http://schemas.microsoft.com/office/powerpoint/2010/main" val="93586670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Messiness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261074"/>
          </a:xfrm>
        </p:spPr>
        <p:txBody>
          <a:bodyPr>
            <a:normAutofit lnSpcReduction="10000"/>
          </a:bodyPr>
          <a:lstStyle/>
          <a:p>
            <a:pPr marL="0" indent="0">
              <a:buNone/>
            </a:pPr>
            <a:r>
              <a:rPr lang="en-US" sz="2600" b="1" baseline="30000" dirty="0"/>
              <a:t>16 </a:t>
            </a:r>
            <a:r>
              <a:rPr lang="en-US" sz="2600" dirty="0"/>
              <a:t>Then Cain went away from the presence of the </a:t>
            </a:r>
            <a:br>
              <a:rPr lang="en-US" sz="2600" dirty="0"/>
            </a:br>
            <a:r>
              <a:rPr lang="en-US" sz="2600" cap="small" dirty="0"/>
              <a:t>Lord</a:t>
            </a:r>
            <a:r>
              <a:rPr lang="en-US" sz="2600" dirty="0"/>
              <a:t> and settled in the land of Nod, east of Eden.</a:t>
            </a:r>
            <a:br>
              <a:rPr lang="en-US" sz="2600" dirty="0"/>
            </a:br>
            <a:r>
              <a:rPr lang="en-US" sz="2600" b="1" baseline="30000" dirty="0"/>
              <a:t>17 </a:t>
            </a:r>
            <a:r>
              <a:rPr lang="en-US" sz="2600" dirty="0"/>
              <a:t>Cain knew his wife, and she conceived and bore Enoch. </a:t>
            </a:r>
            <a:br>
              <a:rPr lang="en-US" sz="2600" dirty="0"/>
            </a:br>
            <a:r>
              <a:rPr lang="en-US" sz="2600" dirty="0"/>
              <a:t>When he built a city, he called the name of the city after the name of his son, Enoch. </a:t>
            </a:r>
            <a:r>
              <a:rPr lang="en-US" sz="2600" b="1" baseline="30000" dirty="0"/>
              <a:t>18 </a:t>
            </a:r>
            <a:r>
              <a:rPr lang="en-US" sz="2600" dirty="0"/>
              <a:t>To Enoch was born </a:t>
            </a:r>
            <a:r>
              <a:rPr lang="en-US" sz="2600" dirty="0" err="1"/>
              <a:t>Irad</a:t>
            </a:r>
            <a:r>
              <a:rPr lang="en-US" sz="2600" dirty="0"/>
              <a:t>, and </a:t>
            </a:r>
            <a:r>
              <a:rPr lang="en-US" sz="2600" dirty="0" err="1"/>
              <a:t>Irad</a:t>
            </a:r>
            <a:r>
              <a:rPr lang="en-US" sz="2600" dirty="0"/>
              <a:t> fathered </a:t>
            </a:r>
            <a:r>
              <a:rPr lang="en-US" sz="2600" dirty="0" err="1"/>
              <a:t>Mehujael</a:t>
            </a:r>
            <a:r>
              <a:rPr lang="en-US" sz="2600" dirty="0"/>
              <a:t>, and </a:t>
            </a:r>
            <a:r>
              <a:rPr lang="en-US" sz="2600" dirty="0" err="1"/>
              <a:t>Mehujael</a:t>
            </a:r>
            <a:r>
              <a:rPr lang="en-US" sz="2600" dirty="0"/>
              <a:t> fathered </a:t>
            </a:r>
            <a:r>
              <a:rPr lang="en-US" sz="2600" dirty="0" err="1"/>
              <a:t>Methushael</a:t>
            </a:r>
            <a:r>
              <a:rPr lang="en-US" sz="2600" dirty="0"/>
              <a:t>, </a:t>
            </a:r>
            <a:br>
              <a:rPr lang="en-US" sz="2600" dirty="0"/>
            </a:br>
            <a:r>
              <a:rPr lang="en-US" sz="2600" dirty="0"/>
              <a:t>and </a:t>
            </a:r>
            <a:r>
              <a:rPr lang="en-US" sz="2600" dirty="0" err="1"/>
              <a:t>Methushael</a:t>
            </a:r>
            <a:r>
              <a:rPr lang="en-US" sz="2600" dirty="0"/>
              <a:t> fathered Lamech. </a:t>
            </a:r>
            <a:r>
              <a:rPr lang="en-US" sz="2600" b="1" baseline="30000" dirty="0"/>
              <a:t>19 </a:t>
            </a:r>
            <a:r>
              <a:rPr lang="en-US" sz="2600" dirty="0"/>
              <a:t>And Lamech took </a:t>
            </a:r>
            <a:br>
              <a:rPr lang="en-US" sz="2600" dirty="0"/>
            </a:br>
            <a:r>
              <a:rPr lang="en-US" sz="2600" dirty="0"/>
              <a:t>two wives. The name of the one was Adah, and the name </a:t>
            </a:r>
            <a:br>
              <a:rPr lang="en-US" sz="2600" dirty="0"/>
            </a:br>
            <a:r>
              <a:rPr lang="en-US" sz="2600" dirty="0"/>
              <a:t>of the other Zillah. </a:t>
            </a:r>
            <a:r>
              <a:rPr lang="en-US" sz="2600" b="1" baseline="30000" dirty="0"/>
              <a:t>20 </a:t>
            </a:r>
            <a:r>
              <a:rPr lang="en-US" sz="2600" dirty="0"/>
              <a:t>Adah bore Jabal; he was the father of those who dwell in tents and have livestock. </a:t>
            </a:r>
            <a:r>
              <a:rPr lang="en-US" sz="2600" b="1" baseline="30000" dirty="0"/>
              <a:t>21 </a:t>
            </a:r>
            <a:r>
              <a:rPr lang="en-US" sz="2600" dirty="0"/>
              <a:t>His </a:t>
            </a:r>
            <a:br>
              <a:rPr lang="en-US" sz="2600" dirty="0"/>
            </a:br>
            <a:r>
              <a:rPr lang="en-US" sz="2600" dirty="0"/>
              <a:t>brother's name was Jubal; </a:t>
            </a:r>
            <a:r>
              <a:rPr lang="en-US" sz="3200" b="1" i="1" dirty="0"/>
              <a:t>he was the father of all </a:t>
            </a:r>
            <a:br>
              <a:rPr lang="en-US" sz="3200" b="1" i="1" dirty="0"/>
            </a:br>
            <a:r>
              <a:rPr lang="en-US" sz="3200" b="1" i="1" dirty="0"/>
              <a:t>those who play the lyre and pipe.</a:t>
            </a:r>
            <a:r>
              <a:rPr lang="en-US" sz="2600" dirty="0"/>
              <a:t> </a:t>
            </a:r>
            <a:r>
              <a:rPr lang="en-US" sz="2600" b="1" baseline="30000" dirty="0"/>
              <a:t>22a </a:t>
            </a:r>
            <a:r>
              <a:rPr lang="en-US" sz="2600" dirty="0"/>
              <a:t>Zillah also </a:t>
            </a:r>
            <a:br>
              <a:rPr lang="en-US" sz="2600" dirty="0"/>
            </a:br>
            <a:r>
              <a:rPr lang="en-US" sz="2600" dirty="0"/>
              <a:t>bore Tubal-</a:t>
            </a:r>
            <a:r>
              <a:rPr lang="en-US" sz="2600" dirty="0" err="1"/>
              <a:t>cain</a:t>
            </a:r>
            <a:r>
              <a:rPr lang="en-US" sz="2600" dirty="0"/>
              <a:t>; he was the forger of all instruments of </a:t>
            </a:r>
            <a:br>
              <a:rPr lang="en-US" sz="2600" dirty="0"/>
            </a:br>
            <a:r>
              <a:rPr lang="en-US" sz="2600" dirty="0"/>
              <a:t>bronze and iron. </a:t>
            </a:r>
            <a:br>
              <a:rPr lang="en-US" sz="2600" dirty="0"/>
            </a:br>
            <a:r>
              <a:rPr lang="en-US" sz="2600" dirty="0"/>
              <a:t>					</a:t>
            </a:r>
            <a:r>
              <a:rPr lang="en-US" sz="2600" i="1" dirty="0"/>
              <a:t>Genesis 4:16-22a</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Gen 3—Rev 20</a:t>
            </a:r>
          </a:p>
        </p:txBody>
      </p:sp>
      <p:sp>
        <p:nvSpPr>
          <p:cNvPr id="6" name="Hexagon 5">
            <a:extLst>
              <a:ext uri="{FF2B5EF4-FFF2-40B4-BE49-F238E27FC236}">
                <a16:creationId xmlns:a16="http://schemas.microsoft.com/office/drawing/2014/main" id="{C97CCCD2-CD2C-49A7-A811-744FCAF32A84}"/>
              </a:ext>
            </a:extLst>
          </p:cNvPr>
          <p:cNvSpPr/>
          <p:nvPr/>
        </p:nvSpPr>
        <p:spPr>
          <a:xfrm>
            <a:off x="669303" y="5544316"/>
            <a:ext cx="7890235" cy="1053474"/>
          </a:xfrm>
          <a:prstGeom prst="hexagon">
            <a:avLst/>
          </a:prstGeom>
          <a:solidFill>
            <a:srgbClr val="2E5596"/>
          </a:solidFill>
          <a:ln w="88900">
            <a:solidFill>
              <a:srgbClr val="F7FBFF"/>
            </a:solidFill>
          </a:ln>
          <a:effectLst>
            <a:glow rad="88900">
              <a:schemeClr val="accent3">
                <a:satMod val="175000"/>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t>Music &amp; the Arts</a:t>
            </a:r>
            <a:endParaRPr lang="en-US" sz="5500" dirty="0">
              <a:latin typeface="Ubuntu" panose="020B0504030602030204" pitchFamily="34" charset="0"/>
            </a:endParaRPr>
          </a:p>
        </p:txBody>
      </p:sp>
    </p:spTree>
    <p:extLst>
      <p:ext uri="{BB962C8B-B14F-4D97-AF65-F5344CB8AC3E}">
        <p14:creationId xmlns:p14="http://schemas.microsoft.com/office/powerpoint/2010/main" val="217366930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Messiness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261074"/>
          </a:xfrm>
        </p:spPr>
        <p:txBody>
          <a:bodyPr>
            <a:normAutofit lnSpcReduction="10000"/>
          </a:bodyPr>
          <a:lstStyle/>
          <a:p>
            <a:pPr marL="0" indent="0">
              <a:buNone/>
            </a:pPr>
            <a:r>
              <a:rPr lang="en-US" sz="2600" b="1" baseline="30000" dirty="0"/>
              <a:t>16 </a:t>
            </a:r>
            <a:r>
              <a:rPr lang="en-US" sz="2600" dirty="0"/>
              <a:t>Then Cain went away from the presence of the </a:t>
            </a:r>
            <a:br>
              <a:rPr lang="en-US" sz="2600" dirty="0"/>
            </a:br>
            <a:r>
              <a:rPr lang="en-US" sz="2600" cap="small" dirty="0"/>
              <a:t>Lord</a:t>
            </a:r>
            <a:r>
              <a:rPr lang="en-US" sz="2600" dirty="0"/>
              <a:t> and settled in the land of Nod, east of Eden.</a:t>
            </a:r>
            <a:br>
              <a:rPr lang="en-US" sz="2600" dirty="0"/>
            </a:br>
            <a:r>
              <a:rPr lang="en-US" sz="2600" b="1" baseline="30000" dirty="0"/>
              <a:t>17 </a:t>
            </a:r>
            <a:r>
              <a:rPr lang="en-US" sz="2600" dirty="0"/>
              <a:t>Cain knew his wife, and she conceived and bore Enoch. </a:t>
            </a:r>
            <a:br>
              <a:rPr lang="en-US" sz="2600" dirty="0"/>
            </a:br>
            <a:r>
              <a:rPr lang="en-US" sz="2600" dirty="0"/>
              <a:t>When he built a city, he called the name of the city after the name of his son, Enoch. </a:t>
            </a:r>
            <a:r>
              <a:rPr lang="en-US" sz="2600" b="1" baseline="30000" dirty="0"/>
              <a:t>18 </a:t>
            </a:r>
            <a:r>
              <a:rPr lang="en-US" sz="2600" dirty="0"/>
              <a:t>To Enoch was born </a:t>
            </a:r>
            <a:r>
              <a:rPr lang="en-US" sz="2600" dirty="0" err="1"/>
              <a:t>Irad</a:t>
            </a:r>
            <a:r>
              <a:rPr lang="en-US" sz="2600" dirty="0"/>
              <a:t>, and </a:t>
            </a:r>
            <a:r>
              <a:rPr lang="en-US" sz="2600" dirty="0" err="1"/>
              <a:t>Irad</a:t>
            </a:r>
            <a:r>
              <a:rPr lang="en-US" sz="2600" dirty="0"/>
              <a:t> fathered </a:t>
            </a:r>
            <a:r>
              <a:rPr lang="en-US" sz="2600" dirty="0" err="1"/>
              <a:t>Mehujael</a:t>
            </a:r>
            <a:r>
              <a:rPr lang="en-US" sz="2600" dirty="0"/>
              <a:t>, and </a:t>
            </a:r>
            <a:r>
              <a:rPr lang="en-US" sz="2600" dirty="0" err="1"/>
              <a:t>Mehujael</a:t>
            </a:r>
            <a:r>
              <a:rPr lang="en-US" sz="2600" dirty="0"/>
              <a:t> fathered </a:t>
            </a:r>
            <a:r>
              <a:rPr lang="en-US" sz="2600" dirty="0" err="1"/>
              <a:t>Methushael</a:t>
            </a:r>
            <a:r>
              <a:rPr lang="en-US" sz="2600" dirty="0"/>
              <a:t>, </a:t>
            </a:r>
            <a:br>
              <a:rPr lang="en-US" sz="2600" dirty="0"/>
            </a:br>
            <a:r>
              <a:rPr lang="en-US" sz="2600" dirty="0"/>
              <a:t>and </a:t>
            </a:r>
            <a:r>
              <a:rPr lang="en-US" sz="2600" dirty="0" err="1"/>
              <a:t>Methushael</a:t>
            </a:r>
            <a:r>
              <a:rPr lang="en-US" sz="2600" dirty="0"/>
              <a:t> fathered Lamech. </a:t>
            </a:r>
            <a:r>
              <a:rPr lang="en-US" sz="2600" b="1" baseline="30000" dirty="0"/>
              <a:t>19 </a:t>
            </a:r>
            <a:r>
              <a:rPr lang="en-US" sz="2600" dirty="0"/>
              <a:t>And Lamech took </a:t>
            </a:r>
            <a:br>
              <a:rPr lang="en-US" sz="2600" dirty="0"/>
            </a:br>
            <a:r>
              <a:rPr lang="en-US" sz="2600" dirty="0"/>
              <a:t>two wives. The name of the one was Adah, and the name </a:t>
            </a:r>
            <a:br>
              <a:rPr lang="en-US" sz="2600" dirty="0"/>
            </a:br>
            <a:r>
              <a:rPr lang="en-US" sz="2600" dirty="0"/>
              <a:t>of the other Zillah. </a:t>
            </a:r>
            <a:r>
              <a:rPr lang="en-US" sz="2600" b="1" baseline="30000" dirty="0"/>
              <a:t>20 </a:t>
            </a:r>
            <a:r>
              <a:rPr lang="en-US" sz="2600" dirty="0"/>
              <a:t>Adah bore Jabal; he was the father of those who dwell in tents and have livestock. </a:t>
            </a:r>
            <a:r>
              <a:rPr lang="en-US" sz="2600" b="1" baseline="30000" dirty="0"/>
              <a:t>21 </a:t>
            </a:r>
            <a:r>
              <a:rPr lang="en-US" sz="2600" dirty="0"/>
              <a:t>His </a:t>
            </a:r>
            <a:br>
              <a:rPr lang="en-US" sz="2600" dirty="0"/>
            </a:br>
            <a:r>
              <a:rPr lang="en-US" sz="2600" dirty="0"/>
              <a:t>brother's name was Jubal; he was the father of all those </a:t>
            </a:r>
            <a:br>
              <a:rPr lang="en-US" sz="2600" dirty="0"/>
            </a:br>
            <a:r>
              <a:rPr lang="en-US" sz="2600" dirty="0"/>
              <a:t>who play the lyre and pipe. </a:t>
            </a:r>
            <a:r>
              <a:rPr lang="en-US" sz="2600" b="1" baseline="30000" dirty="0"/>
              <a:t>22a </a:t>
            </a:r>
            <a:r>
              <a:rPr lang="en-US" sz="2600" dirty="0"/>
              <a:t>Zillah also bore Tubal-</a:t>
            </a:r>
            <a:r>
              <a:rPr lang="en-US" sz="2600" dirty="0" err="1"/>
              <a:t>cain</a:t>
            </a:r>
            <a:r>
              <a:rPr lang="en-US" sz="2600" dirty="0"/>
              <a:t>; </a:t>
            </a:r>
            <a:br>
              <a:rPr lang="en-US" sz="2600" dirty="0"/>
            </a:br>
            <a:r>
              <a:rPr lang="en-US" sz="3200" b="1" i="1" dirty="0"/>
              <a:t>he was the forger of all instruments of bronze </a:t>
            </a:r>
            <a:br>
              <a:rPr lang="en-US" sz="3200" b="1" i="1" dirty="0"/>
            </a:br>
            <a:r>
              <a:rPr lang="en-US" sz="3200" b="1" i="1" dirty="0"/>
              <a:t>and iron. </a:t>
            </a:r>
            <a:br>
              <a:rPr lang="en-US" sz="2600" dirty="0"/>
            </a:br>
            <a:r>
              <a:rPr lang="en-US" sz="2600" dirty="0"/>
              <a:t>					</a:t>
            </a:r>
            <a:r>
              <a:rPr lang="en-US" sz="2600" i="1" dirty="0"/>
              <a:t>Genesis 4:16-22a</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Gen 3—Rev 20</a:t>
            </a:r>
          </a:p>
        </p:txBody>
      </p:sp>
      <p:sp>
        <p:nvSpPr>
          <p:cNvPr id="6" name="Hexagon 5">
            <a:extLst>
              <a:ext uri="{FF2B5EF4-FFF2-40B4-BE49-F238E27FC236}">
                <a16:creationId xmlns:a16="http://schemas.microsoft.com/office/drawing/2014/main" id="{77DF1096-D43E-4F7F-882E-80800ADDCD68}"/>
              </a:ext>
            </a:extLst>
          </p:cNvPr>
          <p:cNvSpPr/>
          <p:nvPr/>
        </p:nvSpPr>
        <p:spPr>
          <a:xfrm>
            <a:off x="2158738" y="5544316"/>
            <a:ext cx="6400800" cy="1053474"/>
          </a:xfrm>
          <a:prstGeom prst="hexagon">
            <a:avLst/>
          </a:prstGeom>
          <a:solidFill>
            <a:srgbClr val="2E5596"/>
          </a:solidFill>
          <a:ln w="88900">
            <a:solidFill>
              <a:srgbClr val="F7FBFF"/>
            </a:solidFill>
          </a:ln>
          <a:effectLst>
            <a:glow rad="88900">
              <a:schemeClr val="accent3">
                <a:satMod val="175000"/>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t>Technology</a:t>
            </a:r>
            <a:endParaRPr lang="en-US" sz="5500" dirty="0">
              <a:latin typeface="Ubuntu" panose="020B0504030602030204" pitchFamily="34" charset="0"/>
            </a:endParaRPr>
          </a:p>
        </p:txBody>
      </p:sp>
    </p:spTree>
    <p:extLst>
      <p:ext uri="{BB962C8B-B14F-4D97-AF65-F5344CB8AC3E}">
        <p14:creationId xmlns:p14="http://schemas.microsoft.com/office/powerpoint/2010/main" val="216132437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Messiness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261074"/>
          </a:xfrm>
        </p:spPr>
        <p:txBody>
          <a:bodyPr>
            <a:normAutofit/>
          </a:bodyPr>
          <a:lstStyle/>
          <a:p>
            <a:pPr marL="0" indent="0">
              <a:buNone/>
            </a:pPr>
            <a:r>
              <a:rPr lang="en-US" sz="2600" b="1" baseline="30000" dirty="0"/>
              <a:t>20 </a:t>
            </a:r>
            <a:r>
              <a:rPr lang="en-US" sz="2600" dirty="0"/>
              <a:t>For his invisible attributes, namely, his eternal </a:t>
            </a:r>
            <a:br>
              <a:rPr lang="en-US" sz="2600" dirty="0"/>
            </a:br>
            <a:r>
              <a:rPr lang="en-US" sz="2600" dirty="0"/>
              <a:t>power and divine nature, have been clearly perceived, </a:t>
            </a:r>
            <a:br>
              <a:rPr lang="en-US" sz="2600" dirty="0"/>
            </a:br>
            <a:r>
              <a:rPr lang="en-US" sz="2600" dirty="0"/>
              <a:t>ever since the creation of the world, in the things that have been made. So they are without excuse. </a:t>
            </a:r>
            <a:r>
              <a:rPr lang="en-US" sz="2600" b="1" baseline="30000" dirty="0"/>
              <a:t>21 </a:t>
            </a:r>
            <a:r>
              <a:rPr lang="en-US" sz="2600" dirty="0"/>
              <a:t>For although they knew God, they did not honor him as God or give thanks </a:t>
            </a:r>
            <a:br>
              <a:rPr lang="en-US" sz="2600" dirty="0"/>
            </a:br>
            <a:r>
              <a:rPr lang="en-US" sz="2600" dirty="0"/>
              <a:t>to him, but they became futile in their thinking, </a:t>
            </a:r>
            <a:br>
              <a:rPr lang="en-US" sz="2600" dirty="0"/>
            </a:br>
            <a:r>
              <a:rPr lang="en-US" sz="2600" dirty="0"/>
              <a:t>and their foolish hearts were darkened. </a:t>
            </a:r>
            <a:br>
              <a:rPr lang="en-US" sz="2600" dirty="0"/>
            </a:br>
            <a:r>
              <a:rPr lang="en-US" sz="2600" b="1" baseline="30000" dirty="0"/>
              <a:t>22 </a:t>
            </a:r>
            <a:r>
              <a:rPr lang="en-US" sz="2600" dirty="0"/>
              <a:t>Claiming to be wise, they became fools, </a:t>
            </a:r>
            <a:br>
              <a:rPr lang="en-US" sz="2600" dirty="0"/>
            </a:br>
            <a:r>
              <a:rPr lang="en-US" sz="2600" b="1" baseline="30000" dirty="0"/>
              <a:t>23 </a:t>
            </a:r>
            <a:r>
              <a:rPr lang="en-US" sz="2600" dirty="0"/>
              <a:t>and exchanged the glory of the immortal God </a:t>
            </a:r>
            <a:br>
              <a:rPr lang="en-US" sz="2600" dirty="0"/>
            </a:br>
            <a:r>
              <a:rPr lang="en-US" sz="2600" dirty="0"/>
              <a:t>for images resembling mortal man and birds </a:t>
            </a:r>
            <a:br>
              <a:rPr lang="en-US" sz="2600" dirty="0"/>
            </a:br>
            <a:r>
              <a:rPr lang="en-US" sz="2600" dirty="0"/>
              <a:t>and animals and creeping things.</a:t>
            </a:r>
            <a:br>
              <a:rPr lang="en-US" sz="2600" dirty="0"/>
            </a:br>
            <a:r>
              <a:rPr lang="en-US" sz="2600" dirty="0"/>
              <a:t>					</a:t>
            </a:r>
            <a:r>
              <a:rPr lang="en-US" sz="2600" i="1" dirty="0"/>
              <a:t>Romans 1:20-23</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Gen 3—Rev 20</a:t>
            </a:r>
          </a:p>
        </p:txBody>
      </p:sp>
    </p:spTree>
    <p:extLst>
      <p:ext uri="{BB962C8B-B14F-4D97-AF65-F5344CB8AC3E}">
        <p14:creationId xmlns:p14="http://schemas.microsoft.com/office/powerpoint/2010/main" val="355868902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Messiness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261074"/>
          </a:xfrm>
        </p:spPr>
        <p:txBody>
          <a:bodyPr>
            <a:normAutofit/>
          </a:bodyPr>
          <a:lstStyle/>
          <a:p>
            <a:pPr marL="0" indent="0">
              <a:buNone/>
            </a:pPr>
            <a:r>
              <a:rPr lang="en-US" sz="2600" b="1" baseline="30000" dirty="0"/>
              <a:t>4 </a:t>
            </a:r>
            <a:r>
              <a:rPr lang="en-US" sz="2600" dirty="0"/>
              <a:t>“Thus says the </a:t>
            </a:r>
            <a:r>
              <a:rPr lang="en-US" sz="2600" cap="small" dirty="0"/>
              <a:t>Lord</a:t>
            </a:r>
            <a:r>
              <a:rPr lang="en-US" sz="2600" dirty="0"/>
              <a:t> of hosts, the God of Israel, </a:t>
            </a:r>
            <a:br>
              <a:rPr lang="en-US" sz="2600" dirty="0"/>
            </a:br>
            <a:r>
              <a:rPr lang="en-US" sz="2600" dirty="0"/>
              <a:t>to all the exiles whom I have sent into exile </a:t>
            </a:r>
            <a:br>
              <a:rPr lang="en-US" sz="2600" dirty="0"/>
            </a:br>
            <a:r>
              <a:rPr lang="en-US" sz="2600" dirty="0"/>
              <a:t>from Jerusalem to Babylon: </a:t>
            </a:r>
            <a:br>
              <a:rPr lang="en-US" sz="2600" dirty="0"/>
            </a:br>
            <a:r>
              <a:rPr lang="en-US" sz="2600" b="1" baseline="30000" dirty="0"/>
              <a:t>5 </a:t>
            </a:r>
            <a:r>
              <a:rPr lang="en-US" sz="2600" dirty="0"/>
              <a:t>Build houses and live in them; </a:t>
            </a:r>
            <a:br>
              <a:rPr lang="en-US" sz="2600" dirty="0"/>
            </a:br>
            <a:r>
              <a:rPr lang="en-US" sz="2600" dirty="0"/>
              <a:t>plant gardens and eat their produce. </a:t>
            </a:r>
            <a:br>
              <a:rPr lang="en-US" sz="2600" dirty="0"/>
            </a:br>
            <a:r>
              <a:rPr lang="en-US" sz="2600" b="1" baseline="30000" dirty="0"/>
              <a:t>6 </a:t>
            </a:r>
            <a:r>
              <a:rPr lang="en-US" sz="2600" dirty="0"/>
              <a:t>Take wives and have sons and daughters; </a:t>
            </a:r>
            <a:br>
              <a:rPr lang="en-US" sz="2600" dirty="0"/>
            </a:br>
            <a:r>
              <a:rPr lang="en-US" sz="2600" dirty="0"/>
              <a:t>take wives for your sons, </a:t>
            </a:r>
            <a:br>
              <a:rPr lang="en-US" sz="2600" dirty="0"/>
            </a:br>
            <a:r>
              <a:rPr lang="en-US" sz="2600" dirty="0"/>
              <a:t>and give your daughters in marriage, </a:t>
            </a:r>
            <a:br>
              <a:rPr lang="en-US" sz="2600" dirty="0"/>
            </a:br>
            <a:r>
              <a:rPr lang="en-US" sz="2600" dirty="0"/>
              <a:t>that they may bear sons and daughters; </a:t>
            </a:r>
            <a:br>
              <a:rPr lang="en-US" sz="2600" dirty="0"/>
            </a:br>
            <a:r>
              <a:rPr lang="en-US" sz="2600" dirty="0"/>
              <a:t>multiply there, and do not decrease. </a:t>
            </a:r>
            <a:br>
              <a:rPr lang="en-US" sz="2600" dirty="0"/>
            </a:br>
            <a:r>
              <a:rPr lang="en-US" sz="2600" b="1" baseline="30000" dirty="0"/>
              <a:t>7 </a:t>
            </a:r>
            <a:r>
              <a:rPr lang="en-US" sz="2600" dirty="0"/>
              <a:t>But seek the welfare of the city where </a:t>
            </a:r>
            <a:br>
              <a:rPr lang="en-US" sz="2600" dirty="0"/>
            </a:br>
            <a:r>
              <a:rPr lang="en-US" sz="2600" dirty="0"/>
              <a:t>I have sent you into exile, </a:t>
            </a:r>
            <a:br>
              <a:rPr lang="en-US" sz="2600" dirty="0"/>
            </a:br>
            <a:r>
              <a:rPr lang="en-US" sz="2600" dirty="0"/>
              <a:t>and pray to the </a:t>
            </a:r>
            <a:r>
              <a:rPr lang="en-US" sz="2600" cap="small" dirty="0"/>
              <a:t>Lord</a:t>
            </a:r>
            <a:r>
              <a:rPr lang="en-US" sz="2600" dirty="0"/>
              <a:t> on its behalf, </a:t>
            </a:r>
            <a:br>
              <a:rPr lang="en-US" sz="2600" dirty="0"/>
            </a:br>
            <a:r>
              <a:rPr lang="en-US" sz="2600" dirty="0"/>
              <a:t>for in its welfare you will find your welfare.”</a:t>
            </a:r>
            <a:br>
              <a:rPr lang="en-US" sz="2600" dirty="0"/>
            </a:br>
            <a:r>
              <a:rPr lang="en-US" sz="2600" dirty="0"/>
              <a:t>					</a:t>
            </a:r>
            <a:r>
              <a:rPr lang="en-US" sz="2600" i="1" dirty="0"/>
              <a:t>Jeremiah 29:4-7</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Gen 3—Rev 20</a:t>
            </a:r>
          </a:p>
        </p:txBody>
      </p:sp>
    </p:spTree>
    <p:extLst>
      <p:ext uri="{BB962C8B-B14F-4D97-AF65-F5344CB8AC3E}">
        <p14:creationId xmlns:p14="http://schemas.microsoft.com/office/powerpoint/2010/main" val="73975271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Messiness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261074"/>
          </a:xfrm>
        </p:spPr>
        <p:txBody>
          <a:bodyPr>
            <a:normAutofit/>
          </a:bodyPr>
          <a:lstStyle/>
          <a:p>
            <a:pPr marL="0" indent="0">
              <a:buNone/>
            </a:pPr>
            <a:r>
              <a:rPr lang="en-US" sz="2600" b="1" baseline="30000" dirty="0"/>
              <a:t>4 </a:t>
            </a:r>
            <a:r>
              <a:rPr lang="en-US" sz="2600" dirty="0"/>
              <a:t>“Thus says the </a:t>
            </a:r>
            <a:r>
              <a:rPr lang="en-US" sz="2600" cap="small" dirty="0"/>
              <a:t>Lord</a:t>
            </a:r>
            <a:r>
              <a:rPr lang="en-US" sz="2600" dirty="0"/>
              <a:t> of hosts, the God of Israel, </a:t>
            </a:r>
            <a:br>
              <a:rPr lang="en-US" sz="2600" dirty="0"/>
            </a:br>
            <a:r>
              <a:rPr lang="en-US" sz="2600" dirty="0"/>
              <a:t>to all the exiles whom I have sent into exile </a:t>
            </a:r>
            <a:br>
              <a:rPr lang="en-US" sz="2600" dirty="0"/>
            </a:br>
            <a:r>
              <a:rPr lang="en-US" sz="2600" dirty="0"/>
              <a:t>from Jerusalem to Babylon: </a:t>
            </a:r>
            <a:br>
              <a:rPr lang="en-US" sz="2600" dirty="0"/>
            </a:br>
            <a:r>
              <a:rPr lang="en-US" sz="2600" b="1" baseline="30000" dirty="0"/>
              <a:t>5 </a:t>
            </a:r>
            <a:r>
              <a:rPr lang="en-US" sz="2600" dirty="0"/>
              <a:t>Build houses and live in them; </a:t>
            </a:r>
            <a:br>
              <a:rPr lang="en-US" sz="2600" dirty="0"/>
            </a:br>
            <a:r>
              <a:rPr lang="en-US" sz="2600" dirty="0"/>
              <a:t>plant gardens and eat their produce. </a:t>
            </a:r>
            <a:br>
              <a:rPr lang="en-US" sz="2600" dirty="0"/>
            </a:br>
            <a:r>
              <a:rPr lang="en-US" sz="2600" b="1" baseline="30000" dirty="0"/>
              <a:t>6 </a:t>
            </a:r>
            <a:r>
              <a:rPr lang="en-US" sz="2600" dirty="0"/>
              <a:t>Take wives and have sons and daughters; </a:t>
            </a:r>
            <a:br>
              <a:rPr lang="en-US" sz="2600" dirty="0"/>
            </a:br>
            <a:r>
              <a:rPr lang="en-US" sz="2600" dirty="0"/>
              <a:t>take wives for your sons, </a:t>
            </a:r>
            <a:br>
              <a:rPr lang="en-US" sz="2600" dirty="0"/>
            </a:br>
            <a:r>
              <a:rPr lang="en-US" sz="2600" dirty="0"/>
              <a:t>and give your daughters in marriage, </a:t>
            </a:r>
            <a:br>
              <a:rPr lang="en-US" sz="2600" dirty="0"/>
            </a:br>
            <a:r>
              <a:rPr lang="en-US" sz="2600" dirty="0"/>
              <a:t>that they may bear sons and daughters; </a:t>
            </a:r>
            <a:br>
              <a:rPr lang="en-US" sz="2600" dirty="0"/>
            </a:br>
            <a:r>
              <a:rPr lang="en-US" sz="2600" dirty="0"/>
              <a:t>multiply there, and do not decrease. </a:t>
            </a:r>
            <a:br>
              <a:rPr lang="en-US" sz="2600" dirty="0"/>
            </a:br>
            <a:r>
              <a:rPr lang="en-US" sz="2600" b="1" baseline="30000" dirty="0"/>
              <a:t>7 </a:t>
            </a:r>
            <a:r>
              <a:rPr lang="en-US" sz="2600" dirty="0"/>
              <a:t>But seek the welfare of the city where </a:t>
            </a:r>
            <a:br>
              <a:rPr lang="en-US" sz="2600" dirty="0"/>
            </a:br>
            <a:r>
              <a:rPr lang="en-US" sz="2600" dirty="0"/>
              <a:t>I have sent you into exile, </a:t>
            </a:r>
            <a:br>
              <a:rPr lang="en-US" sz="2600" dirty="0"/>
            </a:br>
            <a:r>
              <a:rPr lang="en-US" sz="2600" dirty="0"/>
              <a:t>and pray to the </a:t>
            </a:r>
            <a:r>
              <a:rPr lang="en-US" sz="2600" cap="small" dirty="0"/>
              <a:t>Lord</a:t>
            </a:r>
            <a:r>
              <a:rPr lang="en-US" sz="2600" dirty="0"/>
              <a:t> on its behalf, </a:t>
            </a:r>
            <a:br>
              <a:rPr lang="en-US" sz="2600" dirty="0"/>
            </a:br>
            <a:r>
              <a:rPr lang="en-US" sz="2600" dirty="0"/>
              <a:t>for in its welfare you will find your welfare.”</a:t>
            </a:r>
            <a:br>
              <a:rPr lang="en-US" sz="2600" dirty="0"/>
            </a:br>
            <a:r>
              <a:rPr lang="en-US" sz="2600" dirty="0"/>
              <a:t>					</a:t>
            </a:r>
            <a:r>
              <a:rPr lang="en-US" sz="2600" i="1" dirty="0"/>
              <a:t>Jeremiah 29:4-7</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Gen 3—Rev 20</a:t>
            </a:r>
          </a:p>
        </p:txBody>
      </p:sp>
      <p:sp>
        <p:nvSpPr>
          <p:cNvPr id="7" name="Title 1">
            <a:extLst>
              <a:ext uri="{FF2B5EF4-FFF2-40B4-BE49-F238E27FC236}">
                <a16:creationId xmlns:a16="http://schemas.microsoft.com/office/drawing/2014/main" id="{9FC8207E-CFBA-40F9-B016-469B791A19B2}"/>
              </a:ext>
            </a:extLst>
          </p:cNvPr>
          <p:cNvSpPr txBox="1">
            <a:spLocks/>
          </p:cNvSpPr>
          <p:nvPr/>
        </p:nvSpPr>
        <p:spPr>
          <a:xfrm rot="20707206">
            <a:off x="5282371" y="-34234"/>
            <a:ext cx="4244988" cy="5248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2400" b="0" dirty="0"/>
              <a:t>    See John 15:17-18; </a:t>
            </a:r>
          </a:p>
          <a:p>
            <a:r>
              <a:rPr lang="en-US" sz="2400" b="0" dirty="0"/>
              <a:t>        Philippians 3:20-21; </a:t>
            </a:r>
          </a:p>
          <a:p>
            <a:r>
              <a:rPr lang="en-US" sz="2400" b="0" dirty="0"/>
              <a:t>         Hebrews 11:13-16; </a:t>
            </a:r>
          </a:p>
          <a:p>
            <a:r>
              <a:rPr lang="en-US" sz="2400" b="0" dirty="0"/>
              <a:t>          1 Pet 2:9-12</a:t>
            </a:r>
          </a:p>
        </p:txBody>
      </p:sp>
    </p:spTree>
    <p:extLst>
      <p:ext uri="{BB962C8B-B14F-4D97-AF65-F5344CB8AC3E}">
        <p14:creationId xmlns:p14="http://schemas.microsoft.com/office/powerpoint/2010/main" val="322142889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Messiness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261074"/>
          </a:xfrm>
        </p:spPr>
        <p:txBody>
          <a:bodyPr>
            <a:normAutofit/>
          </a:bodyPr>
          <a:lstStyle/>
          <a:p>
            <a:pPr marL="0" indent="0">
              <a:buNone/>
            </a:pPr>
            <a:r>
              <a:rPr lang="en-US" sz="2600" b="1" baseline="30000" dirty="0"/>
              <a:t>4 </a:t>
            </a:r>
            <a:r>
              <a:rPr lang="en-US" sz="2600" dirty="0"/>
              <a:t>“Thus says the </a:t>
            </a:r>
            <a:r>
              <a:rPr lang="en-US" sz="2600" cap="small" dirty="0"/>
              <a:t>Lord</a:t>
            </a:r>
            <a:r>
              <a:rPr lang="en-US" sz="2600" dirty="0"/>
              <a:t> of hosts, the God of Israel, </a:t>
            </a:r>
            <a:br>
              <a:rPr lang="en-US" sz="2600" dirty="0"/>
            </a:br>
            <a:r>
              <a:rPr lang="en-US" sz="2600" dirty="0"/>
              <a:t>to all the exiles whom I have sent into exile </a:t>
            </a:r>
            <a:br>
              <a:rPr lang="en-US" sz="2600" dirty="0"/>
            </a:br>
            <a:r>
              <a:rPr lang="en-US" sz="2600" dirty="0"/>
              <a:t>from Jerusalem to Babylon: </a:t>
            </a:r>
            <a:br>
              <a:rPr lang="en-US" sz="2600" dirty="0"/>
            </a:br>
            <a:r>
              <a:rPr lang="en-US" sz="2600" b="1" baseline="30000" dirty="0"/>
              <a:t>5 </a:t>
            </a:r>
            <a:r>
              <a:rPr lang="en-US" sz="2600" dirty="0"/>
              <a:t>Build houses and live in them; </a:t>
            </a:r>
            <a:br>
              <a:rPr lang="en-US" sz="2600" dirty="0"/>
            </a:br>
            <a:r>
              <a:rPr lang="en-US" sz="2600" dirty="0"/>
              <a:t>plant gardens and eat their produce. </a:t>
            </a:r>
            <a:br>
              <a:rPr lang="en-US" sz="2600" dirty="0"/>
            </a:br>
            <a:r>
              <a:rPr lang="en-US" sz="2600" b="1" baseline="30000" dirty="0"/>
              <a:t>6 </a:t>
            </a:r>
            <a:r>
              <a:rPr lang="en-US" sz="2600" dirty="0"/>
              <a:t>Take wives and have sons and daughters; </a:t>
            </a:r>
            <a:br>
              <a:rPr lang="en-US" sz="2600" dirty="0"/>
            </a:br>
            <a:r>
              <a:rPr lang="en-US" sz="2600" dirty="0"/>
              <a:t>take wives for your sons, </a:t>
            </a:r>
            <a:br>
              <a:rPr lang="en-US" sz="2600" dirty="0"/>
            </a:br>
            <a:r>
              <a:rPr lang="en-US" sz="2600" dirty="0"/>
              <a:t>and give your daughters in marriage, </a:t>
            </a:r>
            <a:br>
              <a:rPr lang="en-US" sz="2600" dirty="0"/>
            </a:br>
            <a:r>
              <a:rPr lang="en-US" sz="2600" dirty="0"/>
              <a:t>that they may bear sons and daughters; </a:t>
            </a:r>
            <a:br>
              <a:rPr lang="en-US" sz="2600" dirty="0"/>
            </a:br>
            <a:r>
              <a:rPr lang="en-US" sz="2600" dirty="0"/>
              <a:t>multiply there, and do not decrease. </a:t>
            </a:r>
            <a:br>
              <a:rPr lang="en-US" sz="2600" dirty="0"/>
            </a:br>
            <a:r>
              <a:rPr lang="en-US" sz="2600" b="1" baseline="30000" dirty="0"/>
              <a:t>7 </a:t>
            </a:r>
            <a:r>
              <a:rPr lang="en-US" sz="2600" dirty="0"/>
              <a:t>But seek the welfare of the city where </a:t>
            </a:r>
            <a:br>
              <a:rPr lang="en-US" sz="2600" dirty="0"/>
            </a:br>
            <a:r>
              <a:rPr lang="en-US" sz="2600" dirty="0"/>
              <a:t>I have sent you into exile, </a:t>
            </a:r>
            <a:br>
              <a:rPr lang="en-US" sz="2600" dirty="0"/>
            </a:br>
            <a:r>
              <a:rPr lang="en-US" sz="2600" dirty="0"/>
              <a:t>and pray to the </a:t>
            </a:r>
            <a:r>
              <a:rPr lang="en-US" sz="2600" cap="small" dirty="0"/>
              <a:t>Lord</a:t>
            </a:r>
            <a:r>
              <a:rPr lang="en-US" sz="2600" dirty="0"/>
              <a:t> on its behalf, </a:t>
            </a:r>
            <a:br>
              <a:rPr lang="en-US" sz="2600" dirty="0"/>
            </a:br>
            <a:r>
              <a:rPr lang="en-US" sz="2600" dirty="0"/>
              <a:t>for in its welfare you will find your welfare.”</a:t>
            </a:r>
            <a:br>
              <a:rPr lang="en-US" sz="2600" dirty="0"/>
            </a:br>
            <a:r>
              <a:rPr lang="en-US" sz="2600" dirty="0"/>
              <a:t>					</a:t>
            </a:r>
            <a:r>
              <a:rPr lang="en-US" sz="2600" i="1" dirty="0"/>
              <a:t>Jeremiah 29:4-7</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Gen 3—Rev 20</a:t>
            </a:r>
          </a:p>
        </p:txBody>
      </p:sp>
      <p:sp>
        <p:nvSpPr>
          <p:cNvPr id="7" name="Title 1">
            <a:extLst>
              <a:ext uri="{FF2B5EF4-FFF2-40B4-BE49-F238E27FC236}">
                <a16:creationId xmlns:a16="http://schemas.microsoft.com/office/drawing/2014/main" id="{9FC8207E-CFBA-40F9-B016-469B791A19B2}"/>
              </a:ext>
            </a:extLst>
          </p:cNvPr>
          <p:cNvSpPr txBox="1">
            <a:spLocks/>
          </p:cNvSpPr>
          <p:nvPr/>
        </p:nvSpPr>
        <p:spPr>
          <a:xfrm rot="20707206">
            <a:off x="5282371" y="-34234"/>
            <a:ext cx="4244988" cy="5248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2400" b="0" dirty="0"/>
              <a:t>    See John 15:17-18; </a:t>
            </a:r>
          </a:p>
          <a:p>
            <a:r>
              <a:rPr lang="en-US" sz="2400" b="0" dirty="0"/>
              <a:t>        Philippians 3:20-21; </a:t>
            </a:r>
          </a:p>
          <a:p>
            <a:r>
              <a:rPr lang="en-US" sz="2400" b="0" dirty="0"/>
              <a:t>         Hebrews 11:13-16; </a:t>
            </a:r>
          </a:p>
          <a:p>
            <a:r>
              <a:rPr lang="en-US" sz="2400" b="0" dirty="0"/>
              <a:t>          1 Pet 2:9-12</a:t>
            </a:r>
          </a:p>
        </p:txBody>
      </p:sp>
      <p:sp>
        <p:nvSpPr>
          <p:cNvPr id="6" name="Hexagon 5">
            <a:extLst>
              <a:ext uri="{FF2B5EF4-FFF2-40B4-BE49-F238E27FC236}">
                <a16:creationId xmlns:a16="http://schemas.microsoft.com/office/drawing/2014/main" id="{4523CE2E-CA80-44EE-83B2-F951CFF9E548}"/>
              </a:ext>
            </a:extLst>
          </p:cNvPr>
          <p:cNvSpPr/>
          <p:nvPr/>
        </p:nvSpPr>
        <p:spPr>
          <a:xfrm>
            <a:off x="282009" y="2790334"/>
            <a:ext cx="8579982" cy="3959259"/>
          </a:xfrm>
          <a:prstGeom prst="hexagon">
            <a:avLst/>
          </a:prstGeom>
          <a:solidFill>
            <a:srgbClr val="2E5596"/>
          </a:solidFill>
          <a:ln w="88900">
            <a:solidFill>
              <a:srgbClr val="F7FBFF"/>
            </a:solidFill>
          </a:ln>
          <a:effectLst>
            <a:glow rad="88900">
              <a:schemeClr val="accent3">
                <a:satMod val="175000"/>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baseline="30000" dirty="0"/>
              <a:t>18 </a:t>
            </a:r>
            <a:r>
              <a:rPr lang="en-US" sz="2600" dirty="0"/>
              <a:t>And Jesus came and said to them, “All authority in heaven and on earth has been given to me. </a:t>
            </a:r>
            <a:r>
              <a:rPr lang="en-US" sz="2600" b="1" baseline="30000" dirty="0"/>
              <a:t>19 </a:t>
            </a:r>
            <a:r>
              <a:rPr lang="en-US" sz="2600" dirty="0"/>
              <a:t>Go therefore and make disciples of all nations, baptizing them in the name of the Father and of the Son and of the Holy Spirit, </a:t>
            </a:r>
            <a:r>
              <a:rPr lang="en-US" sz="2600" b="1" baseline="30000" dirty="0"/>
              <a:t>20 </a:t>
            </a:r>
            <a:r>
              <a:rPr lang="en-US" sz="2600" dirty="0"/>
              <a:t>teaching them to observe all that I have commanded you. And behold, I am with you always, to the end of the age.”</a:t>
            </a:r>
            <a:br>
              <a:rPr lang="en-US" sz="2600" dirty="0"/>
            </a:br>
            <a:r>
              <a:rPr lang="en-US" sz="2600" i="1" dirty="0"/>
              <a:t>Matthew 28:18-20</a:t>
            </a:r>
            <a:endParaRPr lang="en-US" sz="2600" dirty="0">
              <a:latin typeface="Ubuntu" panose="020B0504030602030204" pitchFamily="34" charset="0"/>
            </a:endParaRPr>
          </a:p>
        </p:txBody>
      </p:sp>
    </p:spTree>
    <p:extLst>
      <p:ext uri="{BB962C8B-B14F-4D97-AF65-F5344CB8AC3E}">
        <p14:creationId xmlns:p14="http://schemas.microsoft.com/office/powerpoint/2010/main" val="264236886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Messiness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261074"/>
          </a:xfrm>
        </p:spPr>
        <p:txBody>
          <a:bodyPr>
            <a:normAutofit/>
          </a:bodyPr>
          <a:lstStyle/>
          <a:p>
            <a:pPr marL="0" indent="0">
              <a:buNone/>
            </a:pPr>
            <a:r>
              <a:rPr lang="en-US" sz="2600" b="1" baseline="30000" dirty="0"/>
              <a:t>18 </a:t>
            </a:r>
            <a:r>
              <a:rPr lang="en-US" sz="2600" dirty="0"/>
              <a:t>For I consider that the sufferings of this present </a:t>
            </a:r>
            <a:br>
              <a:rPr lang="en-US" sz="2600" dirty="0"/>
            </a:br>
            <a:r>
              <a:rPr lang="en-US" sz="2600" dirty="0"/>
              <a:t>time are not worth comparing with the glory that </a:t>
            </a:r>
            <a:br>
              <a:rPr lang="en-US" sz="2600" dirty="0"/>
            </a:br>
            <a:r>
              <a:rPr lang="en-US" sz="2600" dirty="0"/>
              <a:t>is to be revealed to us. </a:t>
            </a:r>
            <a:r>
              <a:rPr lang="en-US" sz="2600" b="1" baseline="30000" dirty="0"/>
              <a:t>19 </a:t>
            </a:r>
            <a:r>
              <a:rPr lang="en-US" sz="2600" dirty="0"/>
              <a:t>For the creation waits with eager longing for the revealing of the sons of God. </a:t>
            </a:r>
            <a:r>
              <a:rPr lang="en-US" sz="2600" b="1" baseline="30000" dirty="0"/>
              <a:t>20 </a:t>
            </a:r>
            <a:r>
              <a:rPr lang="en-US" sz="2600" dirty="0"/>
              <a:t>For the creation was subjected to futility, not willingly, </a:t>
            </a:r>
            <a:br>
              <a:rPr lang="en-US" sz="2600" dirty="0"/>
            </a:br>
            <a:r>
              <a:rPr lang="en-US" sz="2600" dirty="0"/>
              <a:t>but because of him who subjected it, in hope </a:t>
            </a:r>
            <a:r>
              <a:rPr lang="en-US" sz="2600" b="1" baseline="30000" dirty="0"/>
              <a:t>21 </a:t>
            </a:r>
            <a:r>
              <a:rPr lang="en-US" sz="2600" dirty="0"/>
              <a:t>that the creation itself will be set free from its bondage to </a:t>
            </a:r>
            <a:br>
              <a:rPr lang="en-US" sz="2600" dirty="0"/>
            </a:br>
            <a:r>
              <a:rPr lang="en-US" sz="2600" dirty="0"/>
              <a:t>corruption and obtain the freedom of the glory of the </a:t>
            </a:r>
            <a:br>
              <a:rPr lang="en-US" sz="2600" dirty="0"/>
            </a:br>
            <a:r>
              <a:rPr lang="en-US" sz="2600" dirty="0"/>
              <a:t>children of God. </a:t>
            </a:r>
            <a:r>
              <a:rPr lang="en-US" sz="2600" b="1" baseline="30000" dirty="0"/>
              <a:t>22 </a:t>
            </a:r>
            <a:r>
              <a:rPr lang="en-US" sz="2600" dirty="0"/>
              <a:t>For we know that the whole creation </a:t>
            </a:r>
            <a:br>
              <a:rPr lang="en-US" sz="2600" dirty="0"/>
            </a:br>
            <a:r>
              <a:rPr lang="en-US" sz="2600" dirty="0"/>
              <a:t>has been groaning together in the pains of childbirth until now. </a:t>
            </a:r>
            <a:r>
              <a:rPr lang="en-US" sz="2600" b="1" baseline="30000" dirty="0"/>
              <a:t>23 </a:t>
            </a:r>
            <a:r>
              <a:rPr lang="en-US" sz="2600" dirty="0"/>
              <a:t>And not only the creation, but we ourselves, who have the </a:t>
            </a:r>
            <a:r>
              <a:rPr lang="en-US" sz="2600" dirty="0" err="1"/>
              <a:t>firstfruits</a:t>
            </a:r>
            <a:r>
              <a:rPr lang="en-US" sz="2600" dirty="0"/>
              <a:t> of the Spirit, groan inwardly as we wait eagerly for adoption as sons, the redemption of our bodies.</a:t>
            </a:r>
            <a:br>
              <a:rPr lang="en-US" sz="2600" dirty="0"/>
            </a:br>
            <a:r>
              <a:rPr lang="en-US" sz="2600" dirty="0"/>
              <a:t>					</a:t>
            </a:r>
            <a:r>
              <a:rPr lang="en-US" sz="2600" i="1" dirty="0"/>
              <a:t>Romans 8:18-23</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Gen 3—Rev 20</a:t>
            </a:r>
          </a:p>
        </p:txBody>
      </p:sp>
    </p:spTree>
    <p:extLst>
      <p:ext uri="{BB962C8B-B14F-4D97-AF65-F5344CB8AC3E}">
        <p14:creationId xmlns:p14="http://schemas.microsoft.com/office/powerpoint/2010/main" val="388311186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8D462E42-C794-4541-81B8-314CB124A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 y="914398"/>
            <a:ext cx="9162854" cy="4581427"/>
          </a:xfrm>
          <a:prstGeom prst="rect">
            <a:avLst/>
          </a:prstGeom>
        </p:spPr>
      </p:pic>
      <p:sp>
        <p:nvSpPr>
          <p:cNvPr id="4" name="Isosceles Triangle 3">
            <a:extLst>
              <a:ext uri="{FF2B5EF4-FFF2-40B4-BE49-F238E27FC236}">
                <a16:creationId xmlns:a16="http://schemas.microsoft.com/office/drawing/2014/main" id="{CAB94D74-A5FA-4219-9BCF-66D7A481D502}"/>
              </a:ext>
            </a:extLst>
          </p:cNvPr>
          <p:cNvSpPr/>
          <p:nvPr/>
        </p:nvSpPr>
        <p:spPr>
          <a:xfrm rot="10800000" flipH="1">
            <a:off x="0" y="886987"/>
            <a:ext cx="9765102" cy="337836"/>
          </a:xfrm>
          <a:prstGeom prst="triangle">
            <a:avLst>
              <a:gd name="adj" fmla="val 0"/>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D19066D-D3CB-436F-B7AA-1E1D98B60BB7}"/>
              </a:ext>
            </a:extLst>
          </p:cNvPr>
          <p:cNvSpPr/>
          <p:nvPr/>
        </p:nvSpPr>
        <p:spPr>
          <a:xfrm>
            <a:off x="1" y="-102975"/>
            <a:ext cx="9144000" cy="992038"/>
          </a:xfrm>
          <a:prstGeom prst="rect">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81534A1C-A783-4085-AB0C-B9994C1A11A7}"/>
              </a:ext>
            </a:extLst>
          </p:cNvPr>
          <p:cNvSpPr txBox="1">
            <a:spLocks/>
          </p:cNvSpPr>
          <p:nvPr/>
        </p:nvSpPr>
        <p:spPr>
          <a:xfrm>
            <a:off x="282008" y="129089"/>
            <a:ext cx="8861992" cy="9268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500" b="1" i="0" u="none" strike="noStrike" kern="1200" cap="small" spc="0" normalizeH="0" baseline="0" noProof="0" dirty="0">
                <a:ln>
                  <a:noFill/>
                </a:ln>
                <a:solidFill>
                  <a:prstClr val="white"/>
                </a:solidFill>
                <a:effectLst/>
                <a:uLnTx/>
                <a:uFillTx/>
                <a:latin typeface="Ubuntu" panose="020B0504030602030204" pitchFamily="34" charset="0"/>
                <a:ea typeface="+mj-ea"/>
                <a:cs typeface="+mj-cs"/>
              </a:rPr>
              <a:t>BECOME </a:t>
            </a:r>
            <a:r>
              <a:rPr kumimoji="0" lang="en-US" sz="5000" b="0" i="0" u="none" strike="noStrike" kern="1200" cap="small" spc="0" normalizeH="0" baseline="0" noProof="0" dirty="0">
                <a:ln>
                  <a:noFill/>
                </a:ln>
                <a:solidFill>
                  <a:prstClr val="white"/>
                </a:solidFill>
                <a:effectLst/>
                <a:uLnTx/>
                <a:uFillTx/>
                <a:latin typeface="Ubuntu" panose="020B0504030602030204" pitchFamily="34" charset="0"/>
                <a:ea typeface="+mj-ea"/>
                <a:cs typeface="+mj-cs"/>
              </a:rPr>
              <a:t>A BETTER LEADER</a:t>
            </a:r>
          </a:p>
        </p:txBody>
      </p:sp>
      <p:sp>
        <p:nvSpPr>
          <p:cNvPr id="7" name="Content Placeholder 4">
            <a:extLst>
              <a:ext uri="{FF2B5EF4-FFF2-40B4-BE49-F238E27FC236}">
                <a16:creationId xmlns:a16="http://schemas.microsoft.com/office/drawing/2014/main" id="{1B556E25-259D-4554-91FC-D3FF8652050E}"/>
              </a:ext>
            </a:extLst>
          </p:cNvPr>
          <p:cNvSpPr txBox="1">
            <a:spLocks/>
          </p:cNvSpPr>
          <p:nvPr/>
        </p:nvSpPr>
        <p:spPr>
          <a:xfrm>
            <a:off x="-1" y="5222462"/>
            <a:ext cx="9144000" cy="1677972"/>
          </a:xfrm>
          <a:prstGeom prst="rect">
            <a:avLst/>
          </a:prstGeom>
          <a:solidFill>
            <a:srgbClr val="2E5797"/>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Register for $89 (scholarships available)</a:t>
            </a:r>
            <a:br>
              <a:rPr kumimoji="0" lang="en-US" sz="3200" b="1" i="0" u="none" strike="noStrike" kern="1200" cap="none" spc="0" normalizeH="0" baseline="0" noProof="0" dirty="0">
                <a:ln>
                  <a:noFill/>
                </a:ln>
                <a:solidFill>
                  <a:prstClr val="white"/>
                </a:solidFill>
                <a:effectLst/>
                <a:uLnTx/>
                <a:uFillTx/>
                <a:latin typeface="Calibri"/>
                <a:ea typeface="+mn-ea"/>
                <a:cs typeface="+mn-cs"/>
              </a:rPr>
            </a:br>
            <a:r>
              <a:rPr kumimoji="0" lang="en-US" sz="3200" b="0" i="0" u="none" strike="noStrike" kern="1200" cap="none" spc="0" normalizeH="0" baseline="0" noProof="0" dirty="0">
                <a:ln>
                  <a:noFill/>
                </a:ln>
                <a:solidFill>
                  <a:prstClr val="white"/>
                </a:solidFill>
                <a:effectLst/>
                <a:uLnTx/>
                <a:uFillTx/>
                <a:latin typeface="Calibri"/>
                <a:ea typeface="+mn-ea"/>
                <a:cs typeface="+mn-cs"/>
              </a:rPr>
              <a:t>by talking to Ben Deaver BY </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TONIGHT!</a:t>
            </a:r>
            <a:b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br>
            <a:r>
              <a:rPr kumimoji="0" lang="en-US" sz="3200" b="0" i="0" u="none" strike="noStrike" kern="1200" cap="none" spc="0" normalizeH="0" baseline="0" noProof="0" dirty="0">
                <a:ln>
                  <a:noFill/>
                </a:ln>
                <a:solidFill>
                  <a:prstClr val="white"/>
                </a:solidFill>
                <a:effectLst/>
                <a:uLnTx/>
                <a:uFillTx/>
                <a:latin typeface="Calibri"/>
                <a:ea typeface="+mn-ea"/>
                <a:cs typeface="+mn-cs"/>
              </a:rPr>
              <a:t>More info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tallgrass.church</a:t>
            </a:r>
            <a:r>
              <a:rPr kumimoji="0" lang="en-US" sz="3200" b="0" i="0" u="none" strike="noStrike" kern="1200" cap="none" spc="0" normalizeH="0" baseline="0" noProof="0" dirty="0">
                <a:ln>
                  <a:noFill/>
                </a:ln>
                <a:solidFill>
                  <a:prstClr val="white"/>
                </a:solidFill>
                <a:effectLst/>
                <a:uLnTx/>
                <a:uFillTx/>
                <a:latin typeface="Calibri"/>
                <a:ea typeface="+mn-ea"/>
                <a:cs typeface="+mn-cs"/>
              </a:rPr>
              <a:t>.</a:t>
            </a:r>
            <a:endParaRPr kumimoji="0" lang="en-US" sz="3200" b="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829725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Messiness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261074"/>
          </a:xfrm>
        </p:spPr>
        <p:txBody>
          <a:bodyPr>
            <a:normAutofit/>
          </a:bodyPr>
          <a:lstStyle/>
          <a:p>
            <a:pPr marL="0" indent="0">
              <a:buNone/>
            </a:pPr>
            <a:r>
              <a:rPr lang="en-US" sz="2600" b="1" baseline="30000" dirty="0"/>
              <a:t>28 </a:t>
            </a:r>
            <a:r>
              <a:rPr lang="en-US" sz="2600" dirty="0"/>
              <a:t>And we know that for those who love God all </a:t>
            </a:r>
            <a:br>
              <a:rPr lang="en-US" sz="2600" dirty="0"/>
            </a:br>
            <a:r>
              <a:rPr lang="en-US" sz="2600" dirty="0"/>
              <a:t>things work together for good, for those who are </a:t>
            </a:r>
            <a:br>
              <a:rPr lang="en-US" sz="2600" dirty="0"/>
            </a:br>
            <a:r>
              <a:rPr lang="en-US" sz="2600" dirty="0"/>
              <a:t>called according to his purpose. </a:t>
            </a:r>
            <a:br>
              <a:rPr lang="en-US" sz="2600" dirty="0"/>
            </a:br>
            <a:r>
              <a:rPr lang="en-US" sz="2600" b="1" baseline="30000" dirty="0"/>
              <a:t>29 </a:t>
            </a:r>
            <a:r>
              <a:rPr lang="en-US" sz="2600" dirty="0"/>
              <a:t>For those whom he foreknew he also predestined </a:t>
            </a:r>
            <a:br>
              <a:rPr lang="en-US" sz="2600" dirty="0"/>
            </a:br>
            <a:r>
              <a:rPr lang="en-US" sz="2600" dirty="0"/>
              <a:t>to be conformed to the image of his Son, </a:t>
            </a:r>
            <a:br>
              <a:rPr lang="en-US" sz="2600" dirty="0"/>
            </a:br>
            <a:r>
              <a:rPr lang="en-US" sz="2600" dirty="0"/>
              <a:t>in order that he might be the firstborn among many </a:t>
            </a:r>
            <a:br>
              <a:rPr lang="en-US" sz="2600" dirty="0"/>
            </a:br>
            <a:r>
              <a:rPr lang="en-US" sz="2600" dirty="0"/>
              <a:t>brothers and sisters. </a:t>
            </a:r>
            <a:br>
              <a:rPr lang="en-US" sz="2600" dirty="0"/>
            </a:br>
            <a:r>
              <a:rPr lang="en-US" sz="2600" b="1" baseline="30000" dirty="0"/>
              <a:t>30 </a:t>
            </a:r>
            <a:r>
              <a:rPr lang="en-US" sz="2600" dirty="0"/>
              <a:t>And those whom he predestined he also called, </a:t>
            </a:r>
            <a:br>
              <a:rPr lang="en-US" sz="2600" dirty="0"/>
            </a:br>
            <a:r>
              <a:rPr lang="en-US" sz="2600" dirty="0"/>
              <a:t>and those whom he called he also justified, </a:t>
            </a:r>
            <a:br>
              <a:rPr lang="en-US" sz="2600" dirty="0"/>
            </a:br>
            <a:r>
              <a:rPr lang="en-US" sz="2600" dirty="0"/>
              <a:t>and those whom he justified he also glorified.</a:t>
            </a:r>
            <a:br>
              <a:rPr lang="en-US" sz="2600" dirty="0"/>
            </a:br>
            <a:r>
              <a:rPr lang="en-US" sz="2600" dirty="0"/>
              <a:t>					</a:t>
            </a:r>
            <a:r>
              <a:rPr lang="en-US" sz="2600" i="1" dirty="0"/>
              <a:t>Romans 8:28-30</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Gen 3—Rev 20</a:t>
            </a:r>
          </a:p>
        </p:txBody>
      </p:sp>
    </p:spTree>
    <p:extLst>
      <p:ext uri="{BB962C8B-B14F-4D97-AF65-F5344CB8AC3E}">
        <p14:creationId xmlns:p14="http://schemas.microsoft.com/office/powerpoint/2010/main" val="411857656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Messiness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261074"/>
          </a:xfrm>
        </p:spPr>
        <p:txBody>
          <a:bodyPr>
            <a:normAutofit/>
          </a:bodyPr>
          <a:lstStyle/>
          <a:p>
            <a:pPr marL="0" indent="0">
              <a:buNone/>
            </a:pPr>
            <a:r>
              <a:rPr lang="en-US" sz="2600" b="1" baseline="30000" dirty="0"/>
              <a:t>28 </a:t>
            </a:r>
            <a:r>
              <a:rPr lang="en-US" sz="2600" dirty="0"/>
              <a:t>And we know that for those who love God all </a:t>
            </a:r>
            <a:br>
              <a:rPr lang="en-US" sz="2600" dirty="0"/>
            </a:br>
            <a:r>
              <a:rPr lang="en-US" sz="2600" dirty="0"/>
              <a:t>things work together for good, for those who are </a:t>
            </a:r>
            <a:br>
              <a:rPr lang="en-US" sz="2600" dirty="0"/>
            </a:br>
            <a:r>
              <a:rPr lang="en-US" sz="2600" dirty="0"/>
              <a:t>called according to his purpose. </a:t>
            </a:r>
            <a:br>
              <a:rPr lang="en-US" sz="2600" dirty="0"/>
            </a:br>
            <a:r>
              <a:rPr lang="en-US" sz="2600" b="1" baseline="30000" dirty="0"/>
              <a:t>29 </a:t>
            </a:r>
            <a:r>
              <a:rPr lang="en-US" sz="2600" dirty="0"/>
              <a:t>For those whom he foreknew he also predestined </a:t>
            </a:r>
            <a:br>
              <a:rPr lang="en-US" sz="2600" dirty="0"/>
            </a:br>
            <a:r>
              <a:rPr lang="en-US" sz="2600" dirty="0"/>
              <a:t>to be conformed to the image of his Son, </a:t>
            </a:r>
            <a:br>
              <a:rPr lang="en-US" sz="2600" dirty="0"/>
            </a:br>
            <a:r>
              <a:rPr lang="en-US" sz="2600" dirty="0"/>
              <a:t>in order that he might be the firstborn among many </a:t>
            </a:r>
            <a:br>
              <a:rPr lang="en-US" sz="2600" dirty="0"/>
            </a:br>
            <a:r>
              <a:rPr lang="en-US" sz="2600" dirty="0"/>
              <a:t>brothers and sisters. </a:t>
            </a:r>
            <a:br>
              <a:rPr lang="en-US" sz="2600" dirty="0"/>
            </a:br>
            <a:r>
              <a:rPr lang="en-US" sz="2600" b="1" baseline="30000" dirty="0"/>
              <a:t>30 </a:t>
            </a:r>
            <a:r>
              <a:rPr lang="en-US" sz="2600" dirty="0"/>
              <a:t>And those whom he predestined he also called, </a:t>
            </a:r>
            <a:br>
              <a:rPr lang="en-US" sz="2600" dirty="0"/>
            </a:br>
            <a:r>
              <a:rPr lang="en-US" sz="2600" dirty="0"/>
              <a:t>and those whom he called he also justified, </a:t>
            </a:r>
            <a:br>
              <a:rPr lang="en-US" sz="2600" dirty="0"/>
            </a:br>
            <a:r>
              <a:rPr lang="en-US" sz="2600" dirty="0"/>
              <a:t>and those whom he justified he also glorified.</a:t>
            </a:r>
            <a:br>
              <a:rPr lang="en-US" sz="2600" dirty="0"/>
            </a:br>
            <a:r>
              <a:rPr lang="en-US" sz="2600" dirty="0"/>
              <a:t>					</a:t>
            </a:r>
            <a:r>
              <a:rPr lang="en-US" sz="2600" i="1" dirty="0"/>
              <a:t>Romans 8:28-30</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Gen 3—Rev 20</a:t>
            </a:r>
          </a:p>
        </p:txBody>
      </p:sp>
      <p:sp>
        <p:nvSpPr>
          <p:cNvPr id="6" name="Hexagon 5">
            <a:extLst>
              <a:ext uri="{FF2B5EF4-FFF2-40B4-BE49-F238E27FC236}">
                <a16:creationId xmlns:a16="http://schemas.microsoft.com/office/drawing/2014/main" id="{9C03087E-3E7C-4890-A2A4-72CBDAB66E72}"/>
              </a:ext>
            </a:extLst>
          </p:cNvPr>
          <p:cNvSpPr/>
          <p:nvPr/>
        </p:nvSpPr>
        <p:spPr>
          <a:xfrm>
            <a:off x="282009" y="4383465"/>
            <a:ext cx="8579982" cy="2366128"/>
          </a:xfrm>
          <a:prstGeom prst="hexagon">
            <a:avLst/>
          </a:prstGeom>
          <a:solidFill>
            <a:srgbClr val="2E5596"/>
          </a:solidFill>
          <a:ln w="88900">
            <a:solidFill>
              <a:srgbClr val="F7FBFF"/>
            </a:solidFill>
          </a:ln>
          <a:effectLst>
            <a:glow rad="88900">
              <a:schemeClr val="accent3">
                <a:satMod val="175000"/>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Do not be conformed to this world, but be transformed by the renewal of your mind, that by testing you may discern what is the will of God, what is good and acceptable and perfect.</a:t>
            </a:r>
            <a:br>
              <a:rPr lang="en-US" sz="2600" dirty="0"/>
            </a:br>
            <a:r>
              <a:rPr lang="en-US" sz="2600" i="1" dirty="0"/>
              <a:t>Romans 12:2</a:t>
            </a:r>
            <a:endParaRPr lang="en-US" sz="2600" dirty="0">
              <a:latin typeface="Ubuntu" panose="020B0504030602030204" pitchFamily="34" charset="0"/>
            </a:endParaRPr>
          </a:p>
        </p:txBody>
      </p:sp>
    </p:spTree>
    <p:extLst>
      <p:ext uri="{BB962C8B-B14F-4D97-AF65-F5344CB8AC3E}">
        <p14:creationId xmlns:p14="http://schemas.microsoft.com/office/powerpoint/2010/main" val="97612528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Relating to Culture</a:t>
            </a:r>
          </a:p>
        </p:txBody>
      </p:sp>
      <p:sp>
        <p:nvSpPr>
          <p:cNvPr id="9" name="Content Placeholder 2">
            <a:extLst>
              <a:ext uri="{FF2B5EF4-FFF2-40B4-BE49-F238E27FC236}">
                <a16:creationId xmlns:a16="http://schemas.microsoft.com/office/drawing/2014/main" id="{43241A0E-045B-4BE9-981F-8FCE12CFAA79}"/>
              </a:ext>
            </a:extLst>
          </p:cNvPr>
          <p:cNvSpPr>
            <a:spLocks noGrp="1"/>
          </p:cNvSpPr>
          <p:nvPr>
            <p:ph idx="1"/>
          </p:nvPr>
        </p:nvSpPr>
        <p:spPr>
          <a:xfrm>
            <a:off x="282009" y="931578"/>
            <a:ext cx="8776535" cy="6261074"/>
          </a:xfrm>
        </p:spPr>
        <p:txBody>
          <a:bodyPr>
            <a:normAutofit/>
          </a:bodyPr>
          <a:lstStyle/>
          <a:p>
            <a:pPr marL="0" indent="0">
              <a:buNone/>
            </a:pPr>
            <a:br>
              <a:rPr lang="en-US" sz="2700" b="1" baseline="30000" dirty="0"/>
            </a:br>
            <a:endParaRPr lang="en-US" sz="2700" dirty="0"/>
          </a:p>
        </p:txBody>
      </p:sp>
      <p:pic>
        <p:nvPicPr>
          <p:cNvPr id="10" name="Picture 9">
            <a:extLst>
              <a:ext uri="{FF2B5EF4-FFF2-40B4-BE49-F238E27FC236}">
                <a16:creationId xmlns:a16="http://schemas.microsoft.com/office/drawing/2014/main" id="{B61BE144-7219-418E-8F7E-879476AB1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17" y="2677657"/>
            <a:ext cx="3669182" cy="3576893"/>
          </a:xfrm>
          <a:prstGeom prst="rect">
            <a:avLst/>
          </a:prstGeom>
        </p:spPr>
      </p:pic>
      <p:pic>
        <p:nvPicPr>
          <p:cNvPr id="11" name="Picture 10">
            <a:extLst>
              <a:ext uri="{FF2B5EF4-FFF2-40B4-BE49-F238E27FC236}">
                <a16:creationId xmlns:a16="http://schemas.microsoft.com/office/drawing/2014/main" id="{5AEA0615-DEB9-4A34-95EA-74745CC3D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327" y="776563"/>
            <a:ext cx="3669182" cy="3576893"/>
          </a:xfrm>
          <a:prstGeom prst="rect">
            <a:avLst/>
          </a:prstGeom>
        </p:spPr>
      </p:pic>
      <p:pic>
        <p:nvPicPr>
          <p:cNvPr id="12" name="Picture 11">
            <a:extLst>
              <a:ext uri="{FF2B5EF4-FFF2-40B4-BE49-F238E27FC236}">
                <a16:creationId xmlns:a16="http://schemas.microsoft.com/office/drawing/2014/main" id="{8A1F7062-C356-4DC6-8351-9CD5076FD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331" y="3460852"/>
            <a:ext cx="3669182" cy="3576893"/>
          </a:xfrm>
          <a:prstGeom prst="rect">
            <a:avLst/>
          </a:prstGeom>
        </p:spPr>
      </p:pic>
      <p:sp>
        <p:nvSpPr>
          <p:cNvPr id="13" name="Rectangle 12">
            <a:extLst>
              <a:ext uri="{FF2B5EF4-FFF2-40B4-BE49-F238E27FC236}">
                <a16:creationId xmlns:a16="http://schemas.microsoft.com/office/drawing/2014/main" id="{E26C22C6-4428-42AA-9C13-F89147EE113D}"/>
              </a:ext>
            </a:extLst>
          </p:cNvPr>
          <p:cNvSpPr/>
          <p:nvPr/>
        </p:nvSpPr>
        <p:spPr>
          <a:xfrm rot="20717433">
            <a:off x="222775" y="4262170"/>
            <a:ext cx="3968866" cy="588519"/>
          </a:xfrm>
          <a:prstGeom prst="rect">
            <a:avLst/>
          </a:prstGeom>
        </p:spPr>
        <p:txBody>
          <a:bodyPr wrap="square">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lang="en-US" sz="5400" b="1" spc="-200" dirty="0">
                <a:solidFill>
                  <a:srgbClr val="2E5596"/>
                </a:solidFill>
                <a:latin typeface="Ubuntu" panose="020B0504030602030204" pitchFamily="34" charset="0"/>
              </a:rPr>
              <a:t>REJECT</a:t>
            </a:r>
            <a:endParaRPr kumimoji="0" lang="en-US" sz="5400" b="1" i="0" u="none" strike="noStrike" kern="1200" cap="none" spc="-200" normalizeH="0" baseline="0" noProof="0" dirty="0">
              <a:ln>
                <a:noFill/>
              </a:ln>
              <a:solidFill>
                <a:srgbClr val="2E5596"/>
              </a:solidFill>
              <a:effectLst/>
              <a:uLnTx/>
              <a:uFillTx/>
              <a:latin typeface="Ubuntu" panose="020B0504030602030204" pitchFamily="34" charset="0"/>
              <a:ea typeface="+mn-ea"/>
              <a:cs typeface="+mn-cs"/>
            </a:endParaRPr>
          </a:p>
        </p:txBody>
      </p:sp>
      <p:sp>
        <p:nvSpPr>
          <p:cNvPr id="14" name="Rectangle 13">
            <a:extLst>
              <a:ext uri="{FF2B5EF4-FFF2-40B4-BE49-F238E27FC236}">
                <a16:creationId xmlns:a16="http://schemas.microsoft.com/office/drawing/2014/main" id="{6CA366E3-B785-48BB-9B52-7FD67CED3075}"/>
              </a:ext>
            </a:extLst>
          </p:cNvPr>
          <p:cNvSpPr/>
          <p:nvPr/>
        </p:nvSpPr>
        <p:spPr>
          <a:xfrm rot="20717433">
            <a:off x="2160573" y="2346243"/>
            <a:ext cx="3968866" cy="588519"/>
          </a:xfrm>
          <a:prstGeom prst="rect">
            <a:avLst/>
          </a:prstGeom>
        </p:spPr>
        <p:txBody>
          <a:bodyPr wrap="square">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5400" b="1" i="0" u="none" strike="noStrike" kern="1200" cap="none" spc="-200" normalizeH="0" baseline="0" noProof="0" dirty="0">
                <a:ln>
                  <a:noFill/>
                </a:ln>
                <a:solidFill>
                  <a:srgbClr val="2E5596"/>
                </a:solidFill>
                <a:effectLst/>
                <a:uLnTx/>
                <a:uFillTx/>
                <a:latin typeface="Ubuntu" panose="020B0504030602030204" pitchFamily="34" charset="0"/>
                <a:ea typeface="+mn-ea"/>
                <a:cs typeface="+mn-cs"/>
              </a:rPr>
              <a:t>RECEIVE</a:t>
            </a:r>
          </a:p>
        </p:txBody>
      </p:sp>
      <p:sp>
        <p:nvSpPr>
          <p:cNvPr id="15" name="Rectangle 14">
            <a:extLst>
              <a:ext uri="{FF2B5EF4-FFF2-40B4-BE49-F238E27FC236}">
                <a16:creationId xmlns:a16="http://schemas.microsoft.com/office/drawing/2014/main" id="{583DB2DC-E038-4B17-8444-BF50D73374A4}"/>
              </a:ext>
            </a:extLst>
          </p:cNvPr>
          <p:cNvSpPr/>
          <p:nvPr/>
        </p:nvSpPr>
        <p:spPr>
          <a:xfrm rot="20717433">
            <a:off x="2880489" y="5007537"/>
            <a:ext cx="3968866" cy="588519"/>
          </a:xfrm>
          <a:prstGeom prst="rect">
            <a:avLst/>
          </a:prstGeom>
        </p:spPr>
        <p:txBody>
          <a:bodyPr wrap="square">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5400" b="1" i="0" u="none" strike="noStrike" kern="1200" cap="none" spc="-200" normalizeH="0" baseline="0" noProof="0" dirty="0">
                <a:ln>
                  <a:noFill/>
                </a:ln>
                <a:solidFill>
                  <a:srgbClr val="2E5596"/>
                </a:solidFill>
                <a:effectLst/>
                <a:uLnTx/>
                <a:uFillTx/>
                <a:latin typeface="Ubuntu" panose="020B0504030602030204" pitchFamily="34" charset="0"/>
                <a:ea typeface="+mn-ea"/>
                <a:cs typeface="+mn-cs"/>
              </a:rPr>
              <a:t>REDEEM</a:t>
            </a:r>
          </a:p>
        </p:txBody>
      </p:sp>
    </p:spTree>
    <p:extLst>
      <p:ext uri="{BB962C8B-B14F-4D97-AF65-F5344CB8AC3E}">
        <p14:creationId xmlns:p14="http://schemas.microsoft.com/office/powerpoint/2010/main" val="203143215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Relating to Culture</a:t>
            </a:r>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5852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Philippians 4:8-9</a:t>
            </a:r>
          </a:p>
        </p:txBody>
      </p:sp>
      <p:sp>
        <p:nvSpPr>
          <p:cNvPr id="9" name="Content Placeholder 2">
            <a:extLst>
              <a:ext uri="{FF2B5EF4-FFF2-40B4-BE49-F238E27FC236}">
                <a16:creationId xmlns:a16="http://schemas.microsoft.com/office/drawing/2014/main" id="{43241A0E-045B-4BE9-981F-8FCE12CFAA79}"/>
              </a:ext>
            </a:extLst>
          </p:cNvPr>
          <p:cNvSpPr>
            <a:spLocks noGrp="1"/>
          </p:cNvSpPr>
          <p:nvPr>
            <p:ph idx="1"/>
          </p:nvPr>
        </p:nvSpPr>
        <p:spPr>
          <a:xfrm>
            <a:off x="282009" y="931578"/>
            <a:ext cx="8776535" cy="6261074"/>
          </a:xfrm>
        </p:spPr>
        <p:txBody>
          <a:bodyPr>
            <a:normAutofit/>
          </a:bodyPr>
          <a:lstStyle/>
          <a:p>
            <a:pPr marL="0" indent="0">
              <a:buNone/>
            </a:pPr>
            <a:br>
              <a:rPr lang="en-US" sz="2700" b="1" baseline="30000" dirty="0"/>
            </a:br>
            <a:endParaRPr lang="en-US" sz="2700" dirty="0"/>
          </a:p>
        </p:txBody>
      </p:sp>
      <p:pic>
        <p:nvPicPr>
          <p:cNvPr id="10" name="Picture 9">
            <a:extLst>
              <a:ext uri="{FF2B5EF4-FFF2-40B4-BE49-F238E27FC236}">
                <a16:creationId xmlns:a16="http://schemas.microsoft.com/office/drawing/2014/main" id="{B61BE144-7219-418E-8F7E-879476AB1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17" y="2677657"/>
            <a:ext cx="3669182" cy="3576893"/>
          </a:xfrm>
          <a:prstGeom prst="rect">
            <a:avLst/>
          </a:prstGeom>
        </p:spPr>
      </p:pic>
      <p:pic>
        <p:nvPicPr>
          <p:cNvPr id="11" name="Picture 10">
            <a:extLst>
              <a:ext uri="{FF2B5EF4-FFF2-40B4-BE49-F238E27FC236}">
                <a16:creationId xmlns:a16="http://schemas.microsoft.com/office/drawing/2014/main" id="{5AEA0615-DEB9-4A34-95EA-74745CC3D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327" y="776563"/>
            <a:ext cx="3669182" cy="3576893"/>
          </a:xfrm>
          <a:prstGeom prst="rect">
            <a:avLst/>
          </a:prstGeom>
        </p:spPr>
      </p:pic>
      <p:pic>
        <p:nvPicPr>
          <p:cNvPr id="12" name="Picture 11">
            <a:extLst>
              <a:ext uri="{FF2B5EF4-FFF2-40B4-BE49-F238E27FC236}">
                <a16:creationId xmlns:a16="http://schemas.microsoft.com/office/drawing/2014/main" id="{8A1F7062-C356-4DC6-8351-9CD5076FD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331" y="3460852"/>
            <a:ext cx="3669182" cy="3576893"/>
          </a:xfrm>
          <a:prstGeom prst="rect">
            <a:avLst/>
          </a:prstGeom>
        </p:spPr>
      </p:pic>
      <p:sp>
        <p:nvSpPr>
          <p:cNvPr id="13" name="Rectangle 12">
            <a:extLst>
              <a:ext uri="{FF2B5EF4-FFF2-40B4-BE49-F238E27FC236}">
                <a16:creationId xmlns:a16="http://schemas.microsoft.com/office/drawing/2014/main" id="{E26C22C6-4428-42AA-9C13-F89147EE113D}"/>
              </a:ext>
            </a:extLst>
          </p:cNvPr>
          <p:cNvSpPr/>
          <p:nvPr/>
        </p:nvSpPr>
        <p:spPr>
          <a:xfrm rot="20717433">
            <a:off x="222775" y="4262170"/>
            <a:ext cx="3968866" cy="588519"/>
          </a:xfrm>
          <a:prstGeom prst="rect">
            <a:avLst/>
          </a:prstGeom>
        </p:spPr>
        <p:txBody>
          <a:bodyPr wrap="square">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lang="en-US" sz="5400" b="1" spc="-200" dirty="0">
                <a:solidFill>
                  <a:srgbClr val="2E5596"/>
                </a:solidFill>
                <a:latin typeface="Ubuntu" panose="020B0504030602030204" pitchFamily="34" charset="0"/>
              </a:rPr>
              <a:t>REJECT</a:t>
            </a:r>
            <a:endParaRPr kumimoji="0" lang="en-US" sz="5400" b="1" i="0" u="none" strike="noStrike" kern="1200" cap="none" spc="-200" normalizeH="0" baseline="0" noProof="0" dirty="0">
              <a:ln>
                <a:noFill/>
              </a:ln>
              <a:solidFill>
                <a:srgbClr val="2E5596"/>
              </a:solidFill>
              <a:effectLst/>
              <a:uLnTx/>
              <a:uFillTx/>
              <a:latin typeface="Ubuntu" panose="020B0504030602030204" pitchFamily="34" charset="0"/>
              <a:ea typeface="+mn-ea"/>
              <a:cs typeface="+mn-cs"/>
            </a:endParaRPr>
          </a:p>
        </p:txBody>
      </p:sp>
      <p:sp>
        <p:nvSpPr>
          <p:cNvPr id="14" name="Rectangle 13">
            <a:extLst>
              <a:ext uri="{FF2B5EF4-FFF2-40B4-BE49-F238E27FC236}">
                <a16:creationId xmlns:a16="http://schemas.microsoft.com/office/drawing/2014/main" id="{6CA366E3-B785-48BB-9B52-7FD67CED3075}"/>
              </a:ext>
            </a:extLst>
          </p:cNvPr>
          <p:cNvSpPr/>
          <p:nvPr/>
        </p:nvSpPr>
        <p:spPr>
          <a:xfrm rot="20717433">
            <a:off x="2160573" y="2346243"/>
            <a:ext cx="3968866" cy="588519"/>
          </a:xfrm>
          <a:prstGeom prst="rect">
            <a:avLst/>
          </a:prstGeom>
        </p:spPr>
        <p:txBody>
          <a:bodyPr wrap="square">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5400" b="1" i="0" u="none" strike="noStrike" kern="1200" cap="none" spc="-200" normalizeH="0" baseline="0" noProof="0" dirty="0">
                <a:ln>
                  <a:noFill/>
                </a:ln>
                <a:solidFill>
                  <a:srgbClr val="2E5596"/>
                </a:solidFill>
                <a:effectLst/>
                <a:uLnTx/>
                <a:uFillTx/>
                <a:latin typeface="Ubuntu" panose="020B0504030602030204" pitchFamily="34" charset="0"/>
                <a:ea typeface="+mn-ea"/>
                <a:cs typeface="+mn-cs"/>
              </a:rPr>
              <a:t>RECEIVE</a:t>
            </a:r>
          </a:p>
        </p:txBody>
      </p:sp>
      <p:sp>
        <p:nvSpPr>
          <p:cNvPr id="15" name="Rectangle 14">
            <a:extLst>
              <a:ext uri="{FF2B5EF4-FFF2-40B4-BE49-F238E27FC236}">
                <a16:creationId xmlns:a16="http://schemas.microsoft.com/office/drawing/2014/main" id="{583DB2DC-E038-4B17-8444-BF50D73374A4}"/>
              </a:ext>
            </a:extLst>
          </p:cNvPr>
          <p:cNvSpPr/>
          <p:nvPr/>
        </p:nvSpPr>
        <p:spPr>
          <a:xfrm rot="20717433">
            <a:off x="2880489" y="5007537"/>
            <a:ext cx="3968866" cy="588519"/>
          </a:xfrm>
          <a:prstGeom prst="rect">
            <a:avLst/>
          </a:prstGeom>
        </p:spPr>
        <p:txBody>
          <a:bodyPr wrap="square">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5400" b="1" i="0" u="none" strike="noStrike" kern="1200" cap="none" spc="-200" normalizeH="0" baseline="0" noProof="0" dirty="0">
                <a:ln>
                  <a:noFill/>
                </a:ln>
                <a:solidFill>
                  <a:srgbClr val="2E5596"/>
                </a:solidFill>
                <a:effectLst/>
                <a:uLnTx/>
                <a:uFillTx/>
                <a:latin typeface="Ubuntu" panose="020B0504030602030204" pitchFamily="34" charset="0"/>
                <a:ea typeface="+mn-ea"/>
                <a:cs typeface="+mn-cs"/>
              </a:rPr>
              <a:t>REDEEM</a:t>
            </a:r>
          </a:p>
        </p:txBody>
      </p:sp>
    </p:spTree>
    <p:extLst>
      <p:ext uri="{BB962C8B-B14F-4D97-AF65-F5344CB8AC3E}">
        <p14:creationId xmlns:p14="http://schemas.microsoft.com/office/powerpoint/2010/main" val="382194358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Relating to Culture</a:t>
            </a:r>
          </a:p>
        </p:txBody>
      </p:sp>
      <p:sp>
        <p:nvSpPr>
          <p:cNvPr id="9" name="Content Placeholder 2">
            <a:extLst>
              <a:ext uri="{FF2B5EF4-FFF2-40B4-BE49-F238E27FC236}">
                <a16:creationId xmlns:a16="http://schemas.microsoft.com/office/drawing/2014/main" id="{43241A0E-045B-4BE9-981F-8FCE12CFAA79}"/>
              </a:ext>
            </a:extLst>
          </p:cNvPr>
          <p:cNvSpPr>
            <a:spLocks noGrp="1"/>
          </p:cNvSpPr>
          <p:nvPr>
            <p:ph idx="1"/>
          </p:nvPr>
        </p:nvSpPr>
        <p:spPr>
          <a:xfrm>
            <a:off x="282009" y="931578"/>
            <a:ext cx="8776535" cy="6261074"/>
          </a:xfrm>
        </p:spPr>
        <p:txBody>
          <a:bodyPr>
            <a:normAutofit/>
          </a:bodyPr>
          <a:lstStyle/>
          <a:p>
            <a:pPr marL="0" indent="0">
              <a:buNone/>
            </a:pPr>
            <a:br>
              <a:rPr lang="en-US" sz="2700" b="1" baseline="30000" dirty="0"/>
            </a:br>
            <a:endParaRPr lang="en-US" sz="2700" dirty="0"/>
          </a:p>
        </p:txBody>
      </p:sp>
      <p:pic>
        <p:nvPicPr>
          <p:cNvPr id="10" name="Picture 9">
            <a:extLst>
              <a:ext uri="{FF2B5EF4-FFF2-40B4-BE49-F238E27FC236}">
                <a16:creationId xmlns:a16="http://schemas.microsoft.com/office/drawing/2014/main" id="{B61BE144-7219-418E-8F7E-879476AB1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17" y="2677657"/>
            <a:ext cx="3669182" cy="3576893"/>
          </a:xfrm>
          <a:prstGeom prst="rect">
            <a:avLst/>
          </a:prstGeom>
        </p:spPr>
      </p:pic>
      <p:pic>
        <p:nvPicPr>
          <p:cNvPr id="11" name="Picture 10">
            <a:extLst>
              <a:ext uri="{FF2B5EF4-FFF2-40B4-BE49-F238E27FC236}">
                <a16:creationId xmlns:a16="http://schemas.microsoft.com/office/drawing/2014/main" id="{5AEA0615-DEB9-4A34-95EA-74745CC3D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327" y="776563"/>
            <a:ext cx="3669182" cy="3576893"/>
          </a:xfrm>
          <a:prstGeom prst="rect">
            <a:avLst/>
          </a:prstGeom>
        </p:spPr>
      </p:pic>
      <p:pic>
        <p:nvPicPr>
          <p:cNvPr id="12" name="Picture 11">
            <a:extLst>
              <a:ext uri="{FF2B5EF4-FFF2-40B4-BE49-F238E27FC236}">
                <a16:creationId xmlns:a16="http://schemas.microsoft.com/office/drawing/2014/main" id="{8A1F7062-C356-4DC6-8351-9CD5076FD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331" y="3460852"/>
            <a:ext cx="3669182" cy="3576893"/>
          </a:xfrm>
          <a:prstGeom prst="rect">
            <a:avLst/>
          </a:prstGeom>
        </p:spPr>
      </p:pic>
      <p:sp>
        <p:nvSpPr>
          <p:cNvPr id="13" name="Rectangle 12">
            <a:extLst>
              <a:ext uri="{FF2B5EF4-FFF2-40B4-BE49-F238E27FC236}">
                <a16:creationId xmlns:a16="http://schemas.microsoft.com/office/drawing/2014/main" id="{E26C22C6-4428-42AA-9C13-F89147EE113D}"/>
              </a:ext>
            </a:extLst>
          </p:cNvPr>
          <p:cNvSpPr/>
          <p:nvPr/>
        </p:nvSpPr>
        <p:spPr>
          <a:xfrm rot="20717433">
            <a:off x="222775" y="4262170"/>
            <a:ext cx="3968866" cy="588519"/>
          </a:xfrm>
          <a:prstGeom prst="rect">
            <a:avLst/>
          </a:prstGeom>
        </p:spPr>
        <p:txBody>
          <a:bodyPr wrap="square">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lang="en-US" sz="5400" b="1" spc="-200" dirty="0">
                <a:solidFill>
                  <a:srgbClr val="2E5596"/>
                </a:solidFill>
                <a:latin typeface="Ubuntu" panose="020B0504030602030204" pitchFamily="34" charset="0"/>
              </a:rPr>
              <a:t>REJECT</a:t>
            </a:r>
            <a:endParaRPr kumimoji="0" lang="en-US" sz="5400" b="1" i="0" u="none" strike="noStrike" kern="1200" cap="none" spc="-200" normalizeH="0" baseline="0" noProof="0" dirty="0">
              <a:ln>
                <a:noFill/>
              </a:ln>
              <a:solidFill>
                <a:srgbClr val="2E5596"/>
              </a:solidFill>
              <a:effectLst/>
              <a:uLnTx/>
              <a:uFillTx/>
              <a:latin typeface="Ubuntu" panose="020B0504030602030204" pitchFamily="34" charset="0"/>
              <a:ea typeface="+mn-ea"/>
              <a:cs typeface="+mn-cs"/>
            </a:endParaRPr>
          </a:p>
        </p:txBody>
      </p:sp>
      <p:sp>
        <p:nvSpPr>
          <p:cNvPr id="14" name="Rectangle 13">
            <a:extLst>
              <a:ext uri="{FF2B5EF4-FFF2-40B4-BE49-F238E27FC236}">
                <a16:creationId xmlns:a16="http://schemas.microsoft.com/office/drawing/2014/main" id="{6CA366E3-B785-48BB-9B52-7FD67CED3075}"/>
              </a:ext>
            </a:extLst>
          </p:cNvPr>
          <p:cNvSpPr/>
          <p:nvPr/>
        </p:nvSpPr>
        <p:spPr>
          <a:xfrm rot="20717433">
            <a:off x="2160573" y="2346243"/>
            <a:ext cx="3968866" cy="588519"/>
          </a:xfrm>
          <a:prstGeom prst="rect">
            <a:avLst/>
          </a:prstGeom>
        </p:spPr>
        <p:txBody>
          <a:bodyPr wrap="square">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5400" b="1" i="0" u="none" strike="noStrike" kern="1200" cap="none" spc="-200" normalizeH="0" baseline="0" noProof="0" dirty="0">
                <a:ln>
                  <a:noFill/>
                </a:ln>
                <a:solidFill>
                  <a:srgbClr val="2E5596"/>
                </a:solidFill>
                <a:effectLst/>
                <a:uLnTx/>
                <a:uFillTx/>
                <a:latin typeface="Ubuntu" panose="020B0504030602030204" pitchFamily="34" charset="0"/>
                <a:ea typeface="+mn-ea"/>
                <a:cs typeface="+mn-cs"/>
              </a:rPr>
              <a:t>RECEIVE</a:t>
            </a:r>
          </a:p>
        </p:txBody>
      </p:sp>
      <p:sp>
        <p:nvSpPr>
          <p:cNvPr id="15" name="Rectangle 14">
            <a:extLst>
              <a:ext uri="{FF2B5EF4-FFF2-40B4-BE49-F238E27FC236}">
                <a16:creationId xmlns:a16="http://schemas.microsoft.com/office/drawing/2014/main" id="{583DB2DC-E038-4B17-8444-BF50D73374A4}"/>
              </a:ext>
            </a:extLst>
          </p:cNvPr>
          <p:cNvSpPr/>
          <p:nvPr/>
        </p:nvSpPr>
        <p:spPr>
          <a:xfrm rot="20717433">
            <a:off x="2880489" y="5007537"/>
            <a:ext cx="3968866" cy="588519"/>
          </a:xfrm>
          <a:prstGeom prst="rect">
            <a:avLst/>
          </a:prstGeom>
        </p:spPr>
        <p:txBody>
          <a:bodyPr wrap="square">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5400" b="1" i="0" u="none" strike="noStrike" kern="1200" cap="none" spc="-200" normalizeH="0" baseline="0" noProof="0" dirty="0">
                <a:ln>
                  <a:noFill/>
                </a:ln>
                <a:solidFill>
                  <a:srgbClr val="2E5596"/>
                </a:solidFill>
                <a:effectLst/>
                <a:uLnTx/>
                <a:uFillTx/>
                <a:latin typeface="Ubuntu" panose="020B0504030602030204" pitchFamily="34" charset="0"/>
                <a:ea typeface="+mn-ea"/>
                <a:cs typeface="+mn-cs"/>
              </a:rPr>
              <a:t>REDEEM</a:t>
            </a:r>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585233" y="322738"/>
            <a:ext cx="3628545" cy="15528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Philippians 4:8-9</a:t>
            </a:r>
          </a:p>
          <a:p>
            <a:r>
              <a:rPr lang="en-US" sz="3200" dirty="0"/>
              <a:t>Rom 12:2</a:t>
            </a:r>
          </a:p>
        </p:txBody>
      </p:sp>
    </p:spTree>
    <p:extLst>
      <p:ext uri="{BB962C8B-B14F-4D97-AF65-F5344CB8AC3E}">
        <p14:creationId xmlns:p14="http://schemas.microsoft.com/office/powerpoint/2010/main" val="374167513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Relating to Culture</a:t>
            </a:r>
          </a:p>
        </p:txBody>
      </p:sp>
      <p:sp>
        <p:nvSpPr>
          <p:cNvPr id="9" name="Content Placeholder 2">
            <a:extLst>
              <a:ext uri="{FF2B5EF4-FFF2-40B4-BE49-F238E27FC236}">
                <a16:creationId xmlns:a16="http://schemas.microsoft.com/office/drawing/2014/main" id="{43241A0E-045B-4BE9-981F-8FCE12CFAA79}"/>
              </a:ext>
            </a:extLst>
          </p:cNvPr>
          <p:cNvSpPr>
            <a:spLocks noGrp="1"/>
          </p:cNvSpPr>
          <p:nvPr>
            <p:ph idx="1"/>
          </p:nvPr>
        </p:nvSpPr>
        <p:spPr>
          <a:xfrm>
            <a:off x="282009" y="931578"/>
            <a:ext cx="8776535" cy="6261074"/>
          </a:xfrm>
        </p:spPr>
        <p:txBody>
          <a:bodyPr>
            <a:normAutofit/>
          </a:bodyPr>
          <a:lstStyle/>
          <a:p>
            <a:pPr marL="0" indent="0">
              <a:buNone/>
            </a:pPr>
            <a:br>
              <a:rPr lang="en-US" sz="2700" b="1" baseline="30000" dirty="0"/>
            </a:br>
            <a:endParaRPr lang="en-US" sz="2700" dirty="0"/>
          </a:p>
        </p:txBody>
      </p:sp>
      <p:pic>
        <p:nvPicPr>
          <p:cNvPr id="10" name="Picture 9">
            <a:extLst>
              <a:ext uri="{FF2B5EF4-FFF2-40B4-BE49-F238E27FC236}">
                <a16:creationId xmlns:a16="http://schemas.microsoft.com/office/drawing/2014/main" id="{B61BE144-7219-418E-8F7E-879476AB1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17" y="2677657"/>
            <a:ext cx="3669182" cy="3576893"/>
          </a:xfrm>
          <a:prstGeom prst="rect">
            <a:avLst/>
          </a:prstGeom>
        </p:spPr>
      </p:pic>
      <p:pic>
        <p:nvPicPr>
          <p:cNvPr id="11" name="Picture 10">
            <a:extLst>
              <a:ext uri="{FF2B5EF4-FFF2-40B4-BE49-F238E27FC236}">
                <a16:creationId xmlns:a16="http://schemas.microsoft.com/office/drawing/2014/main" id="{5AEA0615-DEB9-4A34-95EA-74745CC3D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327" y="776563"/>
            <a:ext cx="3669182" cy="3576893"/>
          </a:xfrm>
          <a:prstGeom prst="rect">
            <a:avLst/>
          </a:prstGeom>
        </p:spPr>
      </p:pic>
      <p:pic>
        <p:nvPicPr>
          <p:cNvPr id="12" name="Picture 11">
            <a:extLst>
              <a:ext uri="{FF2B5EF4-FFF2-40B4-BE49-F238E27FC236}">
                <a16:creationId xmlns:a16="http://schemas.microsoft.com/office/drawing/2014/main" id="{8A1F7062-C356-4DC6-8351-9CD5076FD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331" y="3460852"/>
            <a:ext cx="3669182" cy="3576893"/>
          </a:xfrm>
          <a:prstGeom prst="rect">
            <a:avLst/>
          </a:prstGeom>
        </p:spPr>
      </p:pic>
      <p:sp>
        <p:nvSpPr>
          <p:cNvPr id="13" name="Rectangle 12">
            <a:extLst>
              <a:ext uri="{FF2B5EF4-FFF2-40B4-BE49-F238E27FC236}">
                <a16:creationId xmlns:a16="http://schemas.microsoft.com/office/drawing/2014/main" id="{E26C22C6-4428-42AA-9C13-F89147EE113D}"/>
              </a:ext>
            </a:extLst>
          </p:cNvPr>
          <p:cNvSpPr/>
          <p:nvPr/>
        </p:nvSpPr>
        <p:spPr>
          <a:xfrm rot="20717433">
            <a:off x="222775" y="4262170"/>
            <a:ext cx="3968866" cy="588519"/>
          </a:xfrm>
          <a:prstGeom prst="rect">
            <a:avLst/>
          </a:prstGeom>
        </p:spPr>
        <p:txBody>
          <a:bodyPr wrap="square">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lang="en-US" sz="5400" b="1" spc="-200" dirty="0">
                <a:solidFill>
                  <a:srgbClr val="2E5596"/>
                </a:solidFill>
                <a:latin typeface="Ubuntu" panose="020B0504030602030204" pitchFamily="34" charset="0"/>
              </a:rPr>
              <a:t>REJECT</a:t>
            </a:r>
            <a:endParaRPr kumimoji="0" lang="en-US" sz="5400" b="1" i="0" u="none" strike="noStrike" kern="1200" cap="none" spc="-200" normalizeH="0" baseline="0" noProof="0" dirty="0">
              <a:ln>
                <a:noFill/>
              </a:ln>
              <a:solidFill>
                <a:srgbClr val="2E5596"/>
              </a:solidFill>
              <a:effectLst/>
              <a:uLnTx/>
              <a:uFillTx/>
              <a:latin typeface="Ubuntu" panose="020B0504030602030204" pitchFamily="34" charset="0"/>
              <a:ea typeface="+mn-ea"/>
              <a:cs typeface="+mn-cs"/>
            </a:endParaRPr>
          </a:p>
        </p:txBody>
      </p:sp>
      <p:sp>
        <p:nvSpPr>
          <p:cNvPr id="14" name="Rectangle 13">
            <a:extLst>
              <a:ext uri="{FF2B5EF4-FFF2-40B4-BE49-F238E27FC236}">
                <a16:creationId xmlns:a16="http://schemas.microsoft.com/office/drawing/2014/main" id="{6CA366E3-B785-48BB-9B52-7FD67CED3075}"/>
              </a:ext>
            </a:extLst>
          </p:cNvPr>
          <p:cNvSpPr/>
          <p:nvPr/>
        </p:nvSpPr>
        <p:spPr>
          <a:xfrm rot="20717433">
            <a:off x="2160573" y="2346243"/>
            <a:ext cx="3968866" cy="588519"/>
          </a:xfrm>
          <a:prstGeom prst="rect">
            <a:avLst/>
          </a:prstGeom>
        </p:spPr>
        <p:txBody>
          <a:bodyPr wrap="square">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5400" b="1" i="0" u="none" strike="noStrike" kern="1200" cap="none" spc="-200" normalizeH="0" baseline="0" noProof="0" dirty="0">
                <a:ln>
                  <a:noFill/>
                </a:ln>
                <a:solidFill>
                  <a:srgbClr val="2E5596"/>
                </a:solidFill>
                <a:effectLst/>
                <a:uLnTx/>
                <a:uFillTx/>
                <a:latin typeface="Ubuntu" panose="020B0504030602030204" pitchFamily="34" charset="0"/>
                <a:ea typeface="+mn-ea"/>
                <a:cs typeface="+mn-cs"/>
              </a:rPr>
              <a:t>RECEIVE</a:t>
            </a:r>
          </a:p>
        </p:txBody>
      </p:sp>
      <p:sp>
        <p:nvSpPr>
          <p:cNvPr id="15" name="Rectangle 14">
            <a:extLst>
              <a:ext uri="{FF2B5EF4-FFF2-40B4-BE49-F238E27FC236}">
                <a16:creationId xmlns:a16="http://schemas.microsoft.com/office/drawing/2014/main" id="{583DB2DC-E038-4B17-8444-BF50D73374A4}"/>
              </a:ext>
            </a:extLst>
          </p:cNvPr>
          <p:cNvSpPr/>
          <p:nvPr/>
        </p:nvSpPr>
        <p:spPr>
          <a:xfrm rot="20717433">
            <a:off x="2880489" y="5007537"/>
            <a:ext cx="3968866" cy="588519"/>
          </a:xfrm>
          <a:prstGeom prst="rect">
            <a:avLst/>
          </a:prstGeom>
        </p:spPr>
        <p:txBody>
          <a:bodyPr wrap="square">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5400" b="1" i="0" u="none" strike="noStrike" kern="1200" cap="none" spc="-200" normalizeH="0" baseline="0" noProof="0" dirty="0">
                <a:ln>
                  <a:noFill/>
                </a:ln>
                <a:solidFill>
                  <a:srgbClr val="2E5596"/>
                </a:solidFill>
                <a:effectLst/>
                <a:uLnTx/>
                <a:uFillTx/>
                <a:latin typeface="Ubuntu" panose="020B0504030602030204" pitchFamily="34" charset="0"/>
                <a:ea typeface="+mn-ea"/>
                <a:cs typeface="+mn-cs"/>
              </a:rPr>
              <a:t>REDEEM</a:t>
            </a:r>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585233" y="322738"/>
            <a:ext cx="3628545" cy="15528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Philippians 4:8-9</a:t>
            </a:r>
          </a:p>
          <a:p>
            <a:r>
              <a:rPr lang="en-US" sz="3200" dirty="0"/>
              <a:t>Rom 12:2</a:t>
            </a:r>
          </a:p>
        </p:txBody>
      </p:sp>
      <p:sp>
        <p:nvSpPr>
          <p:cNvPr id="16" name="Title 1">
            <a:extLst>
              <a:ext uri="{FF2B5EF4-FFF2-40B4-BE49-F238E27FC236}">
                <a16:creationId xmlns:a16="http://schemas.microsoft.com/office/drawing/2014/main" id="{11B6CAFE-6080-4101-B663-281DA8E3B1D4}"/>
              </a:ext>
            </a:extLst>
          </p:cNvPr>
          <p:cNvSpPr txBox="1">
            <a:spLocks/>
          </p:cNvSpPr>
          <p:nvPr/>
        </p:nvSpPr>
        <p:spPr>
          <a:xfrm rot="20707206">
            <a:off x="5134453" y="61523"/>
            <a:ext cx="3873648" cy="5248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2600" b="0" dirty="0"/>
              <a:t>      </a:t>
            </a:r>
            <a:r>
              <a:rPr lang="en-US" sz="2500" b="0" dirty="0"/>
              <a:t>Instead of teaching   </a:t>
            </a:r>
          </a:p>
          <a:p>
            <a:r>
              <a:rPr lang="en-US" sz="2500" b="0" dirty="0"/>
              <a:t>   disciples </a:t>
            </a:r>
            <a:r>
              <a:rPr lang="en-US" sz="2500" b="0" i="1" dirty="0"/>
              <a:t>what </a:t>
            </a:r>
            <a:r>
              <a:rPr lang="en-US" sz="2500" b="0" dirty="0"/>
              <a:t>to think, you need to teach them  </a:t>
            </a:r>
          </a:p>
          <a:p>
            <a:r>
              <a:rPr lang="en-US" sz="2500" b="0" i="1" dirty="0"/>
              <a:t>    how </a:t>
            </a:r>
            <a:r>
              <a:rPr lang="en-US" sz="2500" b="0" dirty="0"/>
              <a:t>to think.</a:t>
            </a:r>
          </a:p>
        </p:txBody>
      </p:sp>
      <p:sp>
        <p:nvSpPr>
          <p:cNvPr id="17" name="Title 1">
            <a:extLst>
              <a:ext uri="{FF2B5EF4-FFF2-40B4-BE49-F238E27FC236}">
                <a16:creationId xmlns:a16="http://schemas.microsoft.com/office/drawing/2014/main" id="{09DD60E1-4756-422E-A1B9-95472DD634AC}"/>
              </a:ext>
            </a:extLst>
          </p:cNvPr>
          <p:cNvSpPr txBox="1">
            <a:spLocks/>
          </p:cNvSpPr>
          <p:nvPr/>
        </p:nvSpPr>
        <p:spPr>
          <a:xfrm rot="20707206">
            <a:off x="5921222" y="2818867"/>
            <a:ext cx="3873648" cy="5248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2400" b="0" i="1" dirty="0"/>
              <a:t>   </a:t>
            </a:r>
            <a:r>
              <a:rPr lang="en-US" sz="2000" b="0" dirty="0"/>
              <a:t>—Dennis </a:t>
            </a:r>
            <a:r>
              <a:rPr lang="en-US" sz="2000" b="0" dirty="0" err="1"/>
              <a:t>Mccallum</a:t>
            </a:r>
            <a:r>
              <a:rPr lang="en-US" sz="2000" b="0" i="1" dirty="0"/>
              <a:t>, </a:t>
            </a:r>
          </a:p>
          <a:p>
            <a:r>
              <a:rPr lang="en-US" sz="2000" b="0" i="1" dirty="0"/>
              <a:t>Organic Discipleship</a:t>
            </a:r>
          </a:p>
        </p:txBody>
      </p:sp>
    </p:spTree>
    <p:extLst>
      <p:ext uri="{BB962C8B-B14F-4D97-AF65-F5344CB8AC3E}">
        <p14:creationId xmlns:p14="http://schemas.microsoft.com/office/powerpoint/2010/main" val="109913114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Relating to Culture</a:t>
            </a:r>
          </a:p>
        </p:txBody>
      </p:sp>
      <p:sp>
        <p:nvSpPr>
          <p:cNvPr id="9" name="Content Placeholder 2">
            <a:extLst>
              <a:ext uri="{FF2B5EF4-FFF2-40B4-BE49-F238E27FC236}">
                <a16:creationId xmlns:a16="http://schemas.microsoft.com/office/drawing/2014/main" id="{43241A0E-045B-4BE9-981F-8FCE12CFAA79}"/>
              </a:ext>
            </a:extLst>
          </p:cNvPr>
          <p:cNvSpPr>
            <a:spLocks noGrp="1"/>
          </p:cNvSpPr>
          <p:nvPr>
            <p:ph idx="1"/>
          </p:nvPr>
        </p:nvSpPr>
        <p:spPr>
          <a:xfrm>
            <a:off x="282009" y="931578"/>
            <a:ext cx="8776535" cy="6261074"/>
          </a:xfrm>
        </p:spPr>
        <p:txBody>
          <a:bodyPr>
            <a:normAutofit/>
          </a:bodyPr>
          <a:lstStyle/>
          <a:p>
            <a:pPr marL="0" indent="0">
              <a:buNone/>
            </a:pPr>
            <a:br>
              <a:rPr lang="en-US" sz="2700" b="1" baseline="30000" dirty="0"/>
            </a:br>
            <a:endParaRPr lang="en-US" sz="2700" dirty="0"/>
          </a:p>
        </p:txBody>
      </p:sp>
      <p:pic>
        <p:nvPicPr>
          <p:cNvPr id="10" name="Picture 9">
            <a:extLst>
              <a:ext uri="{FF2B5EF4-FFF2-40B4-BE49-F238E27FC236}">
                <a16:creationId xmlns:a16="http://schemas.microsoft.com/office/drawing/2014/main" id="{B61BE144-7219-418E-8F7E-879476AB1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17" y="2677657"/>
            <a:ext cx="3669182" cy="3576893"/>
          </a:xfrm>
          <a:prstGeom prst="rect">
            <a:avLst/>
          </a:prstGeom>
        </p:spPr>
      </p:pic>
      <p:pic>
        <p:nvPicPr>
          <p:cNvPr id="11" name="Picture 10">
            <a:extLst>
              <a:ext uri="{FF2B5EF4-FFF2-40B4-BE49-F238E27FC236}">
                <a16:creationId xmlns:a16="http://schemas.microsoft.com/office/drawing/2014/main" id="{5AEA0615-DEB9-4A34-95EA-74745CC3D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327" y="776563"/>
            <a:ext cx="3669182" cy="3576893"/>
          </a:xfrm>
          <a:prstGeom prst="rect">
            <a:avLst/>
          </a:prstGeom>
        </p:spPr>
      </p:pic>
      <p:pic>
        <p:nvPicPr>
          <p:cNvPr id="12" name="Picture 11">
            <a:extLst>
              <a:ext uri="{FF2B5EF4-FFF2-40B4-BE49-F238E27FC236}">
                <a16:creationId xmlns:a16="http://schemas.microsoft.com/office/drawing/2014/main" id="{8A1F7062-C356-4DC6-8351-9CD5076FD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331" y="3460852"/>
            <a:ext cx="3669182" cy="3576893"/>
          </a:xfrm>
          <a:prstGeom prst="rect">
            <a:avLst/>
          </a:prstGeom>
        </p:spPr>
      </p:pic>
      <p:sp>
        <p:nvSpPr>
          <p:cNvPr id="13" name="Rectangle 12">
            <a:extLst>
              <a:ext uri="{FF2B5EF4-FFF2-40B4-BE49-F238E27FC236}">
                <a16:creationId xmlns:a16="http://schemas.microsoft.com/office/drawing/2014/main" id="{E26C22C6-4428-42AA-9C13-F89147EE113D}"/>
              </a:ext>
            </a:extLst>
          </p:cNvPr>
          <p:cNvSpPr/>
          <p:nvPr/>
        </p:nvSpPr>
        <p:spPr>
          <a:xfrm rot="20717433">
            <a:off x="222775" y="4262170"/>
            <a:ext cx="3968866" cy="588519"/>
          </a:xfrm>
          <a:prstGeom prst="rect">
            <a:avLst/>
          </a:prstGeom>
        </p:spPr>
        <p:txBody>
          <a:bodyPr wrap="square">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lang="en-US" sz="5400" b="1" spc="-200" dirty="0">
                <a:solidFill>
                  <a:srgbClr val="2E5596"/>
                </a:solidFill>
                <a:latin typeface="Ubuntu" panose="020B0504030602030204" pitchFamily="34" charset="0"/>
              </a:rPr>
              <a:t>REJECT</a:t>
            </a:r>
            <a:endParaRPr kumimoji="0" lang="en-US" sz="5400" b="1" i="0" u="none" strike="noStrike" kern="1200" cap="none" spc="-200" normalizeH="0" baseline="0" noProof="0" dirty="0">
              <a:ln>
                <a:noFill/>
              </a:ln>
              <a:solidFill>
                <a:srgbClr val="2E5596"/>
              </a:solidFill>
              <a:effectLst/>
              <a:uLnTx/>
              <a:uFillTx/>
              <a:latin typeface="Ubuntu" panose="020B0504030602030204" pitchFamily="34" charset="0"/>
              <a:ea typeface="+mn-ea"/>
              <a:cs typeface="+mn-cs"/>
            </a:endParaRPr>
          </a:p>
        </p:txBody>
      </p:sp>
      <p:sp>
        <p:nvSpPr>
          <p:cNvPr id="14" name="Rectangle 13">
            <a:extLst>
              <a:ext uri="{FF2B5EF4-FFF2-40B4-BE49-F238E27FC236}">
                <a16:creationId xmlns:a16="http://schemas.microsoft.com/office/drawing/2014/main" id="{6CA366E3-B785-48BB-9B52-7FD67CED3075}"/>
              </a:ext>
            </a:extLst>
          </p:cNvPr>
          <p:cNvSpPr/>
          <p:nvPr/>
        </p:nvSpPr>
        <p:spPr>
          <a:xfrm rot="20717433">
            <a:off x="2160573" y="2346243"/>
            <a:ext cx="3968866" cy="588519"/>
          </a:xfrm>
          <a:prstGeom prst="rect">
            <a:avLst/>
          </a:prstGeom>
        </p:spPr>
        <p:txBody>
          <a:bodyPr wrap="square">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5400" b="1" i="0" u="none" strike="noStrike" kern="1200" cap="none" spc="-200" normalizeH="0" baseline="0" noProof="0" dirty="0">
                <a:ln>
                  <a:noFill/>
                </a:ln>
                <a:solidFill>
                  <a:srgbClr val="2E5596"/>
                </a:solidFill>
                <a:effectLst/>
                <a:uLnTx/>
                <a:uFillTx/>
                <a:latin typeface="Ubuntu" panose="020B0504030602030204" pitchFamily="34" charset="0"/>
                <a:ea typeface="+mn-ea"/>
                <a:cs typeface="+mn-cs"/>
              </a:rPr>
              <a:t>RECEIVE</a:t>
            </a:r>
          </a:p>
        </p:txBody>
      </p:sp>
      <p:sp>
        <p:nvSpPr>
          <p:cNvPr id="15" name="Rectangle 14">
            <a:extLst>
              <a:ext uri="{FF2B5EF4-FFF2-40B4-BE49-F238E27FC236}">
                <a16:creationId xmlns:a16="http://schemas.microsoft.com/office/drawing/2014/main" id="{583DB2DC-E038-4B17-8444-BF50D73374A4}"/>
              </a:ext>
            </a:extLst>
          </p:cNvPr>
          <p:cNvSpPr/>
          <p:nvPr/>
        </p:nvSpPr>
        <p:spPr>
          <a:xfrm rot="20717433">
            <a:off x="2880489" y="5007537"/>
            <a:ext cx="3968866" cy="588519"/>
          </a:xfrm>
          <a:prstGeom prst="rect">
            <a:avLst/>
          </a:prstGeom>
        </p:spPr>
        <p:txBody>
          <a:bodyPr wrap="square">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5400" b="1" i="0" u="none" strike="noStrike" kern="1200" cap="none" spc="-200" normalizeH="0" baseline="0" noProof="0" dirty="0">
                <a:ln>
                  <a:noFill/>
                </a:ln>
                <a:solidFill>
                  <a:srgbClr val="2E5596"/>
                </a:solidFill>
                <a:effectLst/>
                <a:uLnTx/>
                <a:uFillTx/>
                <a:latin typeface="Ubuntu" panose="020B0504030602030204" pitchFamily="34" charset="0"/>
                <a:ea typeface="+mn-ea"/>
                <a:cs typeface="+mn-cs"/>
              </a:rPr>
              <a:t>REDEEM</a:t>
            </a:r>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585233" y="322738"/>
            <a:ext cx="3628545" cy="15528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Philippians 4:8-9</a:t>
            </a:r>
          </a:p>
          <a:p>
            <a:r>
              <a:rPr lang="en-US" sz="3200" dirty="0"/>
              <a:t>Rom 12:2</a:t>
            </a:r>
          </a:p>
        </p:txBody>
      </p:sp>
      <p:sp>
        <p:nvSpPr>
          <p:cNvPr id="16" name="Title 1">
            <a:extLst>
              <a:ext uri="{FF2B5EF4-FFF2-40B4-BE49-F238E27FC236}">
                <a16:creationId xmlns:a16="http://schemas.microsoft.com/office/drawing/2014/main" id="{11B6CAFE-6080-4101-B663-281DA8E3B1D4}"/>
              </a:ext>
            </a:extLst>
          </p:cNvPr>
          <p:cNvSpPr txBox="1">
            <a:spLocks/>
          </p:cNvSpPr>
          <p:nvPr/>
        </p:nvSpPr>
        <p:spPr>
          <a:xfrm rot="20707206">
            <a:off x="5134453" y="61523"/>
            <a:ext cx="3873648" cy="5248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2600" b="0" dirty="0"/>
              <a:t>      </a:t>
            </a:r>
            <a:r>
              <a:rPr lang="en-US" sz="2500" b="0" dirty="0"/>
              <a:t>Instead of teaching   </a:t>
            </a:r>
          </a:p>
          <a:p>
            <a:r>
              <a:rPr lang="en-US" sz="2500" b="0" dirty="0"/>
              <a:t>   disciples </a:t>
            </a:r>
            <a:r>
              <a:rPr lang="en-US" sz="2500" b="0" i="1" dirty="0"/>
              <a:t>what </a:t>
            </a:r>
            <a:r>
              <a:rPr lang="en-US" sz="2500" b="0" dirty="0"/>
              <a:t>to think, you need to teach them  </a:t>
            </a:r>
          </a:p>
          <a:p>
            <a:r>
              <a:rPr lang="en-US" sz="2500" b="0" i="1" dirty="0"/>
              <a:t>    how </a:t>
            </a:r>
            <a:r>
              <a:rPr lang="en-US" sz="2500" b="0" dirty="0"/>
              <a:t>to think.</a:t>
            </a:r>
          </a:p>
        </p:txBody>
      </p:sp>
      <p:sp>
        <p:nvSpPr>
          <p:cNvPr id="17" name="Title 1">
            <a:extLst>
              <a:ext uri="{FF2B5EF4-FFF2-40B4-BE49-F238E27FC236}">
                <a16:creationId xmlns:a16="http://schemas.microsoft.com/office/drawing/2014/main" id="{09DD60E1-4756-422E-A1B9-95472DD634AC}"/>
              </a:ext>
            </a:extLst>
          </p:cNvPr>
          <p:cNvSpPr txBox="1">
            <a:spLocks/>
          </p:cNvSpPr>
          <p:nvPr/>
        </p:nvSpPr>
        <p:spPr>
          <a:xfrm rot="20707206">
            <a:off x="5921222" y="2818867"/>
            <a:ext cx="3873648" cy="5248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2400" b="0" i="1" dirty="0"/>
              <a:t>   </a:t>
            </a:r>
            <a:r>
              <a:rPr lang="en-US" sz="2000" b="0" dirty="0"/>
              <a:t>—Dennis </a:t>
            </a:r>
            <a:r>
              <a:rPr lang="en-US" sz="2000" b="0" dirty="0" err="1"/>
              <a:t>Mccallum</a:t>
            </a:r>
            <a:r>
              <a:rPr lang="en-US" sz="2000" b="0" i="1" dirty="0"/>
              <a:t>, </a:t>
            </a:r>
          </a:p>
          <a:p>
            <a:r>
              <a:rPr lang="en-US" sz="2000" b="0" i="1" dirty="0"/>
              <a:t>Organic Discipleship</a:t>
            </a:r>
          </a:p>
        </p:txBody>
      </p:sp>
      <p:sp>
        <p:nvSpPr>
          <p:cNvPr id="18" name="Title 1">
            <a:extLst>
              <a:ext uri="{FF2B5EF4-FFF2-40B4-BE49-F238E27FC236}">
                <a16:creationId xmlns:a16="http://schemas.microsoft.com/office/drawing/2014/main" id="{EA521CA5-5D95-4EFE-9D85-28FC4AA2F9BC}"/>
              </a:ext>
            </a:extLst>
          </p:cNvPr>
          <p:cNvSpPr txBox="1">
            <a:spLocks/>
          </p:cNvSpPr>
          <p:nvPr/>
        </p:nvSpPr>
        <p:spPr>
          <a:xfrm rot="20707206">
            <a:off x="-101461" y="-214571"/>
            <a:ext cx="3873648" cy="5248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4200" dirty="0" err="1"/>
              <a:t>reCreation</a:t>
            </a:r>
            <a:endParaRPr lang="en-US" sz="4200" dirty="0"/>
          </a:p>
        </p:txBody>
      </p:sp>
      <p:sp>
        <p:nvSpPr>
          <p:cNvPr id="20" name="Title 1">
            <a:extLst>
              <a:ext uri="{FF2B5EF4-FFF2-40B4-BE49-F238E27FC236}">
                <a16:creationId xmlns:a16="http://schemas.microsoft.com/office/drawing/2014/main" id="{DF4F5095-00B9-42D0-A30A-7A1F08A446C3}"/>
              </a:ext>
            </a:extLst>
          </p:cNvPr>
          <p:cNvSpPr txBox="1">
            <a:spLocks/>
          </p:cNvSpPr>
          <p:nvPr/>
        </p:nvSpPr>
        <p:spPr>
          <a:xfrm rot="20707206">
            <a:off x="4965291" y="-1685756"/>
            <a:ext cx="3873648" cy="5248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4200" dirty="0" err="1"/>
              <a:t>reConnection</a:t>
            </a:r>
            <a:endParaRPr lang="en-US" sz="4200" dirty="0"/>
          </a:p>
        </p:txBody>
      </p:sp>
    </p:spTree>
    <p:extLst>
      <p:ext uri="{BB962C8B-B14F-4D97-AF65-F5344CB8AC3E}">
        <p14:creationId xmlns:p14="http://schemas.microsoft.com/office/powerpoint/2010/main" val="106092311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Relating to Culture</a:t>
            </a:r>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585233" y="341593"/>
            <a:ext cx="7621390"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John 17:15-18</a:t>
            </a:r>
            <a:r>
              <a:rPr lang="en-US" sz="2400" dirty="0"/>
              <a:t> (see talk from 10/8/18)</a:t>
            </a:r>
          </a:p>
        </p:txBody>
      </p:sp>
      <p:sp>
        <p:nvSpPr>
          <p:cNvPr id="9" name="Content Placeholder 2">
            <a:extLst>
              <a:ext uri="{FF2B5EF4-FFF2-40B4-BE49-F238E27FC236}">
                <a16:creationId xmlns:a16="http://schemas.microsoft.com/office/drawing/2014/main" id="{43241A0E-045B-4BE9-981F-8FCE12CFAA79}"/>
              </a:ext>
            </a:extLst>
          </p:cNvPr>
          <p:cNvSpPr>
            <a:spLocks noGrp="1"/>
          </p:cNvSpPr>
          <p:nvPr>
            <p:ph idx="1"/>
          </p:nvPr>
        </p:nvSpPr>
        <p:spPr>
          <a:xfrm>
            <a:off x="282009" y="931578"/>
            <a:ext cx="8776535" cy="6261074"/>
          </a:xfrm>
        </p:spPr>
        <p:txBody>
          <a:bodyPr>
            <a:normAutofit/>
          </a:bodyPr>
          <a:lstStyle/>
          <a:p>
            <a:pPr marL="0" indent="0">
              <a:buNone/>
            </a:pPr>
            <a:br>
              <a:rPr lang="en-US" sz="2700" b="1" baseline="30000" dirty="0"/>
            </a:br>
            <a:endParaRPr lang="en-US" sz="2700" dirty="0"/>
          </a:p>
        </p:txBody>
      </p:sp>
      <p:sp>
        <p:nvSpPr>
          <p:cNvPr id="3" name="Hexagon 2">
            <a:extLst>
              <a:ext uri="{FF2B5EF4-FFF2-40B4-BE49-F238E27FC236}">
                <a16:creationId xmlns:a16="http://schemas.microsoft.com/office/drawing/2014/main" id="{BFE4733D-CF1B-4369-AC5E-0D0103DDC8F4}"/>
              </a:ext>
            </a:extLst>
          </p:cNvPr>
          <p:cNvSpPr/>
          <p:nvPr/>
        </p:nvSpPr>
        <p:spPr>
          <a:xfrm rot="1595421">
            <a:off x="557850" y="1512152"/>
            <a:ext cx="5465629" cy="4930322"/>
          </a:xfrm>
          <a:prstGeom prst="hexagon">
            <a:avLst/>
          </a:prstGeom>
          <a:solidFill>
            <a:srgbClr val="2E57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B6A2C687-ACC4-403F-B7A3-23CE7CD5E9BB}"/>
              </a:ext>
            </a:extLst>
          </p:cNvPr>
          <p:cNvSpPr/>
          <p:nvPr/>
        </p:nvSpPr>
        <p:spPr>
          <a:xfrm rot="1595421">
            <a:off x="2465153" y="1511729"/>
            <a:ext cx="5465629" cy="4930322"/>
          </a:xfrm>
          <a:prstGeom prst="hexagon">
            <a:avLst/>
          </a:prstGeom>
          <a:solidFill>
            <a:srgbClr val="FFDE75">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65C6736D-6EE7-462A-951D-08BBBCC85A2F}"/>
              </a:ext>
            </a:extLst>
          </p:cNvPr>
          <p:cNvSpPr txBox="1">
            <a:spLocks/>
          </p:cNvSpPr>
          <p:nvPr/>
        </p:nvSpPr>
        <p:spPr>
          <a:xfrm rot="19417627">
            <a:off x="396631" y="1723116"/>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pPr algn="ctr"/>
            <a:r>
              <a:rPr lang="en-US" sz="2800" dirty="0">
                <a:solidFill>
                  <a:srgbClr val="FEDD78"/>
                </a:solidFill>
              </a:rPr>
              <a:t>In the world &amp; </a:t>
            </a:r>
            <a:br>
              <a:rPr lang="en-US" sz="2800" dirty="0">
                <a:solidFill>
                  <a:srgbClr val="FEDD78"/>
                </a:solidFill>
              </a:rPr>
            </a:br>
            <a:r>
              <a:rPr lang="en-US" sz="2800" i="1" dirty="0">
                <a:solidFill>
                  <a:srgbClr val="FEDD78"/>
                </a:solidFill>
              </a:rPr>
              <a:t>of the world</a:t>
            </a:r>
          </a:p>
        </p:txBody>
      </p:sp>
      <p:sp>
        <p:nvSpPr>
          <p:cNvPr id="18" name="Title 1">
            <a:extLst>
              <a:ext uri="{FF2B5EF4-FFF2-40B4-BE49-F238E27FC236}">
                <a16:creationId xmlns:a16="http://schemas.microsoft.com/office/drawing/2014/main" id="{A3B68F5F-8069-4F80-A673-1196E813ED9C}"/>
              </a:ext>
            </a:extLst>
          </p:cNvPr>
          <p:cNvSpPr txBox="1">
            <a:spLocks/>
          </p:cNvSpPr>
          <p:nvPr/>
        </p:nvSpPr>
        <p:spPr>
          <a:xfrm rot="1633134">
            <a:off x="4319690" y="1617677"/>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pPr algn="ctr"/>
            <a:r>
              <a:rPr lang="en-US" sz="2800" i="1" dirty="0"/>
              <a:t>Not in the world</a:t>
            </a:r>
            <a:r>
              <a:rPr lang="en-US" sz="2800" dirty="0"/>
              <a:t> &amp; </a:t>
            </a:r>
            <a:br>
              <a:rPr lang="en-US" sz="2800" dirty="0"/>
            </a:br>
            <a:r>
              <a:rPr lang="en-US" sz="2800" dirty="0"/>
              <a:t>not of the world</a:t>
            </a:r>
          </a:p>
        </p:txBody>
      </p:sp>
      <p:sp>
        <p:nvSpPr>
          <p:cNvPr id="19" name="Title 1">
            <a:extLst>
              <a:ext uri="{FF2B5EF4-FFF2-40B4-BE49-F238E27FC236}">
                <a16:creationId xmlns:a16="http://schemas.microsoft.com/office/drawing/2014/main" id="{7CA9896F-1119-47B5-9B9A-3E1C9F4B9A75}"/>
              </a:ext>
            </a:extLst>
          </p:cNvPr>
          <p:cNvSpPr txBox="1">
            <a:spLocks/>
          </p:cNvSpPr>
          <p:nvPr/>
        </p:nvSpPr>
        <p:spPr>
          <a:xfrm>
            <a:off x="2437206" y="2713648"/>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pPr algn="ctr"/>
            <a:r>
              <a:rPr lang="en-US" sz="2800" dirty="0"/>
              <a:t>In the world,  </a:t>
            </a:r>
            <a:br>
              <a:rPr lang="en-US" sz="2800" dirty="0"/>
            </a:br>
            <a:r>
              <a:rPr lang="en-US" sz="2800" dirty="0"/>
              <a:t>not of the world</a:t>
            </a:r>
            <a:endParaRPr lang="en-US" sz="2800" i="1" dirty="0"/>
          </a:p>
        </p:txBody>
      </p:sp>
    </p:spTree>
    <p:extLst>
      <p:ext uri="{BB962C8B-B14F-4D97-AF65-F5344CB8AC3E}">
        <p14:creationId xmlns:p14="http://schemas.microsoft.com/office/powerpoint/2010/main" val="309927502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Relating to Culture</a:t>
            </a:r>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585233" y="341593"/>
            <a:ext cx="7621390"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r>
              <a:rPr lang="en-US" sz="3200" dirty="0"/>
              <a:t>John 17:15-18</a:t>
            </a:r>
            <a:r>
              <a:rPr lang="en-US" sz="2400" dirty="0"/>
              <a:t> (see talk from 10/8/18)</a:t>
            </a:r>
          </a:p>
        </p:txBody>
      </p:sp>
      <p:sp>
        <p:nvSpPr>
          <p:cNvPr id="9" name="Content Placeholder 2">
            <a:extLst>
              <a:ext uri="{FF2B5EF4-FFF2-40B4-BE49-F238E27FC236}">
                <a16:creationId xmlns:a16="http://schemas.microsoft.com/office/drawing/2014/main" id="{43241A0E-045B-4BE9-981F-8FCE12CFAA79}"/>
              </a:ext>
            </a:extLst>
          </p:cNvPr>
          <p:cNvSpPr>
            <a:spLocks noGrp="1"/>
          </p:cNvSpPr>
          <p:nvPr>
            <p:ph idx="1"/>
          </p:nvPr>
        </p:nvSpPr>
        <p:spPr>
          <a:xfrm>
            <a:off x="282009" y="931578"/>
            <a:ext cx="8776535" cy="6261074"/>
          </a:xfrm>
        </p:spPr>
        <p:txBody>
          <a:bodyPr>
            <a:normAutofit/>
          </a:bodyPr>
          <a:lstStyle/>
          <a:p>
            <a:pPr marL="0" indent="0">
              <a:buNone/>
            </a:pPr>
            <a:br>
              <a:rPr lang="en-US" sz="2700" b="1" baseline="30000" dirty="0"/>
            </a:br>
            <a:endParaRPr lang="en-US" sz="2700" dirty="0"/>
          </a:p>
        </p:txBody>
      </p:sp>
      <p:sp>
        <p:nvSpPr>
          <p:cNvPr id="3" name="Hexagon 2">
            <a:extLst>
              <a:ext uri="{FF2B5EF4-FFF2-40B4-BE49-F238E27FC236}">
                <a16:creationId xmlns:a16="http://schemas.microsoft.com/office/drawing/2014/main" id="{BFE4733D-CF1B-4369-AC5E-0D0103DDC8F4}"/>
              </a:ext>
            </a:extLst>
          </p:cNvPr>
          <p:cNvSpPr/>
          <p:nvPr/>
        </p:nvSpPr>
        <p:spPr>
          <a:xfrm rot="1595421">
            <a:off x="557850" y="1512152"/>
            <a:ext cx="5465629" cy="4930322"/>
          </a:xfrm>
          <a:prstGeom prst="hexagon">
            <a:avLst/>
          </a:prstGeom>
          <a:solidFill>
            <a:srgbClr val="2E57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B6A2C687-ACC4-403F-B7A3-23CE7CD5E9BB}"/>
              </a:ext>
            </a:extLst>
          </p:cNvPr>
          <p:cNvSpPr/>
          <p:nvPr/>
        </p:nvSpPr>
        <p:spPr>
          <a:xfrm rot="1595421">
            <a:off x="2465153" y="1511729"/>
            <a:ext cx="5465629" cy="4930322"/>
          </a:xfrm>
          <a:prstGeom prst="hexagon">
            <a:avLst/>
          </a:prstGeom>
          <a:solidFill>
            <a:srgbClr val="FFDE75">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65C6736D-6EE7-462A-951D-08BBBCC85A2F}"/>
              </a:ext>
            </a:extLst>
          </p:cNvPr>
          <p:cNvSpPr txBox="1">
            <a:spLocks/>
          </p:cNvSpPr>
          <p:nvPr/>
        </p:nvSpPr>
        <p:spPr>
          <a:xfrm rot="19417627">
            <a:off x="396631" y="1723116"/>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pPr algn="ctr"/>
            <a:r>
              <a:rPr lang="en-US" sz="2800" dirty="0">
                <a:solidFill>
                  <a:srgbClr val="FEDD78"/>
                </a:solidFill>
              </a:rPr>
              <a:t>In the world &amp; </a:t>
            </a:r>
            <a:br>
              <a:rPr lang="en-US" sz="2800" dirty="0">
                <a:solidFill>
                  <a:srgbClr val="FEDD78"/>
                </a:solidFill>
              </a:rPr>
            </a:br>
            <a:r>
              <a:rPr lang="en-US" sz="2800" i="1" dirty="0">
                <a:solidFill>
                  <a:srgbClr val="FEDD78"/>
                </a:solidFill>
              </a:rPr>
              <a:t>of the world</a:t>
            </a:r>
          </a:p>
        </p:txBody>
      </p:sp>
      <p:sp>
        <p:nvSpPr>
          <p:cNvPr id="18" name="Title 1">
            <a:extLst>
              <a:ext uri="{FF2B5EF4-FFF2-40B4-BE49-F238E27FC236}">
                <a16:creationId xmlns:a16="http://schemas.microsoft.com/office/drawing/2014/main" id="{A3B68F5F-8069-4F80-A673-1196E813ED9C}"/>
              </a:ext>
            </a:extLst>
          </p:cNvPr>
          <p:cNvSpPr txBox="1">
            <a:spLocks/>
          </p:cNvSpPr>
          <p:nvPr/>
        </p:nvSpPr>
        <p:spPr>
          <a:xfrm rot="1633134">
            <a:off x="4319690" y="1617677"/>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pPr algn="ctr"/>
            <a:r>
              <a:rPr lang="en-US" sz="2800" i="1" dirty="0"/>
              <a:t>Not in the world</a:t>
            </a:r>
            <a:r>
              <a:rPr lang="en-US" sz="2800" dirty="0"/>
              <a:t> &amp; </a:t>
            </a:r>
            <a:br>
              <a:rPr lang="en-US" sz="2800" dirty="0"/>
            </a:br>
            <a:r>
              <a:rPr lang="en-US" sz="2800" dirty="0"/>
              <a:t>not of the world</a:t>
            </a:r>
          </a:p>
        </p:txBody>
      </p:sp>
      <p:sp>
        <p:nvSpPr>
          <p:cNvPr id="19" name="Title 1">
            <a:extLst>
              <a:ext uri="{FF2B5EF4-FFF2-40B4-BE49-F238E27FC236}">
                <a16:creationId xmlns:a16="http://schemas.microsoft.com/office/drawing/2014/main" id="{7CA9896F-1119-47B5-9B9A-3E1C9F4B9A75}"/>
              </a:ext>
            </a:extLst>
          </p:cNvPr>
          <p:cNvSpPr txBox="1">
            <a:spLocks/>
          </p:cNvSpPr>
          <p:nvPr/>
        </p:nvSpPr>
        <p:spPr>
          <a:xfrm>
            <a:off x="2437206" y="2713648"/>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pPr algn="ctr"/>
            <a:r>
              <a:rPr lang="en-US" sz="2800" dirty="0"/>
              <a:t>In the world,  </a:t>
            </a:r>
            <a:br>
              <a:rPr lang="en-US" sz="2800" dirty="0"/>
            </a:br>
            <a:r>
              <a:rPr lang="en-US" sz="2800" dirty="0"/>
              <a:t>not of the world</a:t>
            </a:r>
            <a:endParaRPr lang="en-US" sz="2800" i="1" dirty="0"/>
          </a:p>
        </p:txBody>
      </p:sp>
      <p:sp>
        <p:nvSpPr>
          <p:cNvPr id="10" name="Title 1">
            <a:extLst>
              <a:ext uri="{FF2B5EF4-FFF2-40B4-BE49-F238E27FC236}">
                <a16:creationId xmlns:a16="http://schemas.microsoft.com/office/drawing/2014/main" id="{C59B4AE7-4F9E-491A-A97B-EEE28CF6E676}"/>
              </a:ext>
            </a:extLst>
          </p:cNvPr>
          <p:cNvSpPr txBox="1">
            <a:spLocks/>
          </p:cNvSpPr>
          <p:nvPr/>
        </p:nvSpPr>
        <p:spPr>
          <a:xfrm>
            <a:off x="2465394" y="4032229"/>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pPr algn="ctr"/>
            <a:r>
              <a:rPr lang="en-US" sz="3600" dirty="0" err="1"/>
              <a:t>reCreation</a:t>
            </a:r>
            <a:br>
              <a:rPr lang="en-US" sz="3600" dirty="0"/>
            </a:br>
            <a:r>
              <a:rPr lang="en-US" sz="3600" dirty="0" err="1"/>
              <a:t>reConnection</a:t>
            </a:r>
            <a:endParaRPr lang="en-US" sz="3600" i="1" dirty="0"/>
          </a:p>
        </p:txBody>
      </p:sp>
    </p:spTree>
    <p:extLst>
      <p:ext uri="{BB962C8B-B14F-4D97-AF65-F5344CB8AC3E}">
        <p14:creationId xmlns:p14="http://schemas.microsoft.com/office/powerpoint/2010/main" val="92562870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AC45D0-953F-4EA0-AAF2-6003D2FA4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569" y="-1337857"/>
            <a:ext cx="10454326" cy="7840745"/>
          </a:xfrm>
          <a:prstGeom prst="rect">
            <a:avLst/>
          </a:prstGeom>
        </p:spPr>
      </p:pic>
      <p:sp>
        <p:nvSpPr>
          <p:cNvPr id="4" name="TextBox 3">
            <a:extLst>
              <a:ext uri="{FF2B5EF4-FFF2-40B4-BE49-F238E27FC236}">
                <a16:creationId xmlns:a16="http://schemas.microsoft.com/office/drawing/2014/main" id="{08767518-E56F-45DA-92A0-03B5B6CED401}"/>
              </a:ext>
            </a:extLst>
          </p:cNvPr>
          <p:cNvSpPr txBox="1"/>
          <p:nvPr/>
        </p:nvSpPr>
        <p:spPr>
          <a:xfrm>
            <a:off x="311085" y="4986783"/>
            <a:ext cx="8832915" cy="1569660"/>
          </a:xfrm>
          <a:prstGeom prst="rect">
            <a:avLst/>
          </a:prstGeom>
          <a:noFill/>
        </p:spPr>
        <p:txBody>
          <a:bodyPr wrap="square" rtlCol="0">
            <a:spAutoFit/>
          </a:bodyPr>
          <a:lstStyle/>
          <a:p>
            <a:r>
              <a:rPr lang="en-US" sz="4800" b="1" dirty="0">
                <a:solidFill>
                  <a:srgbClr val="FEE300"/>
                </a:solidFill>
                <a:latin typeface="Ubuntu" panose="020B0504030602030204" pitchFamily="34" charset="0"/>
              </a:rPr>
              <a:t>Bill </a:t>
            </a:r>
            <a:r>
              <a:rPr lang="en-US" sz="4800" b="1" dirty="0" err="1">
                <a:solidFill>
                  <a:srgbClr val="FEE300"/>
                </a:solidFill>
                <a:latin typeface="Ubuntu" panose="020B0504030602030204" pitchFamily="34" charset="0"/>
              </a:rPr>
              <a:t>Bickmeier</a:t>
            </a:r>
            <a:endParaRPr lang="en-US" sz="4800" b="1" dirty="0">
              <a:solidFill>
                <a:srgbClr val="FEE300"/>
              </a:solidFill>
              <a:latin typeface="Ubuntu" panose="020B0504030602030204" pitchFamily="34" charset="0"/>
            </a:endParaRPr>
          </a:p>
          <a:p>
            <a:r>
              <a:rPr lang="en-US" sz="3600" b="1" dirty="0">
                <a:solidFill>
                  <a:srgbClr val="FEE300"/>
                </a:solidFill>
                <a:latin typeface="Ubuntu" panose="020B0504030602030204" pitchFamily="34" charset="0"/>
              </a:rPr>
              <a:t>President of the Gospel Circuit Riders </a:t>
            </a:r>
            <a:r>
              <a:rPr lang="en-US" sz="4800" b="1" dirty="0">
                <a:solidFill>
                  <a:srgbClr val="FEE300"/>
                </a:solidFill>
                <a:latin typeface="Ubuntu" panose="020B0504030602030204" pitchFamily="34" charset="0"/>
              </a:rPr>
              <a:t> </a:t>
            </a:r>
          </a:p>
        </p:txBody>
      </p:sp>
      <p:pic>
        <p:nvPicPr>
          <p:cNvPr id="5" name="Picture 4">
            <a:extLst>
              <a:ext uri="{FF2B5EF4-FFF2-40B4-BE49-F238E27FC236}">
                <a16:creationId xmlns:a16="http://schemas.microsoft.com/office/drawing/2014/main" id="{5C37C012-FA4C-43C1-86B2-2FE2F071B949}"/>
              </a:ext>
            </a:extLst>
          </p:cNvPr>
          <p:cNvPicPr>
            <a:picLocks noChangeAspect="1"/>
          </p:cNvPicPr>
          <p:nvPr/>
        </p:nvPicPr>
        <p:blipFill rotWithShape="1">
          <a:blip r:embed="rId3">
            <a:extLst>
              <a:ext uri="{28A0092B-C50C-407E-A947-70E740481C1C}">
                <a14:useLocalDpi xmlns:a14="http://schemas.microsoft.com/office/drawing/2010/main" val="0"/>
              </a:ext>
            </a:extLst>
          </a:blip>
          <a:srcRect l="35177" r="44470" b="59472"/>
          <a:stretch/>
        </p:blipFill>
        <p:spPr>
          <a:xfrm>
            <a:off x="311085" y="301556"/>
            <a:ext cx="2828041" cy="4223493"/>
          </a:xfrm>
          <a:prstGeom prst="rect">
            <a:avLst/>
          </a:prstGeom>
        </p:spPr>
      </p:pic>
    </p:spTree>
    <p:extLst>
      <p:ext uri="{BB962C8B-B14F-4D97-AF65-F5344CB8AC3E}">
        <p14:creationId xmlns:p14="http://schemas.microsoft.com/office/powerpoint/2010/main" val="215922265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ewspaper, photo&#10;&#10;Description automatically generated">
            <a:extLst>
              <a:ext uri="{FF2B5EF4-FFF2-40B4-BE49-F238E27FC236}">
                <a16:creationId xmlns:a16="http://schemas.microsoft.com/office/drawing/2014/main" id="{D1732922-6350-4635-9125-B4B5B526A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168" y="-145921"/>
            <a:ext cx="11759021" cy="7305473"/>
          </a:xfrm>
          <a:prstGeom prst="rect">
            <a:avLst/>
          </a:prstGeom>
        </p:spPr>
      </p:pic>
    </p:spTree>
    <p:extLst>
      <p:ext uri="{BB962C8B-B14F-4D97-AF65-F5344CB8AC3E}">
        <p14:creationId xmlns:p14="http://schemas.microsoft.com/office/powerpoint/2010/main" val="55166616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Majesty</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261074"/>
          </a:xfrm>
        </p:spPr>
        <p:txBody>
          <a:bodyPr>
            <a:normAutofit/>
          </a:bodyPr>
          <a:lstStyle/>
          <a:p>
            <a:pPr marL="0" indent="0">
              <a:buNone/>
            </a:pPr>
            <a:r>
              <a:rPr lang="en-US" sz="2600" dirty="0"/>
              <a:t>Then I saw a new heaven and a new earth, </a:t>
            </a:r>
            <a:br>
              <a:rPr lang="en-US" sz="2600" dirty="0"/>
            </a:br>
            <a:r>
              <a:rPr lang="en-US" sz="2600" dirty="0"/>
              <a:t>for the first heaven and the first earth </a:t>
            </a:r>
            <a:br>
              <a:rPr lang="en-US" sz="2600" dirty="0"/>
            </a:br>
            <a:r>
              <a:rPr lang="en-US" sz="2600" dirty="0"/>
              <a:t>had passed away, and the sea was no more. </a:t>
            </a:r>
            <a:br>
              <a:rPr lang="en-US" sz="2600" dirty="0"/>
            </a:br>
            <a:r>
              <a:rPr lang="en-US" sz="2600" b="1" baseline="30000" dirty="0"/>
              <a:t>2 </a:t>
            </a:r>
            <a:r>
              <a:rPr lang="en-US" sz="2600" dirty="0"/>
              <a:t>And I saw the holy city, new Jerusalem, </a:t>
            </a:r>
            <a:br>
              <a:rPr lang="en-US" sz="2600" dirty="0"/>
            </a:br>
            <a:r>
              <a:rPr lang="en-US" sz="2600" dirty="0"/>
              <a:t>coming down out of heaven from God, </a:t>
            </a:r>
            <a:br>
              <a:rPr lang="en-US" sz="2600" dirty="0"/>
            </a:br>
            <a:r>
              <a:rPr lang="en-US" sz="2600" dirty="0"/>
              <a:t>prepared as a bride adorned for her husband.			</a:t>
            </a:r>
            <a:br>
              <a:rPr lang="en-US" sz="2600" dirty="0"/>
            </a:br>
            <a:r>
              <a:rPr lang="en-US" sz="2600" dirty="0"/>
              <a:t>					</a:t>
            </a:r>
            <a:r>
              <a:rPr lang="en-US" sz="2600" i="1" dirty="0"/>
              <a:t>Revelation 21:1-2</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E5797"/>
                </a:solidFill>
                <a:effectLst/>
                <a:uLnTx/>
                <a:uFillTx/>
                <a:latin typeface="Ubuntu" panose="020B0504030602030204" pitchFamily="34" charset="0"/>
                <a:ea typeface="+mj-ea"/>
                <a:cs typeface="+mj-cs"/>
              </a:rPr>
              <a:t>Rev 21-22</a:t>
            </a:r>
          </a:p>
        </p:txBody>
      </p:sp>
    </p:spTree>
    <p:extLst>
      <p:ext uri="{BB962C8B-B14F-4D97-AF65-F5344CB8AC3E}">
        <p14:creationId xmlns:p14="http://schemas.microsoft.com/office/powerpoint/2010/main" val="241941856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Majesty</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261074"/>
          </a:xfrm>
        </p:spPr>
        <p:txBody>
          <a:bodyPr>
            <a:normAutofit/>
          </a:bodyPr>
          <a:lstStyle/>
          <a:p>
            <a:pPr marL="0" indent="0">
              <a:buNone/>
            </a:pPr>
            <a:r>
              <a:rPr lang="en-US" sz="2600" b="1" baseline="30000" dirty="0"/>
              <a:t>22 </a:t>
            </a:r>
            <a:r>
              <a:rPr lang="en-US" sz="2600" dirty="0"/>
              <a:t>And I saw no temple in the city, for its temple </a:t>
            </a:r>
            <a:br>
              <a:rPr lang="en-US" sz="2600" dirty="0"/>
            </a:br>
            <a:r>
              <a:rPr lang="en-US" sz="2600" dirty="0"/>
              <a:t>is the Lord God the Almighty and the Lamb. </a:t>
            </a:r>
            <a:br>
              <a:rPr lang="en-US" sz="2600" dirty="0"/>
            </a:br>
            <a:r>
              <a:rPr lang="en-US" sz="2600" b="1" baseline="30000" dirty="0"/>
              <a:t>23 </a:t>
            </a:r>
            <a:r>
              <a:rPr lang="en-US" sz="2600" dirty="0"/>
              <a:t>And the city has no need of sun or moon to shine on it, for the glory of God gives it light, and its lamp is the Lamb.</a:t>
            </a:r>
            <a:br>
              <a:rPr lang="en-US" sz="2600" dirty="0"/>
            </a:br>
            <a:r>
              <a:rPr lang="en-US" sz="2600" b="1" baseline="30000" dirty="0"/>
              <a:t>24 </a:t>
            </a:r>
            <a:r>
              <a:rPr lang="en-US" sz="2600" dirty="0"/>
              <a:t>By its light will the nations walk, </a:t>
            </a:r>
            <a:br>
              <a:rPr lang="en-US" sz="2600" dirty="0"/>
            </a:br>
            <a:r>
              <a:rPr lang="en-US" sz="2600" dirty="0"/>
              <a:t>and the kings of the earth will bring their glory into it, </a:t>
            </a:r>
            <a:br>
              <a:rPr lang="en-US" sz="2600" dirty="0"/>
            </a:br>
            <a:r>
              <a:rPr lang="en-US" sz="2600" b="1" baseline="30000" dirty="0"/>
              <a:t>25 </a:t>
            </a:r>
            <a:r>
              <a:rPr lang="en-US" sz="2600" dirty="0"/>
              <a:t>and its gates will never be shut by day—</a:t>
            </a:r>
            <a:br>
              <a:rPr lang="en-US" sz="2600" dirty="0"/>
            </a:br>
            <a:r>
              <a:rPr lang="en-US" sz="2600" dirty="0"/>
              <a:t>and there will be no night there. </a:t>
            </a:r>
            <a:br>
              <a:rPr lang="en-US" sz="2600" dirty="0"/>
            </a:br>
            <a:r>
              <a:rPr lang="en-US" sz="2600" b="1" baseline="30000" dirty="0"/>
              <a:t>26 </a:t>
            </a:r>
            <a:r>
              <a:rPr lang="en-US" sz="2600" dirty="0"/>
              <a:t>They will bring into it the glory </a:t>
            </a:r>
            <a:br>
              <a:rPr lang="en-US" sz="2600" dirty="0"/>
            </a:br>
            <a:r>
              <a:rPr lang="en-US" sz="2600" dirty="0"/>
              <a:t>and the honor of the nations. </a:t>
            </a:r>
            <a:br>
              <a:rPr lang="en-US" sz="2600" dirty="0"/>
            </a:br>
            <a:r>
              <a:rPr lang="en-US" sz="2600" b="1" baseline="30000" dirty="0"/>
              <a:t>27 </a:t>
            </a:r>
            <a:r>
              <a:rPr lang="en-US" sz="2600" dirty="0"/>
              <a:t>But nothing unclean will ever enter it, </a:t>
            </a:r>
            <a:br>
              <a:rPr lang="en-US" sz="2600" dirty="0"/>
            </a:br>
            <a:r>
              <a:rPr lang="en-US" sz="2600" dirty="0"/>
              <a:t>nor anyone who does what is detestable or false, </a:t>
            </a:r>
            <a:br>
              <a:rPr lang="en-US" sz="2600" dirty="0"/>
            </a:br>
            <a:r>
              <a:rPr lang="en-US" sz="2600" dirty="0"/>
              <a:t>but only those who are written in the Lamb's book of life.</a:t>
            </a:r>
          </a:p>
          <a:p>
            <a:pPr marL="0" indent="0">
              <a:buNone/>
            </a:pPr>
            <a:r>
              <a:rPr lang="en-US" sz="2600" dirty="0"/>
              <a:t>					</a:t>
            </a:r>
            <a:r>
              <a:rPr lang="en-US" sz="2600" i="1" dirty="0"/>
              <a:t>Revelation 21:22-27</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E5797"/>
                </a:solidFill>
                <a:effectLst/>
                <a:uLnTx/>
                <a:uFillTx/>
                <a:latin typeface="Ubuntu" panose="020B0504030602030204" pitchFamily="34" charset="0"/>
                <a:ea typeface="+mj-ea"/>
                <a:cs typeface="+mj-cs"/>
              </a:rPr>
              <a:t>Rev 21-22</a:t>
            </a:r>
          </a:p>
        </p:txBody>
      </p:sp>
    </p:spTree>
    <p:extLst>
      <p:ext uri="{BB962C8B-B14F-4D97-AF65-F5344CB8AC3E}">
        <p14:creationId xmlns:p14="http://schemas.microsoft.com/office/powerpoint/2010/main" val="49079606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40749"/>
            <a:ext cx="8776535" cy="1053474"/>
          </a:xfrm>
        </p:spPr>
        <p:txBody>
          <a:bodyPr/>
          <a:lstStyle/>
          <a:p>
            <a:r>
              <a:rPr lang="en-US" sz="4800" dirty="0"/>
              <a:t>Cultural Majesty</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044702"/>
            <a:ext cx="8776535" cy="6261074"/>
          </a:xfrm>
        </p:spPr>
        <p:txBody>
          <a:bodyPr>
            <a:normAutofit/>
          </a:bodyPr>
          <a:lstStyle/>
          <a:p>
            <a:pPr marL="0" indent="0">
              <a:buNone/>
            </a:pPr>
            <a:r>
              <a:rPr lang="en-US" sz="2600" dirty="0"/>
              <a:t>Then the angel showed me the river of </a:t>
            </a:r>
            <a:br>
              <a:rPr lang="en-US" sz="2600" dirty="0"/>
            </a:br>
            <a:r>
              <a:rPr lang="en-US" sz="2600" dirty="0"/>
              <a:t>the water of life, bright as crystal, </a:t>
            </a:r>
            <a:br>
              <a:rPr lang="en-US" sz="2600" dirty="0"/>
            </a:br>
            <a:r>
              <a:rPr lang="en-US" sz="2600" dirty="0"/>
              <a:t>flowing from the throne of God and of the Lamb </a:t>
            </a:r>
            <a:br>
              <a:rPr lang="en-US" sz="2600" dirty="0"/>
            </a:br>
            <a:r>
              <a:rPr lang="en-US" sz="2600" b="1" baseline="30000" dirty="0"/>
              <a:t>2 </a:t>
            </a:r>
            <a:r>
              <a:rPr lang="en-US" sz="2600" dirty="0"/>
              <a:t>through the middle of the street of the city; </a:t>
            </a:r>
            <a:br>
              <a:rPr lang="en-US" sz="2600" dirty="0"/>
            </a:br>
            <a:r>
              <a:rPr lang="en-US" sz="2600" dirty="0"/>
              <a:t>also, on either side of the river, </a:t>
            </a:r>
            <a:br>
              <a:rPr lang="en-US" sz="2600" dirty="0"/>
            </a:br>
            <a:r>
              <a:rPr lang="en-US" sz="2600" dirty="0"/>
              <a:t>the tree of life with its twelve kinds of fruit, </a:t>
            </a:r>
            <a:br>
              <a:rPr lang="en-US" sz="2600" dirty="0"/>
            </a:br>
            <a:r>
              <a:rPr lang="en-US" sz="2600" dirty="0"/>
              <a:t>yielding its fruit each month. </a:t>
            </a:r>
            <a:br>
              <a:rPr lang="en-US" sz="2600" dirty="0"/>
            </a:br>
            <a:r>
              <a:rPr lang="en-US" sz="2600" dirty="0"/>
              <a:t>The leaves of the tree were for the healing of the nations.						</a:t>
            </a:r>
            <a:r>
              <a:rPr lang="en-US" sz="2600" i="1" dirty="0"/>
              <a:t>Revelation 22:1-2</a:t>
            </a:r>
            <a:endParaRPr lang="en-US" sz="2600" dirty="0"/>
          </a:p>
          <a:p>
            <a:pPr marL="0" indent="0">
              <a:buNone/>
            </a:pPr>
            <a:br>
              <a:rPr lang="en-US" sz="2700" b="1" baseline="30000" dirty="0"/>
            </a:br>
            <a:endParaRPr lang="en-US" sz="2700" dirty="0"/>
          </a:p>
        </p:txBody>
      </p:sp>
      <p:sp>
        <p:nvSpPr>
          <p:cNvPr id="5" name="Title 1">
            <a:extLst>
              <a:ext uri="{FF2B5EF4-FFF2-40B4-BE49-F238E27FC236}">
                <a16:creationId xmlns:a16="http://schemas.microsoft.com/office/drawing/2014/main" id="{5333992F-A072-4818-BA3E-C7B7FE5E8202}"/>
              </a:ext>
            </a:extLst>
          </p:cNvPr>
          <p:cNvSpPr txBox="1">
            <a:spLocks/>
          </p:cNvSpPr>
          <p:nvPr/>
        </p:nvSpPr>
        <p:spPr>
          <a:xfrm>
            <a:off x="4242833" y="341593"/>
            <a:ext cx="3628545" cy="1053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1" i="0" kern="1200" baseline="0">
                <a:solidFill>
                  <a:srgbClr val="2E5797"/>
                </a:solidFill>
                <a:latin typeface="Ubuntu" panose="020B05040306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E5797"/>
                </a:solidFill>
                <a:effectLst/>
                <a:uLnTx/>
                <a:uFillTx/>
                <a:latin typeface="Ubuntu" panose="020B0504030602030204" pitchFamily="34" charset="0"/>
                <a:ea typeface="+mj-ea"/>
                <a:cs typeface="+mj-cs"/>
              </a:rPr>
              <a:t>Rev 21-22</a:t>
            </a:r>
          </a:p>
        </p:txBody>
      </p:sp>
    </p:spTree>
    <p:extLst>
      <p:ext uri="{BB962C8B-B14F-4D97-AF65-F5344CB8AC3E}">
        <p14:creationId xmlns:p14="http://schemas.microsoft.com/office/powerpoint/2010/main" val="81682593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10082"/>
            <a:ext cx="8776535" cy="1053474"/>
          </a:xfrm>
        </p:spPr>
        <p:txBody>
          <a:bodyPr/>
          <a:lstStyle/>
          <a:p>
            <a:r>
              <a:rPr lang="en-US" sz="4800" dirty="0"/>
              <a:t>Reflection Questions: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931578"/>
            <a:ext cx="8776535" cy="6873816"/>
          </a:xfrm>
        </p:spPr>
        <p:txBody>
          <a:bodyPr>
            <a:normAutofit/>
          </a:bodyPr>
          <a:lstStyle/>
          <a:p>
            <a:pPr marL="514350" lvl="0" indent="-514350">
              <a:buFont typeface="+mj-lt"/>
              <a:buAutoNum type="arabicPeriod"/>
            </a:pPr>
            <a:r>
              <a:rPr lang="en-US" dirty="0"/>
              <a:t>What in culture are you wrestling with that </a:t>
            </a:r>
            <a:br>
              <a:rPr lang="en-US" dirty="0"/>
            </a:br>
            <a:r>
              <a:rPr lang="en-US" dirty="0"/>
              <a:t>you need wisdom from God on?</a:t>
            </a:r>
          </a:p>
          <a:p>
            <a:pPr marL="514350" lvl="0" indent="-514350">
              <a:buFont typeface="+mj-lt"/>
              <a:buAutoNum type="arabicPeriod"/>
            </a:pPr>
            <a:r>
              <a:rPr lang="en-US" dirty="0"/>
              <a:t>What hobby would be truly recreational for you?</a:t>
            </a:r>
          </a:p>
          <a:p>
            <a:pPr marL="514350" lvl="0" indent="-514350">
              <a:buFont typeface="+mj-lt"/>
              <a:buAutoNum type="arabicPeriod"/>
            </a:pPr>
            <a:r>
              <a:rPr lang="en-US" dirty="0"/>
              <a:t>What creative endeavor is God leading you towards?</a:t>
            </a:r>
          </a:p>
          <a:p>
            <a:pPr marL="514350" lvl="0" indent="-514350">
              <a:buFont typeface="+mj-lt"/>
              <a:buAutoNum type="arabicPeriod"/>
            </a:pPr>
            <a:r>
              <a:rPr lang="en-US" dirty="0"/>
              <a:t>What redemptive work do you sense the Spirit </a:t>
            </a:r>
            <a:br>
              <a:rPr lang="en-US" dirty="0"/>
            </a:br>
            <a:r>
              <a:rPr lang="en-US" dirty="0"/>
              <a:t>leading you towards?</a:t>
            </a:r>
          </a:p>
          <a:p>
            <a:pPr marL="514350" lvl="0" indent="-514350">
              <a:buFont typeface="+mj-lt"/>
              <a:buAutoNum type="arabicPeriod"/>
            </a:pPr>
            <a:r>
              <a:rPr lang="en-US" dirty="0"/>
              <a:t>What in culture would help you connect with </a:t>
            </a:r>
            <a:br>
              <a:rPr lang="en-US" dirty="0"/>
            </a:br>
            <a:r>
              <a:rPr lang="en-US" dirty="0"/>
              <a:t>other Image Bearers?</a:t>
            </a:r>
          </a:p>
          <a:p>
            <a:pPr marL="0" indent="0">
              <a:buNone/>
            </a:pPr>
            <a:endParaRPr lang="en-US" dirty="0">
              <a:latin typeface="Ubuntu" panose="020B0504030602030204" pitchFamily="34" charset="0"/>
            </a:endParaRPr>
          </a:p>
          <a:p>
            <a:pPr marL="0" indent="0">
              <a:buNone/>
            </a:pPr>
            <a:br>
              <a:rPr lang="en-US" b="1" baseline="30000" dirty="0"/>
            </a:br>
            <a:br>
              <a:rPr lang="en-US" sz="2700" b="1" baseline="30000" dirty="0"/>
            </a:br>
            <a:endParaRPr lang="en-US" sz="2700" dirty="0"/>
          </a:p>
        </p:txBody>
      </p:sp>
    </p:spTree>
    <p:extLst>
      <p:ext uri="{BB962C8B-B14F-4D97-AF65-F5344CB8AC3E}">
        <p14:creationId xmlns:p14="http://schemas.microsoft.com/office/powerpoint/2010/main" val="358893643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914C2-D5C3-45E2-B282-D3CDF720A4EE}"/>
              </a:ext>
            </a:extLst>
          </p:cNvPr>
          <p:cNvSpPr>
            <a:spLocks noGrp="1"/>
          </p:cNvSpPr>
          <p:nvPr>
            <p:ph type="title"/>
          </p:nvPr>
        </p:nvSpPr>
        <p:spPr/>
        <p:txBody>
          <a:bodyPr/>
          <a:lstStyle/>
          <a:p>
            <a:r>
              <a:rPr lang="en-US" sz="5200" spc="-150" dirty="0"/>
              <a:t>RECOMMEDED RESOURCES:</a:t>
            </a:r>
          </a:p>
        </p:txBody>
      </p:sp>
      <p:pic>
        <p:nvPicPr>
          <p:cNvPr id="6" name="Picture 5">
            <a:extLst>
              <a:ext uri="{FF2B5EF4-FFF2-40B4-BE49-F238E27FC236}">
                <a16:creationId xmlns:a16="http://schemas.microsoft.com/office/drawing/2014/main" id="{C9E812F9-7AEB-41F1-90E8-C39A2C7C7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008" y="1204960"/>
            <a:ext cx="3611261" cy="5395267"/>
          </a:xfrm>
          <a:prstGeom prst="rect">
            <a:avLst/>
          </a:prstGeom>
        </p:spPr>
      </p:pic>
      <p:pic>
        <p:nvPicPr>
          <p:cNvPr id="8" name="Picture 7" descr="A close up of a plant&#10;&#10;Description automatically generated">
            <a:extLst>
              <a:ext uri="{FF2B5EF4-FFF2-40B4-BE49-F238E27FC236}">
                <a16:creationId xmlns:a16="http://schemas.microsoft.com/office/drawing/2014/main" id="{AA933931-3677-480B-B705-8F594D6F9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6822" y="1204960"/>
            <a:ext cx="4191314" cy="5394552"/>
          </a:xfrm>
          <a:prstGeom prst="rect">
            <a:avLst/>
          </a:prstGeom>
        </p:spPr>
      </p:pic>
    </p:spTree>
    <p:extLst>
      <p:ext uri="{BB962C8B-B14F-4D97-AF65-F5344CB8AC3E}">
        <p14:creationId xmlns:p14="http://schemas.microsoft.com/office/powerpoint/2010/main" val="234867031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7E434-9EE7-4A0F-A8C7-00387E76D260}"/>
              </a:ext>
            </a:extLst>
          </p:cNvPr>
          <p:cNvSpPr>
            <a:spLocks noGrp="1"/>
          </p:cNvSpPr>
          <p:nvPr>
            <p:ph type="title"/>
          </p:nvPr>
        </p:nvSpPr>
        <p:spPr/>
        <p:txBody>
          <a:bodyPr/>
          <a:lstStyle/>
          <a:p>
            <a:endParaRPr lang="en-US"/>
          </a:p>
        </p:txBody>
      </p:sp>
      <p:pic>
        <p:nvPicPr>
          <p:cNvPr id="5" name="Content Placeholder 4" descr="A picture containing honeycomb, outdoor object&#10;&#10;Description automatically generated">
            <a:extLst>
              <a:ext uri="{FF2B5EF4-FFF2-40B4-BE49-F238E27FC236}">
                <a16:creationId xmlns:a16="http://schemas.microsoft.com/office/drawing/2014/main" id="{1643FF91-884E-43E1-9A23-4985294E1B3C}"/>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14000"/>
                    </a14:imgEffect>
                  </a14:imgLayer>
                </a14:imgProps>
              </a:ex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40058426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14000"/>
                    </a14:imgEffect>
                  </a14:imgLayer>
                </a14:imgProps>
              </a:ext>
              <a:ext uri="{28A0092B-C50C-407E-A947-70E740481C1C}">
                <a14:useLocalDpi xmlns:a14="http://schemas.microsoft.com/office/drawing/2010/main"/>
              </a:ext>
            </a:extLst>
          </a:blip>
          <a:stretch>
            <a:fillRect/>
          </a:stretch>
        </p:blipFill>
        <p:spPr>
          <a:xfrm>
            <a:off x="0" y="0"/>
            <a:ext cx="9144000" cy="6858000"/>
          </a:xfrm>
        </p:spPr>
      </p:pic>
      <p:sp>
        <p:nvSpPr>
          <p:cNvPr id="8" name="Rectangle 7">
            <a:extLst>
              <a:ext uri="{FF2B5EF4-FFF2-40B4-BE49-F238E27FC236}">
                <a16:creationId xmlns:a16="http://schemas.microsoft.com/office/drawing/2014/main" id="{9BF58BB6-A44A-4493-8C86-137099123351}"/>
              </a:ext>
            </a:extLst>
          </p:cNvPr>
          <p:cNvSpPr/>
          <p:nvPr/>
        </p:nvSpPr>
        <p:spPr>
          <a:xfrm rot="20717433">
            <a:off x="43557" y="782261"/>
            <a:ext cx="6858000" cy="1400383"/>
          </a:xfrm>
          <a:prstGeom prst="rect">
            <a:avLst/>
          </a:prstGeom>
        </p:spPr>
        <p:txBody>
          <a:bodyPr wrap="square">
            <a:noAutofit/>
          </a:bodyP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en-US" sz="8400" b="1" i="0" u="none" strike="noStrike" kern="1200" cap="none" spc="-300" normalizeH="0" baseline="0" noProof="0" dirty="0">
                <a:ln>
                  <a:noFill/>
                </a:ln>
                <a:solidFill>
                  <a:srgbClr val="F8BB4E"/>
                </a:solidFill>
                <a:effectLst/>
                <a:uLnTx/>
                <a:uFillTx/>
                <a:latin typeface="Ubuntu" panose="020B0504030602030204" pitchFamily="34" charset="0"/>
                <a:ea typeface="+mn-ea"/>
                <a:cs typeface="+mn-cs"/>
              </a:rPr>
              <a:t>RELATING</a:t>
            </a:r>
            <a:br>
              <a:rPr kumimoji="0" lang="en-US" sz="7200" b="1" i="0" u="none" strike="noStrike" kern="1200" cap="none" spc="-300" normalizeH="0" baseline="0" noProof="0" dirty="0">
                <a:ln>
                  <a:noFill/>
                </a:ln>
                <a:solidFill>
                  <a:srgbClr val="F8BB4E"/>
                </a:solidFill>
                <a:effectLst/>
                <a:uLnTx/>
                <a:uFillTx/>
                <a:latin typeface="Ubuntu" panose="020B0504030602030204" pitchFamily="34" charset="0"/>
                <a:ea typeface="+mn-ea"/>
                <a:cs typeface="+mn-cs"/>
              </a:rPr>
            </a:br>
            <a:r>
              <a:rPr kumimoji="0" lang="en-US" sz="6500" b="0" i="0" u="none" strike="noStrike" kern="1200" cap="none" spc="-300" normalizeH="0" baseline="0" noProof="0" dirty="0">
                <a:ln>
                  <a:noFill/>
                </a:ln>
                <a:solidFill>
                  <a:srgbClr val="F8BB4E"/>
                </a:solidFill>
                <a:effectLst/>
                <a:uLnTx/>
                <a:uFillTx/>
                <a:latin typeface="Ubuntu" panose="020B0504030602030204" pitchFamily="34" charset="0"/>
                <a:ea typeface="+mn-ea"/>
                <a:cs typeface="+mn-cs"/>
              </a:rPr>
              <a:t>TO </a:t>
            </a:r>
            <a:r>
              <a:rPr lang="en-US" sz="6500" spc="-300" dirty="0">
                <a:solidFill>
                  <a:srgbClr val="F8BB4E"/>
                </a:solidFill>
                <a:latin typeface="Ubuntu" panose="020B0504030602030204" pitchFamily="34" charset="0"/>
              </a:rPr>
              <a:t>CULTURE</a:t>
            </a:r>
            <a:endParaRPr kumimoji="0" lang="en-US" sz="6500" b="0" i="0" u="none" strike="noStrike" kern="1200" cap="none" spc="-300" normalizeH="0" baseline="0" noProof="0" dirty="0">
              <a:ln>
                <a:noFill/>
              </a:ln>
              <a:solidFill>
                <a:srgbClr val="F8BB4E"/>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325917315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0D388341-9587-457F-B5D9-A64889AC23D3}"/>
              </a:ext>
            </a:extLst>
          </p:cNvPr>
          <p:cNvSpPr/>
          <p:nvPr/>
        </p:nvSpPr>
        <p:spPr>
          <a:xfrm rot="10800000" flipH="1">
            <a:off x="0" y="926349"/>
            <a:ext cx="9765102" cy="337836"/>
          </a:xfrm>
          <a:prstGeom prst="triangle">
            <a:avLst>
              <a:gd name="adj" fmla="val 0"/>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033BE2E-325A-4A66-B2ED-9D6F5BFDE651}"/>
              </a:ext>
            </a:extLst>
          </p:cNvPr>
          <p:cNvSpPr/>
          <p:nvPr/>
        </p:nvSpPr>
        <p:spPr>
          <a:xfrm>
            <a:off x="1" y="-60385"/>
            <a:ext cx="9144000" cy="992038"/>
          </a:xfrm>
          <a:prstGeom prst="rect">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EAD048-720E-47CE-9A43-658E55AE02A5}"/>
              </a:ext>
            </a:extLst>
          </p:cNvPr>
          <p:cNvSpPr>
            <a:spLocks noGrp="1"/>
          </p:cNvSpPr>
          <p:nvPr>
            <p:ph type="title"/>
          </p:nvPr>
        </p:nvSpPr>
        <p:spPr>
          <a:xfrm>
            <a:off x="282009" y="142860"/>
            <a:ext cx="8776535" cy="926816"/>
          </a:xfrm>
        </p:spPr>
        <p:txBody>
          <a:bodyPr>
            <a:noAutofit/>
          </a:bodyPr>
          <a:lstStyle/>
          <a:p>
            <a:r>
              <a:rPr lang="en-US" sz="5500" dirty="0">
                <a:solidFill>
                  <a:schemeClr val="bg1"/>
                </a:solidFill>
              </a:rPr>
              <a:t>MINGLE QUESTION</a:t>
            </a:r>
          </a:p>
        </p:txBody>
      </p:sp>
      <p:sp>
        <p:nvSpPr>
          <p:cNvPr id="3" name="Content Placeholder 2">
            <a:extLst>
              <a:ext uri="{FF2B5EF4-FFF2-40B4-BE49-F238E27FC236}">
                <a16:creationId xmlns:a16="http://schemas.microsoft.com/office/drawing/2014/main" id="{C1E173B8-5F6A-4A4A-9D45-33AA5148EAA2}"/>
              </a:ext>
            </a:extLst>
          </p:cNvPr>
          <p:cNvSpPr>
            <a:spLocks noGrp="1"/>
          </p:cNvSpPr>
          <p:nvPr>
            <p:ph idx="1"/>
          </p:nvPr>
        </p:nvSpPr>
        <p:spPr>
          <a:xfrm>
            <a:off x="183733" y="1853164"/>
            <a:ext cx="8409424" cy="4970042"/>
          </a:xfrm>
        </p:spPr>
        <p:txBody>
          <a:bodyPr>
            <a:noAutofit/>
          </a:bodyPr>
          <a:lstStyle/>
          <a:p>
            <a:pPr marL="0" indent="0" algn="ctr">
              <a:buNone/>
            </a:pPr>
            <a:r>
              <a:rPr lang="en-US" sz="5500" dirty="0">
                <a:solidFill>
                  <a:srgbClr val="2E5797"/>
                </a:solidFill>
              </a:rPr>
              <a:t>What’s a hobby you may need to spend more or less time doing? Which is it? More or less?</a:t>
            </a:r>
            <a:endParaRPr lang="en-US" sz="4800" dirty="0">
              <a:solidFill>
                <a:srgbClr val="2E5797"/>
              </a:solidFill>
            </a:endParaRPr>
          </a:p>
          <a:p>
            <a:pPr marL="0" lvl="0" indent="0" algn="ctr" defTabSz="457200">
              <a:lnSpc>
                <a:spcPct val="100000"/>
              </a:lnSpc>
              <a:spcBef>
                <a:spcPts val="0"/>
              </a:spcBef>
              <a:buNone/>
              <a:defRPr/>
            </a:pPr>
            <a:endParaRPr lang="en-US" sz="400" dirty="0">
              <a:solidFill>
                <a:srgbClr val="2E5596"/>
              </a:solidFill>
            </a:endParaRPr>
          </a:p>
          <a:p>
            <a:pPr marL="0" lvl="0" indent="0" algn="ctr" defTabSz="457200">
              <a:lnSpc>
                <a:spcPct val="100000"/>
              </a:lnSpc>
              <a:spcBef>
                <a:spcPts val="0"/>
              </a:spcBef>
              <a:buNone/>
              <a:defRPr/>
            </a:pPr>
            <a:endParaRPr lang="en-US" sz="400" dirty="0">
              <a:solidFill>
                <a:srgbClr val="2E5596"/>
              </a:solidFill>
            </a:endParaRPr>
          </a:p>
        </p:txBody>
      </p:sp>
    </p:spTree>
    <p:extLst>
      <p:ext uri="{BB962C8B-B14F-4D97-AF65-F5344CB8AC3E}">
        <p14:creationId xmlns:p14="http://schemas.microsoft.com/office/powerpoint/2010/main" val="15326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14000"/>
                    </a14:imgEffect>
                  </a14:imgLayer>
                </a14:imgProps>
              </a:ex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81804744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p:txBody>
          <a:bodyPr/>
          <a:lstStyle/>
          <a:p>
            <a:r>
              <a:rPr lang="en-US" dirty="0"/>
              <a:t>GOSPEL RELATING</a:t>
            </a:r>
          </a:p>
        </p:txBody>
      </p:sp>
      <p:sp>
        <p:nvSpPr>
          <p:cNvPr id="5" name="TextBox 4">
            <a:extLst>
              <a:ext uri="{FF2B5EF4-FFF2-40B4-BE49-F238E27FC236}">
                <a16:creationId xmlns:a16="http://schemas.microsoft.com/office/drawing/2014/main" id="{530D8563-75C4-4275-AA7B-633409FF5DEC}"/>
              </a:ext>
            </a:extLst>
          </p:cNvPr>
          <p:cNvSpPr txBox="1"/>
          <p:nvPr/>
        </p:nvSpPr>
        <p:spPr>
          <a:xfrm>
            <a:off x="1314994" y="3663826"/>
            <a:ext cx="3056606" cy="6001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Calibri"/>
                <a:ea typeface="+mn-ea"/>
                <a:cs typeface="+mn-cs"/>
              </a:rPr>
              <a:t>Overlays like this</a:t>
            </a:r>
          </a:p>
        </p:txBody>
      </p:sp>
      <p:pic>
        <p:nvPicPr>
          <p:cNvPr id="7" name="Picture 6" descr="A screenshot of a cell phone&#10;&#10;Description automatically generated">
            <a:extLst>
              <a:ext uri="{FF2B5EF4-FFF2-40B4-BE49-F238E27FC236}">
                <a16:creationId xmlns:a16="http://schemas.microsoft.com/office/drawing/2014/main" id="{A5159959-8B7E-4ABF-B343-399047CB9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06" y="1191606"/>
            <a:ext cx="5923916" cy="5425440"/>
          </a:xfrm>
          <a:prstGeom prst="rect">
            <a:avLst/>
          </a:prstGeom>
        </p:spPr>
      </p:pic>
    </p:spTree>
    <p:extLst>
      <p:ext uri="{BB962C8B-B14F-4D97-AF65-F5344CB8AC3E}">
        <p14:creationId xmlns:p14="http://schemas.microsoft.com/office/powerpoint/2010/main" val="3340621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p:txBody>
          <a:bodyPr/>
          <a:lstStyle/>
          <a:p>
            <a:r>
              <a:rPr lang="en-US" dirty="0"/>
              <a:t>GOSPEL RELATING</a:t>
            </a:r>
          </a:p>
        </p:txBody>
      </p:sp>
      <p:sp>
        <p:nvSpPr>
          <p:cNvPr id="5" name="TextBox 4">
            <a:extLst>
              <a:ext uri="{FF2B5EF4-FFF2-40B4-BE49-F238E27FC236}">
                <a16:creationId xmlns:a16="http://schemas.microsoft.com/office/drawing/2014/main" id="{530D8563-75C4-4275-AA7B-633409FF5DEC}"/>
              </a:ext>
            </a:extLst>
          </p:cNvPr>
          <p:cNvSpPr txBox="1"/>
          <p:nvPr/>
        </p:nvSpPr>
        <p:spPr>
          <a:xfrm>
            <a:off x="1314994" y="3663826"/>
            <a:ext cx="3056606" cy="6001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Calibri"/>
                <a:ea typeface="+mn-ea"/>
                <a:cs typeface="+mn-cs"/>
              </a:rPr>
              <a:t>Overlays like this</a:t>
            </a:r>
          </a:p>
        </p:txBody>
      </p:sp>
      <p:pic>
        <p:nvPicPr>
          <p:cNvPr id="7" name="Picture 6" descr="A screenshot of a cell phone&#10;&#10;Description automatically generated">
            <a:extLst>
              <a:ext uri="{FF2B5EF4-FFF2-40B4-BE49-F238E27FC236}">
                <a16:creationId xmlns:a16="http://schemas.microsoft.com/office/drawing/2014/main" id="{A5159959-8B7E-4ABF-B343-399047CB9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06" y="1191606"/>
            <a:ext cx="5923916" cy="5425440"/>
          </a:xfrm>
          <a:prstGeom prst="rect">
            <a:avLst/>
          </a:prstGeom>
        </p:spPr>
      </p:pic>
      <p:sp>
        <p:nvSpPr>
          <p:cNvPr id="6" name="Rectangle: Rounded Corners 5">
            <a:extLst>
              <a:ext uri="{FF2B5EF4-FFF2-40B4-BE49-F238E27FC236}">
                <a16:creationId xmlns:a16="http://schemas.microsoft.com/office/drawing/2014/main" id="{F202B106-D80E-4E35-8FF0-A07D2D9913C9}"/>
              </a:ext>
            </a:extLst>
          </p:cNvPr>
          <p:cNvSpPr/>
          <p:nvPr/>
        </p:nvSpPr>
        <p:spPr>
          <a:xfrm>
            <a:off x="2843297" y="5467545"/>
            <a:ext cx="2096348" cy="688157"/>
          </a:xfrm>
          <a:prstGeom prst="roundRect">
            <a:avLst/>
          </a:prstGeom>
          <a:noFill/>
          <a:ln w="127000">
            <a:solidFill>
              <a:srgbClr val="2E5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3042126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14000"/>
                    </a14:imgEffect>
                  </a14:imgLayer>
                </a14:imgProps>
              </a:ext>
              <a:ext uri="{28A0092B-C50C-407E-A947-70E740481C1C}">
                <a14:useLocalDpi xmlns:a14="http://schemas.microsoft.com/office/drawing/2010/main"/>
              </a:ext>
            </a:extLst>
          </a:blip>
          <a:stretch>
            <a:fillRect/>
          </a:stretch>
        </p:blipFill>
        <p:spPr>
          <a:xfrm>
            <a:off x="0" y="0"/>
            <a:ext cx="9144000" cy="6858000"/>
          </a:xfrm>
        </p:spPr>
      </p:pic>
      <p:sp>
        <p:nvSpPr>
          <p:cNvPr id="8" name="Rectangle 7">
            <a:extLst>
              <a:ext uri="{FF2B5EF4-FFF2-40B4-BE49-F238E27FC236}">
                <a16:creationId xmlns:a16="http://schemas.microsoft.com/office/drawing/2014/main" id="{9BF58BB6-A44A-4493-8C86-137099123351}"/>
              </a:ext>
            </a:extLst>
          </p:cNvPr>
          <p:cNvSpPr/>
          <p:nvPr/>
        </p:nvSpPr>
        <p:spPr>
          <a:xfrm rot="20717433">
            <a:off x="43557" y="782261"/>
            <a:ext cx="6858000" cy="1400383"/>
          </a:xfrm>
          <a:prstGeom prst="rect">
            <a:avLst/>
          </a:prstGeom>
        </p:spPr>
        <p:txBody>
          <a:bodyPr wrap="square">
            <a:noAutofit/>
          </a:bodyP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en-US" sz="8400" b="1" i="0" u="none" strike="noStrike" kern="1200" cap="none" spc="-300" normalizeH="0" baseline="0" noProof="0" dirty="0">
                <a:ln>
                  <a:noFill/>
                </a:ln>
                <a:solidFill>
                  <a:srgbClr val="F8BB4E"/>
                </a:solidFill>
                <a:effectLst/>
                <a:uLnTx/>
                <a:uFillTx/>
                <a:latin typeface="Ubuntu" panose="020B0504030602030204" pitchFamily="34" charset="0"/>
                <a:ea typeface="+mn-ea"/>
                <a:cs typeface="+mn-cs"/>
              </a:rPr>
              <a:t>RELATING</a:t>
            </a:r>
            <a:br>
              <a:rPr kumimoji="0" lang="en-US" sz="7200" b="1" i="0" u="none" strike="noStrike" kern="1200" cap="none" spc="-300" normalizeH="0" baseline="0" noProof="0" dirty="0">
                <a:ln>
                  <a:noFill/>
                </a:ln>
                <a:solidFill>
                  <a:srgbClr val="F8BB4E"/>
                </a:solidFill>
                <a:effectLst/>
                <a:uLnTx/>
                <a:uFillTx/>
                <a:latin typeface="Ubuntu" panose="020B0504030602030204" pitchFamily="34" charset="0"/>
                <a:ea typeface="+mn-ea"/>
                <a:cs typeface="+mn-cs"/>
              </a:rPr>
            </a:br>
            <a:r>
              <a:rPr kumimoji="0" lang="en-US" sz="6500" b="0" i="0" u="none" strike="noStrike" kern="1200" cap="none" spc="-300" normalizeH="0" baseline="0" noProof="0" dirty="0">
                <a:ln>
                  <a:noFill/>
                </a:ln>
                <a:solidFill>
                  <a:srgbClr val="F8BB4E"/>
                </a:solidFill>
                <a:effectLst/>
                <a:uLnTx/>
                <a:uFillTx/>
                <a:latin typeface="Ubuntu" panose="020B0504030602030204" pitchFamily="34" charset="0"/>
                <a:ea typeface="+mn-ea"/>
                <a:cs typeface="+mn-cs"/>
              </a:rPr>
              <a:t>TO </a:t>
            </a:r>
            <a:r>
              <a:rPr lang="en-US" sz="6500" spc="-300" dirty="0">
                <a:solidFill>
                  <a:srgbClr val="F8BB4E"/>
                </a:solidFill>
                <a:latin typeface="Ubuntu" panose="020B0504030602030204" pitchFamily="34" charset="0"/>
              </a:rPr>
              <a:t>CULTURE</a:t>
            </a:r>
            <a:endParaRPr kumimoji="0" lang="en-US" sz="6500" b="0" i="0" u="none" strike="noStrike" kern="1200" cap="none" spc="-300" normalizeH="0" baseline="0" noProof="0" dirty="0">
              <a:ln>
                <a:noFill/>
              </a:ln>
              <a:solidFill>
                <a:srgbClr val="F8BB4E"/>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4158576210"/>
      </p:ext>
    </p:extLst>
  </p:cSld>
  <p:clrMapOvr>
    <a:masterClrMapping/>
  </p:clrMapOvr>
  <p:transition>
    <p:fade/>
  </p:transition>
</p:sld>
</file>

<file path=ppt/theme/theme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4496</TotalTime>
  <Words>493</Words>
  <Application>Microsoft Office PowerPoint</Application>
  <PresentationFormat>On-screen Show (4:3)</PresentationFormat>
  <Paragraphs>207</Paragraphs>
  <Slides>46</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46</vt:i4>
      </vt:variant>
    </vt:vector>
  </HeadingPairs>
  <TitlesOfParts>
    <vt:vector size="52" baseType="lpstr">
      <vt:lpstr>Arial</vt:lpstr>
      <vt:lpstr>Calibri</vt:lpstr>
      <vt:lpstr>Calibri Light</vt:lpstr>
      <vt:lpstr>Ubuntu</vt:lpstr>
      <vt:lpstr>7_Office Theme</vt:lpstr>
      <vt:lpstr>9_Office Theme</vt:lpstr>
      <vt:lpstr>PowerPoint Presentation</vt:lpstr>
      <vt:lpstr>PowerPoint Presentation</vt:lpstr>
      <vt:lpstr>PowerPoint Presentation</vt:lpstr>
      <vt:lpstr>PowerPoint Presentation</vt:lpstr>
      <vt:lpstr>MINGLE QUESTION</vt:lpstr>
      <vt:lpstr>PowerPoint Presentation</vt:lpstr>
      <vt:lpstr>GOSPEL RELATING</vt:lpstr>
      <vt:lpstr>GOSPEL RELATING</vt:lpstr>
      <vt:lpstr>PowerPoint Presentation</vt:lpstr>
      <vt:lpstr>Relating to Culture</vt:lpstr>
      <vt:lpstr>Relating to Culture</vt:lpstr>
      <vt:lpstr>The Cultural Mandate</vt:lpstr>
      <vt:lpstr>The Cultural Mandate</vt:lpstr>
      <vt:lpstr>The Cultural Mandate</vt:lpstr>
      <vt:lpstr>The Cultural Mandate</vt:lpstr>
      <vt:lpstr>The Cultural Mandate</vt:lpstr>
      <vt:lpstr>Cultural Messiness</vt:lpstr>
      <vt:lpstr>Cultural Messiness</vt:lpstr>
      <vt:lpstr>Cultural Messiness</vt:lpstr>
      <vt:lpstr>Cultural Messiness</vt:lpstr>
      <vt:lpstr>Cultural Messiness</vt:lpstr>
      <vt:lpstr>Cultural Messiness</vt:lpstr>
      <vt:lpstr>Cultural Messiness</vt:lpstr>
      <vt:lpstr>Cultural Messiness</vt:lpstr>
      <vt:lpstr>Cultural Messiness</vt:lpstr>
      <vt:lpstr>Cultural Messiness</vt:lpstr>
      <vt:lpstr>Cultural Messiness</vt:lpstr>
      <vt:lpstr>Cultural Messiness</vt:lpstr>
      <vt:lpstr>Cultural Messiness</vt:lpstr>
      <vt:lpstr>Cultural Messiness</vt:lpstr>
      <vt:lpstr>Cultural Messiness</vt:lpstr>
      <vt:lpstr>Relating to Culture</vt:lpstr>
      <vt:lpstr>Relating to Culture</vt:lpstr>
      <vt:lpstr>Relating to Culture</vt:lpstr>
      <vt:lpstr>Relating to Culture</vt:lpstr>
      <vt:lpstr>Relating to Culture</vt:lpstr>
      <vt:lpstr>Relating to Culture</vt:lpstr>
      <vt:lpstr>Relating to Culture</vt:lpstr>
      <vt:lpstr>PowerPoint Presentation</vt:lpstr>
      <vt:lpstr>Cultural Majesty</vt:lpstr>
      <vt:lpstr>Cultural Majesty</vt:lpstr>
      <vt:lpstr>Cultural Majesty</vt:lpstr>
      <vt:lpstr>Reflection Questions:</vt:lpstr>
      <vt:lpstr>RECOMMEDED 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HOPE COMMUNITY CHURCH</dc:creator>
  <cp:lastModifiedBy> </cp:lastModifiedBy>
  <cp:revision>127</cp:revision>
  <dcterms:created xsi:type="dcterms:W3CDTF">2019-05-18T12:53:38Z</dcterms:created>
  <dcterms:modified xsi:type="dcterms:W3CDTF">2019-07-22T16:28:20Z</dcterms:modified>
</cp:coreProperties>
</file>