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71" r:id="rId2"/>
  </p:sldMasterIdLst>
  <p:notesMasterIdLst>
    <p:notesMasterId r:id="rId41"/>
  </p:notesMasterIdLst>
  <p:handoutMasterIdLst>
    <p:handoutMasterId r:id="rId42"/>
  </p:handoutMasterIdLst>
  <p:sldIdLst>
    <p:sldId id="2678" r:id="rId3"/>
    <p:sldId id="2383" r:id="rId4"/>
    <p:sldId id="2440" r:id="rId5"/>
    <p:sldId id="2679" r:id="rId6"/>
    <p:sldId id="2716" r:id="rId7"/>
    <p:sldId id="2680" r:id="rId8"/>
    <p:sldId id="2724" r:id="rId9"/>
    <p:sldId id="2714" r:id="rId10"/>
    <p:sldId id="2723" r:id="rId11"/>
    <p:sldId id="2647" r:id="rId12"/>
    <p:sldId id="2682" r:id="rId13"/>
    <p:sldId id="2683" r:id="rId14"/>
    <p:sldId id="2646" r:id="rId15"/>
    <p:sldId id="2684" r:id="rId16"/>
    <p:sldId id="2705" r:id="rId17"/>
    <p:sldId id="2706" r:id="rId18"/>
    <p:sldId id="2707" r:id="rId19"/>
    <p:sldId id="2712" r:id="rId20"/>
    <p:sldId id="2709" r:id="rId21"/>
    <p:sldId id="2711" r:id="rId22"/>
    <p:sldId id="2710" r:id="rId23"/>
    <p:sldId id="2708" r:id="rId24"/>
    <p:sldId id="2713" r:id="rId25"/>
    <p:sldId id="2685" r:id="rId26"/>
    <p:sldId id="2686" r:id="rId27"/>
    <p:sldId id="2687" r:id="rId28"/>
    <p:sldId id="2688" r:id="rId29"/>
    <p:sldId id="2648" r:id="rId30"/>
    <p:sldId id="1391" r:id="rId31"/>
    <p:sldId id="2689" r:id="rId32"/>
    <p:sldId id="2692" r:id="rId33"/>
    <p:sldId id="2693" r:id="rId34"/>
    <p:sldId id="2703" r:id="rId35"/>
    <p:sldId id="2704" r:id="rId36"/>
    <p:sldId id="2670" r:id="rId37"/>
    <p:sldId id="2442" r:id="rId38"/>
    <p:sldId id="2609" r:id="rId39"/>
    <p:sldId id="2664" r:id="rId40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596"/>
    <a:srgbClr val="008080"/>
    <a:srgbClr val="006666"/>
    <a:srgbClr val="006699"/>
    <a:srgbClr val="F8BB4E"/>
    <a:srgbClr val="2E5797"/>
    <a:srgbClr val="F9C66D"/>
    <a:srgbClr val="F7FBFF"/>
    <a:srgbClr val="EFC160"/>
    <a:srgbClr val="C3B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64" autoAdjust="0"/>
    <p:restoredTop sz="92635" autoAdjust="0"/>
  </p:normalViewPr>
  <p:slideViewPr>
    <p:cSldViewPr snapToGrid="0">
      <p:cViewPr>
        <p:scale>
          <a:sx n="57" d="100"/>
          <a:sy n="57" d="100"/>
        </p:scale>
        <p:origin x="2112" y="12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5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52400"/>
            <a:ext cx="8308848" cy="6248400"/>
          </a:xfrm>
        </p:spPr>
        <p:txBody>
          <a:bodyPr/>
          <a:lstStyle/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789129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8028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4916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048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8152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482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745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532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>
            <a:noAutofit/>
          </a:bodyPr>
          <a:lstStyle>
            <a:lvl1pPr>
              <a:defRPr sz="5500"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0789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2480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4326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024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83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0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300" dirty="0">
                <a:solidFill>
                  <a:schemeClr val="bg1"/>
                </a:solidFill>
                <a:latin typeface="Ubuntu" panose="020B0504030602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1204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5" y="0"/>
            <a:ext cx="9157196" cy="48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1E9EF1-CF8F-4CF1-A40E-17376073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3906453"/>
            <a:ext cx="8333190" cy="1053474"/>
          </a:xfrm>
        </p:spPr>
        <p:txBody>
          <a:bodyPr/>
          <a:lstStyle/>
          <a:p>
            <a:r>
              <a:rPr lang="en-US" dirty="0"/>
              <a:t>JOHN 15:5</a:t>
            </a:r>
            <a:r>
              <a:rPr lang="en-US" b="0" baseline="30000" dirty="0"/>
              <a:t> (ESV)</a:t>
            </a: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457205" y="4918362"/>
            <a:ext cx="84582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I am the vine; you are the branches. </a:t>
            </a:r>
            <a:br>
              <a:rPr lang="en-US" sz="3200" dirty="0"/>
            </a:br>
            <a:r>
              <a:rPr lang="en-US" sz="3200" dirty="0"/>
              <a:t>Whoever abides in me and I in him, he it is that bears much fruit, for apart from me </a:t>
            </a:r>
            <a:br>
              <a:rPr lang="en-US" sz="3200" dirty="0"/>
            </a:br>
            <a:r>
              <a:rPr lang="en-US" sz="3200" dirty="0"/>
              <a:t>you can do nothing. </a:t>
            </a:r>
            <a:endParaRPr lang="en-US" sz="3000" b="1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04800" y="76200"/>
            <a:ext cx="8839200" cy="1066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uFillTx/>
                <a:latin typeface="+mj-lt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9pPr>
          </a:lstStyle>
          <a:p>
            <a:endParaRPr lang="en-US" sz="5300" cap="small" spc="-150" baseline="30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0999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5" y="0"/>
            <a:ext cx="9157196" cy="48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1E9EF1-CF8F-4CF1-A40E-17376073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3906453"/>
            <a:ext cx="8333190" cy="1053474"/>
          </a:xfrm>
        </p:spPr>
        <p:txBody>
          <a:bodyPr/>
          <a:lstStyle/>
          <a:p>
            <a:r>
              <a:rPr lang="en-US" sz="5000" dirty="0"/>
              <a:t>Galatians 5:22-23</a:t>
            </a:r>
            <a:r>
              <a:rPr lang="en-US" sz="5000" b="0" baseline="30000" dirty="0"/>
              <a:t> (ESV)</a:t>
            </a: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457205" y="4973782"/>
            <a:ext cx="84582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…the fruit of the Spirit is love, joy, peace, patience, kindness, goodness, faithfulness, gentleness, self-control</a:t>
            </a:r>
            <a:endParaRPr lang="en-US" sz="3000" b="1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04800" y="76200"/>
            <a:ext cx="8839200" cy="1066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uFillTx/>
                <a:latin typeface="+mj-lt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9pPr>
          </a:lstStyle>
          <a:p>
            <a:endParaRPr lang="en-US" sz="5300" cap="small" spc="-150" baseline="30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05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5" y="0"/>
            <a:ext cx="9157196" cy="48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1E9EF1-CF8F-4CF1-A40E-17376073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3906453"/>
            <a:ext cx="8333190" cy="1053474"/>
          </a:xfrm>
        </p:spPr>
        <p:txBody>
          <a:bodyPr/>
          <a:lstStyle/>
          <a:p>
            <a:r>
              <a:rPr lang="en-US" sz="5000" dirty="0"/>
              <a:t>Galatians 5:19-21</a:t>
            </a:r>
            <a:r>
              <a:rPr lang="en-US" sz="5000" b="0" baseline="30000" dirty="0"/>
              <a:t> (ESV)</a:t>
            </a: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374071" y="4862942"/>
            <a:ext cx="8319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200" dirty="0"/>
              <a:t>Now the works of the flesh are evident: sexual immorality, impurity, sensuality, idolatry, </a:t>
            </a:r>
            <a:r>
              <a:rPr lang="en-US" sz="3200" dirty="0" err="1"/>
              <a:t>sor</a:t>
            </a:r>
            <a:r>
              <a:rPr lang="en-US" sz="3200" dirty="0"/>
              <a:t>-</a:t>
            </a:r>
            <a:br>
              <a:rPr lang="en-US" sz="3200" dirty="0"/>
            </a:br>
            <a:r>
              <a:rPr lang="en-US" sz="3200" dirty="0" err="1"/>
              <a:t>cery</a:t>
            </a:r>
            <a:r>
              <a:rPr lang="en-US" sz="3200" dirty="0"/>
              <a:t>, enmity, strife, jealousy, fits of anger, rivalries, dissensions, divisions, envy, drunk-</a:t>
            </a:r>
            <a:br>
              <a:rPr lang="en-US" sz="3200" dirty="0"/>
            </a:br>
            <a:r>
              <a:rPr lang="en-US" sz="3200" dirty="0" err="1"/>
              <a:t>enness</a:t>
            </a:r>
            <a:r>
              <a:rPr lang="en-US" sz="3200" dirty="0"/>
              <a:t>, orgies, and things like these.</a:t>
            </a:r>
            <a:endParaRPr lang="en-US" sz="3000" b="1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04800" y="76200"/>
            <a:ext cx="8839200" cy="1066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uFillTx/>
                <a:latin typeface="+mj-lt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uFillTx/>
                <a:latin typeface="Tw Cen MT" pitchFamily="34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Tw Cen MT" pitchFamily="34" charset="0"/>
                <a:ea typeface="ＭＳ Ｐゴシック" pitchFamily="34" charset="-128"/>
              </a:defRPr>
            </a:lvl9pPr>
          </a:lstStyle>
          <a:p>
            <a:endParaRPr lang="en-US" sz="5300" cap="small" spc="-150" baseline="30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2356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</p:spTree>
    <p:extLst>
      <p:ext uri="{BB962C8B-B14F-4D97-AF65-F5344CB8AC3E}">
        <p14:creationId xmlns:p14="http://schemas.microsoft.com/office/powerpoint/2010/main" val="192466165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622017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6220178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9521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622017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6220178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Tallgrass Slides\Dropbox\Tallgrass\2019-07-07\gettyimages-507988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159" y="-224434"/>
            <a:ext cx="10572214" cy="711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17144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622017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6220178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722" y="-285947"/>
            <a:ext cx="12139097" cy="727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027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622017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6220178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Tallgrass Slides\Dropbox\Tallgrass\2019-07-07\39153_01_smartphone_use_in_the_restaurant_causing_disruptions_and_headach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478" y="-52879"/>
            <a:ext cx="11580389" cy="691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89966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622017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6220178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C:\Users\Tallgrass Slides\Dropbox\Tallgrass\2019-07-07\Family_dinner_with_cell_phones_Fb_640_480_c1-f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106" y="-390852"/>
            <a:ext cx="9665136" cy="72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2939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622017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6220178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Tallgrass Slides\Dropbox\Tallgrass\2019-07-07\Drupal-THEWELL_DISTRACTIONS_FAMILY_GettyImages-5100717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532" y="-183536"/>
            <a:ext cx="10388079" cy="709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00143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 in a suit and tie&#10;&#10;Description automatically generated">
            <a:extLst>
              <a:ext uri="{FF2B5EF4-FFF2-40B4-BE49-F238E27FC236}">
                <a16:creationId xmlns:a16="http://schemas.microsoft.com/office/drawing/2014/main" id="{99221E67-5B1A-4B73-973D-53F8C4099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2"/>
            <a:ext cx="9163922" cy="68729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9922" y="6055360"/>
            <a:ext cx="9163922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https://www.youtube.com/watch?v=nUBtKNzoKZ4</a:t>
            </a:r>
          </a:p>
        </p:txBody>
      </p:sp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622017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6220178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75637" y="0"/>
            <a:ext cx="13387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19675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622017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6220178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Tallgrass Slides\Dropbox\Tallgrass\2019-07-07\BiYthMrIYAAPG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06" y="-153265"/>
            <a:ext cx="10901324" cy="727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6862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622017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6220178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allgrass Slides\Dropbox\Tallgrass\2019-07-07\Are cell phones ruining family 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56517"/>
            <a:ext cx="10050966" cy="700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67444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622017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6220178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4746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3680178"/>
            <a:ext cx="2111023" cy="903091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3680178"/>
            <a:ext cx="2111023" cy="903091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904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3733" y="3206015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47583" y="3206015"/>
            <a:ext cx="2111023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8075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64978" y="5215438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84889" y="5215438"/>
            <a:ext cx="2617755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8073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llgrass Slides\Dropbox\Tallgrass\2019-07-07\v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3" y="165481"/>
            <a:ext cx="3012364" cy="15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08" y="-227884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48890" y="2026357"/>
            <a:ext cx="2743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/>
              <a:t>Love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Joy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Peace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Patience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Kindness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Goodness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Faithfulness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Gentleness</a:t>
            </a:r>
          </a:p>
          <a:p>
            <a:pPr algn="ctr">
              <a:lnSpc>
                <a:spcPct val="150000"/>
              </a:lnSpc>
            </a:pPr>
            <a:r>
              <a:rPr lang="en-US" sz="2200" b="1" dirty="0"/>
              <a:t>Self-Control</a:t>
            </a:r>
          </a:p>
        </p:txBody>
      </p:sp>
      <p:pic>
        <p:nvPicPr>
          <p:cNvPr id="3075" name="Picture 3" descr="C:\Users\Tallgrass Slides\Dropbox\Tallgrass\2019-07-07\rott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4510377" y="159837"/>
            <a:ext cx="2985439" cy="15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0377" y="1746973"/>
            <a:ext cx="2985439" cy="4879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10376" y="2029198"/>
            <a:ext cx="298543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Sexual Immorality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Enmity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Strife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Jealousy &amp; Envy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Rivalry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Dissensions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Idolatry &amp; Divisions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Fits of Anger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Drunkenness</a:t>
            </a:r>
          </a:p>
        </p:txBody>
      </p:sp>
      <p:pic>
        <p:nvPicPr>
          <p:cNvPr id="10" name="Picture 2" descr="C:\Users\Tallgrass Slides\Dropbox\Tallgrass\2019-07-07\Apple-iPhone-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-239173"/>
            <a:ext cx="4827996" cy="73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4948" y="1709247"/>
            <a:ext cx="2535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FRUIT OF THE FLESH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877" y="1708505"/>
            <a:ext cx="290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E5596"/>
                </a:solidFill>
              </a:rPr>
              <a:t>FRUIT OF THE SPIRIT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87555" y="2185290"/>
            <a:ext cx="2111023" cy="349955"/>
          </a:xfrm>
          <a:prstGeom prst="round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707466" y="2185290"/>
            <a:ext cx="2617755" cy="349955"/>
          </a:xfrm>
          <a:prstGeom prst="round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3498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DO?</a:t>
            </a:r>
          </a:p>
        </p:txBody>
      </p:sp>
    </p:spTree>
    <p:extLst>
      <p:ext uri="{BB962C8B-B14F-4D97-AF65-F5344CB8AC3E}">
        <p14:creationId xmlns:p14="http://schemas.microsoft.com/office/powerpoint/2010/main" val="285333608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b="1" dirty="0"/>
              <a:t>Admit you’re not exempt from the </a:t>
            </a:r>
            <a:br>
              <a:rPr lang="en-US" sz="3000" b="1" dirty="0"/>
            </a:br>
            <a:r>
              <a:rPr lang="en-US" sz="3000" b="1" dirty="0"/>
              <a:t>negative effects of your smartphone.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DO?</a:t>
            </a:r>
          </a:p>
        </p:txBody>
      </p:sp>
    </p:spTree>
    <p:extLst>
      <p:ext uri="{BB962C8B-B14F-4D97-AF65-F5344CB8AC3E}">
        <p14:creationId xmlns:p14="http://schemas.microsoft.com/office/powerpoint/2010/main" val="11183075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804744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Admit you’re not exempt from the </a:t>
            </a:r>
            <a:br>
              <a:rPr lang="en-US" sz="3000" dirty="0"/>
            </a:br>
            <a:r>
              <a:rPr lang="en-US" sz="3000" dirty="0"/>
              <a:t>negative effects of your smartphone.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b="1" dirty="0"/>
              <a:t>Honestly assess how your use of your phone </a:t>
            </a:r>
            <a:br>
              <a:rPr lang="en-US" sz="3000" b="1" dirty="0"/>
            </a:br>
            <a:r>
              <a:rPr lang="en-US" sz="3000" b="1" dirty="0"/>
              <a:t>affects your ability to abide in the Vine and</a:t>
            </a:r>
            <a:br>
              <a:rPr lang="en-US" sz="3000" b="1" dirty="0"/>
            </a:br>
            <a:r>
              <a:rPr lang="en-US" sz="3000" b="1" dirty="0"/>
              <a:t>bear good fruit.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DO?</a:t>
            </a:r>
          </a:p>
        </p:txBody>
      </p:sp>
    </p:spTree>
    <p:extLst>
      <p:ext uri="{BB962C8B-B14F-4D97-AF65-F5344CB8AC3E}">
        <p14:creationId xmlns:p14="http://schemas.microsoft.com/office/powerpoint/2010/main" val="213696529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Admit you’re not exempt from the </a:t>
            </a:r>
            <a:br>
              <a:rPr lang="en-US" sz="3000" dirty="0"/>
            </a:br>
            <a:r>
              <a:rPr lang="en-US" sz="3000" dirty="0"/>
              <a:t>negative effects of your smartphone.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Honestly assess how your use of your phone </a:t>
            </a:r>
            <a:br>
              <a:rPr lang="en-US" sz="3000" dirty="0"/>
            </a:br>
            <a:r>
              <a:rPr lang="en-US" sz="3000" dirty="0"/>
              <a:t>affects your ability to abide in the Vine and</a:t>
            </a:r>
            <a:br>
              <a:rPr lang="en-US" sz="3000" dirty="0"/>
            </a:br>
            <a:r>
              <a:rPr lang="en-US" sz="3000" dirty="0"/>
              <a:t>bear good fruit.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b="1" dirty="0"/>
              <a:t>Remember the Gospel.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DO?</a:t>
            </a:r>
          </a:p>
        </p:txBody>
      </p:sp>
    </p:spTree>
    <p:extLst>
      <p:ext uri="{BB962C8B-B14F-4D97-AF65-F5344CB8AC3E}">
        <p14:creationId xmlns:p14="http://schemas.microsoft.com/office/powerpoint/2010/main" val="8708423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Admit you’re not exempt from the </a:t>
            </a:r>
            <a:br>
              <a:rPr lang="en-US" sz="3000" dirty="0"/>
            </a:br>
            <a:r>
              <a:rPr lang="en-US" sz="3000" dirty="0"/>
              <a:t>negative effects of your smartphone.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Honestly assess how your use of your phone </a:t>
            </a:r>
            <a:br>
              <a:rPr lang="en-US" sz="3000" dirty="0"/>
            </a:br>
            <a:r>
              <a:rPr lang="en-US" sz="3000" dirty="0"/>
              <a:t>affects your ability to abide in the Vine and</a:t>
            </a:r>
            <a:br>
              <a:rPr lang="en-US" sz="3000" dirty="0"/>
            </a:br>
            <a:r>
              <a:rPr lang="en-US" sz="3000" dirty="0"/>
              <a:t>bear good fruit.</a:t>
            </a:r>
          </a:p>
          <a:p>
            <a:pPr marL="457200" indent="-457200">
              <a:buFont typeface="+mj-lt"/>
              <a:buAutoNum type="arabicPeriod"/>
            </a:pP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Remember the Gospel.</a:t>
            </a:r>
          </a:p>
          <a:p>
            <a:pPr marL="457200" indent="-457200">
              <a:buFont typeface="+mj-lt"/>
              <a:buAutoNum type="arabicPeriod"/>
            </a:pP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b="1" dirty="0"/>
              <a:t>Set some boundaries on your phone use.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DO?</a:t>
            </a:r>
          </a:p>
        </p:txBody>
      </p:sp>
    </p:spTree>
    <p:extLst>
      <p:ext uri="{BB962C8B-B14F-4D97-AF65-F5344CB8AC3E}">
        <p14:creationId xmlns:p14="http://schemas.microsoft.com/office/powerpoint/2010/main" val="369197700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Admit you’re not exempt from the </a:t>
            </a:r>
            <a:br>
              <a:rPr lang="en-US" sz="3000" dirty="0"/>
            </a:br>
            <a:r>
              <a:rPr lang="en-US" sz="3000" dirty="0"/>
              <a:t>negative effects of your smartphone.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Honestly assess how your use of your phone </a:t>
            </a:r>
            <a:br>
              <a:rPr lang="en-US" sz="3000" dirty="0"/>
            </a:br>
            <a:r>
              <a:rPr lang="en-US" sz="3000" dirty="0"/>
              <a:t>affects your ability to abide in the Vine and</a:t>
            </a:r>
            <a:br>
              <a:rPr lang="en-US" sz="3000" dirty="0"/>
            </a:br>
            <a:r>
              <a:rPr lang="en-US" sz="3000" dirty="0"/>
              <a:t>bear good fruit.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Remember the Gospel.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Set some boundaries on your phone use.</a:t>
            </a:r>
            <a:br>
              <a:rPr lang="en-US" sz="3000" dirty="0"/>
            </a:br>
            <a:endParaRPr lang="en-US" sz="1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DO?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DE884700-147A-4A06-9923-D73D1895EB85}"/>
              </a:ext>
            </a:extLst>
          </p:cNvPr>
          <p:cNvSpPr/>
          <p:nvPr/>
        </p:nvSpPr>
        <p:spPr>
          <a:xfrm>
            <a:off x="194368" y="2048462"/>
            <a:ext cx="8763000" cy="4634422"/>
          </a:xfrm>
          <a:prstGeom prst="hexagon">
            <a:avLst>
              <a:gd name="adj" fmla="val 19363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>
              <a:lnSpc>
                <a:spcPct val="90000"/>
              </a:lnSpc>
            </a:pP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050165" y="2236525"/>
            <a:ext cx="7148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SUGGESTED BOUNDARIES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0165" y="3141823"/>
            <a:ext cx="17406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bg1"/>
                </a:solidFill>
              </a:rPr>
              <a:t>Detox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8120" y="3141823"/>
            <a:ext cx="50369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bg1"/>
                </a:solidFill>
              </a:rPr>
              <a:t>Minimize Notifications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2042" y="4023270"/>
            <a:ext cx="35394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bg1"/>
                </a:solidFill>
              </a:rPr>
              <a:t>Do Not Disturb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9201" y="4023270"/>
            <a:ext cx="35791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bg1"/>
                </a:solidFill>
              </a:rPr>
              <a:t>Delay Checking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5151" y="4884769"/>
            <a:ext cx="38441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bg1"/>
                </a:solidFill>
              </a:rPr>
              <a:t>No-Phone Zones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5889" y="5702750"/>
            <a:ext cx="59426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bg1"/>
                </a:solidFill>
              </a:rPr>
              <a:t>Get Accountability for Porn</a:t>
            </a:r>
          </a:p>
        </p:txBody>
      </p:sp>
    </p:spTree>
    <p:extLst>
      <p:ext uri="{BB962C8B-B14F-4D97-AF65-F5344CB8AC3E}">
        <p14:creationId xmlns:p14="http://schemas.microsoft.com/office/powerpoint/2010/main" val="58392492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Admit you’re not exempt from the </a:t>
            </a:r>
            <a:br>
              <a:rPr lang="en-US" sz="3000" dirty="0"/>
            </a:br>
            <a:r>
              <a:rPr lang="en-US" sz="3000" dirty="0"/>
              <a:t>negative effects of your smartphone.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Honestly assess how your use of your phone </a:t>
            </a:r>
            <a:br>
              <a:rPr lang="en-US" sz="3000" dirty="0"/>
            </a:br>
            <a:r>
              <a:rPr lang="en-US" sz="3000" dirty="0"/>
              <a:t>affects your ability to abide in the Vine and</a:t>
            </a:r>
            <a:br>
              <a:rPr lang="en-US" sz="3000" dirty="0"/>
            </a:br>
            <a:r>
              <a:rPr lang="en-US" sz="3000" dirty="0"/>
              <a:t>bear good fruit.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Remember the Gospel.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Set some boundaries on your phone use.</a:t>
            </a:r>
            <a:br>
              <a:rPr lang="en-US" sz="3000" dirty="0"/>
            </a:br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3000" b="1" dirty="0"/>
              <a:t>Consider how to use your phone for good!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DO?</a:t>
            </a:r>
          </a:p>
        </p:txBody>
      </p:sp>
    </p:spTree>
    <p:extLst>
      <p:ext uri="{BB962C8B-B14F-4D97-AF65-F5344CB8AC3E}">
        <p14:creationId xmlns:p14="http://schemas.microsoft.com/office/powerpoint/2010/main" val="239412877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14C2-D5C3-45E2-B282-D3CDF720A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77266"/>
            <a:ext cx="8776535" cy="105347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RECOMMENDED</a:t>
            </a:r>
            <a:br>
              <a:rPr lang="en-US" dirty="0"/>
            </a:br>
            <a:r>
              <a:rPr lang="en-US" dirty="0"/>
              <a:t>RESOURCES</a:t>
            </a:r>
          </a:p>
        </p:txBody>
      </p:sp>
      <p:pic>
        <p:nvPicPr>
          <p:cNvPr id="4" name="Picture 2" descr="https://dg.imgix.net/12-ways-your-phone-is-changing-you-ggynui1a-en/portrait/12-ways-your-phone-is-changing-you-ggynui1a.jpg?ts=1489501256&amp;ixlib=rails-3.0.2&amp;auto=format%2Ccompress&amp;fit=max&amp;w=240&amp;dpr=2&amp;ch=Width%2CD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4" y="1659467"/>
            <a:ext cx="3278951" cy="506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hiphomeschoolmoms.com/wp-content/uploads/2017/04/logo-Covenant-Eyes-Squa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57" y="1936045"/>
            <a:ext cx="5636919" cy="422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21695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E434-9EE7-4A0F-A8C7-00387E76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1643FF91-884E-43E1-9A23-4985294E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058426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E434-9EE7-4A0F-A8C7-00387E76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1643FF91-884E-43E1-9A23-4985294E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005711B8-701B-4AB8-8AD3-D7447956753E}"/>
              </a:ext>
            </a:extLst>
          </p:cNvPr>
          <p:cNvSpPr/>
          <p:nvPr/>
        </p:nvSpPr>
        <p:spPr>
          <a:xfrm>
            <a:off x="434408" y="3371850"/>
            <a:ext cx="8475675" cy="3142520"/>
          </a:xfrm>
          <a:prstGeom prst="hexagon">
            <a:avLst>
              <a:gd name="adj" fmla="val 13170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" rtlCol="0" anchor="ctr"/>
          <a:lstStyle/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3200" dirty="0"/>
              <a:t>How has your phone hindered your </a:t>
            </a:r>
            <a:br>
              <a:rPr lang="en-US" sz="3200" dirty="0"/>
            </a:br>
            <a:r>
              <a:rPr lang="en-US" sz="3200" dirty="0"/>
              <a:t>ability to abide in the Vine and produce </a:t>
            </a:r>
            <a:br>
              <a:rPr lang="en-US" sz="3200" dirty="0"/>
            </a:br>
            <a:r>
              <a:rPr lang="en-US" sz="3200" dirty="0"/>
              <a:t>good fruit?</a:t>
            </a:r>
            <a:br>
              <a:rPr lang="en-US" sz="3200" dirty="0"/>
            </a:br>
            <a:endParaRPr lang="en-US" sz="900" dirty="0"/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3200" dirty="0"/>
              <a:t>What boundaries have been helpful?</a:t>
            </a:r>
            <a:br>
              <a:rPr lang="en-US" sz="3200" dirty="0"/>
            </a:br>
            <a:endParaRPr lang="en-US" sz="900" dirty="0"/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3200" dirty="0"/>
              <a:t>How have you used your phone for good?</a:t>
            </a:r>
          </a:p>
        </p:txBody>
      </p:sp>
    </p:spTree>
    <p:extLst>
      <p:ext uri="{BB962C8B-B14F-4D97-AF65-F5344CB8AC3E}">
        <p14:creationId xmlns:p14="http://schemas.microsoft.com/office/powerpoint/2010/main" val="313919756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</p:spTree>
    <p:extLst>
      <p:ext uri="{BB962C8B-B14F-4D97-AF65-F5344CB8AC3E}">
        <p14:creationId xmlns:p14="http://schemas.microsoft.com/office/powerpoint/2010/main" val="201259953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25627" y="81812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RELATING</a:t>
            </a:r>
            <a:br>
              <a:rPr lang="en-US" sz="7200" b="1" spc="-300" dirty="0">
                <a:solidFill>
                  <a:srgbClr val="F8BB4E"/>
                </a:solidFill>
                <a:latin typeface="Ubuntu" panose="020B0504030602030204" pitchFamily="34" charset="0"/>
              </a:rPr>
            </a:br>
            <a:r>
              <a:rPr lang="en-US" sz="5000" spc="-300" dirty="0">
                <a:solidFill>
                  <a:srgbClr val="F8BB4E"/>
                </a:solidFill>
                <a:latin typeface="Ubuntu" panose="020B0504030602030204" pitchFamily="34" charset="0"/>
              </a:rPr>
              <a:t>TO TECHNOLOGY</a:t>
            </a:r>
          </a:p>
        </p:txBody>
      </p:sp>
    </p:spTree>
    <p:extLst>
      <p:ext uri="{BB962C8B-B14F-4D97-AF65-F5344CB8AC3E}">
        <p14:creationId xmlns:p14="http://schemas.microsoft.com/office/powerpoint/2010/main" val="71987681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25627" y="81812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RELATING</a:t>
            </a:r>
            <a:br>
              <a:rPr lang="en-US" sz="7200" b="1" spc="-300" dirty="0">
                <a:solidFill>
                  <a:srgbClr val="F8BB4E"/>
                </a:solidFill>
                <a:latin typeface="Ubuntu" panose="020B0504030602030204" pitchFamily="34" charset="0"/>
              </a:rPr>
            </a:br>
            <a:r>
              <a:rPr lang="en-US" sz="5000" spc="-300" dirty="0">
                <a:solidFill>
                  <a:srgbClr val="F8BB4E"/>
                </a:solidFill>
                <a:latin typeface="Ubuntu" panose="020B0504030602030204" pitchFamily="34" charset="0"/>
              </a:rPr>
              <a:t>TO TECHNOLOGY</a:t>
            </a:r>
          </a:p>
        </p:txBody>
      </p:sp>
      <p:pic>
        <p:nvPicPr>
          <p:cNvPr id="5" name="Picture 2" descr="https://cdn.pixabay.com/photo/2015/08/19/08/25/hammer-895665_960_7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18"/>
          <a:stretch/>
        </p:blipFill>
        <p:spPr bwMode="auto">
          <a:xfrm>
            <a:off x="4921668" y="0"/>
            <a:ext cx="42223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51949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25627" y="81812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RELATING</a:t>
            </a:r>
            <a:br>
              <a:rPr lang="en-US" sz="7200" b="1" spc="-300" dirty="0">
                <a:solidFill>
                  <a:srgbClr val="F8BB4E"/>
                </a:solidFill>
                <a:latin typeface="Ubuntu" panose="020B0504030602030204" pitchFamily="34" charset="0"/>
              </a:rPr>
            </a:br>
            <a:r>
              <a:rPr lang="en-US" sz="5000" spc="-300" dirty="0">
                <a:solidFill>
                  <a:srgbClr val="F8BB4E"/>
                </a:solidFill>
                <a:latin typeface="Ubuntu" panose="020B0504030602030204" pitchFamily="34" charset="0"/>
              </a:rPr>
              <a:t>TO TECHNOLOGY</a:t>
            </a:r>
          </a:p>
        </p:txBody>
      </p:sp>
      <p:pic>
        <p:nvPicPr>
          <p:cNvPr id="1026" name="Picture 2" descr="C:\Users\Tallgrass Slides\Dropbox\Tallgrass\2019-07-07\Bad+idea+comp_e54c9f_566567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614"/>
            <a:ext cx="9270781" cy="68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62783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25627" y="81812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RELATING</a:t>
            </a:r>
            <a:br>
              <a:rPr lang="en-US" sz="7200" b="1" spc="-300" dirty="0">
                <a:solidFill>
                  <a:srgbClr val="F8BB4E"/>
                </a:solidFill>
                <a:latin typeface="Ubuntu" panose="020B0504030602030204" pitchFamily="34" charset="0"/>
              </a:rPr>
            </a:br>
            <a:r>
              <a:rPr lang="en-US" sz="5000" spc="-300" dirty="0">
                <a:solidFill>
                  <a:srgbClr val="F8BB4E"/>
                </a:solidFill>
                <a:latin typeface="Ubuntu" panose="020B0504030602030204" pitchFamily="34" charset="0"/>
              </a:rPr>
              <a:t>TO TECHNOLOGY</a:t>
            </a:r>
          </a:p>
        </p:txBody>
      </p:sp>
    </p:spTree>
    <p:extLst>
      <p:ext uri="{BB962C8B-B14F-4D97-AF65-F5344CB8AC3E}">
        <p14:creationId xmlns:p14="http://schemas.microsoft.com/office/powerpoint/2010/main" val="403552922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25627" y="81812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RELATING</a:t>
            </a:r>
            <a:br>
              <a:rPr lang="en-US" sz="7200" b="1" spc="-300" dirty="0">
                <a:solidFill>
                  <a:srgbClr val="F8BB4E"/>
                </a:solidFill>
                <a:latin typeface="Ubuntu" panose="020B0504030602030204" pitchFamily="34" charset="0"/>
              </a:rPr>
            </a:br>
            <a:r>
              <a:rPr lang="en-US" sz="5000" spc="-300" dirty="0">
                <a:solidFill>
                  <a:srgbClr val="F8BB4E"/>
                </a:solidFill>
                <a:latin typeface="Ubuntu" panose="020B0504030602030204" pitchFamily="34" charset="0"/>
              </a:rPr>
              <a:t>TO YOUR PHONE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68" y="-284161"/>
            <a:ext cx="10591732" cy="73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2684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25627" y="81812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RELATING</a:t>
            </a:r>
            <a:br>
              <a:rPr lang="en-US" sz="7200" b="1" spc="-300" dirty="0">
                <a:solidFill>
                  <a:srgbClr val="F8BB4E"/>
                </a:solidFill>
                <a:latin typeface="Ubuntu" panose="020B0504030602030204" pitchFamily="34" charset="0"/>
              </a:rPr>
            </a:br>
            <a:r>
              <a:rPr lang="en-US" sz="5000" spc="-300" dirty="0">
                <a:solidFill>
                  <a:srgbClr val="F8BB4E"/>
                </a:solidFill>
                <a:latin typeface="Ubuntu" panose="020B0504030602030204" pitchFamily="34" charset="0"/>
              </a:rPr>
              <a:t>TO YOUR PHONE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68" y="-284161"/>
            <a:ext cx="10591732" cy="73776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44143" y="300630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3800" spc="-300" dirty="0">
                <a:solidFill>
                  <a:srgbClr val="F8BB4E"/>
                </a:solidFill>
                <a:latin typeface="Ubuntu" panose="020B0504030602030204" pitchFamily="34" charset="0"/>
              </a:rPr>
              <a:t>HOW SHOULD YOU BE</a:t>
            </a:r>
          </a:p>
        </p:txBody>
      </p:sp>
    </p:spTree>
    <p:extLst>
      <p:ext uri="{BB962C8B-B14F-4D97-AF65-F5344CB8AC3E}">
        <p14:creationId xmlns:p14="http://schemas.microsoft.com/office/powerpoint/2010/main" val="29252613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2758</TotalTime>
  <Words>660</Words>
  <Application>Microsoft Office PowerPoint</Application>
  <PresentationFormat>On-screen Show (4:3)</PresentationFormat>
  <Paragraphs>355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Droid Sans</vt:lpstr>
      <vt:lpstr>Ubuntu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JOHN 15:5 (ESV)</vt:lpstr>
      <vt:lpstr>Galatians 5:22-23 (ESV)</vt:lpstr>
      <vt:lpstr>Galatians 5:19-21 (ESV)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RECOMMENDED RESOURCES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Tallgrass Church</dc:creator>
  <cp:lastModifiedBy> </cp:lastModifiedBy>
  <cp:revision>118</cp:revision>
  <dcterms:created xsi:type="dcterms:W3CDTF">2019-05-18T12:53:38Z</dcterms:created>
  <dcterms:modified xsi:type="dcterms:W3CDTF">2019-07-08T15:15:46Z</dcterms:modified>
</cp:coreProperties>
</file>