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84" r:id="rId2"/>
  </p:sldMasterIdLst>
  <p:notesMasterIdLst>
    <p:notesMasterId r:id="rId25"/>
  </p:notesMasterIdLst>
  <p:handoutMasterIdLst>
    <p:handoutMasterId r:id="rId26"/>
  </p:handoutMasterIdLst>
  <p:sldIdLst>
    <p:sldId id="1940" r:id="rId3"/>
    <p:sldId id="2017" r:id="rId4"/>
    <p:sldId id="2440" r:id="rId5"/>
    <p:sldId id="2439" r:id="rId6"/>
    <p:sldId id="2391" r:id="rId7"/>
    <p:sldId id="2404" r:id="rId8"/>
    <p:sldId id="2320" r:id="rId9"/>
    <p:sldId id="2018" r:id="rId10"/>
    <p:sldId id="2403" r:id="rId11"/>
    <p:sldId id="2393" r:id="rId12"/>
    <p:sldId id="2406" r:id="rId13"/>
    <p:sldId id="2405" r:id="rId14"/>
    <p:sldId id="2389" r:id="rId15"/>
    <p:sldId id="2394" r:id="rId16"/>
    <p:sldId id="2390" r:id="rId17"/>
    <p:sldId id="2392" r:id="rId18"/>
    <p:sldId id="2353" r:id="rId19"/>
    <p:sldId id="2349" r:id="rId20"/>
    <p:sldId id="2408" r:id="rId21"/>
    <p:sldId id="1352" r:id="rId22"/>
    <p:sldId id="2410" r:id="rId23"/>
    <p:sldId id="2409" r:id="rId24"/>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596"/>
    <a:srgbClr val="C3BEB8"/>
    <a:srgbClr val="1C282E"/>
    <a:srgbClr val="9BC6E8"/>
    <a:srgbClr val="EED08B"/>
    <a:srgbClr val="F3B9DA"/>
    <a:srgbClr val="06391A"/>
    <a:srgbClr val="E7D071"/>
    <a:srgbClr val="1E314E"/>
    <a:srgbClr val="638D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4660"/>
  </p:normalViewPr>
  <p:slideViewPr>
    <p:cSldViewPr snapToGrid="0">
      <p:cViewPr varScale="1">
        <p:scale>
          <a:sx n="110" d="100"/>
          <a:sy n="110" d="100"/>
        </p:scale>
        <p:origin x="1164" y="10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2045"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68828-9BCA-4E8F-9F10-7CC5F45A05D5}"/>
              </a:ext>
            </a:extLst>
          </p:cNvPr>
          <p:cNvSpPr>
            <a:spLocks noGrp="1"/>
          </p:cNvSpPr>
          <p:nvPr>
            <p:ph type="hdr" sz="quarter"/>
          </p:nvPr>
        </p:nvSpPr>
        <p:spPr>
          <a:xfrm>
            <a:off x="0" y="0"/>
            <a:ext cx="4029075"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7B6E8D-9EFF-40F0-B3AE-A2540DB241E5}"/>
              </a:ext>
            </a:extLst>
          </p:cNvPr>
          <p:cNvSpPr>
            <a:spLocks noGrp="1"/>
          </p:cNvSpPr>
          <p:nvPr>
            <p:ph type="dt" sz="quarter" idx="1"/>
          </p:nvPr>
        </p:nvSpPr>
        <p:spPr>
          <a:xfrm>
            <a:off x="5265738" y="0"/>
            <a:ext cx="4029075" cy="344488"/>
          </a:xfrm>
          <a:prstGeom prst="rect">
            <a:avLst/>
          </a:prstGeom>
        </p:spPr>
        <p:txBody>
          <a:bodyPr vert="horz" lIns="91440" tIns="45720" rIns="91440" bIns="45720" rtlCol="0"/>
          <a:lstStyle>
            <a:lvl1pPr algn="r">
              <a:defRPr sz="1200"/>
            </a:lvl1pPr>
          </a:lstStyle>
          <a:p>
            <a:fld id="{5B39C4E5-1BA7-4E68-B7BA-97B278EE4202}" type="datetimeFigureOut">
              <a:rPr lang="en-US" smtClean="0"/>
              <a:pPr/>
              <a:t>5/6/2019</a:t>
            </a:fld>
            <a:endParaRPr lang="en-US"/>
          </a:p>
        </p:txBody>
      </p:sp>
      <p:sp>
        <p:nvSpPr>
          <p:cNvPr id="4" name="Footer Placeholder 3">
            <a:extLst>
              <a:ext uri="{FF2B5EF4-FFF2-40B4-BE49-F238E27FC236}">
                <a16:creationId xmlns:a16="http://schemas.microsoft.com/office/drawing/2014/main" id="{9331F28B-09FC-4CC8-A10E-ABB05A8E11A8}"/>
              </a:ext>
            </a:extLst>
          </p:cNvPr>
          <p:cNvSpPr>
            <a:spLocks noGrp="1"/>
          </p:cNvSpPr>
          <p:nvPr>
            <p:ph type="ftr" sz="quarter" idx="2"/>
          </p:nvPr>
        </p:nvSpPr>
        <p:spPr>
          <a:xfrm>
            <a:off x="0" y="6537325"/>
            <a:ext cx="4029075" cy="344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262348-1DE3-4CAF-BAE4-1FB6D7790261}"/>
              </a:ext>
            </a:extLst>
          </p:cNvPr>
          <p:cNvSpPr>
            <a:spLocks noGrp="1"/>
          </p:cNvSpPr>
          <p:nvPr>
            <p:ph type="sldNum" sz="quarter" idx="3"/>
          </p:nvPr>
        </p:nvSpPr>
        <p:spPr>
          <a:xfrm>
            <a:off x="5265738" y="6537325"/>
            <a:ext cx="4029075" cy="344488"/>
          </a:xfrm>
          <a:prstGeom prst="rect">
            <a:avLst/>
          </a:prstGeom>
        </p:spPr>
        <p:txBody>
          <a:bodyPr vert="horz" lIns="91440" tIns="45720" rIns="91440" bIns="45720" rtlCol="0" anchor="b"/>
          <a:lstStyle>
            <a:lvl1pPr algn="r">
              <a:defRPr sz="1200"/>
            </a:lvl1pPr>
          </a:lstStyle>
          <a:p>
            <a:fld id="{94BF7341-F00C-4691-B79E-71BC14371EDC}" type="slidenum">
              <a:rPr lang="en-US" smtClean="0"/>
              <a:pPr/>
              <a:t>‹#›</a:t>
            </a:fld>
            <a:endParaRPr lang="en-US"/>
          </a:p>
        </p:txBody>
      </p:sp>
    </p:spTree>
    <p:extLst>
      <p:ext uri="{BB962C8B-B14F-4D97-AF65-F5344CB8AC3E}">
        <p14:creationId xmlns:p14="http://schemas.microsoft.com/office/powerpoint/2010/main" val="15485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pPr/>
              <a:t>5/6/2019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pPr/>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244830006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 y="2166"/>
            <a:ext cx="9138228" cy="6853671"/>
          </a:xfrm>
          <a:prstGeom prst="rect">
            <a:avLst/>
          </a:prstGeom>
          <a:noFill/>
        </p:spPr>
      </p:pic>
      <p:sp>
        <p:nvSpPr>
          <p:cNvPr id="2" name="Title 1"/>
          <p:cNvSpPr>
            <a:spLocks noGrp="1"/>
          </p:cNvSpPr>
          <p:nvPr>
            <p:ph type="title"/>
          </p:nvPr>
        </p:nvSpPr>
        <p:spPr>
          <a:xfrm>
            <a:off x="202225" y="67011"/>
            <a:ext cx="8830682" cy="1325563"/>
          </a:xfrm>
        </p:spPr>
        <p:txBody>
          <a:bodyPr>
            <a:noAutofit/>
          </a:bodyPr>
          <a:lstStyle>
            <a:lvl1pPr>
              <a:defRPr sz="5500" b="0" cap="all" baseline="0">
                <a:solidFill>
                  <a:srgbClr val="638D8F"/>
                </a:solidFill>
                <a:effectLst/>
                <a:latin typeface="Kingthings Exeter" panose="02000000000000000000" pitchFamily="2" charset="0"/>
              </a:defRPr>
            </a:lvl1pPr>
          </a:lstStyle>
          <a:p>
            <a:r>
              <a:rPr lang="en-US" dirty="0"/>
              <a:t>Click to edit Master title</a:t>
            </a:r>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pPr/>
              <a:t>5/6/2019</a:t>
            </a:fld>
            <a:endParaRPr lang="en-US"/>
          </a:p>
        </p:txBody>
      </p:sp>
    </p:spTree>
    <p:extLst>
      <p:ext uri="{BB962C8B-B14F-4D97-AF65-F5344CB8AC3E}">
        <p14:creationId xmlns:p14="http://schemas.microsoft.com/office/powerpoint/2010/main" val="52562787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49479533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185507962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pPr/>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228311340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pPr/>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42247606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pPr/>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267118704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12338021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8347927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3013130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6918160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8853837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DCFE2-C9D0-4AE0-B544-5325F537659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60"/>
            <a:ext cx="9138228" cy="6854883"/>
          </a:xfrm>
          <a:prstGeom prst="rect">
            <a:avLst/>
          </a:prstGeom>
          <a:noFill/>
        </p:spPr>
      </p:pic>
      <p:sp>
        <p:nvSpPr>
          <p:cNvPr id="9" name="Rectangle 8">
            <a:extLst>
              <a:ext uri="{FF2B5EF4-FFF2-40B4-BE49-F238E27FC236}">
                <a16:creationId xmlns:a16="http://schemas.microsoft.com/office/drawing/2014/main" id="{27FD6E0A-F623-4264-A47E-1AFC0B5F0227}"/>
              </a:ext>
            </a:extLst>
          </p:cNvPr>
          <p:cNvSpPr/>
          <p:nvPr userDrawn="1"/>
        </p:nvSpPr>
        <p:spPr>
          <a:xfrm>
            <a:off x="-205098" y="171691"/>
            <a:ext cx="9460889" cy="107698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8F3D58B6-739D-4C03-BE4D-B8B8A79C0591}"/>
              </a:ext>
            </a:extLst>
          </p:cNvPr>
          <p:cNvSpPr>
            <a:spLocks noGrp="1"/>
          </p:cNvSpPr>
          <p:nvPr>
            <p:ph type="title"/>
          </p:nvPr>
        </p:nvSpPr>
        <p:spPr>
          <a:xfrm>
            <a:off x="202225" y="67011"/>
            <a:ext cx="8830682" cy="1325563"/>
          </a:xfrm>
        </p:spPr>
        <p:txBody>
          <a:bodyPr/>
          <a:lstStyle>
            <a:lvl1pPr>
              <a:defRPr b="0" cap="all" baseline="0">
                <a:solidFill>
                  <a:schemeClr val="bg1"/>
                </a:solidFill>
                <a:latin typeface="Tw Cen MT" panose="020B0602020104020603"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99FFF2D-EBEC-4901-B3D4-3F5223EA7DFB}"/>
              </a:ext>
            </a:extLst>
          </p:cNvPr>
          <p:cNvSpPr/>
          <p:nvPr userDrawn="1"/>
        </p:nvSpPr>
        <p:spPr>
          <a:xfrm>
            <a:off x="128187"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ontent Placeholder 2">
            <a:extLst>
              <a:ext uri="{FF2B5EF4-FFF2-40B4-BE49-F238E27FC236}">
                <a16:creationId xmlns:a16="http://schemas.microsoft.com/office/drawing/2014/main" id="{17622F7B-EE07-4788-B5A8-B42B48121635}"/>
              </a:ext>
            </a:extLst>
          </p:cNvPr>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526322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5/6/2019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pPr/>
              <a:t>5/6/2019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pPr/>
              <a:t>‹#›</a:t>
            </a:fld>
            <a:endParaRPr lang="en-US"/>
          </a:p>
        </p:txBody>
      </p:sp>
    </p:spTree>
    <p:extLst>
      <p:ext uri="{BB962C8B-B14F-4D97-AF65-F5344CB8AC3E}">
        <p14:creationId xmlns:p14="http://schemas.microsoft.com/office/powerpoint/2010/main" val="328590796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392" y="224286"/>
            <a:ext cx="8169215" cy="6126911"/>
          </a:xfrm>
        </p:spPr>
      </p:pic>
      <p:sp>
        <p:nvSpPr>
          <p:cNvPr id="3" name="TextBox 2">
            <a:extLst>
              <a:ext uri="{FF2B5EF4-FFF2-40B4-BE49-F238E27FC236}">
                <a16:creationId xmlns:a16="http://schemas.microsoft.com/office/drawing/2014/main" id="{9D3934CA-1E89-493B-B3F5-3892F2B5884C}"/>
              </a:ext>
            </a:extLst>
          </p:cNvPr>
          <p:cNvSpPr txBox="1"/>
          <p:nvPr/>
        </p:nvSpPr>
        <p:spPr>
          <a:xfrm rot="21001323">
            <a:off x="3237564" y="2729951"/>
            <a:ext cx="357520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300" normalizeH="0" baseline="0" noProof="0" dirty="0">
                <a:ln>
                  <a:noFill/>
                </a:ln>
                <a:solidFill>
                  <a:prstClr val="white"/>
                </a:solidFill>
                <a:effectLst/>
                <a:uLnTx/>
                <a:uFillTx/>
                <a:latin typeface="Ubuntu" panose="020B0504030602030204" pitchFamily="34" charset="0"/>
                <a:ea typeface="+mn-ea"/>
                <a:cs typeface="+mn-cs"/>
              </a:rPr>
              <a:t>WELCOME</a:t>
            </a:r>
          </a:p>
        </p:txBody>
      </p:sp>
    </p:spTree>
    <p:extLst>
      <p:ext uri="{BB962C8B-B14F-4D97-AF65-F5344CB8AC3E}">
        <p14:creationId xmlns:p14="http://schemas.microsoft.com/office/powerpoint/2010/main" val="4487274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24:36-43</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2900" b="1" baseline="30000" dirty="0"/>
              <a:t>36 </a:t>
            </a:r>
            <a:r>
              <a:rPr lang="en-US" sz="2900" dirty="0"/>
              <a:t>As they were talking about these things, Jesus himself stood among them, and said to them, “Peace to you!” </a:t>
            </a:r>
            <a:br>
              <a:rPr lang="en-US" sz="2900" dirty="0"/>
            </a:br>
            <a:r>
              <a:rPr lang="en-US" sz="2900" b="1" baseline="30000" dirty="0"/>
              <a:t>37 </a:t>
            </a:r>
            <a:r>
              <a:rPr lang="en-US" sz="2900" dirty="0"/>
              <a:t>But they were startled and frightened and thought they saw a spirit. </a:t>
            </a:r>
            <a:r>
              <a:rPr lang="en-US" sz="2900" b="1" baseline="30000" dirty="0"/>
              <a:t>38 </a:t>
            </a:r>
            <a:r>
              <a:rPr lang="en-US" sz="2900" dirty="0"/>
              <a:t>And he said to them, “Why are you troubled, and why do doubts arise in your hearts? </a:t>
            </a:r>
            <a:r>
              <a:rPr lang="en-US" sz="2900" b="1" baseline="30000" dirty="0"/>
              <a:t>39 </a:t>
            </a:r>
            <a:r>
              <a:rPr lang="en-US" sz="2900" dirty="0"/>
              <a:t>See my hands and my feet, that it is I myself. Touch me, and see. For a spirit does not have flesh and bones as you see that I have.” </a:t>
            </a:r>
            <a:r>
              <a:rPr lang="en-US" sz="2900" b="1" baseline="30000" dirty="0"/>
              <a:t>40 </a:t>
            </a:r>
            <a:r>
              <a:rPr lang="en-US" sz="2900" dirty="0"/>
              <a:t>And when he had said this, he showed them his hands and his feet. </a:t>
            </a:r>
            <a:r>
              <a:rPr lang="en-US" sz="2900" b="1" baseline="30000" dirty="0"/>
              <a:t>41 </a:t>
            </a:r>
            <a:r>
              <a:rPr lang="en-US" sz="2900" dirty="0"/>
              <a:t>And while they still disbelieved for joy and were marveling, he said to them, “Have you anything here to eat?” </a:t>
            </a:r>
            <a:r>
              <a:rPr lang="en-US" sz="2900" b="1" baseline="30000" dirty="0"/>
              <a:t>42 </a:t>
            </a:r>
            <a:r>
              <a:rPr lang="en-US" sz="2900" dirty="0"/>
              <a:t>They gave him a piece of broiled fish, </a:t>
            </a:r>
            <a:r>
              <a:rPr lang="en-US" sz="2900" b="1" baseline="30000" dirty="0"/>
              <a:t>43 </a:t>
            </a:r>
            <a:r>
              <a:rPr lang="en-US" sz="2900" dirty="0"/>
              <a:t>and he took it and ate before them.</a:t>
            </a:r>
          </a:p>
        </p:txBody>
      </p:sp>
      <p:pic>
        <p:nvPicPr>
          <p:cNvPr id="7" name="Picture 6">
            <a:extLst>
              <a:ext uri="{FF2B5EF4-FFF2-40B4-BE49-F238E27FC236}">
                <a16:creationId xmlns:a16="http://schemas.microsoft.com/office/drawing/2014/main" id="{162E218A-D5C4-4599-9DEC-A79C52C82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081" y="121092"/>
            <a:ext cx="4661734" cy="5617855"/>
          </a:xfrm>
          <a:prstGeom prst="rect">
            <a:avLst/>
          </a:prstGeom>
        </p:spPr>
      </p:pic>
      <p:pic>
        <p:nvPicPr>
          <p:cNvPr id="5" name="Picture 4">
            <a:extLst>
              <a:ext uri="{FF2B5EF4-FFF2-40B4-BE49-F238E27FC236}">
                <a16:creationId xmlns:a16="http://schemas.microsoft.com/office/drawing/2014/main" id="{B75221DF-13F3-414D-BD49-6EFD06C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93" y="107458"/>
            <a:ext cx="4382833" cy="5631490"/>
          </a:xfrm>
          <a:prstGeom prst="rect">
            <a:avLst/>
          </a:prstGeom>
        </p:spPr>
      </p:pic>
    </p:spTree>
    <p:extLst>
      <p:ext uri="{BB962C8B-B14F-4D97-AF65-F5344CB8AC3E}">
        <p14:creationId xmlns:p14="http://schemas.microsoft.com/office/powerpoint/2010/main" val="1324677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283141"/>
            <a:ext cx="8830682" cy="1325563"/>
          </a:xfrm>
        </p:spPr>
        <p:txBody>
          <a:bodyPr>
            <a:normAutofit/>
          </a:bodyPr>
          <a:lstStyle/>
          <a:p>
            <a:r>
              <a:rPr lang="en-US" sz="6000" dirty="0"/>
              <a:t>Nature of God’s Kingdom</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4460906" cy="5189888"/>
          </a:xfrm>
        </p:spPr>
        <p:txBody>
          <a:bodyPr>
            <a:noAutofit/>
          </a:bodyPr>
          <a:lstStyle/>
          <a:p>
            <a:r>
              <a:rPr lang="en-US" sz="2600" dirty="0"/>
              <a:t>Waiting is Valued</a:t>
            </a:r>
          </a:p>
          <a:p>
            <a:r>
              <a:rPr lang="en-US" sz="2600" dirty="0"/>
              <a:t>Unlikely Responders</a:t>
            </a:r>
          </a:p>
          <a:p>
            <a:r>
              <a:rPr lang="en-US" sz="2600" dirty="0"/>
              <a:t>Upside-Down Birth of King</a:t>
            </a:r>
          </a:p>
          <a:p>
            <a:r>
              <a:rPr lang="en-US" sz="2600" dirty="0"/>
              <a:t>Greatness through Serving</a:t>
            </a:r>
          </a:p>
          <a:p>
            <a:r>
              <a:rPr lang="en-US" sz="2600" dirty="0"/>
              <a:t>Upside Down Productivity</a:t>
            </a:r>
          </a:p>
          <a:p>
            <a:r>
              <a:rPr lang="en-US" sz="2600" dirty="0"/>
              <a:t>The King is the Suffering Servant</a:t>
            </a:r>
          </a:p>
          <a:p>
            <a:r>
              <a:rPr lang="en-US" sz="2600" dirty="0"/>
              <a:t>Receive Kingdom like a Child</a:t>
            </a:r>
          </a:p>
          <a:p>
            <a:r>
              <a:rPr lang="en-US" sz="2600" dirty="0"/>
              <a:t>Upside-Down Blessings </a:t>
            </a:r>
            <a:br>
              <a:rPr lang="en-US" sz="2600" dirty="0"/>
            </a:br>
            <a:r>
              <a:rPr lang="en-US" sz="2600" dirty="0"/>
              <a:t>and Woes</a:t>
            </a:r>
          </a:p>
          <a:p>
            <a:r>
              <a:rPr lang="en-US" sz="2600" dirty="0"/>
              <a:t>Love Your Enemies</a:t>
            </a:r>
          </a:p>
          <a:p>
            <a:endParaRPr lang="en-US" sz="2600" dirty="0"/>
          </a:p>
          <a:p>
            <a:endParaRPr lang="en-US" sz="2600" dirty="0"/>
          </a:p>
        </p:txBody>
      </p:sp>
      <p:sp>
        <p:nvSpPr>
          <p:cNvPr id="5" name="Rectangle 4">
            <a:extLst>
              <a:ext uri="{FF2B5EF4-FFF2-40B4-BE49-F238E27FC236}">
                <a16:creationId xmlns:a16="http://schemas.microsoft.com/office/drawing/2014/main" id="{256DB211-3042-4B7B-BC80-F0E2B1796C14}"/>
              </a:ext>
            </a:extLst>
          </p:cNvPr>
          <p:cNvSpPr/>
          <p:nvPr/>
        </p:nvSpPr>
        <p:spPr>
          <a:xfrm>
            <a:off x="4663130" y="1354145"/>
            <a:ext cx="4460907" cy="5439438"/>
          </a:xfrm>
          <a:prstGeom prst="rect">
            <a:avLst/>
          </a:prstGeom>
        </p:spPr>
        <p:txBody>
          <a:bodyPr wrap="square">
            <a:spAutoFit/>
          </a:bodyPr>
          <a:lstStyle/>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Unlikely Ministry Team</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Spiritual Warfare</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Lead by Listening and Asking Questions</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Relationships Based</a:t>
            </a:r>
            <a:r>
              <a:rPr lang="en-US" sz="2600" dirty="0">
                <a:solidFill>
                  <a:prstClr val="black"/>
                </a:solidFill>
                <a:sym typeface="Wingdings" panose="05000000000000000000" pitchFamily="2" charset="2"/>
              </a:rPr>
              <a:t> on Giving</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Hospitality to Offer Dignity</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Triumph through Humility &amp; Sacrifice</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The King Dies for His Enemy </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Sneaky Jesus Works Unseen</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____________________</a:t>
            </a:r>
            <a:endParaRPr lang="en-US" sz="2600" dirty="0">
              <a:solidFill>
                <a:prstClr val="black"/>
              </a:solidFill>
            </a:endParaRPr>
          </a:p>
        </p:txBody>
      </p:sp>
      <p:pic>
        <p:nvPicPr>
          <p:cNvPr id="6" name="Picture 5">
            <a:extLst>
              <a:ext uri="{FF2B5EF4-FFF2-40B4-BE49-F238E27FC236}">
                <a16:creationId xmlns:a16="http://schemas.microsoft.com/office/drawing/2014/main" id="{9549BAB4-118E-4B8C-AA08-45148990F53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455" b="35091" l="40273" r="59727">
                        <a14:foregroundMark x1="43182" y1="32182" x2="40318" y2="26545"/>
                        <a14:foregroundMark x1="59045" y1="27030" x2="43364" y2="35091"/>
                        <a14:foregroundMark x1="59727" y1="26545" x2="59727" y2="26545"/>
                        <a14:foregroundMark x1="49773" y1="23455" x2="49773" y2="23455"/>
                      </a14:backgroundRemoval>
                    </a14:imgEffect>
                  </a14:imgLayer>
                </a14:imgProps>
              </a:ext>
              <a:ext uri="{28A0092B-C50C-407E-A947-70E740481C1C}">
                <a14:useLocalDpi xmlns:a14="http://schemas.microsoft.com/office/drawing/2010/main" val="0"/>
              </a:ext>
            </a:extLst>
          </a:blip>
          <a:srcRect l="39724" t="22058" r="39088" b="63756"/>
          <a:stretch/>
        </p:blipFill>
        <p:spPr>
          <a:xfrm>
            <a:off x="4076322" y="82431"/>
            <a:ext cx="1044314" cy="524398"/>
          </a:xfrm>
          <a:prstGeom prst="rect">
            <a:avLst/>
          </a:prstGeom>
        </p:spPr>
      </p:pic>
    </p:spTree>
    <p:extLst>
      <p:ext uri="{BB962C8B-B14F-4D97-AF65-F5344CB8AC3E}">
        <p14:creationId xmlns:p14="http://schemas.microsoft.com/office/powerpoint/2010/main" val="2131730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283141"/>
            <a:ext cx="8830682" cy="1325563"/>
          </a:xfrm>
        </p:spPr>
        <p:txBody>
          <a:bodyPr>
            <a:normAutofit/>
          </a:bodyPr>
          <a:lstStyle/>
          <a:p>
            <a:r>
              <a:rPr lang="en-US" sz="6000" dirty="0"/>
              <a:t>Nature of God’s Kingdom</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4460906" cy="5189888"/>
          </a:xfrm>
        </p:spPr>
        <p:txBody>
          <a:bodyPr>
            <a:noAutofit/>
          </a:bodyPr>
          <a:lstStyle/>
          <a:p>
            <a:r>
              <a:rPr lang="en-US" sz="2600" dirty="0"/>
              <a:t>Waiting is Valued</a:t>
            </a:r>
          </a:p>
          <a:p>
            <a:r>
              <a:rPr lang="en-US" sz="2600" dirty="0"/>
              <a:t>Unlikely Responders</a:t>
            </a:r>
          </a:p>
          <a:p>
            <a:r>
              <a:rPr lang="en-US" sz="2600" dirty="0"/>
              <a:t>Upside-Down Birth of King</a:t>
            </a:r>
          </a:p>
          <a:p>
            <a:r>
              <a:rPr lang="en-US" sz="2600" dirty="0"/>
              <a:t>Greatness through Serving</a:t>
            </a:r>
          </a:p>
          <a:p>
            <a:r>
              <a:rPr lang="en-US" sz="2600" dirty="0"/>
              <a:t>Upside Down Productivity</a:t>
            </a:r>
          </a:p>
          <a:p>
            <a:r>
              <a:rPr lang="en-US" sz="2600" dirty="0"/>
              <a:t>The King is the Suffering Servant</a:t>
            </a:r>
          </a:p>
          <a:p>
            <a:r>
              <a:rPr lang="en-US" sz="2600" dirty="0"/>
              <a:t>Receive Kingdom like a Child</a:t>
            </a:r>
          </a:p>
          <a:p>
            <a:r>
              <a:rPr lang="en-US" sz="2600" dirty="0"/>
              <a:t>Upside-Down Blessings </a:t>
            </a:r>
            <a:br>
              <a:rPr lang="en-US" sz="2600" dirty="0"/>
            </a:br>
            <a:r>
              <a:rPr lang="en-US" sz="2600" dirty="0"/>
              <a:t>and Woes</a:t>
            </a:r>
          </a:p>
          <a:p>
            <a:r>
              <a:rPr lang="en-US" sz="2600" dirty="0"/>
              <a:t>Love Your Enemies</a:t>
            </a:r>
          </a:p>
          <a:p>
            <a:endParaRPr lang="en-US" sz="2600" dirty="0"/>
          </a:p>
          <a:p>
            <a:endParaRPr lang="en-US" sz="2600" dirty="0"/>
          </a:p>
        </p:txBody>
      </p:sp>
      <p:sp>
        <p:nvSpPr>
          <p:cNvPr id="5" name="Rectangle 4">
            <a:extLst>
              <a:ext uri="{FF2B5EF4-FFF2-40B4-BE49-F238E27FC236}">
                <a16:creationId xmlns:a16="http://schemas.microsoft.com/office/drawing/2014/main" id="{256DB211-3042-4B7B-BC80-F0E2B1796C14}"/>
              </a:ext>
            </a:extLst>
          </p:cNvPr>
          <p:cNvSpPr/>
          <p:nvPr/>
        </p:nvSpPr>
        <p:spPr>
          <a:xfrm>
            <a:off x="4663130" y="1354145"/>
            <a:ext cx="4460907" cy="5439438"/>
          </a:xfrm>
          <a:prstGeom prst="rect">
            <a:avLst/>
          </a:prstGeom>
        </p:spPr>
        <p:txBody>
          <a:bodyPr wrap="square">
            <a:spAutoFit/>
          </a:bodyPr>
          <a:lstStyle/>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Unlikely Ministry Team</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Spiritual Warfare</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Lead by Listening and Asking Questions</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Relationships Based</a:t>
            </a:r>
            <a:r>
              <a:rPr lang="en-US" sz="2600" dirty="0">
                <a:solidFill>
                  <a:prstClr val="black"/>
                </a:solidFill>
                <a:sym typeface="Wingdings" panose="05000000000000000000" pitchFamily="2" charset="2"/>
              </a:rPr>
              <a:t> on Giving</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Hospitality to Offer Dignity</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Triumph through Humility &amp; Sacrifice</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The King Dies for His Enemy </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Sneaky Jesus Works Unseen</a:t>
            </a:r>
          </a:p>
          <a:p>
            <a:pPr marL="282575" lvl="0" indent="-282575" defTabSz="914400">
              <a:lnSpc>
                <a:spcPct val="90000"/>
              </a:lnSpc>
              <a:spcBef>
                <a:spcPts val="1000"/>
              </a:spcBef>
              <a:buFont typeface="Arial" panose="020B0604020202020204" pitchFamily="34" charset="0"/>
              <a:buChar char="•"/>
            </a:pPr>
            <a:r>
              <a:rPr lang="en-US" sz="2600" b="1" u="sng" dirty="0">
                <a:solidFill>
                  <a:srgbClr val="FF0000"/>
                </a:solidFill>
                <a:sym typeface="Wingdings" panose="05000000000000000000" pitchFamily="2" charset="2"/>
              </a:rPr>
              <a:t>SPIRITUAL AND PHYSICAL</a:t>
            </a:r>
            <a:endParaRPr lang="en-US" sz="2600" b="1" dirty="0">
              <a:solidFill>
                <a:srgbClr val="FF0000"/>
              </a:solidFill>
            </a:endParaRPr>
          </a:p>
        </p:txBody>
      </p:sp>
      <p:pic>
        <p:nvPicPr>
          <p:cNvPr id="6" name="Picture 5">
            <a:extLst>
              <a:ext uri="{FF2B5EF4-FFF2-40B4-BE49-F238E27FC236}">
                <a16:creationId xmlns:a16="http://schemas.microsoft.com/office/drawing/2014/main" id="{9549BAB4-118E-4B8C-AA08-45148990F53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455" b="35091" l="40273" r="59727">
                        <a14:foregroundMark x1="43182" y1="32182" x2="40318" y2="26545"/>
                        <a14:foregroundMark x1="59045" y1="27030" x2="43364" y2="35091"/>
                        <a14:foregroundMark x1="59727" y1="26545" x2="59727" y2="26545"/>
                        <a14:foregroundMark x1="49773" y1="23455" x2="49773" y2="23455"/>
                      </a14:backgroundRemoval>
                    </a14:imgEffect>
                  </a14:imgLayer>
                </a14:imgProps>
              </a:ext>
              <a:ext uri="{28A0092B-C50C-407E-A947-70E740481C1C}">
                <a14:useLocalDpi xmlns:a14="http://schemas.microsoft.com/office/drawing/2010/main" val="0"/>
              </a:ext>
            </a:extLst>
          </a:blip>
          <a:srcRect l="39724" t="22058" r="39088" b="63756"/>
          <a:stretch/>
        </p:blipFill>
        <p:spPr>
          <a:xfrm>
            <a:off x="4076322" y="82431"/>
            <a:ext cx="1044314" cy="524398"/>
          </a:xfrm>
          <a:prstGeom prst="rect">
            <a:avLst/>
          </a:prstGeom>
        </p:spPr>
      </p:pic>
    </p:spTree>
    <p:extLst>
      <p:ext uri="{BB962C8B-B14F-4D97-AF65-F5344CB8AC3E}">
        <p14:creationId xmlns:p14="http://schemas.microsoft.com/office/powerpoint/2010/main" val="39604572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24:44-49</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2900" b="1" baseline="30000" dirty="0"/>
              <a:t>44 </a:t>
            </a:r>
            <a:r>
              <a:rPr lang="en-US" sz="2900" dirty="0"/>
              <a:t>Then he said to them, “These are my words that I spoke to you while I was still with you, that everything written about me in the Law of Moses and the Prophets and the Psalms must be fulfilled.” </a:t>
            </a:r>
            <a:r>
              <a:rPr lang="en-US" sz="2900" b="1" baseline="30000" dirty="0"/>
              <a:t>45 </a:t>
            </a:r>
            <a:r>
              <a:rPr lang="en-US" sz="2900" dirty="0"/>
              <a:t>Then he opened their minds to understand the Scriptures, </a:t>
            </a:r>
            <a:r>
              <a:rPr lang="en-US" sz="2900" b="1" baseline="30000" dirty="0"/>
              <a:t>46 </a:t>
            </a:r>
            <a:r>
              <a:rPr lang="en-US" sz="2900" dirty="0"/>
              <a:t>and said to them, “Thus it is written, that the Christ should suffer and on the third day rise from the dead, </a:t>
            </a:r>
            <a:r>
              <a:rPr lang="en-US" sz="2900" b="1" baseline="30000" dirty="0"/>
              <a:t>47 </a:t>
            </a:r>
            <a:r>
              <a:rPr lang="en-US" sz="2900" dirty="0"/>
              <a:t>and that repentance for the forgiveness of sins should be proclaimed in his name to all nations, beginning from Jerusalem. </a:t>
            </a:r>
            <a:r>
              <a:rPr lang="en-US" sz="2900" b="1" baseline="30000" dirty="0"/>
              <a:t>48 </a:t>
            </a:r>
            <a:r>
              <a:rPr lang="en-US" sz="2900" dirty="0"/>
              <a:t>You are witnesses of these things. </a:t>
            </a:r>
            <a:r>
              <a:rPr lang="en-US" sz="2900" b="1" baseline="30000" dirty="0"/>
              <a:t>49 </a:t>
            </a:r>
            <a:r>
              <a:rPr lang="en-US" sz="2900" dirty="0"/>
              <a:t>And behold, I am sending the promise of my Father upon you. But stay in the city until you are clothed with power from on high.”</a:t>
            </a:r>
          </a:p>
        </p:txBody>
      </p:sp>
    </p:spTree>
    <p:extLst>
      <p:ext uri="{BB962C8B-B14F-4D97-AF65-F5344CB8AC3E}">
        <p14:creationId xmlns:p14="http://schemas.microsoft.com/office/powerpoint/2010/main" val="206754248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24:44-49</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2900" b="1" baseline="30000" dirty="0"/>
              <a:t>44 </a:t>
            </a:r>
            <a:r>
              <a:rPr lang="en-US" sz="2900" dirty="0"/>
              <a:t>Then he said to them, “These are my words that I spoke to you while I was still with you, that everything written about me in the Law of Moses and the Prophets and the Psalms must be fulfilled.” </a:t>
            </a:r>
            <a:r>
              <a:rPr lang="en-US" sz="2900" b="1" baseline="30000" dirty="0"/>
              <a:t>45 </a:t>
            </a:r>
            <a:r>
              <a:rPr lang="en-US" sz="2900" dirty="0"/>
              <a:t>Then he opened their minds to understand the Scriptures, </a:t>
            </a:r>
            <a:r>
              <a:rPr lang="en-US" sz="2900" b="1" baseline="30000" dirty="0"/>
              <a:t>46 </a:t>
            </a:r>
            <a:r>
              <a:rPr lang="en-US" sz="2900" dirty="0"/>
              <a:t>and said to them, “</a:t>
            </a:r>
            <a:r>
              <a:rPr lang="en-US" sz="2900" dirty="0">
                <a:solidFill>
                  <a:srgbClr val="FF0000"/>
                </a:solidFill>
              </a:rPr>
              <a:t>Thus it is written, that the Christ should suffer and on the third day rise from the dead, </a:t>
            </a:r>
            <a:r>
              <a:rPr lang="en-US" sz="2900" b="1" baseline="30000" dirty="0">
                <a:solidFill>
                  <a:srgbClr val="FF0000"/>
                </a:solidFill>
              </a:rPr>
              <a:t>47 </a:t>
            </a:r>
            <a:r>
              <a:rPr lang="en-US" sz="2900" dirty="0">
                <a:solidFill>
                  <a:srgbClr val="FF0000"/>
                </a:solidFill>
              </a:rPr>
              <a:t>and that repentance for the forgiveness of sins should be proclaimed in his name to all nations</a:t>
            </a:r>
            <a:r>
              <a:rPr lang="en-US" sz="2900" dirty="0"/>
              <a:t>, beginning from Jerusalem. </a:t>
            </a:r>
            <a:r>
              <a:rPr lang="en-US" sz="2900" b="1" baseline="30000" dirty="0"/>
              <a:t>48 </a:t>
            </a:r>
            <a:r>
              <a:rPr lang="en-US" sz="2900" dirty="0"/>
              <a:t>You are witnesses of these things. </a:t>
            </a:r>
            <a:r>
              <a:rPr lang="en-US" sz="2900" b="1" baseline="30000" dirty="0"/>
              <a:t>49 </a:t>
            </a:r>
            <a:r>
              <a:rPr lang="en-US" sz="2900" dirty="0"/>
              <a:t>And behold, I am sending the promise of my Father upon you. But stay in the city until you are clothed with power from on high.”</a:t>
            </a:r>
          </a:p>
        </p:txBody>
      </p:sp>
    </p:spTree>
    <p:extLst>
      <p:ext uri="{BB962C8B-B14F-4D97-AF65-F5344CB8AC3E}">
        <p14:creationId xmlns:p14="http://schemas.microsoft.com/office/powerpoint/2010/main" val="5844230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24:50-53</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2900" b="1" baseline="30000" dirty="0"/>
              <a:t>50 </a:t>
            </a:r>
            <a:r>
              <a:rPr lang="en-US" sz="2900" dirty="0"/>
              <a:t>And he led them out as far as Bethany, and lifting up his hands he blessed them. </a:t>
            </a:r>
            <a:r>
              <a:rPr lang="en-US" sz="2900" b="1" baseline="30000" dirty="0"/>
              <a:t>51 </a:t>
            </a:r>
            <a:r>
              <a:rPr lang="en-US" sz="2900" dirty="0"/>
              <a:t>While he blessed them, he parted from them and was carried up into heaven. </a:t>
            </a:r>
            <a:r>
              <a:rPr lang="en-US" sz="2900" b="1" baseline="30000" dirty="0"/>
              <a:t>52 </a:t>
            </a:r>
            <a:r>
              <a:rPr lang="en-US" sz="2900" dirty="0"/>
              <a:t>And they worshiped him and returned to Jerusalem with great joy, </a:t>
            </a:r>
            <a:r>
              <a:rPr lang="en-US" sz="2900" b="1" baseline="30000" dirty="0"/>
              <a:t>53 </a:t>
            </a:r>
            <a:r>
              <a:rPr lang="en-US" sz="2900" dirty="0"/>
              <a:t>and were continually in the temple blessing God.</a:t>
            </a:r>
          </a:p>
        </p:txBody>
      </p:sp>
    </p:spTree>
    <p:extLst>
      <p:ext uri="{BB962C8B-B14F-4D97-AF65-F5344CB8AC3E}">
        <p14:creationId xmlns:p14="http://schemas.microsoft.com/office/powerpoint/2010/main" val="375887301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ACTS 1:6-11</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b="1" baseline="30000" dirty="0"/>
              <a:t>6 </a:t>
            </a:r>
            <a:r>
              <a:rPr lang="en-US" dirty="0"/>
              <a:t>So when they had come together, they asked him, “Lord, </a:t>
            </a:r>
            <a:br>
              <a:rPr lang="en-US" dirty="0"/>
            </a:br>
            <a:r>
              <a:rPr lang="en-US" dirty="0"/>
              <a:t>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you will be my witnesses in Jerusalem and in all Judea and Samaria, and to the end of the earth.” </a:t>
            </a:r>
            <a:r>
              <a:rPr lang="en-US" b="1" baseline="30000" dirty="0"/>
              <a:t>9 </a:t>
            </a:r>
            <a:r>
              <a:rPr lang="en-US" dirty="0"/>
              <a:t>And when he had said these things, as they were looking on, he was lifted up, and a cloud took him out of their sight. </a:t>
            </a:r>
            <a:r>
              <a:rPr lang="en-US" b="1" baseline="30000" dirty="0"/>
              <a:t>10 </a:t>
            </a:r>
            <a:r>
              <a:rPr lang="en-US" dirty="0"/>
              <a:t>And while they were gazing into heaven as he went, behold, </a:t>
            </a:r>
            <a:br>
              <a:rPr lang="en-US" dirty="0"/>
            </a:br>
            <a:r>
              <a:rPr lang="en-US" dirty="0"/>
              <a:t>two men stood by them in white robes, </a:t>
            </a:r>
            <a:r>
              <a:rPr lang="en-US" b="1" baseline="30000" dirty="0"/>
              <a:t>11 </a:t>
            </a:r>
            <a:r>
              <a:rPr lang="en-US" dirty="0"/>
              <a:t>and said, “Men </a:t>
            </a:r>
            <a:br>
              <a:rPr lang="en-US" dirty="0"/>
            </a:br>
            <a:r>
              <a:rPr lang="en-US" dirty="0"/>
              <a:t>of Galilee, why do you stand looking into heaven? This Jesus, who was taken up from you into heaven, will come </a:t>
            </a:r>
            <a:br>
              <a:rPr lang="en-US" dirty="0"/>
            </a:br>
            <a:r>
              <a:rPr lang="en-US" dirty="0"/>
              <a:t>in the same way as you saw him go into heaven.”</a:t>
            </a:r>
            <a:endParaRPr lang="en-US" sz="2900" dirty="0"/>
          </a:p>
        </p:txBody>
      </p:sp>
    </p:spTree>
    <p:extLst>
      <p:ext uri="{BB962C8B-B14F-4D97-AF65-F5344CB8AC3E}">
        <p14:creationId xmlns:p14="http://schemas.microsoft.com/office/powerpoint/2010/main" val="19187100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Applications</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87766560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744538" lvl="2" indent="-744538">
              <a:lnSpc>
                <a:spcPct val="120000"/>
              </a:lnSpc>
              <a:buFont typeface="+mj-lt"/>
              <a:buAutoNum type="arabicPeriod"/>
            </a:pPr>
            <a:r>
              <a:rPr lang="en-US" sz="4800" dirty="0"/>
              <a:t>Enter the Kingdom of God</a:t>
            </a:r>
          </a:p>
        </p:txBody>
      </p:sp>
    </p:spTree>
    <p:extLst>
      <p:ext uri="{BB962C8B-B14F-4D97-AF65-F5344CB8AC3E}">
        <p14:creationId xmlns:p14="http://schemas.microsoft.com/office/powerpoint/2010/main" val="29374143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744538" lvl="2" indent="-744538">
              <a:lnSpc>
                <a:spcPct val="120000"/>
              </a:lnSpc>
              <a:buFont typeface="+mj-lt"/>
              <a:buAutoNum type="arabicPeriod"/>
            </a:pPr>
            <a:r>
              <a:rPr lang="en-US" sz="4800" dirty="0"/>
              <a:t>Enter the Kingdom of God</a:t>
            </a:r>
          </a:p>
          <a:p>
            <a:pPr marL="744538" lvl="2" indent="-744538">
              <a:lnSpc>
                <a:spcPct val="120000"/>
              </a:lnSpc>
              <a:buFont typeface="+mj-lt"/>
              <a:buAutoNum type="arabicPeriod"/>
            </a:pPr>
            <a:r>
              <a:rPr lang="en-US" sz="4800" dirty="0"/>
              <a:t>Live like it’s all REALLY REAL</a:t>
            </a:r>
          </a:p>
        </p:txBody>
      </p:sp>
    </p:spTree>
    <p:extLst>
      <p:ext uri="{BB962C8B-B14F-4D97-AF65-F5344CB8AC3E}">
        <p14:creationId xmlns:p14="http://schemas.microsoft.com/office/powerpoint/2010/main" val="33667936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8" cy="6855928"/>
          </a:xfrm>
          <a:prstGeom prst="rect">
            <a:avLst/>
          </a:prstGeom>
        </p:spPr>
      </p:pic>
    </p:spTree>
    <p:extLst>
      <p:ext uri="{BB962C8B-B14F-4D97-AF65-F5344CB8AC3E}">
        <p14:creationId xmlns:p14="http://schemas.microsoft.com/office/powerpoint/2010/main" val="6665716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 y="608"/>
            <a:ext cx="9142382" cy="6856787"/>
          </a:xfrm>
        </p:spPr>
      </p:pic>
    </p:spTree>
    <p:extLst>
      <p:ext uri="{BB962C8B-B14F-4D97-AF65-F5344CB8AC3E}">
        <p14:creationId xmlns:p14="http://schemas.microsoft.com/office/powerpoint/2010/main" val="351729443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 y="608"/>
            <a:ext cx="9142382" cy="6856787"/>
          </a:xfrm>
        </p:spPr>
      </p:pic>
      <p:sp>
        <p:nvSpPr>
          <p:cNvPr id="4" name="TextBox 3">
            <a:extLst>
              <a:ext uri="{FF2B5EF4-FFF2-40B4-BE49-F238E27FC236}">
                <a16:creationId xmlns:a16="http://schemas.microsoft.com/office/drawing/2014/main" id="{377F3BBE-FADF-49FC-A287-69DFF0B99EBE}"/>
              </a:ext>
            </a:extLst>
          </p:cNvPr>
          <p:cNvSpPr txBox="1"/>
          <p:nvPr/>
        </p:nvSpPr>
        <p:spPr>
          <a:xfrm>
            <a:off x="333487" y="301214"/>
            <a:ext cx="8380207" cy="830997"/>
          </a:xfrm>
          <a:prstGeom prst="rect">
            <a:avLst/>
          </a:prstGeom>
          <a:noFill/>
        </p:spPr>
        <p:txBody>
          <a:bodyPr wrap="square" rtlCol="0">
            <a:spAutoFit/>
          </a:bodyPr>
          <a:lstStyle/>
          <a:p>
            <a:pPr marL="342900" indent="-342900">
              <a:buFont typeface="+mj-lt"/>
              <a:buAutoNum type="arabicPeriod"/>
            </a:pPr>
            <a:r>
              <a:rPr lang="en-US" sz="2400" dirty="0"/>
              <a:t>What’s </a:t>
            </a:r>
            <a:r>
              <a:rPr lang="en-US" sz="2400" b="1" dirty="0"/>
              <a:t>something that has stuck with you </a:t>
            </a:r>
            <a:r>
              <a:rPr lang="en-US" sz="2400" dirty="0"/>
              <a:t>from this study?</a:t>
            </a:r>
          </a:p>
          <a:p>
            <a:pPr marL="342900" indent="-342900">
              <a:buFont typeface="+mj-lt"/>
              <a:buAutoNum type="arabicPeriod"/>
            </a:pPr>
            <a:r>
              <a:rPr lang="en-US" sz="2400" dirty="0"/>
              <a:t>What’s a </a:t>
            </a:r>
            <a:r>
              <a:rPr lang="en-US" sz="2400" b="1" dirty="0"/>
              <a:t>next step of faith </a:t>
            </a:r>
            <a:r>
              <a:rPr lang="en-US" sz="2400" dirty="0"/>
              <a:t>you sense God calling you to take?</a:t>
            </a:r>
          </a:p>
        </p:txBody>
      </p:sp>
    </p:spTree>
    <p:extLst>
      <p:ext uri="{BB962C8B-B14F-4D97-AF65-F5344CB8AC3E}">
        <p14:creationId xmlns:p14="http://schemas.microsoft.com/office/powerpoint/2010/main" val="104231254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 y="608"/>
            <a:ext cx="9142382" cy="6856787"/>
          </a:xfrm>
        </p:spPr>
      </p:pic>
      <p:sp>
        <p:nvSpPr>
          <p:cNvPr id="4" name="TextBox 3">
            <a:extLst>
              <a:ext uri="{FF2B5EF4-FFF2-40B4-BE49-F238E27FC236}">
                <a16:creationId xmlns:a16="http://schemas.microsoft.com/office/drawing/2014/main" id="{377F3BBE-FADF-49FC-A287-69DFF0B99EBE}"/>
              </a:ext>
            </a:extLst>
          </p:cNvPr>
          <p:cNvSpPr txBox="1"/>
          <p:nvPr/>
        </p:nvSpPr>
        <p:spPr>
          <a:xfrm>
            <a:off x="333487" y="301214"/>
            <a:ext cx="8380207" cy="830997"/>
          </a:xfrm>
          <a:prstGeom prst="rect">
            <a:avLst/>
          </a:prstGeom>
          <a:noFill/>
        </p:spPr>
        <p:txBody>
          <a:bodyPr wrap="square" rtlCol="0">
            <a:spAutoFit/>
          </a:bodyPr>
          <a:lstStyle/>
          <a:p>
            <a:pPr marL="342900" indent="-342900">
              <a:buFont typeface="+mj-lt"/>
              <a:buAutoNum type="arabicPeriod"/>
            </a:pPr>
            <a:r>
              <a:rPr lang="en-US" sz="2400" dirty="0"/>
              <a:t>What’s </a:t>
            </a:r>
            <a:r>
              <a:rPr lang="en-US" sz="2400" b="1" dirty="0"/>
              <a:t>something that has stuck with you </a:t>
            </a:r>
            <a:r>
              <a:rPr lang="en-US" sz="2400" dirty="0"/>
              <a:t>from this study?</a:t>
            </a:r>
          </a:p>
          <a:p>
            <a:pPr marL="342900" indent="-342900">
              <a:buFont typeface="+mj-lt"/>
              <a:buAutoNum type="arabicPeriod"/>
            </a:pPr>
            <a:r>
              <a:rPr lang="en-US" sz="2400" dirty="0"/>
              <a:t>What’s a </a:t>
            </a:r>
            <a:r>
              <a:rPr lang="en-US" sz="2400" b="1" dirty="0"/>
              <a:t>next step of faith </a:t>
            </a:r>
            <a:r>
              <a:rPr lang="en-US" sz="2400" dirty="0"/>
              <a:t>you sense God calling you to take?</a:t>
            </a:r>
          </a:p>
        </p:txBody>
      </p:sp>
      <p:pic>
        <p:nvPicPr>
          <p:cNvPr id="3" name="Picture 2">
            <a:extLst>
              <a:ext uri="{FF2B5EF4-FFF2-40B4-BE49-F238E27FC236}">
                <a16:creationId xmlns:a16="http://schemas.microsoft.com/office/drawing/2014/main" id="{920A6AC9-85AF-437C-9D8B-35A7F1822EF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Layer>
                </a14:imgProps>
              </a:ext>
            </a:extLst>
          </a:blip>
          <a:stretch>
            <a:fillRect/>
          </a:stretch>
        </p:blipFill>
        <p:spPr>
          <a:xfrm>
            <a:off x="740321" y="1116085"/>
            <a:ext cx="7566538" cy="5674904"/>
          </a:xfrm>
          <a:prstGeom prst="rect">
            <a:avLst/>
          </a:prstGeom>
        </p:spPr>
      </p:pic>
    </p:spTree>
    <p:extLst>
      <p:ext uri="{BB962C8B-B14F-4D97-AF65-F5344CB8AC3E}">
        <p14:creationId xmlns:p14="http://schemas.microsoft.com/office/powerpoint/2010/main" val="42581839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280009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8" cy="6855928"/>
          </a:xfrm>
          <a:prstGeom prst="rect">
            <a:avLst/>
          </a:prstGeom>
        </p:spPr>
      </p:pic>
    </p:spTree>
    <p:extLst>
      <p:ext uri="{BB962C8B-B14F-4D97-AF65-F5344CB8AC3E}">
        <p14:creationId xmlns:p14="http://schemas.microsoft.com/office/powerpoint/2010/main" val="41355788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Tree>
    <p:extLst>
      <p:ext uri="{BB962C8B-B14F-4D97-AF65-F5344CB8AC3E}">
        <p14:creationId xmlns:p14="http://schemas.microsoft.com/office/powerpoint/2010/main" val="17129389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283141"/>
            <a:ext cx="8830682" cy="1325563"/>
          </a:xfrm>
        </p:spPr>
        <p:txBody>
          <a:bodyPr>
            <a:normAutofit/>
          </a:bodyPr>
          <a:lstStyle/>
          <a:p>
            <a:r>
              <a:rPr lang="en-US" sz="6000" dirty="0"/>
              <a:t>Nature of God’s Kingdom</a:t>
            </a:r>
          </a:p>
        </p:txBody>
      </p:sp>
      <p:pic>
        <p:nvPicPr>
          <p:cNvPr id="6" name="Picture 5">
            <a:extLst>
              <a:ext uri="{FF2B5EF4-FFF2-40B4-BE49-F238E27FC236}">
                <a16:creationId xmlns:a16="http://schemas.microsoft.com/office/drawing/2014/main" id="{9549BAB4-118E-4B8C-AA08-45148990F53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455" b="35091" l="40273" r="59727">
                        <a14:foregroundMark x1="43182" y1="32182" x2="40318" y2="26545"/>
                        <a14:foregroundMark x1="59045" y1="27030" x2="43364" y2="35091"/>
                        <a14:foregroundMark x1="59727" y1="26545" x2="59727" y2="26545"/>
                        <a14:foregroundMark x1="49773" y1="23455" x2="49773" y2="23455"/>
                      </a14:backgroundRemoval>
                    </a14:imgEffect>
                  </a14:imgLayer>
                </a14:imgProps>
              </a:ext>
              <a:ext uri="{28A0092B-C50C-407E-A947-70E740481C1C}">
                <a14:useLocalDpi xmlns:a14="http://schemas.microsoft.com/office/drawing/2010/main" val="0"/>
              </a:ext>
            </a:extLst>
          </a:blip>
          <a:srcRect l="39724" t="22058" r="39088" b="63756"/>
          <a:stretch/>
        </p:blipFill>
        <p:spPr>
          <a:xfrm>
            <a:off x="4076322" y="82431"/>
            <a:ext cx="1044314" cy="524398"/>
          </a:xfrm>
          <a:prstGeom prst="rect">
            <a:avLst/>
          </a:prstGeom>
        </p:spPr>
      </p:pic>
    </p:spTree>
    <p:extLst>
      <p:ext uri="{BB962C8B-B14F-4D97-AF65-F5344CB8AC3E}">
        <p14:creationId xmlns:p14="http://schemas.microsoft.com/office/powerpoint/2010/main" val="9560724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283141"/>
            <a:ext cx="8830682" cy="1325563"/>
          </a:xfrm>
        </p:spPr>
        <p:txBody>
          <a:bodyPr>
            <a:normAutofit/>
          </a:bodyPr>
          <a:lstStyle/>
          <a:p>
            <a:r>
              <a:rPr lang="en-US" sz="6000" dirty="0"/>
              <a:t>Nature of God’s Kingdom</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4460906" cy="5189888"/>
          </a:xfrm>
        </p:spPr>
        <p:txBody>
          <a:bodyPr>
            <a:noAutofit/>
          </a:bodyPr>
          <a:lstStyle/>
          <a:p>
            <a:r>
              <a:rPr lang="en-US" sz="2600" dirty="0"/>
              <a:t>Waiting is Valued</a:t>
            </a:r>
          </a:p>
          <a:p>
            <a:r>
              <a:rPr lang="en-US" sz="2600" dirty="0"/>
              <a:t>Unlikely Responders</a:t>
            </a:r>
          </a:p>
          <a:p>
            <a:r>
              <a:rPr lang="en-US" sz="2600" dirty="0"/>
              <a:t>Upside-Down Birth of King</a:t>
            </a:r>
          </a:p>
          <a:p>
            <a:r>
              <a:rPr lang="en-US" sz="2600" dirty="0"/>
              <a:t>Greatness through Serving</a:t>
            </a:r>
          </a:p>
          <a:p>
            <a:r>
              <a:rPr lang="en-US" sz="2600" dirty="0"/>
              <a:t>Upside Down Productivity</a:t>
            </a:r>
          </a:p>
          <a:p>
            <a:r>
              <a:rPr lang="en-US" sz="2600" dirty="0"/>
              <a:t>The King is the Suffering Servant</a:t>
            </a:r>
          </a:p>
          <a:p>
            <a:r>
              <a:rPr lang="en-US" sz="2600" dirty="0"/>
              <a:t>Receive Kingdom like a Child</a:t>
            </a:r>
          </a:p>
          <a:p>
            <a:r>
              <a:rPr lang="en-US" sz="2600" dirty="0"/>
              <a:t>Upside-Down Blessings </a:t>
            </a:r>
            <a:br>
              <a:rPr lang="en-US" sz="2600" dirty="0"/>
            </a:br>
            <a:r>
              <a:rPr lang="en-US" sz="2600" dirty="0"/>
              <a:t>and Woes</a:t>
            </a:r>
          </a:p>
          <a:p>
            <a:r>
              <a:rPr lang="en-US" sz="2600" dirty="0"/>
              <a:t>Love Your Enemies</a:t>
            </a:r>
          </a:p>
          <a:p>
            <a:endParaRPr lang="en-US" sz="2600" dirty="0"/>
          </a:p>
          <a:p>
            <a:endParaRPr lang="en-US" sz="2600" dirty="0"/>
          </a:p>
        </p:txBody>
      </p:sp>
      <p:sp>
        <p:nvSpPr>
          <p:cNvPr id="5" name="Rectangle 4">
            <a:extLst>
              <a:ext uri="{FF2B5EF4-FFF2-40B4-BE49-F238E27FC236}">
                <a16:creationId xmlns:a16="http://schemas.microsoft.com/office/drawing/2014/main" id="{256DB211-3042-4B7B-BC80-F0E2B1796C14}"/>
              </a:ext>
            </a:extLst>
          </p:cNvPr>
          <p:cNvSpPr/>
          <p:nvPr/>
        </p:nvSpPr>
        <p:spPr>
          <a:xfrm>
            <a:off x="4663130" y="1354145"/>
            <a:ext cx="4460907" cy="5439438"/>
          </a:xfrm>
          <a:prstGeom prst="rect">
            <a:avLst/>
          </a:prstGeom>
        </p:spPr>
        <p:txBody>
          <a:bodyPr wrap="square">
            <a:spAutoFit/>
          </a:bodyPr>
          <a:lstStyle/>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Unlikely Ministry Team</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Spiritual Warfare</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Lead by Listening and Asking Questions</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rPr>
              <a:t>Relationships Based</a:t>
            </a:r>
            <a:r>
              <a:rPr lang="en-US" sz="2600" dirty="0">
                <a:solidFill>
                  <a:prstClr val="black"/>
                </a:solidFill>
                <a:sym typeface="Wingdings" panose="05000000000000000000" pitchFamily="2" charset="2"/>
              </a:rPr>
              <a:t> on Giving</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Hospitality to Offer Dignity</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Triumph through Humility &amp; Sacrifice</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The King Dies for His Enemy </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Sneaky Jesus Works Unseen</a:t>
            </a:r>
          </a:p>
          <a:p>
            <a:pPr marL="282575" lvl="0" indent="-282575" defTabSz="914400">
              <a:lnSpc>
                <a:spcPct val="90000"/>
              </a:lnSpc>
              <a:spcBef>
                <a:spcPts val="1000"/>
              </a:spcBef>
              <a:buFont typeface="Arial" panose="020B0604020202020204" pitchFamily="34" charset="0"/>
              <a:buChar char="•"/>
            </a:pPr>
            <a:r>
              <a:rPr lang="en-US" sz="2600" dirty="0">
                <a:solidFill>
                  <a:prstClr val="black"/>
                </a:solidFill>
                <a:sym typeface="Wingdings" panose="05000000000000000000" pitchFamily="2" charset="2"/>
              </a:rPr>
              <a:t>_______________________</a:t>
            </a:r>
            <a:endParaRPr lang="en-US" sz="2600" dirty="0">
              <a:solidFill>
                <a:prstClr val="black"/>
              </a:solidFill>
            </a:endParaRPr>
          </a:p>
        </p:txBody>
      </p:sp>
      <p:pic>
        <p:nvPicPr>
          <p:cNvPr id="6" name="Picture 5">
            <a:extLst>
              <a:ext uri="{FF2B5EF4-FFF2-40B4-BE49-F238E27FC236}">
                <a16:creationId xmlns:a16="http://schemas.microsoft.com/office/drawing/2014/main" id="{9549BAB4-118E-4B8C-AA08-45148990F53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455" b="35091" l="40273" r="59727">
                        <a14:foregroundMark x1="43182" y1="32182" x2="40318" y2="26545"/>
                        <a14:foregroundMark x1="59045" y1="27030" x2="43364" y2="35091"/>
                        <a14:foregroundMark x1="59727" y1="26545" x2="59727" y2="26545"/>
                        <a14:foregroundMark x1="49773" y1="23455" x2="49773" y2="23455"/>
                      </a14:backgroundRemoval>
                    </a14:imgEffect>
                  </a14:imgLayer>
                </a14:imgProps>
              </a:ext>
              <a:ext uri="{28A0092B-C50C-407E-A947-70E740481C1C}">
                <a14:useLocalDpi xmlns:a14="http://schemas.microsoft.com/office/drawing/2010/main" val="0"/>
              </a:ext>
            </a:extLst>
          </a:blip>
          <a:srcRect l="39724" t="22058" r="39088" b="63756"/>
          <a:stretch/>
        </p:blipFill>
        <p:spPr>
          <a:xfrm>
            <a:off x="4076322" y="82431"/>
            <a:ext cx="1044314" cy="524398"/>
          </a:xfrm>
          <a:prstGeom prst="rect">
            <a:avLst/>
          </a:prstGeom>
        </p:spPr>
      </p:pic>
    </p:spTree>
    <p:extLst>
      <p:ext uri="{BB962C8B-B14F-4D97-AF65-F5344CB8AC3E}">
        <p14:creationId xmlns:p14="http://schemas.microsoft.com/office/powerpoint/2010/main" val="1357416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fade">
                                      <p:cBhvr>
                                        <p:cTn id="52" dur="500"/>
                                        <p:tgtEl>
                                          <p:spTgt spid="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Effect transition="in" filter="fade">
                                      <p:cBhvr>
                                        <p:cTn id="57" dur="500"/>
                                        <p:tgtEl>
                                          <p:spTgt spid="5">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fade">
                                      <p:cBhvr>
                                        <p:cTn id="62" dur="500"/>
                                        <p:tgtEl>
                                          <p:spTgt spid="5">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animEffect transition="in" filter="fade">
                                      <p:cBhvr>
                                        <p:cTn id="67" dur="500"/>
                                        <p:tgtEl>
                                          <p:spTgt spid="5">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
                                            <p:txEl>
                                              <p:pRg st="4" end="4"/>
                                            </p:txEl>
                                          </p:spTgt>
                                        </p:tgtEl>
                                        <p:attrNameLst>
                                          <p:attrName>style.visibility</p:attrName>
                                        </p:attrNameLst>
                                      </p:cBhvr>
                                      <p:to>
                                        <p:strVal val="visible"/>
                                      </p:to>
                                    </p:set>
                                    <p:animEffect transition="in" filter="fade">
                                      <p:cBhvr>
                                        <p:cTn id="72" dur="500"/>
                                        <p:tgtEl>
                                          <p:spTgt spid="5">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
                                            <p:txEl>
                                              <p:pRg st="5" end="5"/>
                                            </p:txEl>
                                          </p:spTgt>
                                        </p:tgtEl>
                                        <p:attrNameLst>
                                          <p:attrName>style.visibility</p:attrName>
                                        </p:attrNameLst>
                                      </p:cBhvr>
                                      <p:to>
                                        <p:strVal val="visible"/>
                                      </p:to>
                                    </p:set>
                                    <p:animEffect transition="in" filter="fade">
                                      <p:cBhvr>
                                        <p:cTn id="77" dur="500"/>
                                        <p:tgtEl>
                                          <p:spTgt spid="5">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
                                            <p:txEl>
                                              <p:pRg st="6" end="6"/>
                                            </p:txEl>
                                          </p:spTgt>
                                        </p:tgtEl>
                                        <p:attrNameLst>
                                          <p:attrName>style.visibility</p:attrName>
                                        </p:attrNameLst>
                                      </p:cBhvr>
                                      <p:to>
                                        <p:strVal val="visible"/>
                                      </p:to>
                                    </p:set>
                                    <p:animEffect transition="in" filter="fade">
                                      <p:cBhvr>
                                        <p:cTn id="82" dur="500"/>
                                        <p:tgtEl>
                                          <p:spTgt spid="5">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
                                            <p:txEl>
                                              <p:pRg st="7" end="7"/>
                                            </p:txEl>
                                          </p:spTgt>
                                        </p:tgtEl>
                                        <p:attrNameLst>
                                          <p:attrName>style.visibility</p:attrName>
                                        </p:attrNameLst>
                                      </p:cBhvr>
                                      <p:to>
                                        <p:strVal val="visible"/>
                                      </p:to>
                                    </p:set>
                                    <p:animEffect transition="in" filter="fade">
                                      <p:cBhvr>
                                        <p:cTn id="87" dur="500"/>
                                        <p:tgtEl>
                                          <p:spTgt spid="5">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
                                            <p:txEl>
                                              <p:pRg st="8" end="8"/>
                                            </p:txEl>
                                          </p:spTgt>
                                        </p:tgtEl>
                                        <p:attrNameLst>
                                          <p:attrName>style.visibility</p:attrName>
                                        </p:attrNameLst>
                                      </p:cBhvr>
                                      <p:to>
                                        <p:strVal val="visible"/>
                                      </p:to>
                                    </p:set>
                                    <p:animEffect transition="in" filter="fade">
                                      <p:cBhvr>
                                        <p:cTn id="9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
        <p:nvSpPr>
          <p:cNvPr id="2" name="TextBox 1"/>
          <p:cNvSpPr txBox="1"/>
          <p:nvPr/>
        </p:nvSpPr>
        <p:spPr>
          <a:xfrm>
            <a:off x="1382" y="285294"/>
            <a:ext cx="9141237"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br>
              <a:rPr lang="en-US" sz="4400" cap="all" dirty="0">
                <a:solidFill>
                  <a:srgbClr val="638D8F"/>
                </a:solidFill>
                <a:latin typeface="Kingthings Exeter" panose="02000000000000000000" pitchFamily="2" charset="0"/>
              </a:rPr>
            </a:br>
            <a:r>
              <a:rPr kumimoji="0" lang="en-US" sz="3000" b="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Luke 24:36-53</a:t>
            </a:r>
          </a:p>
        </p:txBody>
      </p:sp>
    </p:spTree>
    <p:extLst>
      <p:ext uri="{BB962C8B-B14F-4D97-AF65-F5344CB8AC3E}">
        <p14:creationId xmlns:p14="http://schemas.microsoft.com/office/powerpoint/2010/main" val="11055438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24:36-43</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2900" b="1" baseline="30000" dirty="0"/>
              <a:t>36 </a:t>
            </a:r>
            <a:r>
              <a:rPr lang="en-US" sz="2900" dirty="0"/>
              <a:t>As they were talking about these things, Jesus himself stood among them, and said to them, “Peace to you!” </a:t>
            </a:r>
            <a:br>
              <a:rPr lang="en-US" sz="2900" dirty="0"/>
            </a:br>
            <a:r>
              <a:rPr lang="en-US" sz="2900" b="1" baseline="30000" dirty="0"/>
              <a:t>37 </a:t>
            </a:r>
            <a:r>
              <a:rPr lang="en-US" sz="2900" dirty="0"/>
              <a:t>But they were startled and frightened and thought they saw a spirit. </a:t>
            </a:r>
            <a:r>
              <a:rPr lang="en-US" sz="2900" b="1" baseline="30000" dirty="0"/>
              <a:t>38 </a:t>
            </a:r>
            <a:r>
              <a:rPr lang="en-US" sz="2900" dirty="0"/>
              <a:t>And he said to them, “Why are you troubled, and why do doubts arise in your hearts? </a:t>
            </a:r>
            <a:r>
              <a:rPr lang="en-US" sz="2900" b="1" baseline="30000" dirty="0"/>
              <a:t>39 </a:t>
            </a:r>
            <a:r>
              <a:rPr lang="en-US" sz="2900" dirty="0"/>
              <a:t>See my hands and my feet, that it is I myself. Touch me, and see. For a spirit does not have flesh and bones as you see that I have.” </a:t>
            </a:r>
            <a:r>
              <a:rPr lang="en-US" sz="2900" b="1" baseline="30000" dirty="0"/>
              <a:t>40 </a:t>
            </a:r>
            <a:r>
              <a:rPr lang="en-US" sz="2900" dirty="0"/>
              <a:t>And when he had said this, he showed them his hands and his feet. </a:t>
            </a:r>
            <a:r>
              <a:rPr lang="en-US" sz="2900" b="1" baseline="30000" dirty="0"/>
              <a:t>41 </a:t>
            </a:r>
            <a:r>
              <a:rPr lang="en-US" sz="2900" dirty="0"/>
              <a:t>And while they still disbelieved for joy and were marveling, he said to them, “Have you anything here to eat?” </a:t>
            </a:r>
            <a:r>
              <a:rPr lang="en-US" sz="2900" b="1" baseline="30000" dirty="0"/>
              <a:t>42 </a:t>
            </a:r>
            <a:r>
              <a:rPr lang="en-US" sz="2900" dirty="0"/>
              <a:t>They gave him a piece of broiled fish, </a:t>
            </a:r>
            <a:r>
              <a:rPr lang="en-US" sz="2900" b="1" baseline="30000" dirty="0"/>
              <a:t>43 </a:t>
            </a:r>
            <a:r>
              <a:rPr lang="en-US" sz="2900" dirty="0"/>
              <a:t>and he took it and ate before them.</a:t>
            </a:r>
          </a:p>
        </p:txBody>
      </p:sp>
    </p:spTree>
    <p:extLst>
      <p:ext uri="{BB962C8B-B14F-4D97-AF65-F5344CB8AC3E}">
        <p14:creationId xmlns:p14="http://schemas.microsoft.com/office/powerpoint/2010/main" val="2832847152"/>
      </p:ext>
    </p:extLst>
  </p:cSld>
  <p:clrMapOvr>
    <a:masterClrMapping/>
  </p:clrMapOvr>
  <p:transition>
    <p:fade/>
  </p:transition>
</p:sld>
</file>

<file path=ppt/theme/theme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5796</TotalTime>
  <Words>295</Words>
  <Application>Microsoft Office PowerPoint</Application>
  <PresentationFormat>On-screen Show (4:3)</PresentationFormat>
  <Paragraphs>82</Paragraphs>
  <Slides>22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Kingthings Exeter</vt:lpstr>
      <vt:lpstr>Tw Cen MT</vt:lpstr>
      <vt:lpstr>Ubuntu</vt:lpstr>
      <vt:lpstr>7_Office Theme</vt:lpstr>
      <vt:lpstr>3_Office Theme</vt:lpstr>
      <vt:lpstr>PowerPoint Presentation</vt:lpstr>
      <vt:lpstr>PowerPoint Presentation</vt:lpstr>
      <vt:lpstr>PowerPoint Presentation</vt:lpstr>
      <vt:lpstr>PowerPoint Presentation</vt:lpstr>
      <vt:lpstr>PowerPoint Presentation</vt:lpstr>
      <vt:lpstr>Nature of God’s Kingdom</vt:lpstr>
      <vt:lpstr>Nature of God’s Kingdom</vt:lpstr>
      <vt:lpstr>PowerPoint Presentation</vt:lpstr>
      <vt:lpstr>Luke 24:36-43</vt:lpstr>
      <vt:lpstr>Luke 24:36-43</vt:lpstr>
      <vt:lpstr>Nature of God’s Kingdom</vt:lpstr>
      <vt:lpstr>Nature of God’s Kingdom</vt:lpstr>
      <vt:lpstr>Luke 24:44-49</vt:lpstr>
      <vt:lpstr>Luke 24:44-49</vt:lpstr>
      <vt:lpstr>Luke 24:50-53</vt:lpstr>
      <vt:lpstr>ACTS 1:6-11</vt:lpstr>
      <vt:lpstr>Applications</vt:lpstr>
      <vt:lpstr>Applications</vt:lpstr>
      <vt:lpstr>Applications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HOPE COMMUNITY CHURCH</dc:creator>
  <cp:lastModifiedBy> </cp:lastModifiedBy>
  <cp:revision>106</cp:revision>
  <dcterms:created xsi:type="dcterms:W3CDTF">2019-03-17T16:33:26Z</dcterms:created>
  <dcterms:modified xsi:type="dcterms:W3CDTF">2019-05-06T15:32:36Z</dcterms:modified>
</cp:coreProperties>
</file>