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 id="2147483784" r:id="rId2"/>
  </p:sldMasterIdLst>
  <p:notesMasterIdLst>
    <p:notesMasterId r:id="rId46"/>
  </p:notesMasterIdLst>
  <p:handoutMasterIdLst>
    <p:handoutMasterId r:id="rId47"/>
  </p:handoutMasterIdLst>
  <p:sldIdLst>
    <p:sldId id="1940" r:id="rId3"/>
    <p:sldId id="2017" r:id="rId4"/>
    <p:sldId id="2018" r:id="rId5"/>
    <p:sldId id="2065" r:id="rId6"/>
    <p:sldId id="2322" r:id="rId7"/>
    <p:sldId id="2323" r:id="rId8"/>
    <p:sldId id="2324" r:id="rId9"/>
    <p:sldId id="2325" r:id="rId10"/>
    <p:sldId id="2326" r:id="rId11"/>
    <p:sldId id="2327" r:id="rId12"/>
    <p:sldId id="2328" r:id="rId13"/>
    <p:sldId id="2329" r:id="rId14"/>
    <p:sldId id="2330" r:id="rId15"/>
    <p:sldId id="2331" r:id="rId16"/>
    <p:sldId id="2321" r:id="rId17"/>
    <p:sldId id="2332" r:id="rId18"/>
    <p:sldId id="2333" r:id="rId19"/>
    <p:sldId id="2335" r:id="rId20"/>
    <p:sldId id="2334" r:id="rId21"/>
    <p:sldId id="2320" r:id="rId22"/>
    <p:sldId id="2336" r:id="rId23"/>
    <p:sldId id="2337" r:id="rId24"/>
    <p:sldId id="2338" r:id="rId25"/>
    <p:sldId id="2339" r:id="rId26"/>
    <p:sldId id="2340" r:id="rId27"/>
    <p:sldId id="2341" r:id="rId28"/>
    <p:sldId id="2342" r:id="rId29"/>
    <p:sldId id="2360" r:id="rId30"/>
    <p:sldId id="2346" r:id="rId31"/>
    <p:sldId id="2343" r:id="rId32"/>
    <p:sldId id="2347" r:id="rId33"/>
    <p:sldId id="2049" r:id="rId34"/>
    <p:sldId id="2056" r:id="rId35"/>
    <p:sldId id="2348" r:id="rId36"/>
    <p:sldId id="2353" r:id="rId37"/>
    <p:sldId id="2349" r:id="rId38"/>
    <p:sldId id="2352" r:id="rId39"/>
    <p:sldId id="2350" r:id="rId40"/>
    <p:sldId id="2358" r:id="rId41"/>
    <p:sldId id="2359" r:id="rId42"/>
    <p:sldId id="2356" r:id="rId43"/>
    <p:sldId id="1352" r:id="rId44"/>
    <p:sldId id="2357" r:id="rId45"/>
  </p:sldIdLst>
  <p:sldSz cx="9144000" cy="6858000" type="screen4x3"/>
  <p:notesSz cx="9296400" cy="688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 HOPE COMMUNITY CHURCH" initials="NHC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596"/>
    <a:srgbClr val="C3BEB8"/>
    <a:srgbClr val="1C282E"/>
    <a:srgbClr val="9BC6E8"/>
    <a:srgbClr val="EED08B"/>
    <a:srgbClr val="F3B9DA"/>
    <a:srgbClr val="06391A"/>
    <a:srgbClr val="E7D071"/>
    <a:srgbClr val="1E314E"/>
    <a:srgbClr val="638D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623" autoAdjust="0"/>
    <p:restoredTop sz="94660"/>
  </p:normalViewPr>
  <p:slideViewPr>
    <p:cSldViewPr snapToGrid="0">
      <p:cViewPr varScale="1">
        <p:scale>
          <a:sx n="110" d="100"/>
          <a:sy n="110" d="100"/>
        </p:scale>
        <p:origin x="1164" y="108"/>
      </p:cViewPr>
      <p:guideLst>
        <p:guide orient="horz" pos="2160"/>
        <p:guide pos="2880"/>
      </p:guideLst>
    </p:cSldViewPr>
  </p:slideViewPr>
  <p:notesTextViewPr>
    <p:cViewPr>
      <p:scale>
        <a:sx n="3" d="2"/>
        <a:sy n="3" d="2"/>
      </p:scale>
      <p:origin x="0" y="0"/>
    </p:cViewPr>
  </p:notesTextViewPr>
  <p:sorterViewPr>
    <p:cViewPr varScale="1">
      <p:scale>
        <a:sx n="1" d="1"/>
        <a:sy n="1" d="1"/>
      </p:scale>
      <p:origin x="0" y="-6168"/>
    </p:cViewPr>
  </p:sorterViewPr>
  <p:notesViewPr>
    <p:cSldViewPr snapToGrid="0">
      <p:cViewPr varScale="1">
        <p:scale>
          <a:sx n="86" d="100"/>
          <a:sy n="86" d="100"/>
        </p:scale>
        <p:origin x="2045"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768828-9BCA-4E8F-9F10-7CC5F45A05D5}"/>
              </a:ext>
            </a:extLst>
          </p:cNvPr>
          <p:cNvSpPr>
            <a:spLocks noGrp="1"/>
          </p:cNvSpPr>
          <p:nvPr>
            <p:ph type="hdr" sz="quarter"/>
          </p:nvPr>
        </p:nvSpPr>
        <p:spPr>
          <a:xfrm>
            <a:off x="0" y="0"/>
            <a:ext cx="4029075"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17B6E8D-9EFF-40F0-B3AE-A2540DB241E5}"/>
              </a:ext>
            </a:extLst>
          </p:cNvPr>
          <p:cNvSpPr>
            <a:spLocks noGrp="1"/>
          </p:cNvSpPr>
          <p:nvPr>
            <p:ph type="dt" sz="quarter" idx="1"/>
          </p:nvPr>
        </p:nvSpPr>
        <p:spPr>
          <a:xfrm>
            <a:off x="5265738" y="0"/>
            <a:ext cx="4029075" cy="344488"/>
          </a:xfrm>
          <a:prstGeom prst="rect">
            <a:avLst/>
          </a:prstGeom>
        </p:spPr>
        <p:txBody>
          <a:bodyPr vert="horz" lIns="91440" tIns="45720" rIns="91440" bIns="45720" rtlCol="0"/>
          <a:lstStyle>
            <a:lvl1pPr algn="r">
              <a:defRPr sz="1200"/>
            </a:lvl1pPr>
          </a:lstStyle>
          <a:p>
            <a:fld id="{5B39C4E5-1BA7-4E68-B7BA-97B278EE4202}" type="datetimeFigureOut">
              <a:rPr lang="en-US" smtClean="0"/>
              <a:pPr/>
              <a:t>4/15/2019</a:t>
            </a:fld>
            <a:endParaRPr lang="en-US"/>
          </a:p>
        </p:txBody>
      </p:sp>
      <p:sp>
        <p:nvSpPr>
          <p:cNvPr id="4" name="Footer Placeholder 3">
            <a:extLst>
              <a:ext uri="{FF2B5EF4-FFF2-40B4-BE49-F238E27FC236}">
                <a16:creationId xmlns:a16="http://schemas.microsoft.com/office/drawing/2014/main" id="{9331F28B-09FC-4CC8-A10E-ABB05A8E11A8}"/>
              </a:ext>
            </a:extLst>
          </p:cNvPr>
          <p:cNvSpPr>
            <a:spLocks noGrp="1"/>
          </p:cNvSpPr>
          <p:nvPr>
            <p:ph type="ftr" sz="quarter" idx="2"/>
          </p:nvPr>
        </p:nvSpPr>
        <p:spPr>
          <a:xfrm>
            <a:off x="0" y="6537325"/>
            <a:ext cx="4029075" cy="3444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C262348-1DE3-4CAF-BAE4-1FB6D7790261}"/>
              </a:ext>
            </a:extLst>
          </p:cNvPr>
          <p:cNvSpPr>
            <a:spLocks noGrp="1"/>
          </p:cNvSpPr>
          <p:nvPr>
            <p:ph type="sldNum" sz="quarter" idx="3"/>
          </p:nvPr>
        </p:nvSpPr>
        <p:spPr>
          <a:xfrm>
            <a:off x="5265738" y="6537325"/>
            <a:ext cx="4029075" cy="344488"/>
          </a:xfrm>
          <a:prstGeom prst="rect">
            <a:avLst/>
          </a:prstGeom>
        </p:spPr>
        <p:txBody>
          <a:bodyPr vert="horz" lIns="91440" tIns="45720" rIns="91440" bIns="45720" rtlCol="0" anchor="b"/>
          <a:lstStyle>
            <a:lvl1pPr algn="r">
              <a:defRPr sz="1200"/>
            </a:lvl1pPr>
          </a:lstStyle>
          <a:p>
            <a:fld id="{94BF7341-F00C-4691-B79E-71BC14371EDC}" type="slidenum">
              <a:rPr lang="en-US" smtClean="0"/>
              <a:pPr/>
              <a:t>‹#›</a:t>
            </a:fld>
            <a:endParaRPr lang="en-US"/>
          </a:p>
        </p:txBody>
      </p:sp>
    </p:spTree>
    <p:extLst>
      <p:ext uri="{BB962C8B-B14F-4D97-AF65-F5344CB8AC3E}">
        <p14:creationId xmlns:p14="http://schemas.microsoft.com/office/powerpoint/2010/main" val="154857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4091"/>
          </a:xfrm>
          <a:prstGeom prst="rect">
            <a:avLst/>
          </a:prstGeom>
        </p:spPr>
        <p:txBody>
          <a:bodyPr vert="horz" lIns="92446" tIns="46223" rIns="92446" bIns="46223" rtlCol="0"/>
          <a:lstStyle>
            <a:lvl1pPr algn="r">
              <a:defRPr sz="1200"/>
            </a:lvl1pPr>
          </a:lstStyle>
          <a:p>
            <a:fld id="{899ACD25-4F95-4891-9E0D-90A6CEC2F40C}" type="datetimeFigureOut">
              <a:rPr lang="en-US" smtClean="0"/>
              <a:pPr/>
              <a:t>4/15/2019</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46" tIns="46223" rIns="92446" bIns="46223" rtlCol="0" anchor="b"/>
          <a:lstStyle>
            <a:lvl1pPr algn="r">
              <a:defRPr sz="1200"/>
            </a:lvl1pPr>
          </a:lstStyle>
          <a:p>
            <a:fld id="{494D3BFB-D1C6-48C8-A46B-B7D0457C5EC7}" type="slidenum">
              <a:rPr lang="en-US" smtClean="0"/>
              <a:pPr/>
              <a:t>‹#›</a:t>
            </a:fld>
            <a:endParaRPr lang="en-US"/>
          </a:p>
        </p:txBody>
      </p:sp>
    </p:spTree>
    <p:extLst>
      <p:ext uri="{BB962C8B-B14F-4D97-AF65-F5344CB8AC3E}">
        <p14:creationId xmlns:p14="http://schemas.microsoft.com/office/powerpoint/2010/main" val="8174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4/15/2019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42104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4/15/2019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9908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4/15/2019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3794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244830006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A60F2-5FC0-42EF-8B9C-8164E02BF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 y="2166"/>
            <a:ext cx="9138228" cy="6853671"/>
          </a:xfrm>
          <a:prstGeom prst="rect">
            <a:avLst/>
          </a:prstGeom>
          <a:noFill/>
        </p:spPr>
      </p:pic>
      <p:sp>
        <p:nvSpPr>
          <p:cNvPr id="2" name="Title 1"/>
          <p:cNvSpPr>
            <a:spLocks noGrp="1"/>
          </p:cNvSpPr>
          <p:nvPr>
            <p:ph type="title"/>
          </p:nvPr>
        </p:nvSpPr>
        <p:spPr>
          <a:xfrm>
            <a:off x="202225" y="67011"/>
            <a:ext cx="8830682" cy="1325563"/>
          </a:xfrm>
        </p:spPr>
        <p:txBody>
          <a:bodyPr>
            <a:noAutofit/>
          </a:bodyPr>
          <a:lstStyle>
            <a:lvl1pPr>
              <a:defRPr sz="5500" b="0" cap="all" baseline="0">
                <a:solidFill>
                  <a:srgbClr val="638D8F"/>
                </a:solidFill>
                <a:effectLst/>
                <a:latin typeface="Kingthings Exeter" panose="02000000000000000000" pitchFamily="2" charset="0"/>
              </a:defRPr>
            </a:lvl1pPr>
          </a:lstStyle>
          <a:p>
            <a:r>
              <a:rPr lang="en-US" dirty="0"/>
              <a:t>Click to edit Master title</a:t>
            </a:r>
          </a:p>
        </p:txBody>
      </p:sp>
      <p:sp>
        <p:nvSpPr>
          <p:cNvPr id="3" name="Content Placeholder 2"/>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F4CEE4-815D-451B-96FB-9D21C7BDC208}" type="datetimeFigureOut">
              <a:rPr lang="en-US" smtClean="0"/>
              <a:pPr/>
              <a:t>4/15/2019</a:t>
            </a:fld>
            <a:endParaRPr lang="en-US"/>
          </a:p>
        </p:txBody>
      </p:sp>
    </p:spTree>
    <p:extLst>
      <p:ext uri="{BB962C8B-B14F-4D97-AF65-F5344CB8AC3E}">
        <p14:creationId xmlns:p14="http://schemas.microsoft.com/office/powerpoint/2010/main" val="52562787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49479533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185507962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pPr/>
              <a:t>4/15/2019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228311340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pPr/>
              <a:t>4/15/2019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422476067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pPr/>
              <a:t>4/15/2019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267118704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123380211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009" y="151486"/>
            <a:ext cx="8776535" cy="1053474"/>
          </a:xfrm>
        </p:spPr>
        <p:txBody>
          <a:bodyPr/>
          <a:lstStyle>
            <a:lvl1pPr>
              <a:defRPr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EFD6C723-33FE-499B-8D76-3195849EA7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4125" y="5287681"/>
            <a:ext cx="1384420" cy="1490173"/>
          </a:xfrm>
          <a:prstGeom prst="rect">
            <a:avLst/>
          </a:prstGeom>
        </p:spPr>
      </p:pic>
    </p:spTree>
    <p:extLst>
      <p:ext uri="{BB962C8B-B14F-4D97-AF65-F5344CB8AC3E}">
        <p14:creationId xmlns:p14="http://schemas.microsoft.com/office/powerpoint/2010/main" val="83479273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30131309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6918160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pPr/>
              <a:t>‹#›</a:t>
            </a:fld>
            <a:endParaRPr lang="en-US"/>
          </a:p>
        </p:txBody>
      </p:sp>
    </p:spTree>
    <p:extLst>
      <p:ext uri="{BB962C8B-B14F-4D97-AF65-F5344CB8AC3E}">
        <p14:creationId xmlns:p14="http://schemas.microsoft.com/office/powerpoint/2010/main" val="88538370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ADCFE2-C9D0-4AE0-B544-5325F537659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8" y="1560"/>
            <a:ext cx="9138228" cy="6854883"/>
          </a:xfrm>
          <a:prstGeom prst="rect">
            <a:avLst/>
          </a:prstGeom>
          <a:noFill/>
        </p:spPr>
      </p:pic>
      <p:sp>
        <p:nvSpPr>
          <p:cNvPr id="9" name="Rectangle 8">
            <a:extLst>
              <a:ext uri="{FF2B5EF4-FFF2-40B4-BE49-F238E27FC236}">
                <a16:creationId xmlns:a16="http://schemas.microsoft.com/office/drawing/2014/main" id="{27FD6E0A-F623-4264-A47E-1AFC0B5F0227}"/>
              </a:ext>
            </a:extLst>
          </p:cNvPr>
          <p:cNvSpPr/>
          <p:nvPr userDrawn="1"/>
        </p:nvSpPr>
        <p:spPr>
          <a:xfrm>
            <a:off x="-205098" y="171691"/>
            <a:ext cx="9460889" cy="1076980"/>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a:extLst>
              <a:ext uri="{FF2B5EF4-FFF2-40B4-BE49-F238E27FC236}">
                <a16:creationId xmlns:a16="http://schemas.microsoft.com/office/drawing/2014/main" id="{8F3D58B6-739D-4C03-BE4D-B8B8A79C0591}"/>
              </a:ext>
            </a:extLst>
          </p:cNvPr>
          <p:cNvSpPr>
            <a:spLocks noGrp="1"/>
          </p:cNvSpPr>
          <p:nvPr>
            <p:ph type="title"/>
          </p:nvPr>
        </p:nvSpPr>
        <p:spPr>
          <a:xfrm>
            <a:off x="202225" y="67011"/>
            <a:ext cx="8830682" cy="1325563"/>
          </a:xfrm>
        </p:spPr>
        <p:txBody>
          <a:bodyPr/>
          <a:lstStyle>
            <a:lvl1pPr>
              <a:defRPr b="0" cap="all" baseline="0">
                <a:solidFill>
                  <a:schemeClr val="bg1"/>
                </a:solidFill>
                <a:latin typeface="Tw Cen MT" panose="020B0602020104020603"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099FFF2D-EBEC-4901-B3D4-3F5223EA7DFB}"/>
              </a:ext>
            </a:extLst>
          </p:cNvPr>
          <p:cNvSpPr/>
          <p:nvPr userDrawn="1"/>
        </p:nvSpPr>
        <p:spPr>
          <a:xfrm>
            <a:off x="128187" y="1387687"/>
            <a:ext cx="8904719" cy="53337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Content Placeholder 2">
            <a:extLst>
              <a:ext uri="{FF2B5EF4-FFF2-40B4-BE49-F238E27FC236}">
                <a16:creationId xmlns:a16="http://schemas.microsoft.com/office/drawing/2014/main" id="{17622F7B-EE07-4788-B5A8-B42B48121635}"/>
              </a:ext>
            </a:extLst>
          </p:cNvPr>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526322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4/15/2019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25160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4/15/2019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58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4/15/2019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06843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4/15/2019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4134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4/15/2019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6400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4/15/2019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80562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4/15/2019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932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4/15/2019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50091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pPr/>
              <a:t>4/15/2019</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pPr/>
              <a:t>‹#›</a:t>
            </a:fld>
            <a:endParaRPr lang="en-US"/>
          </a:p>
        </p:txBody>
      </p:sp>
    </p:spTree>
    <p:extLst>
      <p:ext uri="{BB962C8B-B14F-4D97-AF65-F5344CB8AC3E}">
        <p14:creationId xmlns:p14="http://schemas.microsoft.com/office/powerpoint/2010/main" val="328590796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2407-F046-4880-952C-79B2E8FF44FD}"/>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C418CDB7-B217-438D-9B6C-41A9FCA8820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B702C89C-41F9-4C96-8CB5-95E3A201464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7392" y="224286"/>
            <a:ext cx="8169215" cy="6126911"/>
          </a:xfrm>
        </p:spPr>
      </p:pic>
      <p:sp>
        <p:nvSpPr>
          <p:cNvPr id="3" name="TextBox 2">
            <a:extLst>
              <a:ext uri="{FF2B5EF4-FFF2-40B4-BE49-F238E27FC236}">
                <a16:creationId xmlns:a16="http://schemas.microsoft.com/office/drawing/2014/main" id="{9D3934CA-1E89-493B-B3F5-3892F2B5884C}"/>
              </a:ext>
            </a:extLst>
          </p:cNvPr>
          <p:cNvSpPr txBox="1"/>
          <p:nvPr/>
        </p:nvSpPr>
        <p:spPr>
          <a:xfrm rot="21001323">
            <a:off x="3398676" y="2830257"/>
            <a:ext cx="315643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300" normalizeH="0" baseline="0" noProof="0" dirty="0">
                <a:ln>
                  <a:noFill/>
                </a:ln>
                <a:solidFill>
                  <a:prstClr val="white"/>
                </a:solidFill>
                <a:effectLst/>
                <a:uLnTx/>
                <a:uFillTx/>
                <a:latin typeface="Ubuntu" panose="020B0504030602030204" pitchFamily="34" charset="0"/>
                <a:ea typeface="+mn-ea"/>
                <a:cs typeface="+mn-cs"/>
              </a:rPr>
              <a:t>WELCOME</a:t>
            </a:r>
          </a:p>
        </p:txBody>
      </p:sp>
    </p:spTree>
    <p:extLst>
      <p:ext uri="{BB962C8B-B14F-4D97-AF65-F5344CB8AC3E}">
        <p14:creationId xmlns:p14="http://schemas.microsoft.com/office/powerpoint/2010/main" val="4487274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 Brief History of Israel</a:t>
            </a:r>
          </a:p>
        </p:txBody>
      </p:sp>
      <p:cxnSp>
        <p:nvCxnSpPr>
          <p:cNvPr id="5" name="Straight Arrow Connector 4"/>
          <p:cNvCxnSpPr/>
          <p:nvPr/>
        </p:nvCxnSpPr>
        <p:spPr>
          <a:xfrm>
            <a:off x="373626" y="3510116"/>
            <a:ext cx="8317378" cy="0"/>
          </a:xfrm>
          <a:prstGeom prst="straightConnector1">
            <a:avLst/>
          </a:prstGeom>
          <a:ln w="114300">
            <a:headEnd type="oval"/>
            <a:tailEnd type="ova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41860">
            <a:off x="68991" y="4168191"/>
            <a:ext cx="2203424" cy="615553"/>
          </a:xfrm>
          <a:prstGeom prst="rect">
            <a:avLst/>
          </a:prstGeom>
          <a:noFill/>
        </p:spPr>
        <p:txBody>
          <a:bodyPr wrap="none" rtlCol="0">
            <a:spAutoFit/>
          </a:bodyPr>
          <a:lstStyle/>
          <a:p>
            <a:r>
              <a:rPr lang="en-US" sz="1700" b="1" dirty="0"/>
              <a:t>~1000BC</a:t>
            </a:r>
          </a:p>
          <a:p>
            <a:r>
              <a:rPr lang="en-US" sz="1700" dirty="0"/>
              <a:t>King David, Glory Years</a:t>
            </a:r>
          </a:p>
        </p:txBody>
      </p:sp>
      <p:sp>
        <p:nvSpPr>
          <p:cNvPr id="10" name="TextBox 9"/>
          <p:cNvSpPr txBox="1"/>
          <p:nvPr/>
        </p:nvSpPr>
        <p:spPr>
          <a:xfrm>
            <a:off x="8037978" y="2727417"/>
            <a:ext cx="862094" cy="615553"/>
          </a:xfrm>
          <a:prstGeom prst="rect">
            <a:avLst/>
          </a:prstGeom>
          <a:noFill/>
        </p:spPr>
        <p:txBody>
          <a:bodyPr wrap="none" rtlCol="0">
            <a:spAutoFit/>
          </a:bodyPr>
          <a:lstStyle/>
          <a:p>
            <a:pPr algn="r"/>
            <a:r>
              <a:rPr lang="en-US" sz="1700" dirty="0"/>
              <a:t>Luke 19</a:t>
            </a:r>
          </a:p>
          <a:p>
            <a:pPr algn="r"/>
            <a:r>
              <a:rPr lang="en-US" sz="1700" b="1" dirty="0"/>
              <a:t>33AD</a:t>
            </a:r>
          </a:p>
        </p:txBody>
      </p:sp>
      <p:cxnSp>
        <p:nvCxnSpPr>
          <p:cNvPr id="22" name="Straight Connector 21"/>
          <p:cNvCxnSpPr/>
          <p:nvPr/>
        </p:nvCxnSpPr>
        <p:spPr>
          <a:xfrm>
            <a:off x="953729" y="333313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8749" y="3323307"/>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72586"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75592"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9175" y="334038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20336" y="332330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77536" y="332330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34504" y="3333135"/>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7846" y="3352800"/>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55149" y="3352799"/>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9789532">
            <a:off x="558615" y="2022818"/>
            <a:ext cx="3086935" cy="615553"/>
          </a:xfrm>
          <a:prstGeom prst="rect">
            <a:avLst/>
          </a:prstGeom>
          <a:noFill/>
        </p:spPr>
        <p:txBody>
          <a:bodyPr wrap="none" rtlCol="0">
            <a:spAutoFit/>
          </a:bodyPr>
          <a:lstStyle/>
          <a:p>
            <a:r>
              <a:rPr lang="en-US" sz="1700" dirty="0"/>
              <a:t>Israeli Civil War, divided kingdom</a:t>
            </a:r>
          </a:p>
          <a:p>
            <a:r>
              <a:rPr lang="en-US" sz="1700" b="1" dirty="0"/>
              <a:t>930BC</a:t>
            </a:r>
          </a:p>
        </p:txBody>
      </p:sp>
      <p:sp>
        <p:nvSpPr>
          <p:cNvPr id="18" name="TextBox 17"/>
          <p:cNvSpPr txBox="1"/>
          <p:nvPr/>
        </p:nvSpPr>
        <p:spPr>
          <a:xfrm rot="1841860">
            <a:off x="1071198" y="4801545"/>
            <a:ext cx="4738990" cy="615553"/>
          </a:xfrm>
          <a:prstGeom prst="rect">
            <a:avLst/>
          </a:prstGeom>
          <a:noFill/>
        </p:spPr>
        <p:txBody>
          <a:bodyPr wrap="none" rtlCol="0">
            <a:spAutoFit/>
          </a:bodyPr>
          <a:lstStyle/>
          <a:p>
            <a:r>
              <a:rPr lang="en-US" sz="1700" b="1" dirty="0"/>
              <a:t>~740BC</a:t>
            </a:r>
          </a:p>
          <a:p>
            <a:r>
              <a:rPr lang="en-US" sz="1700" dirty="0"/>
              <a:t>Northern Israel conquered, obliterated by Assyrians</a:t>
            </a:r>
          </a:p>
        </p:txBody>
      </p:sp>
      <p:sp>
        <p:nvSpPr>
          <p:cNvPr id="19" name="TextBox 18"/>
          <p:cNvSpPr txBox="1"/>
          <p:nvPr/>
        </p:nvSpPr>
        <p:spPr>
          <a:xfrm rot="19789532">
            <a:off x="1756684" y="2270630"/>
            <a:ext cx="2188163" cy="615553"/>
          </a:xfrm>
          <a:prstGeom prst="rect">
            <a:avLst/>
          </a:prstGeom>
          <a:noFill/>
        </p:spPr>
        <p:txBody>
          <a:bodyPr wrap="none" rtlCol="0">
            <a:spAutoFit/>
          </a:bodyPr>
          <a:lstStyle/>
          <a:p>
            <a:r>
              <a:rPr lang="en-US" sz="1700" dirty="0"/>
              <a:t>Conquered by Babylon</a:t>
            </a:r>
          </a:p>
          <a:p>
            <a:r>
              <a:rPr lang="en-US" sz="1700" b="1" dirty="0"/>
              <a:t>605BC</a:t>
            </a:r>
          </a:p>
        </p:txBody>
      </p:sp>
      <p:sp>
        <p:nvSpPr>
          <p:cNvPr id="20" name="TextBox 19"/>
          <p:cNvSpPr txBox="1"/>
          <p:nvPr/>
        </p:nvSpPr>
        <p:spPr>
          <a:xfrm rot="1841860">
            <a:off x="2436169" y="4266543"/>
            <a:ext cx="2593146" cy="615553"/>
          </a:xfrm>
          <a:prstGeom prst="rect">
            <a:avLst/>
          </a:prstGeom>
          <a:noFill/>
        </p:spPr>
        <p:txBody>
          <a:bodyPr wrap="none" rtlCol="0">
            <a:spAutoFit/>
          </a:bodyPr>
          <a:lstStyle/>
          <a:p>
            <a:r>
              <a:rPr lang="en-US" sz="1700" b="1" dirty="0"/>
              <a:t>539BC</a:t>
            </a:r>
          </a:p>
          <a:p>
            <a:r>
              <a:rPr lang="en-US" sz="1700" dirty="0"/>
              <a:t>Conquered by </a:t>
            </a:r>
            <a:r>
              <a:rPr lang="en-US" sz="1700" dirty="0" err="1"/>
              <a:t>Medo</a:t>
            </a:r>
            <a:r>
              <a:rPr lang="en-US" sz="1700" dirty="0"/>
              <a:t>-Persia</a:t>
            </a:r>
          </a:p>
        </p:txBody>
      </p:sp>
      <p:sp>
        <p:nvSpPr>
          <p:cNvPr id="21" name="TextBox 20"/>
          <p:cNvSpPr txBox="1"/>
          <p:nvPr/>
        </p:nvSpPr>
        <p:spPr>
          <a:xfrm rot="19789532">
            <a:off x="2999896" y="1890724"/>
            <a:ext cx="3737690" cy="615553"/>
          </a:xfrm>
          <a:prstGeom prst="rect">
            <a:avLst/>
          </a:prstGeom>
          <a:noFill/>
        </p:spPr>
        <p:txBody>
          <a:bodyPr wrap="none" rtlCol="0">
            <a:spAutoFit/>
          </a:bodyPr>
          <a:lstStyle/>
          <a:p>
            <a:r>
              <a:rPr lang="en-US" sz="1700" dirty="0"/>
              <a:t>Some Israelites return and rebuild, strife</a:t>
            </a:r>
          </a:p>
          <a:p>
            <a:r>
              <a:rPr lang="en-US" sz="1700" b="1" dirty="0"/>
              <a:t>537BC</a:t>
            </a:r>
          </a:p>
        </p:txBody>
      </p:sp>
      <p:pic>
        <p:nvPicPr>
          <p:cNvPr id="6146" name="Picture 2" descr="Image result for cyrus decree to rebuild jerusale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727" t="22194" r="9592" b="22724"/>
          <a:stretch/>
        </p:blipFill>
        <p:spPr bwMode="auto">
          <a:xfrm>
            <a:off x="4220336" y="2727417"/>
            <a:ext cx="4558434" cy="338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67629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 Brief History of Israel</a:t>
            </a:r>
          </a:p>
        </p:txBody>
      </p:sp>
      <p:cxnSp>
        <p:nvCxnSpPr>
          <p:cNvPr id="5" name="Straight Arrow Connector 4"/>
          <p:cNvCxnSpPr/>
          <p:nvPr/>
        </p:nvCxnSpPr>
        <p:spPr>
          <a:xfrm>
            <a:off x="373626" y="3510116"/>
            <a:ext cx="8317378" cy="0"/>
          </a:xfrm>
          <a:prstGeom prst="straightConnector1">
            <a:avLst/>
          </a:prstGeom>
          <a:ln w="114300">
            <a:headEnd type="oval"/>
            <a:tailEnd type="ova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41860">
            <a:off x="68991" y="4168191"/>
            <a:ext cx="2203424" cy="615553"/>
          </a:xfrm>
          <a:prstGeom prst="rect">
            <a:avLst/>
          </a:prstGeom>
          <a:noFill/>
        </p:spPr>
        <p:txBody>
          <a:bodyPr wrap="none" rtlCol="0">
            <a:spAutoFit/>
          </a:bodyPr>
          <a:lstStyle/>
          <a:p>
            <a:r>
              <a:rPr lang="en-US" sz="1700" b="1" dirty="0"/>
              <a:t>~1000BC</a:t>
            </a:r>
          </a:p>
          <a:p>
            <a:r>
              <a:rPr lang="en-US" sz="1700" dirty="0"/>
              <a:t>King David, Glory Years</a:t>
            </a:r>
          </a:p>
        </p:txBody>
      </p:sp>
      <p:sp>
        <p:nvSpPr>
          <p:cNvPr id="10" name="TextBox 9"/>
          <p:cNvSpPr txBox="1"/>
          <p:nvPr/>
        </p:nvSpPr>
        <p:spPr>
          <a:xfrm>
            <a:off x="8037978" y="2727417"/>
            <a:ext cx="862094" cy="615553"/>
          </a:xfrm>
          <a:prstGeom prst="rect">
            <a:avLst/>
          </a:prstGeom>
          <a:noFill/>
        </p:spPr>
        <p:txBody>
          <a:bodyPr wrap="none" rtlCol="0">
            <a:spAutoFit/>
          </a:bodyPr>
          <a:lstStyle/>
          <a:p>
            <a:pPr algn="r"/>
            <a:r>
              <a:rPr lang="en-US" sz="1700" dirty="0"/>
              <a:t>Luke 19</a:t>
            </a:r>
          </a:p>
          <a:p>
            <a:pPr algn="r"/>
            <a:r>
              <a:rPr lang="en-US" sz="1700" b="1" dirty="0"/>
              <a:t>33AD</a:t>
            </a:r>
          </a:p>
        </p:txBody>
      </p:sp>
      <p:cxnSp>
        <p:nvCxnSpPr>
          <p:cNvPr id="22" name="Straight Connector 21"/>
          <p:cNvCxnSpPr/>
          <p:nvPr/>
        </p:nvCxnSpPr>
        <p:spPr>
          <a:xfrm>
            <a:off x="953729" y="333313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8749" y="3323307"/>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72586"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75592"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9175" y="334038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20336" y="332330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77536" y="332330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34504" y="3333135"/>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7846" y="3352800"/>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55149" y="3352799"/>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9789532">
            <a:off x="558615" y="2022818"/>
            <a:ext cx="3086935" cy="615553"/>
          </a:xfrm>
          <a:prstGeom prst="rect">
            <a:avLst/>
          </a:prstGeom>
          <a:noFill/>
        </p:spPr>
        <p:txBody>
          <a:bodyPr wrap="none" rtlCol="0">
            <a:spAutoFit/>
          </a:bodyPr>
          <a:lstStyle/>
          <a:p>
            <a:r>
              <a:rPr lang="en-US" sz="1700" dirty="0"/>
              <a:t>Israeli Civil War, divided kingdom</a:t>
            </a:r>
          </a:p>
          <a:p>
            <a:r>
              <a:rPr lang="en-US" sz="1700" b="1" dirty="0"/>
              <a:t>930BC</a:t>
            </a:r>
          </a:p>
        </p:txBody>
      </p:sp>
      <p:sp>
        <p:nvSpPr>
          <p:cNvPr id="18" name="TextBox 17"/>
          <p:cNvSpPr txBox="1"/>
          <p:nvPr/>
        </p:nvSpPr>
        <p:spPr>
          <a:xfrm rot="1841860">
            <a:off x="1071198" y="4801545"/>
            <a:ext cx="4738990" cy="615553"/>
          </a:xfrm>
          <a:prstGeom prst="rect">
            <a:avLst/>
          </a:prstGeom>
          <a:noFill/>
        </p:spPr>
        <p:txBody>
          <a:bodyPr wrap="none" rtlCol="0">
            <a:spAutoFit/>
          </a:bodyPr>
          <a:lstStyle/>
          <a:p>
            <a:r>
              <a:rPr lang="en-US" sz="1700" b="1" dirty="0"/>
              <a:t>~740BC</a:t>
            </a:r>
          </a:p>
          <a:p>
            <a:r>
              <a:rPr lang="en-US" sz="1700" dirty="0"/>
              <a:t>Northern Israel conquered, obliterated by Assyrians</a:t>
            </a:r>
          </a:p>
        </p:txBody>
      </p:sp>
      <p:sp>
        <p:nvSpPr>
          <p:cNvPr id="19" name="TextBox 18"/>
          <p:cNvSpPr txBox="1"/>
          <p:nvPr/>
        </p:nvSpPr>
        <p:spPr>
          <a:xfrm rot="19789532">
            <a:off x="1756684" y="2270630"/>
            <a:ext cx="2188163" cy="615553"/>
          </a:xfrm>
          <a:prstGeom prst="rect">
            <a:avLst/>
          </a:prstGeom>
          <a:noFill/>
        </p:spPr>
        <p:txBody>
          <a:bodyPr wrap="none" rtlCol="0">
            <a:spAutoFit/>
          </a:bodyPr>
          <a:lstStyle/>
          <a:p>
            <a:r>
              <a:rPr lang="en-US" sz="1700" dirty="0"/>
              <a:t>Conquered by Babylon</a:t>
            </a:r>
          </a:p>
          <a:p>
            <a:r>
              <a:rPr lang="en-US" sz="1700" b="1" dirty="0"/>
              <a:t>605BC</a:t>
            </a:r>
          </a:p>
        </p:txBody>
      </p:sp>
      <p:sp>
        <p:nvSpPr>
          <p:cNvPr id="20" name="TextBox 19"/>
          <p:cNvSpPr txBox="1"/>
          <p:nvPr/>
        </p:nvSpPr>
        <p:spPr>
          <a:xfrm rot="1841860">
            <a:off x="2436169" y="4266543"/>
            <a:ext cx="2593146" cy="615553"/>
          </a:xfrm>
          <a:prstGeom prst="rect">
            <a:avLst/>
          </a:prstGeom>
          <a:noFill/>
        </p:spPr>
        <p:txBody>
          <a:bodyPr wrap="none" rtlCol="0">
            <a:spAutoFit/>
          </a:bodyPr>
          <a:lstStyle/>
          <a:p>
            <a:r>
              <a:rPr lang="en-US" sz="1700" b="1" dirty="0"/>
              <a:t>539BC</a:t>
            </a:r>
          </a:p>
          <a:p>
            <a:r>
              <a:rPr lang="en-US" sz="1700" dirty="0"/>
              <a:t>Conquered by </a:t>
            </a:r>
            <a:r>
              <a:rPr lang="en-US" sz="1700" dirty="0" err="1"/>
              <a:t>Medo</a:t>
            </a:r>
            <a:r>
              <a:rPr lang="en-US" sz="1700" dirty="0"/>
              <a:t>-Persia</a:t>
            </a:r>
          </a:p>
        </p:txBody>
      </p:sp>
      <p:sp>
        <p:nvSpPr>
          <p:cNvPr id="21" name="TextBox 20"/>
          <p:cNvSpPr txBox="1"/>
          <p:nvPr/>
        </p:nvSpPr>
        <p:spPr>
          <a:xfrm rot="19789532">
            <a:off x="2999896" y="1890724"/>
            <a:ext cx="3737690" cy="615553"/>
          </a:xfrm>
          <a:prstGeom prst="rect">
            <a:avLst/>
          </a:prstGeom>
          <a:noFill/>
        </p:spPr>
        <p:txBody>
          <a:bodyPr wrap="none" rtlCol="0">
            <a:spAutoFit/>
          </a:bodyPr>
          <a:lstStyle/>
          <a:p>
            <a:r>
              <a:rPr lang="en-US" sz="1700" dirty="0"/>
              <a:t>Some Israelites return and rebuild, strife</a:t>
            </a:r>
          </a:p>
          <a:p>
            <a:r>
              <a:rPr lang="en-US" sz="1700" b="1" dirty="0"/>
              <a:t>537BC</a:t>
            </a:r>
          </a:p>
        </p:txBody>
      </p:sp>
      <p:sp>
        <p:nvSpPr>
          <p:cNvPr id="29" name="TextBox 28"/>
          <p:cNvSpPr txBox="1"/>
          <p:nvPr/>
        </p:nvSpPr>
        <p:spPr>
          <a:xfrm rot="1841860">
            <a:off x="3765944" y="4657085"/>
            <a:ext cx="4046108" cy="615553"/>
          </a:xfrm>
          <a:prstGeom prst="rect">
            <a:avLst/>
          </a:prstGeom>
          <a:noFill/>
        </p:spPr>
        <p:txBody>
          <a:bodyPr wrap="none" rtlCol="0">
            <a:spAutoFit/>
          </a:bodyPr>
          <a:lstStyle/>
          <a:p>
            <a:r>
              <a:rPr lang="en-US" sz="1700" b="1" dirty="0"/>
              <a:t>333BC</a:t>
            </a:r>
          </a:p>
          <a:p>
            <a:r>
              <a:rPr lang="en-US" sz="1700" dirty="0"/>
              <a:t>Conquered by Greeks (Alexander the Great)</a:t>
            </a:r>
          </a:p>
        </p:txBody>
      </p:sp>
      <p:pic>
        <p:nvPicPr>
          <p:cNvPr id="7170" name="Picture 2" descr="Image result for alexander grea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30" r="4134" b="7079"/>
          <a:stretch/>
        </p:blipFill>
        <p:spPr bwMode="auto">
          <a:xfrm>
            <a:off x="4677536" y="1168279"/>
            <a:ext cx="4265410" cy="268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86632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 Brief History of Israel</a:t>
            </a:r>
          </a:p>
        </p:txBody>
      </p:sp>
      <p:cxnSp>
        <p:nvCxnSpPr>
          <p:cNvPr id="5" name="Straight Arrow Connector 4"/>
          <p:cNvCxnSpPr/>
          <p:nvPr/>
        </p:nvCxnSpPr>
        <p:spPr>
          <a:xfrm>
            <a:off x="373626" y="3510116"/>
            <a:ext cx="8317378" cy="0"/>
          </a:xfrm>
          <a:prstGeom prst="straightConnector1">
            <a:avLst/>
          </a:prstGeom>
          <a:ln w="114300">
            <a:headEnd type="oval"/>
            <a:tailEnd type="ova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41860">
            <a:off x="68991" y="4168191"/>
            <a:ext cx="2203424" cy="615553"/>
          </a:xfrm>
          <a:prstGeom prst="rect">
            <a:avLst/>
          </a:prstGeom>
          <a:noFill/>
        </p:spPr>
        <p:txBody>
          <a:bodyPr wrap="none" rtlCol="0">
            <a:spAutoFit/>
          </a:bodyPr>
          <a:lstStyle/>
          <a:p>
            <a:r>
              <a:rPr lang="en-US" sz="1700" b="1" dirty="0"/>
              <a:t>~1000BC</a:t>
            </a:r>
          </a:p>
          <a:p>
            <a:r>
              <a:rPr lang="en-US" sz="1700" dirty="0"/>
              <a:t>King David, Glory Years</a:t>
            </a:r>
          </a:p>
        </p:txBody>
      </p:sp>
      <p:sp>
        <p:nvSpPr>
          <p:cNvPr id="10" name="TextBox 9"/>
          <p:cNvSpPr txBox="1"/>
          <p:nvPr/>
        </p:nvSpPr>
        <p:spPr>
          <a:xfrm>
            <a:off x="8037978" y="2727417"/>
            <a:ext cx="862094" cy="615553"/>
          </a:xfrm>
          <a:prstGeom prst="rect">
            <a:avLst/>
          </a:prstGeom>
          <a:noFill/>
        </p:spPr>
        <p:txBody>
          <a:bodyPr wrap="none" rtlCol="0">
            <a:spAutoFit/>
          </a:bodyPr>
          <a:lstStyle/>
          <a:p>
            <a:pPr algn="r"/>
            <a:r>
              <a:rPr lang="en-US" sz="1700" dirty="0"/>
              <a:t>Luke 19</a:t>
            </a:r>
          </a:p>
          <a:p>
            <a:pPr algn="r"/>
            <a:r>
              <a:rPr lang="en-US" sz="1700" b="1" dirty="0"/>
              <a:t>33AD</a:t>
            </a:r>
          </a:p>
        </p:txBody>
      </p:sp>
      <p:cxnSp>
        <p:nvCxnSpPr>
          <p:cNvPr id="22" name="Straight Connector 21"/>
          <p:cNvCxnSpPr/>
          <p:nvPr/>
        </p:nvCxnSpPr>
        <p:spPr>
          <a:xfrm>
            <a:off x="953729" y="333313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8749" y="3323307"/>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72586"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75592"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9175" y="334038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20336" y="332330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77536" y="332330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34504" y="3333135"/>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7846" y="3352800"/>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55149" y="3352799"/>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9789532">
            <a:off x="558615" y="2022818"/>
            <a:ext cx="3086935" cy="615553"/>
          </a:xfrm>
          <a:prstGeom prst="rect">
            <a:avLst/>
          </a:prstGeom>
          <a:noFill/>
        </p:spPr>
        <p:txBody>
          <a:bodyPr wrap="none" rtlCol="0">
            <a:spAutoFit/>
          </a:bodyPr>
          <a:lstStyle/>
          <a:p>
            <a:r>
              <a:rPr lang="en-US" sz="1700" dirty="0"/>
              <a:t>Israeli Civil War, divided kingdom</a:t>
            </a:r>
          </a:p>
          <a:p>
            <a:r>
              <a:rPr lang="en-US" sz="1700" b="1" dirty="0"/>
              <a:t>930BC</a:t>
            </a:r>
          </a:p>
        </p:txBody>
      </p:sp>
      <p:sp>
        <p:nvSpPr>
          <p:cNvPr id="18" name="TextBox 17"/>
          <p:cNvSpPr txBox="1"/>
          <p:nvPr/>
        </p:nvSpPr>
        <p:spPr>
          <a:xfrm rot="1841860">
            <a:off x="1071198" y="4801545"/>
            <a:ext cx="4738990" cy="615553"/>
          </a:xfrm>
          <a:prstGeom prst="rect">
            <a:avLst/>
          </a:prstGeom>
          <a:noFill/>
        </p:spPr>
        <p:txBody>
          <a:bodyPr wrap="none" rtlCol="0">
            <a:spAutoFit/>
          </a:bodyPr>
          <a:lstStyle/>
          <a:p>
            <a:r>
              <a:rPr lang="en-US" sz="1700" b="1" dirty="0"/>
              <a:t>~740BC</a:t>
            </a:r>
          </a:p>
          <a:p>
            <a:r>
              <a:rPr lang="en-US" sz="1700" dirty="0"/>
              <a:t>Northern Israel conquered, obliterated by Assyrians</a:t>
            </a:r>
          </a:p>
        </p:txBody>
      </p:sp>
      <p:sp>
        <p:nvSpPr>
          <p:cNvPr id="19" name="TextBox 18"/>
          <p:cNvSpPr txBox="1"/>
          <p:nvPr/>
        </p:nvSpPr>
        <p:spPr>
          <a:xfrm rot="19789532">
            <a:off x="1756684" y="2270630"/>
            <a:ext cx="2188163" cy="615553"/>
          </a:xfrm>
          <a:prstGeom prst="rect">
            <a:avLst/>
          </a:prstGeom>
          <a:noFill/>
        </p:spPr>
        <p:txBody>
          <a:bodyPr wrap="none" rtlCol="0">
            <a:spAutoFit/>
          </a:bodyPr>
          <a:lstStyle/>
          <a:p>
            <a:r>
              <a:rPr lang="en-US" sz="1700" dirty="0"/>
              <a:t>Conquered by Babylon</a:t>
            </a:r>
          </a:p>
          <a:p>
            <a:r>
              <a:rPr lang="en-US" sz="1700" b="1" dirty="0"/>
              <a:t>605BC</a:t>
            </a:r>
          </a:p>
        </p:txBody>
      </p:sp>
      <p:sp>
        <p:nvSpPr>
          <p:cNvPr id="20" name="TextBox 19"/>
          <p:cNvSpPr txBox="1"/>
          <p:nvPr/>
        </p:nvSpPr>
        <p:spPr>
          <a:xfrm rot="1841860">
            <a:off x="2436169" y="4266543"/>
            <a:ext cx="2593146" cy="615553"/>
          </a:xfrm>
          <a:prstGeom prst="rect">
            <a:avLst/>
          </a:prstGeom>
          <a:noFill/>
        </p:spPr>
        <p:txBody>
          <a:bodyPr wrap="none" rtlCol="0">
            <a:spAutoFit/>
          </a:bodyPr>
          <a:lstStyle/>
          <a:p>
            <a:r>
              <a:rPr lang="en-US" sz="1700" b="1" dirty="0"/>
              <a:t>539BC</a:t>
            </a:r>
          </a:p>
          <a:p>
            <a:r>
              <a:rPr lang="en-US" sz="1700" dirty="0"/>
              <a:t>Conquered by </a:t>
            </a:r>
            <a:r>
              <a:rPr lang="en-US" sz="1700" dirty="0" err="1"/>
              <a:t>Medo</a:t>
            </a:r>
            <a:r>
              <a:rPr lang="en-US" sz="1700" dirty="0"/>
              <a:t>-Persia</a:t>
            </a:r>
          </a:p>
        </p:txBody>
      </p:sp>
      <p:sp>
        <p:nvSpPr>
          <p:cNvPr id="21" name="TextBox 20"/>
          <p:cNvSpPr txBox="1"/>
          <p:nvPr/>
        </p:nvSpPr>
        <p:spPr>
          <a:xfrm rot="19789532">
            <a:off x="2999896" y="1890724"/>
            <a:ext cx="3737690" cy="615553"/>
          </a:xfrm>
          <a:prstGeom prst="rect">
            <a:avLst/>
          </a:prstGeom>
          <a:noFill/>
        </p:spPr>
        <p:txBody>
          <a:bodyPr wrap="none" rtlCol="0">
            <a:spAutoFit/>
          </a:bodyPr>
          <a:lstStyle/>
          <a:p>
            <a:r>
              <a:rPr lang="en-US" sz="1700" dirty="0"/>
              <a:t>Some Israelites return and rebuild, strife</a:t>
            </a:r>
          </a:p>
          <a:p>
            <a:r>
              <a:rPr lang="en-US" sz="1700" b="1" dirty="0"/>
              <a:t>537BC</a:t>
            </a:r>
          </a:p>
        </p:txBody>
      </p:sp>
      <p:sp>
        <p:nvSpPr>
          <p:cNvPr id="29" name="TextBox 28"/>
          <p:cNvSpPr txBox="1"/>
          <p:nvPr/>
        </p:nvSpPr>
        <p:spPr>
          <a:xfrm rot="1841860">
            <a:off x="3765944" y="4657085"/>
            <a:ext cx="4046108" cy="615553"/>
          </a:xfrm>
          <a:prstGeom prst="rect">
            <a:avLst/>
          </a:prstGeom>
          <a:noFill/>
        </p:spPr>
        <p:txBody>
          <a:bodyPr wrap="none" rtlCol="0">
            <a:spAutoFit/>
          </a:bodyPr>
          <a:lstStyle/>
          <a:p>
            <a:r>
              <a:rPr lang="en-US" sz="1700" b="1" dirty="0"/>
              <a:t>333BC</a:t>
            </a:r>
          </a:p>
          <a:p>
            <a:r>
              <a:rPr lang="en-US" sz="1700" dirty="0"/>
              <a:t>Conquered by Greeks (Alexander the Great)</a:t>
            </a:r>
          </a:p>
        </p:txBody>
      </p:sp>
      <p:sp>
        <p:nvSpPr>
          <p:cNvPr id="32" name="TextBox 31"/>
          <p:cNvSpPr txBox="1"/>
          <p:nvPr/>
        </p:nvSpPr>
        <p:spPr>
          <a:xfrm rot="19789532">
            <a:off x="4219728" y="1823866"/>
            <a:ext cx="3814314" cy="615553"/>
          </a:xfrm>
          <a:prstGeom prst="rect">
            <a:avLst/>
          </a:prstGeom>
          <a:noFill/>
        </p:spPr>
        <p:txBody>
          <a:bodyPr wrap="none" rtlCol="0">
            <a:spAutoFit/>
          </a:bodyPr>
          <a:lstStyle/>
          <a:p>
            <a:r>
              <a:rPr lang="en-US" sz="1700" dirty="0"/>
              <a:t>Repeated occupations by Greek Generals</a:t>
            </a:r>
          </a:p>
          <a:p>
            <a:r>
              <a:rPr lang="en-US" sz="1700" b="1" dirty="0"/>
              <a:t>323-305BC</a:t>
            </a:r>
          </a:p>
        </p:txBody>
      </p:sp>
      <p:pic>
        <p:nvPicPr>
          <p:cNvPr id="8194" name="Picture 2" descr="Image result for greek generals ptolem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8997" y="2428395"/>
            <a:ext cx="2680027" cy="4020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26356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 Brief History of Israel</a:t>
            </a:r>
          </a:p>
        </p:txBody>
      </p:sp>
      <p:cxnSp>
        <p:nvCxnSpPr>
          <p:cNvPr id="5" name="Straight Arrow Connector 4"/>
          <p:cNvCxnSpPr/>
          <p:nvPr/>
        </p:nvCxnSpPr>
        <p:spPr>
          <a:xfrm>
            <a:off x="373626" y="3510116"/>
            <a:ext cx="8317378" cy="0"/>
          </a:xfrm>
          <a:prstGeom prst="straightConnector1">
            <a:avLst/>
          </a:prstGeom>
          <a:ln w="114300">
            <a:headEnd type="oval"/>
            <a:tailEnd type="ova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41860">
            <a:off x="68991" y="4168191"/>
            <a:ext cx="2203424" cy="615553"/>
          </a:xfrm>
          <a:prstGeom prst="rect">
            <a:avLst/>
          </a:prstGeom>
          <a:noFill/>
        </p:spPr>
        <p:txBody>
          <a:bodyPr wrap="none" rtlCol="0">
            <a:spAutoFit/>
          </a:bodyPr>
          <a:lstStyle/>
          <a:p>
            <a:r>
              <a:rPr lang="en-US" sz="1700" b="1" dirty="0"/>
              <a:t>~1000BC</a:t>
            </a:r>
          </a:p>
          <a:p>
            <a:r>
              <a:rPr lang="en-US" sz="1700" dirty="0"/>
              <a:t>King David, Glory Years</a:t>
            </a:r>
          </a:p>
        </p:txBody>
      </p:sp>
      <p:sp>
        <p:nvSpPr>
          <p:cNvPr id="10" name="TextBox 9"/>
          <p:cNvSpPr txBox="1"/>
          <p:nvPr/>
        </p:nvSpPr>
        <p:spPr>
          <a:xfrm>
            <a:off x="8037978" y="2727417"/>
            <a:ext cx="862094" cy="615553"/>
          </a:xfrm>
          <a:prstGeom prst="rect">
            <a:avLst/>
          </a:prstGeom>
          <a:noFill/>
        </p:spPr>
        <p:txBody>
          <a:bodyPr wrap="none" rtlCol="0">
            <a:spAutoFit/>
          </a:bodyPr>
          <a:lstStyle/>
          <a:p>
            <a:pPr algn="r"/>
            <a:r>
              <a:rPr lang="en-US" sz="1700" dirty="0"/>
              <a:t>Luke 19</a:t>
            </a:r>
          </a:p>
          <a:p>
            <a:pPr algn="r"/>
            <a:r>
              <a:rPr lang="en-US" sz="1700" b="1" dirty="0"/>
              <a:t>33AD</a:t>
            </a:r>
          </a:p>
        </p:txBody>
      </p:sp>
      <p:cxnSp>
        <p:nvCxnSpPr>
          <p:cNvPr id="22" name="Straight Connector 21"/>
          <p:cNvCxnSpPr/>
          <p:nvPr/>
        </p:nvCxnSpPr>
        <p:spPr>
          <a:xfrm>
            <a:off x="953729" y="333313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8749" y="3323307"/>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72586"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75592"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9175" y="334038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20336" y="332330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77536" y="332330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34504" y="3333135"/>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7846" y="3352800"/>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55149" y="3352799"/>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9789532">
            <a:off x="558615" y="2022818"/>
            <a:ext cx="3086935" cy="615553"/>
          </a:xfrm>
          <a:prstGeom prst="rect">
            <a:avLst/>
          </a:prstGeom>
          <a:noFill/>
        </p:spPr>
        <p:txBody>
          <a:bodyPr wrap="none" rtlCol="0">
            <a:spAutoFit/>
          </a:bodyPr>
          <a:lstStyle/>
          <a:p>
            <a:r>
              <a:rPr lang="en-US" sz="1700" dirty="0"/>
              <a:t>Israeli Civil War, divided kingdom</a:t>
            </a:r>
          </a:p>
          <a:p>
            <a:r>
              <a:rPr lang="en-US" sz="1700" b="1" dirty="0"/>
              <a:t>930BC</a:t>
            </a:r>
          </a:p>
        </p:txBody>
      </p:sp>
      <p:sp>
        <p:nvSpPr>
          <p:cNvPr id="18" name="TextBox 17"/>
          <p:cNvSpPr txBox="1"/>
          <p:nvPr/>
        </p:nvSpPr>
        <p:spPr>
          <a:xfrm rot="1841860">
            <a:off x="1071198" y="4801545"/>
            <a:ext cx="4738990" cy="615553"/>
          </a:xfrm>
          <a:prstGeom prst="rect">
            <a:avLst/>
          </a:prstGeom>
          <a:noFill/>
        </p:spPr>
        <p:txBody>
          <a:bodyPr wrap="none" rtlCol="0">
            <a:spAutoFit/>
          </a:bodyPr>
          <a:lstStyle/>
          <a:p>
            <a:r>
              <a:rPr lang="en-US" sz="1700" b="1" dirty="0"/>
              <a:t>~740BC</a:t>
            </a:r>
          </a:p>
          <a:p>
            <a:r>
              <a:rPr lang="en-US" sz="1700" dirty="0"/>
              <a:t>Northern Israel conquered, obliterated by Assyrians</a:t>
            </a:r>
          </a:p>
        </p:txBody>
      </p:sp>
      <p:sp>
        <p:nvSpPr>
          <p:cNvPr id="19" name="TextBox 18"/>
          <p:cNvSpPr txBox="1"/>
          <p:nvPr/>
        </p:nvSpPr>
        <p:spPr>
          <a:xfrm rot="19789532">
            <a:off x="1756684" y="2270630"/>
            <a:ext cx="2188163" cy="615553"/>
          </a:xfrm>
          <a:prstGeom prst="rect">
            <a:avLst/>
          </a:prstGeom>
          <a:noFill/>
        </p:spPr>
        <p:txBody>
          <a:bodyPr wrap="none" rtlCol="0">
            <a:spAutoFit/>
          </a:bodyPr>
          <a:lstStyle/>
          <a:p>
            <a:r>
              <a:rPr lang="en-US" sz="1700" dirty="0"/>
              <a:t>Conquered by Babylon</a:t>
            </a:r>
          </a:p>
          <a:p>
            <a:r>
              <a:rPr lang="en-US" sz="1700" b="1" dirty="0"/>
              <a:t>605BC</a:t>
            </a:r>
          </a:p>
        </p:txBody>
      </p:sp>
      <p:sp>
        <p:nvSpPr>
          <p:cNvPr id="20" name="TextBox 19"/>
          <p:cNvSpPr txBox="1"/>
          <p:nvPr/>
        </p:nvSpPr>
        <p:spPr>
          <a:xfrm rot="1841860">
            <a:off x="2436169" y="4266543"/>
            <a:ext cx="2593146" cy="615553"/>
          </a:xfrm>
          <a:prstGeom prst="rect">
            <a:avLst/>
          </a:prstGeom>
          <a:noFill/>
        </p:spPr>
        <p:txBody>
          <a:bodyPr wrap="none" rtlCol="0">
            <a:spAutoFit/>
          </a:bodyPr>
          <a:lstStyle/>
          <a:p>
            <a:r>
              <a:rPr lang="en-US" sz="1700" b="1" dirty="0"/>
              <a:t>539BC</a:t>
            </a:r>
          </a:p>
          <a:p>
            <a:r>
              <a:rPr lang="en-US" sz="1700" dirty="0"/>
              <a:t>Conquered by </a:t>
            </a:r>
            <a:r>
              <a:rPr lang="en-US" sz="1700" dirty="0" err="1"/>
              <a:t>Medo</a:t>
            </a:r>
            <a:r>
              <a:rPr lang="en-US" sz="1700" dirty="0"/>
              <a:t>-Persia</a:t>
            </a:r>
          </a:p>
        </p:txBody>
      </p:sp>
      <p:sp>
        <p:nvSpPr>
          <p:cNvPr id="21" name="TextBox 20"/>
          <p:cNvSpPr txBox="1"/>
          <p:nvPr/>
        </p:nvSpPr>
        <p:spPr>
          <a:xfrm rot="19789532">
            <a:off x="2999896" y="1890724"/>
            <a:ext cx="3737690" cy="615553"/>
          </a:xfrm>
          <a:prstGeom prst="rect">
            <a:avLst/>
          </a:prstGeom>
          <a:noFill/>
        </p:spPr>
        <p:txBody>
          <a:bodyPr wrap="none" rtlCol="0">
            <a:spAutoFit/>
          </a:bodyPr>
          <a:lstStyle/>
          <a:p>
            <a:r>
              <a:rPr lang="en-US" sz="1700" dirty="0"/>
              <a:t>Some Israelites return and rebuild, strife</a:t>
            </a:r>
          </a:p>
          <a:p>
            <a:r>
              <a:rPr lang="en-US" sz="1700" b="1" dirty="0"/>
              <a:t>537BC</a:t>
            </a:r>
          </a:p>
        </p:txBody>
      </p:sp>
      <p:sp>
        <p:nvSpPr>
          <p:cNvPr id="29" name="TextBox 28"/>
          <p:cNvSpPr txBox="1"/>
          <p:nvPr/>
        </p:nvSpPr>
        <p:spPr>
          <a:xfrm rot="1841860">
            <a:off x="3765944" y="4657085"/>
            <a:ext cx="4046108" cy="615553"/>
          </a:xfrm>
          <a:prstGeom prst="rect">
            <a:avLst/>
          </a:prstGeom>
          <a:noFill/>
        </p:spPr>
        <p:txBody>
          <a:bodyPr wrap="none" rtlCol="0">
            <a:spAutoFit/>
          </a:bodyPr>
          <a:lstStyle/>
          <a:p>
            <a:r>
              <a:rPr lang="en-US" sz="1700" b="1" dirty="0"/>
              <a:t>333BC</a:t>
            </a:r>
          </a:p>
          <a:p>
            <a:r>
              <a:rPr lang="en-US" sz="1700" dirty="0"/>
              <a:t>Conquered by Greeks (Alexander the Great)</a:t>
            </a:r>
          </a:p>
        </p:txBody>
      </p:sp>
      <p:sp>
        <p:nvSpPr>
          <p:cNvPr id="32" name="TextBox 31"/>
          <p:cNvSpPr txBox="1"/>
          <p:nvPr/>
        </p:nvSpPr>
        <p:spPr>
          <a:xfrm rot="19789532">
            <a:off x="4219728" y="1823866"/>
            <a:ext cx="3814314" cy="615553"/>
          </a:xfrm>
          <a:prstGeom prst="rect">
            <a:avLst/>
          </a:prstGeom>
          <a:noFill/>
        </p:spPr>
        <p:txBody>
          <a:bodyPr wrap="none" rtlCol="0">
            <a:spAutoFit/>
          </a:bodyPr>
          <a:lstStyle/>
          <a:p>
            <a:r>
              <a:rPr lang="en-US" sz="1700" dirty="0"/>
              <a:t>Repeated occupations by Greek Generals</a:t>
            </a:r>
          </a:p>
          <a:p>
            <a:r>
              <a:rPr lang="en-US" sz="1700" b="1" dirty="0"/>
              <a:t>323-305BC</a:t>
            </a:r>
          </a:p>
        </p:txBody>
      </p:sp>
      <p:sp>
        <p:nvSpPr>
          <p:cNvPr id="34" name="TextBox 33"/>
          <p:cNvSpPr txBox="1"/>
          <p:nvPr/>
        </p:nvSpPr>
        <p:spPr>
          <a:xfrm rot="1841860">
            <a:off x="5298430" y="4541402"/>
            <a:ext cx="3695499" cy="615553"/>
          </a:xfrm>
          <a:prstGeom prst="rect">
            <a:avLst/>
          </a:prstGeom>
          <a:noFill/>
        </p:spPr>
        <p:txBody>
          <a:bodyPr wrap="none" rtlCol="0">
            <a:spAutoFit/>
          </a:bodyPr>
          <a:lstStyle/>
          <a:p>
            <a:r>
              <a:rPr lang="en-US" sz="1700" b="1" dirty="0"/>
              <a:t>167BC</a:t>
            </a:r>
          </a:p>
          <a:p>
            <a:r>
              <a:rPr lang="en-US" sz="1700" dirty="0"/>
              <a:t>Antiochus IV, attack, desecrated Temple</a:t>
            </a:r>
          </a:p>
        </p:txBody>
      </p:sp>
      <p:pic>
        <p:nvPicPr>
          <p:cNvPr id="9218" name="Picture 2" descr="Image result for antiochus Iv"/>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5635281" y="993081"/>
            <a:ext cx="3346343" cy="3417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45976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 Brief History of Israel</a:t>
            </a:r>
          </a:p>
        </p:txBody>
      </p:sp>
      <p:cxnSp>
        <p:nvCxnSpPr>
          <p:cNvPr id="5" name="Straight Arrow Connector 4"/>
          <p:cNvCxnSpPr/>
          <p:nvPr/>
        </p:nvCxnSpPr>
        <p:spPr>
          <a:xfrm>
            <a:off x="373626" y="3510116"/>
            <a:ext cx="8317378" cy="0"/>
          </a:xfrm>
          <a:prstGeom prst="straightConnector1">
            <a:avLst/>
          </a:prstGeom>
          <a:ln w="114300">
            <a:headEnd type="oval"/>
            <a:tailEnd type="ova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41860">
            <a:off x="68991" y="4168191"/>
            <a:ext cx="2203424" cy="615553"/>
          </a:xfrm>
          <a:prstGeom prst="rect">
            <a:avLst/>
          </a:prstGeom>
          <a:noFill/>
        </p:spPr>
        <p:txBody>
          <a:bodyPr wrap="none" rtlCol="0">
            <a:spAutoFit/>
          </a:bodyPr>
          <a:lstStyle/>
          <a:p>
            <a:r>
              <a:rPr lang="en-US" sz="1700" b="1" dirty="0"/>
              <a:t>~1000BC</a:t>
            </a:r>
          </a:p>
          <a:p>
            <a:r>
              <a:rPr lang="en-US" sz="1700" dirty="0"/>
              <a:t>King David, Glory Years</a:t>
            </a:r>
          </a:p>
        </p:txBody>
      </p:sp>
      <p:sp>
        <p:nvSpPr>
          <p:cNvPr id="10" name="TextBox 9"/>
          <p:cNvSpPr txBox="1"/>
          <p:nvPr/>
        </p:nvSpPr>
        <p:spPr>
          <a:xfrm>
            <a:off x="8037978" y="2727417"/>
            <a:ext cx="862094" cy="615553"/>
          </a:xfrm>
          <a:prstGeom prst="rect">
            <a:avLst/>
          </a:prstGeom>
          <a:noFill/>
        </p:spPr>
        <p:txBody>
          <a:bodyPr wrap="none" rtlCol="0">
            <a:spAutoFit/>
          </a:bodyPr>
          <a:lstStyle/>
          <a:p>
            <a:pPr algn="r"/>
            <a:r>
              <a:rPr lang="en-US" sz="1700" dirty="0"/>
              <a:t>Luke 19</a:t>
            </a:r>
          </a:p>
          <a:p>
            <a:pPr algn="r"/>
            <a:r>
              <a:rPr lang="en-US" sz="1700" b="1" dirty="0"/>
              <a:t>33AD</a:t>
            </a:r>
          </a:p>
        </p:txBody>
      </p:sp>
      <p:cxnSp>
        <p:nvCxnSpPr>
          <p:cNvPr id="22" name="Straight Connector 21"/>
          <p:cNvCxnSpPr/>
          <p:nvPr/>
        </p:nvCxnSpPr>
        <p:spPr>
          <a:xfrm>
            <a:off x="953729" y="333313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8749" y="3323307"/>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72586"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75592"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9175" y="334038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20336" y="332330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77536" y="332330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34504" y="3333135"/>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7846" y="3352800"/>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55149" y="3352799"/>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9789532">
            <a:off x="558615" y="2022818"/>
            <a:ext cx="3086935" cy="615553"/>
          </a:xfrm>
          <a:prstGeom prst="rect">
            <a:avLst/>
          </a:prstGeom>
          <a:noFill/>
        </p:spPr>
        <p:txBody>
          <a:bodyPr wrap="none" rtlCol="0">
            <a:spAutoFit/>
          </a:bodyPr>
          <a:lstStyle/>
          <a:p>
            <a:r>
              <a:rPr lang="en-US" sz="1700" dirty="0"/>
              <a:t>Israeli Civil War, divided kingdom</a:t>
            </a:r>
          </a:p>
          <a:p>
            <a:r>
              <a:rPr lang="en-US" sz="1700" b="1" dirty="0"/>
              <a:t>930BC</a:t>
            </a:r>
          </a:p>
        </p:txBody>
      </p:sp>
      <p:sp>
        <p:nvSpPr>
          <p:cNvPr id="18" name="TextBox 17"/>
          <p:cNvSpPr txBox="1"/>
          <p:nvPr/>
        </p:nvSpPr>
        <p:spPr>
          <a:xfrm rot="1841860">
            <a:off x="1071198" y="4801545"/>
            <a:ext cx="4738990" cy="615553"/>
          </a:xfrm>
          <a:prstGeom prst="rect">
            <a:avLst/>
          </a:prstGeom>
          <a:noFill/>
        </p:spPr>
        <p:txBody>
          <a:bodyPr wrap="none" rtlCol="0">
            <a:spAutoFit/>
          </a:bodyPr>
          <a:lstStyle/>
          <a:p>
            <a:r>
              <a:rPr lang="en-US" sz="1700" b="1" dirty="0"/>
              <a:t>~740BC</a:t>
            </a:r>
          </a:p>
          <a:p>
            <a:r>
              <a:rPr lang="en-US" sz="1700" dirty="0"/>
              <a:t>Northern Israel conquered, obliterated by Assyrians</a:t>
            </a:r>
          </a:p>
        </p:txBody>
      </p:sp>
      <p:sp>
        <p:nvSpPr>
          <p:cNvPr id="19" name="TextBox 18"/>
          <p:cNvSpPr txBox="1"/>
          <p:nvPr/>
        </p:nvSpPr>
        <p:spPr>
          <a:xfrm rot="19789532">
            <a:off x="1756684" y="2270630"/>
            <a:ext cx="2188163" cy="615553"/>
          </a:xfrm>
          <a:prstGeom prst="rect">
            <a:avLst/>
          </a:prstGeom>
          <a:noFill/>
        </p:spPr>
        <p:txBody>
          <a:bodyPr wrap="none" rtlCol="0">
            <a:spAutoFit/>
          </a:bodyPr>
          <a:lstStyle/>
          <a:p>
            <a:r>
              <a:rPr lang="en-US" sz="1700" dirty="0"/>
              <a:t>Conquered by Babylon</a:t>
            </a:r>
          </a:p>
          <a:p>
            <a:r>
              <a:rPr lang="en-US" sz="1700" b="1" dirty="0"/>
              <a:t>605BC</a:t>
            </a:r>
          </a:p>
        </p:txBody>
      </p:sp>
      <p:sp>
        <p:nvSpPr>
          <p:cNvPr id="20" name="TextBox 19"/>
          <p:cNvSpPr txBox="1"/>
          <p:nvPr/>
        </p:nvSpPr>
        <p:spPr>
          <a:xfrm rot="1841860">
            <a:off x="2436169" y="4266543"/>
            <a:ext cx="2593146" cy="615553"/>
          </a:xfrm>
          <a:prstGeom prst="rect">
            <a:avLst/>
          </a:prstGeom>
          <a:noFill/>
        </p:spPr>
        <p:txBody>
          <a:bodyPr wrap="none" rtlCol="0">
            <a:spAutoFit/>
          </a:bodyPr>
          <a:lstStyle/>
          <a:p>
            <a:r>
              <a:rPr lang="en-US" sz="1700" b="1" dirty="0"/>
              <a:t>539BC</a:t>
            </a:r>
          </a:p>
          <a:p>
            <a:r>
              <a:rPr lang="en-US" sz="1700" dirty="0"/>
              <a:t>Conquered by </a:t>
            </a:r>
            <a:r>
              <a:rPr lang="en-US" sz="1700" dirty="0" err="1"/>
              <a:t>Medo</a:t>
            </a:r>
            <a:r>
              <a:rPr lang="en-US" sz="1700" dirty="0"/>
              <a:t>-Persia</a:t>
            </a:r>
          </a:p>
        </p:txBody>
      </p:sp>
      <p:sp>
        <p:nvSpPr>
          <p:cNvPr id="21" name="TextBox 20"/>
          <p:cNvSpPr txBox="1"/>
          <p:nvPr/>
        </p:nvSpPr>
        <p:spPr>
          <a:xfrm rot="19789532">
            <a:off x="2999896" y="1890724"/>
            <a:ext cx="3737690" cy="615553"/>
          </a:xfrm>
          <a:prstGeom prst="rect">
            <a:avLst/>
          </a:prstGeom>
          <a:noFill/>
        </p:spPr>
        <p:txBody>
          <a:bodyPr wrap="none" rtlCol="0">
            <a:spAutoFit/>
          </a:bodyPr>
          <a:lstStyle/>
          <a:p>
            <a:r>
              <a:rPr lang="en-US" sz="1700" dirty="0"/>
              <a:t>Some Israelites return and rebuild, strife</a:t>
            </a:r>
          </a:p>
          <a:p>
            <a:r>
              <a:rPr lang="en-US" sz="1700" b="1" dirty="0"/>
              <a:t>537BC</a:t>
            </a:r>
          </a:p>
        </p:txBody>
      </p:sp>
      <p:sp>
        <p:nvSpPr>
          <p:cNvPr id="29" name="TextBox 28"/>
          <p:cNvSpPr txBox="1"/>
          <p:nvPr/>
        </p:nvSpPr>
        <p:spPr>
          <a:xfrm rot="1841860">
            <a:off x="3765944" y="4657085"/>
            <a:ext cx="4046108" cy="615553"/>
          </a:xfrm>
          <a:prstGeom prst="rect">
            <a:avLst/>
          </a:prstGeom>
          <a:noFill/>
        </p:spPr>
        <p:txBody>
          <a:bodyPr wrap="none" rtlCol="0">
            <a:spAutoFit/>
          </a:bodyPr>
          <a:lstStyle/>
          <a:p>
            <a:r>
              <a:rPr lang="en-US" sz="1700" b="1" dirty="0"/>
              <a:t>333BC</a:t>
            </a:r>
          </a:p>
          <a:p>
            <a:r>
              <a:rPr lang="en-US" sz="1700" dirty="0"/>
              <a:t>Conquered by Greeks (Alexander the Great)</a:t>
            </a:r>
          </a:p>
        </p:txBody>
      </p:sp>
      <p:sp>
        <p:nvSpPr>
          <p:cNvPr id="32" name="TextBox 31"/>
          <p:cNvSpPr txBox="1"/>
          <p:nvPr/>
        </p:nvSpPr>
        <p:spPr>
          <a:xfrm rot="19789532">
            <a:off x="4219728" y="1823866"/>
            <a:ext cx="3814314" cy="615553"/>
          </a:xfrm>
          <a:prstGeom prst="rect">
            <a:avLst/>
          </a:prstGeom>
          <a:noFill/>
        </p:spPr>
        <p:txBody>
          <a:bodyPr wrap="none" rtlCol="0">
            <a:spAutoFit/>
          </a:bodyPr>
          <a:lstStyle/>
          <a:p>
            <a:r>
              <a:rPr lang="en-US" sz="1700" dirty="0"/>
              <a:t>Repeated occupations by Greek Generals</a:t>
            </a:r>
          </a:p>
          <a:p>
            <a:r>
              <a:rPr lang="en-US" sz="1700" b="1" dirty="0"/>
              <a:t>323-305BC</a:t>
            </a:r>
          </a:p>
        </p:txBody>
      </p:sp>
      <p:sp>
        <p:nvSpPr>
          <p:cNvPr id="34" name="TextBox 33"/>
          <p:cNvSpPr txBox="1"/>
          <p:nvPr/>
        </p:nvSpPr>
        <p:spPr>
          <a:xfrm rot="1841860">
            <a:off x="5298430" y="4541402"/>
            <a:ext cx="3695499" cy="615553"/>
          </a:xfrm>
          <a:prstGeom prst="rect">
            <a:avLst/>
          </a:prstGeom>
          <a:noFill/>
        </p:spPr>
        <p:txBody>
          <a:bodyPr wrap="none" rtlCol="0">
            <a:spAutoFit/>
          </a:bodyPr>
          <a:lstStyle/>
          <a:p>
            <a:r>
              <a:rPr lang="en-US" sz="1700" b="1" dirty="0"/>
              <a:t>167BC</a:t>
            </a:r>
          </a:p>
          <a:p>
            <a:r>
              <a:rPr lang="en-US" sz="1700" dirty="0"/>
              <a:t>Antiochus IV, attack, desecrated Temple</a:t>
            </a:r>
          </a:p>
        </p:txBody>
      </p:sp>
      <p:sp>
        <p:nvSpPr>
          <p:cNvPr id="35" name="TextBox 34"/>
          <p:cNvSpPr txBox="1"/>
          <p:nvPr/>
        </p:nvSpPr>
        <p:spPr>
          <a:xfrm rot="19789532">
            <a:off x="6124676" y="2374462"/>
            <a:ext cx="1823128" cy="615553"/>
          </a:xfrm>
          <a:prstGeom prst="rect">
            <a:avLst/>
          </a:prstGeom>
          <a:noFill/>
        </p:spPr>
        <p:txBody>
          <a:bodyPr wrap="none" rtlCol="0">
            <a:spAutoFit/>
          </a:bodyPr>
          <a:lstStyle/>
          <a:p>
            <a:r>
              <a:rPr lang="en-US" sz="1700" dirty="0"/>
              <a:t>Maccabean revolt</a:t>
            </a:r>
          </a:p>
          <a:p>
            <a:r>
              <a:rPr lang="en-US" sz="1700" b="1" dirty="0"/>
              <a:t>142BC</a:t>
            </a:r>
          </a:p>
        </p:txBody>
      </p:sp>
      <p:pic>
        <p:nvPicPr>
          <p:cNvPr id="10242" name="Picture 2" descr="Image result for maccabean revol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8852"/>
          <a:stretch/>
        </p:blipFill>
        <p:spPr bwMode="auto">
          <a:xfrm>
            <a:off x="613058" y="3327056"/>
            <a:ext cx="4787169" cy="332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74771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 Brief History of Israel</a:t>
            </a:r>
          </a:p>
        </p:txBody>
      </p:sp>
      <p:cxnSp>
        <p:nvCxnSpPr>
          <p:cNvPr id="5" name="Straight Arrow Connector 4"/>
          <p:cNvCxnSpPr/>
          <p:nvPr/>
        </p:nvCxnSpPr>
        <p:spPr>
          <a:xfrm>
            <a:off x="373626" y="3510116"/>
            <a:ext cx="8317378" cy="0"/>
          </a:xfrm>
          <a:prstGeom prst="straightConnector1">
            <a:avLst/>
          </a:prstGeom>
          <a:ln w="114300">
            <a:headEnd type="oval"/>
            <a:tailEnd type="ova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41860">
            <a:off x="68991" y="4168191"/>
            <a:ext cx="2203424" cy="615553"/>
          </a:xfrm>
          <a:prstGeom prst="rect">
            <a:avLst/>
          </a:prstGeom>
          <a:noFill/>
        </p:spPr>
        <p:txBody>
          <a:bodyPr wrap="none" rtlCol="0">
            <a:spAutoFit/>
          </a:bodyPr>
          <a:lstStyle/>
          <a:p>
            <a:r>
              <a:rPr lang="en-US" sz="1700" b="1" dirty="0"/>
              <a:t>~1000BC</a:t>
            </a:r>
          </a:p>
          <a:p>
            <a:r>
              <a:rPr lang="en-US" sz="1700" dirty="0"/>
              <a:t>King David, Glory Years</a:t>
            </a:r>
          </a:p>
        </p:txBody>
      </p:sp>
      <p:sp>
        <p:nvSpPr>
          <p:cNvPr id="10" name="TextBox 9"/>
          <p:cNvSpPr txBox="1"/>
          <p:nvPr/>
        </p:nvSpPr>
        <p:spPr>
          <a:xfrm>
            <a:off x="8037978" y="2727417"/>
            <a:ext cx="862094" cy="615553"/>
          </a:xfrm>
          <a:prstGeom prst="rect">
            <a:avLst/>
          </a:prstGeom>
          <a:noFill/>
        </p:spPr>
        <p:txBody>
          <a:bodyPr wrap="none" rtlCol="0">
            <a:spAutoFit/>
          </a:bodyPr>
          <a:lstStyle/>
          <a:p>
            <a:pPr algn="r"/>
            <a:r>
              <a:rPr lang="en-US" sz="1700" dirty="0"/>
              <a:t>Luke 19</a:t>
            </a:r>
          </a:p>
          <a:p>
            <a:pPr algn="r"/>
            <a:r>
              <a:rPr lang="en-US" sz="1700" b="1" dirty="0"/>
              <a:t>33AD</a:t>
            </a:r>
          </a:p>
        </p:txBody>
      </p:sp>
      <p:sp>
        <p:nvSpPr>
          <p:cNvPr id="11" name="TextBox 10"/>
          <p:cNvSpPr txBox="1"/>
          <p:nvPr/>
        </p:nvSpPr>
        <p:spPr>
          <a:xfrm rot="1841860">
            <a:off x="7138540" y="4115285"/>
            <a:ext cx="1987595" cy="615553"/>
          </a:xfrm>
          <a:prstGeom prst="rect">
            <a:avLst/>
          </a:prstGeom>
          <a:noFill/>
        </p:spPr>
        <p:txBody>
          <a:bodyPr wrap="none" rtlCol="0">
            <a:spAutoFit/>
          </a:bodyPr>
          <a:lstStyle/>
          <a:p>
            <a:r>
              <a:rPr lang="en-US" sz="1700" b="1" dirty="0"/>
              <a:t>63BC</a:t>
            </a:r>
          </a:p>
          <a:p>
            <a:r>
              <a:rPr lang="en-US" sz="1700" dirty="0"/>
              <a:t>Conquered by Rome</a:t>
            </a:r>
          </a:p>
        </p:txBody>
      </p:sp>
      <p:sp>
        <p:nvSpPr>
          <p:cNvPr id="12" name="TextBox 11"/>
          <p:cNvSpPr txBox="1"/>
          <p:nvPr/>
        </p:nvSpPr>
        <p:spPr>
          <a:xfrm rot="1841860">
            <a:off x="5298430" y="4541402"/>
            <a:ext cx="3695499" cy="615553"/>
          </a:xfrm>
          <a:prstGeom prst="rect">
            <a:avLst/>
          </a:prstGeom>
          <a:noFill/>
        </p:spPr>
        <p:txBody>
          <a:bodyPr wrap="none" rtlCol="0">
            <a:spAutoFit/>
          </a:bodyPr>
          <a:lstStyle/>
          <a:p>
            <a:r>
              <a:rPr lang="en-US" sz="1700" b="1" dirty="0"/>
              <a:t>167BC</a:t>
            </a:r>
          </a:p>
          <a:p>
            <a:r>
              <a:rPr lang="en-US" sz="1700" dirty="0"/>
              <a:t>Antiochus IV, attack, desecrated Temple</a:t>
            </a:r>
          </a:p>
        </p:txBody>
      </p:sp>
      <p:sp>
        <p:nvSpPr>
          <p:cNvPr id="13" name="TextBox 12"/>
          <p:cNvSpPr txBox="1"/>
          <p:nvPr/>
        </p:nvSpPr>
        <p:spPr>
          <a:xfrm rot="1841860">
            <a:off x="3765944" y="4657085"/>
            <a:ext cx="4046108" cy="615553"/>
          </a:xfrm>
          <a:prstGeom prst="rect">
            <a:avLst/>
          </a:prstGeom>
          <a:noFill/>
        </p:spPr>
        <p:txBody>
          <a:bodyPr wrap="none" rtlCol="0">
            <a:spAutoFit/>
          </a:bodyPr>
          <a:lstStyle/>
          <a:p>
            <a:r>
              <a:rPr lang="en-US" sz="1700" b="1" dirty="0"/>
              <a:t>333BC</a:t>
            </a:r>
          </a:p>
          <a:p>
            <a:r>
              <a:rPr lang="en-US" sz="1700" dirty="0"/>
              <a:t>Conquered by Greeks (Alexander the Great)</a:t>
            </a:r>
          </a:p>
        </p:txBody>
      </p:sp>
      <p:sp>
        <p:nvSpPr>
          <p:cNvPr id="14" name="TextBox 13"/>
          <p:cNvSpPr txBox="1"/>
          <p:nvPr/>
        </p:nvSpPr>
        <p:spPr>
          <a:xfrm rot="1841860">
            <a:off x="2436169" y="4266543"/>
            <a:ext cx="2593146" cy="615553"/>
          </a:xfrm>
          <a:prstGeom prst="rect">
            <a:avLst/>
          </a:prstGeom>
          <a:noFill/>
        </p:spPr>
        <p:txBody>
          <a:bodyPr wrap="none" rtlCol="0">
            <a:spAutoFit/>
          </a:bodyPr>
          <a:lstStyle/>
          <a:p>
            <a:r>
              <a:rPr lang="en-US" sz="1700" b="1" dirty="0"/>
              <a:t>539BC</a:t>
            </a:r>
          </a:p>
          <a:p>
            <a:r>
              <a:rPr lang="en-US" sz="1700" dirty="0"/>
              <a:t>Conquered by </a:t>
            </a:r>
            <a:r>
              <a:rPr lang="en-US" sz="1700" dirty="0" err="1"/>
              <a:t>Medo</a:t>
            </a:r>
            <a:r>
              <a:rPr lang="en-US" sz="1700" dirty="0"/>
              <a:t>-Persia</a:t>
            </a:r>
          </a:p>
        </p:txBody>
      </p:sp>
      <p:sp>
        <p:nvSpPr>
          <p:cNvPr id="15" name="TextBox 14"/>
          <p:cNvSpPr txBox="1"/>
          <p:nvPr/>
        </p:nvSpPr>
        <p:spPr>
          <a:xfrm rot="1841860">
            <a:off x="1071198" y="4801545"/>
            <a:ext cx="4738990" cy="615553"/>
          </a:xfrm>
          <a:prstGeom prst="rect">
            <a:avLst/>
          </a:prstGeom>
          <a:noFill/>
        </p:spPr>
        <p:txBody>
          <a:bodyPr wrap="none" rtlCol="0">
            <a:spAutoFit/>
          </a:bodyPr>
          <a:lstStyle/>
          <a:p>
            <a:r>
              <a:rPr lang="en-US" sz="1700" b="1" dirty="0"/>
              <a:t>~740BC</a:t>
            </a:r>
          </a:p>
          <a:p>
            <a:r>
              <a:rPr lang="en-US" sz="1700" dirty="0"/>
              <a:t>Northern Israel conquered, obliterated by Assyrians</a:t>
            </a:r>
          </a:p>
        </p:txBody>
      </p:sp>
      <p:sp>
        <p:nvSpPr>
          <p:cNvPr id="16" name="TextBox 15"/>
          <p:cNvSpPr txBox="1"/>
          <p:nvPr/>
        </p:nvSpPr>
        <p:spPr>
          <a:xfrm rot="19789532">
            <a:off x="558615" y="2022818"/>
            <a:ext cx="3086935" cy="615553"/>
          </a:xfrm>
          <a:prstGeom prst="rect">
            <a:avLst/>
          </a:prstGeom>
          <a:noFill/>
        </p:spPr>
        <p:txBody>
          <a:bodyPr wrap="none" rtlCol="0">
            <a:spAutoFit/>
          </a:bodyPr>
          <a:lstStyle/>
          <a:p>
            <a:r>
              <a:rPr lang="en-US" sz="1700" dirty="0"/>
              <a:t>Israeli Civil War, divided kingdom</a:t>
            </a:r>
          </a:p>
          <a:p>
            <a:r>
              <a:rPr lang="en-US" sz="1700" b="1" dirty="0"/>
              <a:t>930BC</a:t>
            </a:r>
          </a:p>
        </p:txBody>
      </p:sp>
      <p:sp>
        <p:nvSpPr>
          <p:cNvPr id="17" name="TextBox 16"/>
          <p:cNvSpPr txBox="1"/>
          <p:nvPr/>
        </p:nvSpPr>
        <p:spPr>
          <a:xfrm rot="19789532">
            <a:off x="1756684" y="2270630"/>
            <a:ext cx="2188163" cy="615553"/>
          </a:xfrm>
          <a:prstGeom prst="rect">
            <a:avLst/>
          </a:prstGeom>
          <a:noFill/>
        </p:spPr>
        <p:txBody>
          <a:bodyPr wrap="none" rtlCol="0">
            <a:spAutoFit/>
          </a:bodyPr>
          <a:lstStyle/>
          <a:p>
            <a:r>
              <a:rPr lang="en-US" sz="1700" dirty="0"/>
              <a:t>Conquered by Babylon</a:t>
            </a:r>
          </a:p>
          <a:p>
            <a:r>
              <a:rPr lang="en-US" sz="1700" b="1" dirty="0"/>
              <a:t>605BC</a:t>
            </a:r>
          </a:p>
        </p:txBody>
      </p:sp>
      <p:sp>
        <p:nvSpPr>
          <p:cNvPr id="18" name="TextBox 17"/>
          <p:cNvSpPr txBox="1"/>
          <p:nvPr/>
        </p:nvSpPr>
        <p:spPr>
          <a:xfrm rot="19789532">
            <a:off x="2999896" y="1890724"/>
            <a:ext cx="3737690" cy="615553"/>
          </a:xfrm>
          <a:prstGeom prst="rect">
            <a:avLst/>
          </a:prstGeom>
          <a:noFill/>
        </p:spPr>
        <p:txBody>
          <a:bodyPr wrap="none" rtlCol="0">
            <a:spAutoFit/>
          </a:bodyPr>
          <a:lstStyle/>
          <a:p>
            <a:r>
              <a:rPr lang="en-US" sz="1700" dirty="0"/>
              <a:t>Some Israelites return and rebuild, strife</a:t>
            </a:r>
          </a:p>
          <a:p>
            <a:r>
              <a:rPr lang="en-US" sz="1700" b="1" dirty="0"/>
              <a:t>537BC</a:t>
            </a:r>
          </a:p>
        </p:txBody>
      </p:sp>
      <p:sp>
        <p:nvSpPr>
          <p:cNvPr id="19" name="TextBox 18"/>
          <p:cNvSpPr txBox="1"/>
          <p:nvPr/>
        </p:nvSpPr>
        <p:spPr>
          <a:xfrm rot="19789532">
            <a:off x="4219728" y="1823866"/>
            <a:ext cx="3814314" cy="615553"/>
          </a:xfrm>
          <a:prstGeom prst="rect">
            <a:avLst/>
          </a:prstGeom>
          <a:noFill/>
        </p:spPr>
        <p:txBody>
          <a:bodyPr wrap="none" rtlCol="0">
            <a:spAutoFit/>
          </a:bodyPr>
          <a:lstStyle/>
          <a:p>
            <a:r>
              <a:rPr lang="en-US" sz="1700" dirty="0"/>
              <a:t>Repeated occupations by Greek Generals</a:t>
            </a:r>
          </a:p>
          <a:p>
            <a:r>
              <a:rPr lang="en-US" sz="1700" b="1" dirty="0"/>
              <a:t>323-305BC</a:t>
            </a:r>
          </a:p>
        </p:txBody>
      </p:sp>
      <p:sp>
        <p:nvSpPr>
          <p:cNvPr id="20" name="TextBox 19"/>
          <p:cNvSpPr txBox="1"/>
          <p:nvPr/>
        </p:nvSpPr>
        <p:spPr>
          <a:xfrm rot="19789532">
            <a:off x="6124676" y="2374462"/>
            <a:ext cx="1823128" cy="615553"/>
          </a:xfrm>
          <a:prstGeom prst="rect">
            <a:avLst/>
          </a:prstGeom>
          <a:noFill/>
        </p:spPr>
        <p:txBody>
          <a:bodyPr wrap="none" rtlCol="0">
            <a:spAutoFit/>
          </a:bodyPr>
          <a:lstStyle/>
          <a:p>
            <a:r>
              <a:rPr lang="en-US" sz="1700" dirty="0"/>
              <a:t>Maccabean revolt</a:t>
            </a:r>
          </a:p>
          <a:p>
            <a:r>
              <a:rPr lang="en-US" sz="1700" b="1" dirty="0"/>
              <a:t>142BC</a:t>
            </a:r>
          </a:p>
        </p:txBody>
      </p:sp>
      <p:cxnSp>
        <p:nvCxnSpPr>
          <p:cNvPr id="22" name="Straight Connector 21"/>
          <p:cNvCxnSpPr/>
          <p:nvPr/>
        </p:nvCxnSpPr>
        <p:spPr>
          <a:xfrm>
            <a:off x="953729" y="333313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8749" y="3323307"/>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72586"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75592"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9175" y="334038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20336" y="332330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77536" y="332330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34504" y="3333135"/>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7846" y="3352800"/>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55149" y="3352799"/>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1266" name="Picture 2" descr="Image result for roman soldi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0" t="-173" r="590" b="5111"/>
          <a:stretch/>
        </p:blipFill>
        <p:spPr bwMode="auto">
          <a:xfrm flipH="1">
            <a:off x="1144777" y="3631832"/>
            <a:ext cx="5967783" cy="3040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84730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 Brief History of Israel</a:t>
            </a:r>
          </a:p>
        </p:txBody>
      </p:sp>
      <p:cxnSp>
        <p:nvCxnSpPr>
          <p:cNvPr id="5" name="Straight Arrow Connector 4"/>
          <p:cNvCxnSpPr/>
          <p:nvPr/>
        </p:nvCxnSpPr>
        <p:spPr>
          <a:xfrm>
            <a:off x="373626" y="3510116"/>
            <a:ext cx="8317378" cy="0"/>
          </a:xfrm>
          <a:prstGeom prst="straightConnector1">
            <a:avLst/>
          </a:prstGeom>
          <a:ln w="114300">
            <a:headEnd type="oval"/>
            <a:tailEnd type="ova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41860">
            <a:off x="68991" y="4168191"/>
            <a:ext cx="2203424" cy="615553"/>
          </a:xfrm>
          <a:prstGeom prst="rect">
            <a:avLst/>
          </a:prstGeom>
          <a:noFill/>
        </p:spPr>
        <p:txBody>
          <a:bodyPr wrap="none" rtlCol="0">
            <a:spAutoFit/>
          </a:bodyPr>
          <a:lstStyle/>
          <a:p>
            <a:r>
              <a:rPr lang="en-US" sz="1700" b="1" dirty="0"/>
              <a:t>~1000BC</a:t>
            </a:r>
          </a:p>
          <a:p>
            <a:r>
              <a:rPr lang="en-US" sz="1700" dirty="0"/>
              <a:t>King David, Glory Years</a:t>
            </a:r>
          </a:p>
        </p:txBody>
      </p:sp>
      <p:sp>
        <p:nvSpPr>
          <p:cNvPr id="10" name="TextBox 9"/>
          <p:cNvSpPr txBox="1"/>
          <p:nvPr/>
        </p:nvSpPr>
        <p:spPr>
          <a:xfrm>
            <a:off x="8037978" y="2727417"/>
            <a:ext cx="862094" cy="615553"/>
          </a:xfrm>
          <a:prstGeom prst="rect">
            <a:avLst/>
          </a:prstGeom>
          <a:noFill/>
        </p:spPr>
        <p:txBody>
          <a:bodyPr wrap="none" rtlCol="0">
            <a:spAutoFit/>
          </a:bodyPr>
          <a:lstStyle/>
          <a:p>
            <a:pPr algn="r"/>
            <a:r>
              <a:rPr lang="en-US" sz="1700" dirty="0"/>
              <a:t>Luke 19</a:t>
            </a:r>
          </a:p>
          <a:p>
            <a:pPr algn="r"/>
            <a:r>
              <a:rPr lang="en-US" sz="1700" b="1" dirty="0"/>
              <a:t>33AD</a:t>
            </a:r>
          </a:p>
        </p:txBody>
      </p:sp>
      <p:sp>
        <p:nvSpPr>
          <p:cNvPr id="11" name="TextBox 10"/>
          <p:cNvSpPr txBox="1"/>
          <p:nvPr/>
        </p:nvSpPr>
        <p:spPr>
          <a:xfrm rot="1841860">
            <a:off x="7138540" y="4115285"/>
            <a:ext cx="1987595" cy="615553"/>
          </a:xfrm>
          <a:prstGeom prst="rect">
            <a:avLst/>
          </a:prstGeom>
          <a:noFill/>
        </p:spPr>
        <p:txBody>
          <a:bodyPr wrap="none" rtlCol="0">
            <a:spAutoFit/>
          </a:bodyPr>
          <a:lstStyle/>
          <a:p>
            <a:r>
              <a:rPr lang="en-US" sz="1700" b="1" dirty="0"/>
              <a:t>63BC</a:t>
            </a:r>
          </a:p>
          <a:p>
            <a:r>
              <a:rPr lang="en-US" sz="1700" dirty="0"/>
              <a:t>Conquered by Rome</a:t>
            </a:r>
          </a:p>
        </p:txBody>
      </p:sp>
      <p:sp>
        <p:nvSpPr>
          <p:cNvPr id="12" name="TextBox 11"/>
          <p:cNvSpPr txBox="1"/>
          <p:nvPr/>
        </p:nvSpPr>
        <p:spPr>
          <a:xfrm rot="1841860">
            <a:off x="5298430" y="4541402"/>
            <a:ext cx="3695499" cy="615553"/>
          </a:xfrm>
          <a:prstGeom prst="rect">
            <a:avLst/>
          </a:prstGeom>
          <a:noFill/>
        </p:spPr>
        <p:txBody>
          <a:bodyPr wrap="none" rtlCol="0">
            <a:spAutoFit/>
          </a:bodyPr>
          <a:lstStyle/>
          <a:p>
            <a:r>
              <a:rPr lang="en-US" sz="1700" b="1" dirty="0"/>
              <a:t>167BC</a:t>
            </a:r>
          </a:p>
          <a:p>
            <a:r>
              <a:rPr lang="en-US" sz="1700" dirty="0"/>
              <a:t>Antiochus IV, attack, desecrated Temple</a:t>
            </a:r>
          </a:p>
        </p:txBody>
      </p:sp>
      <p:sp>
        <p:nvSpPr>
          <p:cNvPr id="13" name="TextBox 12"/>
          <p:cNvSpPr txBox="1"/>
          <p:nvPr/>
        </p:nvSpPr>
        <p:spPr>
          <a:xfrm rot="1841860">
            <a:off x="3765944" y="4657085"/>
            <a:ext cx="4046108" cy="615553"/>
          </a:xfrm>
          <a:prstGeom prst="rect">
            <a:avLst/>
          </a:prstGeom>
          <a:noFill/>
        </p:spPr>
        <p:txBody>
          <a:bodyPr wrap="none" rtlCol="0">
            <a:spAutoFit/>
          </a:bodyPr>
          <a:lstStyle/>
          <a:p>
            <a:r>
              <a:rPr lang="en-US" sz="1700" b="1" dirty="0"/>
              <a:t>333BC</a:t>
            </a:r>
          </a:p>
          <a:p>
            <a:r>
              <a:rPr lang="en-US" sz="1700" dirty="0"/>
              <a:t>Conquered by Greeks (Alexander the Great)</a:t>
            </a:r>
          </a:p>
        </p:txBody>
      </p:sp>
      <p:sp>
        <p:nvSpPr>
          <p:cNvPr id="14" name="TextBox 13"/>
          <p:cNvSpPr txBox="1"/>
          <p:nvPr/>
        </p:nvSpPr>
        <p:spPr>
          <a:xfrm rot="1841860">
            <a:off x="2436169" y="4266543"/>
            <a:ext cx="2593146" cy="615553"/>
          </a:xfrm>
          <a:prstGeom prst="rect">
            <a:avLst/>
          </a:prstGeom>
          <a:noFill/>
        </p:spPr>
        <p:txBody>
          <a:bodyPr wrap="none" rtlCol="0">
            <a:spAutoFit/>
          </a:bodyPr>
          <a:lstStyle/>
          <a:p>
            <a:r>
              <a:rPr lang="en-US" sz="1700" b="1" dirty="0"/>
              <a:t>539BC</a:t>
            </a:r>
          </a:p>
          <a:p>
            <a:r>
              <a:rPr lang="en-US" sz="1700" dirty="0"/>
              <a:t>Conquered by </a:t>
            </a:r>
            <a:r>
              <a:rPr lang="en-US" sz="1700" dirty="0" err="1"/>
              <a:t>Medo</a:t>
            </a:r>
            <a:r>
              <a:rPr lang="en-US" sz="1700" dirty="0"/>
              <a:t>-Persia</a:t>
            </a:r>
          </a:p>
        </p:txBody>
      </p:sp>
      <p:sp>
        <p:nvSpPr>
          <p:cNvPr id="15" name="TextBox 14"/>
          <p:cNvSpPr txBox="1"/>
          <p:nvPr/>
        </p:nvSpPr>
        <p:spPr>
          <a:xfrm rot="1841860">
            <a:off x="1071198" y="4801545"/>
            <a:ext cx="4738990" cy="615553"/>
          </a:xfrm>
          <a:prstGeom prst="rect">
            <a:avLst/>
          </a:prstGeom>
          <a:noFill/>
        </p:spPr>
        <p:txBody>
          <a:bodyPr wrap="none" rtlCol="0">
            <a:spAutoFit/>
          </a:bodyPr>
          <a:lstStyle/>
          <a:p>
            <a:r>
              <a:rPr lang="en-US" sz="1700" b="1" dirty="0"/>
              <a:t>~740BC</a:t>
            </a:r>
          </a:p>
          <a:p>
            <a:r>
              <a:rPr lang="en-US" sz="1700" dirty="0"/>
              <a:t>Northern Israel conquered, obliterated by Assyrians</a:t>
            </a:r>
          </a:p>
        </p:txBody>
      </p:sp>
      <p:sp>
        <p:nvSpPr>
          <p:cNvPr id="16" name="TextBox 15"/>
          <p:cNvSpPr txBox="1"/>
          <p:nvPr/>
        </p:nvSpPr>
        <p:spPr>
          <a:xfrm rot="19789532">
            <a:off x="558615" y="2022818"/>
            <a:ext cx="3086935" cy="615553"/>
          </a:xfrm>
          <a:prstGeom prst="rect">
            <a:avLst/>
          </a:prstGeom>
          <a:noFill/>
        </p:spPr>
        <p:txBody>
          <a:bodyPr wrap="none" rtlCol="0">
            <a:spAutoFit/>
          </a:bodyPr>
          <a:lstStyle/>
          <a:p>
            <a:r>
              <a:rPr lang="en-US" sz="1700" dirty="0"/>
              <a:t>Israeli Civil War, divided kingdom</a:t>
            </a:r>
          </a:p>
          <a:p>
            <a:r>
              <a:rPr lang="en-US" sz="1700" b="1" dirty="0"/>
              <a:t>930BC</a:t>
            </a:r>
          </a:p>
        </p:txBody>
      </p:sp>
      <p:sp>
        <p:nvSpPr>
          <p:cNvPr id="17" name="TextBox 16"/>
          <p:cNvSpPr txBox="1"/>
          <p:nvPr/>
        </p:nvSpPr>
        <p:spPr>
          <a:xfrm rot="19789532">
            <a:off x="1756684" y="2270630"/>
            <a:ext cx="2188163" cy="615553"/>
          </a:xfrm>
          <a:prstGeom prst="rect">
            <a:avLst/>
          </a:prstGeom>
          <a:noFill/>
        </p:spPr>
        <p:txBody>
          <a:bodyPr wrap="none" rtlCol="0">
            <a:spAutoFit/>
          </a:bodyPr>
          <a:lstStyle/>
          <a:p>
            <a:r>
              <a:rPr lang="en-US" sz="1700" dirty="0"/>
              <a:t>Conquered by Babylon</a:t>
            </a:r>
          </a:p>
          <a:p>
            <a:r>
              <a:rPr lang="en-US" sz="1700" b="1" dirty="0"/>
              <a:t>605BC</a:t>
            </a:r>
          </a:p>
        </p:txBody>
      </p:sp>
      <p:sp>
        <p:nvSpPr>
          <p:cNvPr id="18" name="TextBox 17"/>
          <p:cNvSpPr txBox="1"/>
          <p:nvPr/>
        </p:nvSpPr>
        <p:spPr>
          <a:xfrm rot="19789532">
            <a:off x="2999896" y="1890724"/>
            <a:ext cx="3737690" cy="615553"/>
          </a:xfrm>
          <a:prstGeom prst="rect">
            <a:avLst/>
          </a:prstGeom>
          <a:noFill/>
        </p:spPr>
        <p:txBody>
          <a:bodyPr wrap="none" rtlCol="0">
            <a:spAutoFit/>
          </a:bodyPr>
          <a:lstStyle/>
          <a:p>
            <a:r>
              <a:rPr lang="en-US" sz="1700" dirty="0"/>
              <a:t>Some Israelites return and rebuild, strife</a:t>
            </a:r>
          </a:p>
          <a:p>
            <a:r>
              <a:rPr lang="en-US" sz="1700" b="1" dirty="0"/>
              <a:t>537BC</a:t>
            </a:r>
          </a:p>
        </p:txBody>
      </p:sp>
      <p:sp>
        <p:nvSpPr>
          <p:cNvPr id="19" name="TextBox 18"/>
          <p:cNvSpPr txBox="1"/>
          <p:nvPr/>
        </p:nvSpPr>
        <p:spPr>
          <a:xfrm rot="19789532">
            <a:off x="4219728" y="1823866"/>
            <a:ext cx="3814314" cy="615553"/>
          </a:xfrm>
          <a:prstGeom prst="rect">
            <a:avLst/>
          </a:prstGeom>
          <a:noFill/>
        </p:spPr>
        <p:txBody>
          <a:bodyPr wrap="none" rtlCol="0">
            <a:spAutoFit/>
          </a:bodyPr>
          <a:lstStyle/>
          <a:p>
            <a:r>
              <a:rPr lang="en-US" sz="1700" dirty="0"/>
              <a:t>Repeated occupations by Greek Generals</a:t>
            </a:r>
          </a:p>
          <a:p>
            <a:r>
              <a:rPr lang="en-US" sz="1700" b="1" dirty="0"/>
              <a:t>323-305BC</a:t>
            </a:r>
          </a:p>
        </p:txBody>
      </p:sp>
      <p:sp>
        <p:nvSpPr>
          <p:cNvPr id="20" name="TextBox 19"/>
          <p:cNvSpPr txBox="1"/>
          <p:nvPr/>
        </p:nvSpPr>
        <p:spPr>
          <a:xfrm rot="19789532">
            <a:off x="6124676" y="2374462"/>
            <a:ext cx="1823128" cy="615553"/>
          </a:xfrm>
          <a:prstGeom prst="rect">
            <a:avLst/>
          </a:prstGeom>
          <a:noFill/>
        </p:spPr>
        <p:txBody>
          <a:bodyPr wrap="none" rtlCol="0">
            <a:spAutoFit/>
          </a:bodyPr>
          <a:lstStyle/>
          <a:p>
            <a:r>
              <a:rPr lang="en-US" sz="1700" dirty="0"/>
              <a:t>Maccabean revolt</a:t>
            </a:r>
          </a:p>
          <a:p>
            <a:r>
              <a:rPr lang="en-US" sz="1700" b="1" dirty="0"/>
              <a:t>142BC</a:t>
            </a:r>
          </a:p>
        </p:txBody>
      </p:sp>
      <p:cxnSp>
        <p:nvCxnSpPr>
          <p:cNvPr id="22" name="Straight Connector 21"/>
          <p:cNvCxnSpPr/>
          <p:nvPr/>
        </p:nvCxnSpPr>
        <p:spPr>
          <a:xfrm>
            <a:off x="953729" y="333313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8749" y="3323307"/>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72586"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75592"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9175" y="334038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20336" y="332330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77536" y="332330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34504" y="3333135"/>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7846" y="3352800"/>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55149" y="3352799"/>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05992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 Brief History of Israel</a:t>
            </a:r>
          </a:p>
        </p:txBody>
      </p:sp>
      <p:cxnSp>
        <p:nvCxnSpPr>
          <p:cNvPr id="5" name="Straight Arrow Connector 4"/>
          <p:cNvCxnSpPr/>
          <p:nvPr/>
        </p:nvCxnSpPr>
        <p:spPr>
          <a:xfrm>
            <a:off x="373626" y="3510116"/>
            <a:ext cx="8317378" cy="0"/>
          </a:xfrm>
          <a:prstGeom prst="straightConnector1">
            <a:avLst/>
          </a:prstGeom>
          <a:ln w="114300">
            <a:headEnd type="oval"/>
            <a:tailEnd type="ova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41860">
            <a:off x="68991" y="4168191"/>
            <a:ext cx="2203424" cy="615553"/>
          </a:xfrm>
          <a:prstGeom prst="rect">
            <a:avLst/>
          </a:prstGeom>
          <a:noFill/>
        </p:spPr>
        <p:txBody>
          <a:bodyPr wrap="none" rtlCol="0">
            <a:spAutoFit/>
          </a:bodyPr>
          <a:lstStyle/>
          <a:p>
            <a:r>
              <a:rPr lang="en-US" sz="1700" b="1" dirty="0"/>
              <a:t>~1000BC</a:t>
            </a:r>
          </a:p>
          <a:p>
            <a:r>
              <a:rPr lang="en-US" sz="1700" dirty="0"/>
              <a:t>King David, Glory Years</a:t>
            </a:r>
          </a:p>
        </p:txBody>
      </p:sp>
      <p:sp>
        <p:nvSpPr>
          <p:cNvPr id="10" name="TextBox 9"/>
          <p:cNvSpPr txBox="1"/>
          <p:nvPr/>
        </p:nvSpPr>
        <p:spPr>
          <a:xfrm>
            <a:off x="8037978" y="2727417"/>
            <a:ext cx="862094" cy="615553"/>
          </a:xfrm>
          <a:prstGeom prst="rect">
            <a:avLst/>
          </a:prstGeom>
          <a:noFill/>
        </p:spPr>
        <p:txBody>
          <a:bodyPr wrap="none" rtlCol="0">
            <a:spAutoFit/>
          </a:bodyPr>
          <a:lstStyle/>
          <a:p>
            <a:pPr algn="r"/>
            <a:r>
              <a:rPr lang="en-US" sz="1700" dirty="0"/>
              <a:t>Luke 19</a:t>
            </a:r>
          </a:p>
          <a:p>
            <a:pPr algn="r"/>
            <a:r>
              <a:rPr lang="en-US" sz="1700" b="1" dirty="0"/>
              <a:t>33AD</a:t>
            </a:r>
          </a:p>
        </p:txBody>
      </p:sp>
      <p:sp>
        <p:nvSpPr>
          <p:cNvPr id="11" name="TextBox 10"/>
          <p:cNvSpPr txBox="1"/>
          <p:nvPr/>
        </p:nvSpPr>
        <p:spPr>
          <a:xfrm rot="1841860">
            <a:off x="7138540" y="4115285"/>
            <a:ext cx="1987595" cy="615553"/>
          </a:xfrm>
          <a:prstGeom prst="rect">
            <a:avLst/>
          </a:prstGeom>
          <a:noFill/>
        </p:spPr>
        <p:txBody>
          <a:bodyPr wrap="none" rtlCol="0">
            <a:spAutoFit/>
          </a:bodyPr>
          <a:lstStyle/>
          <a:p>
            <a:r>
              <a:rPr lang="en-US" sz="1700" b="1" dirty="0"/>
              <a:t>63BC</a:t>
            </a:r>
          </a:p>
          <a:p>
            <a:r>
              <a:rPr lang="en-US" sz="1700" dirty="0"/>
              <a:t>Conquered by Rome</a:t>
            </a:r>
          </a:p>
        </p:txBody>
      </p:sp>
      <p:sp>
        <p:nvSpPr>
          <p:cNvPr id="12" name="TextBox 11"/>
          <p:cNvSpPr txBox="1"/>
          <p:nvPr/>
        </p:nvSpPr>
        <p:spPr>
          <a:xfrm rot="1841860">
            <a:off x="5298430" y="4541402"/>
            <a:ext cx="3695499" cy="615553"/>
          </a:xfrm>
          <a:prstGeom prst="rect">
            <a:avLst/>
          </a:prstGeom>
          <a:noFill/>
        </p:spPr>
        <p:txBody>
          <a:bodyPr wrap="none" rtlCol="0">
            <a:spAutoFit/>
          </a:bodyPr>
          <a:lstStyle/>
          <a:p>
            <a:r>
              <a:rPr lang="en-US" sz="1700" b="1" dirty="0"/>
              <a:t>167BC</a:t>
            </a:r>
          </a:p>
          <a:p>
            <a:r>
              <a:rPr lang="en-US" sz="1700" dirty="0"/>
              <a:t>Antiochus IV, attack, desecrated Temple</a:t>
            </a:r>
          </a:p>
        </p:txBody>
      </p:sp>
      <p:sp>
        <p:nvSpPr>
          <p:cNvPr id="13" name="TextBox 12"/>
          <p:cNvSpPr txBox="1"/>
          <p:nvPr/>
        </p:nvSpPr>
        <p:spPr>
          <a:xfrm rot="1841860">
            <a:off x="3765944" y="4657085"/>
            <a:ext cx="4046108" cy="615553"/>
          </a:xfrm>
          <a:prstGeom prst="rect">
            <a:avLst/>
          </a:prstGeom>
          <a:noFill/>
        </p:spPr>
        <p:txBody>
          <a:bodyPr wrap="none" rtlCol="0">
            <a:spAutoFit/>
          </a:bodyPr>
          <a:lstStyle/>
          <a:p>
            <a:r>
              <a:rPr lang="en-US" sz="1700" b="1" dirty="0"/>
              <a:t>333BC</a:t>
            </a:r>
          </a:p>
          <a:p>
            <a:r>
              <a:rPr lang="en-US" sz="1700" dirty="0"/>
              <a:t>Conquered by Greeks (Alexander the Great)</a:t>
            </a:r>
          </a:p>
        </p:txBody>
      </p:sp>
      <p:sp>
        <p:nvSpPr>
          <p:cNvPr id="14" name="TextBox 13"/>
          <p:cNvSpPr txBox="1"/>
          <p:nvPr/>
        </p:nvSpPr>
        <p:spPr>
          <a:xfrm rot="1841860">
            <a:off x="2436169" y="4266543"/>
            <a:ext cx="2593146" cy="615553"/>
          </a:xfrm>
          <a:prstGeom prst="rect">
            <a:avLst/>
          </a:prstGeom>
          <a:noFill/>
        </p:spPr>
        <p:txBody>
          <a:bodyPr wrap="none" rtlCol="0">
            <a:spAutoFit/>
          </a:bodyPr>
          <a:lstStyle/>
          <a:p>
            <a:r>
              <a:rPr lang="en-US" sz="1700" b="1" dirty="0"/>
              <a:t>539BC</a:t>
            </a:r>
          </a:p>
          <a:p>
            <a:r>
              <a:rPr lang="en-US" sz="1700" dirty="0"/>
              <a:t>Conquered by </a:t>
            </a:r>
            <a:r>
              <a:rPr lang="en-US" sz="1700" dirty="0" err="1"/>
              <a:t>Medo</a:t>
            </a:r>
            <a:r>
              <a:rPr lang="en-US" sz="1700" dirty="0"/>
              <a:t>-Persia</a:t>
            </a:r>
          </a:p>
        </p:txBody>
      </p:sp>
      <p:sp>
        <p:nvSpPr>
          <p:cNvPr id="15" name="TextBox 14"/>
          <p:cNvSpPr txBox="1"/>
          <p:nvPr/>
        </p:nvSpPr>
        <p:spPr>
          <a:xfrm rot="1841860">
            <a:off x="1071198" y="4801545"/>
            <a:ext cx="4738990" cy="615553"/>
          </a:xfrm>
          <a:prstGeom prst="rect">
            <a:avLst/>
          </a:prstGeom>
          <a:noFill/>
        </p:spPr>
        <p:txBody>
          <a:bodyPr wrap="none" rtlCol="0">
            <a:spAutoFit/>
          </a:bodyPr>
          <a:lstStyle/>
          <a:p>
            <a:r>
              <a:rPr lang="en-US" sz="1700" b="1" dirty="0"/>
              <a:t>~740BC</a:t>
            </a:r>
          </a:p>
          <a:p>
            <a:r>
              <a:rPr lang="en-US" sz="1700" dirty="0"/>
              <a:t>Northern Israel conquered, obliterated by Assyrians</a:t>
            </a:r>
          </a:p>
        </p:txBody>
      </p:sp>
      <p:sp>
        <p:nvSpPr>
          <p:cNvPr id="16" name="TextBox 15"/>
          <p:cNvSpPr txBox="1"/>
          <p:nvPr/>
        </p:nvSpPr>
        <p:spPr>
          <a:xfrm rot="19789532">
            <a:off x="558615" y="2022818"/>
            <a:ext cx="3086935" cy="615553"/>
          </a:xfrm>
          <a:prstGeom prst="rect">
            <a:avLst/>
          </a:prstGeom>
          <a:noFill/>
        </p:spPr>
        <p:txBody>
          <a:bodyPr wrap="none" rtlCol="0">
            <a:spAutoFit/>
          </a:bodyPr>
          <a:lstStyle/>
          <a:p>
            <a:r>
              <a:rPr lang="en-US" sz="1700" dirty="0"/>
              <a:t>Israeli Civil War, divided kingdom</a:t>
            </a:r>
          </a:p>
          <a:p>
            <a:r>
              <a:rPr lang="en-US" sz="1700" b="1" dirty="0"/>
              <a:t>930BC</a:t>
            </a:r>
          </a:p>
        </p:txBody>
      </p:sp>
      <p:sp>
        <p:nvSpPr>
          <p:cNvPr id="17" name="TextBox 16"/>
          <p:cNvSpPr txBox="1"/>
          <p:nvPr/>
        </p:nvSpPr>
        <p:spPr>
          <a:xfrm rot="19789532">
            <a:off x="1756684" y="2270630"/>
            <a:ext cx="2188163" cy="615553"/>
          </a:xfrm>
          <a:prstGeom prst="rect">
            <a:avLst/>
          </a:prstGeom>
          <a:noFill/>
        </p:spPr>
        <p:txBody>
          <a:bodyPr wrap="none" rtlCol="0">
            <a:spAutoFit/>
          </a:bodyPr>
          <a:lstStyle/>
          <a:p>
            <a:r>
              <a:rPr lang="en-US" sz="1700" dirty="0"/>
              <a:t>Conquered by Babylon</a:t>
            </a:r>
          </a:p>
          <a:p>
            <a:r>
              <a:rPr lang="en-US" sz="1700" b="1" dirty="0"/>
              <a:t>605BC</a:t>
            </a:r>
          </a:p>
        </p:txBody>
      </p:sp>
      <p:sp>
        <p:nvSpPr>
          <p:cNvPr id="18" name="TextBox 17"/>
          <p:cNvSpPr txBox="1"/>
          <p:nvPr/>
        </p:nvSpPr>
        <p:spPr>
          <a:xfrm rot="19789532">
            <a:off x="2999896" y="1890724"/>
            <a:ext cx="3737690" cy="615553"/>
          </a:xfrm>
          <a:prstGeom prst="rect">
            <a:avLst/>
          </a:prstGeom>
          <a:noFill/>
        </p:spPr>
        <p:txBody>
          <a:bodyPr wrap="none" rtlCol="0">
            <a:spAutoFit/>
          </a:bodyPr>
          <a:lstStyle/>
          <a:p>
            <a:r>
              <a:rPr lang="en-US" sz="1700" dirty="0"/>
              <a:t>Some Israelites return and rebuild, strife</a:t>
            </a:r>
          </a:p>
          <a:p>
            <a:r>
              <a:rPr lang="en-US" sz="1700" b="1" dirty="0"/>
              <a:t>537BC</a:t>
            </a:r>
          </a:p>
        </p:txBody>
      </p:sp>
      <p:sp>
        <p:nvSpPr>
          <p:cNvPr id="19" name="TextBox 18"/>
          <p:cNvSpPr txBox="1"/>
          <p:nvPr/>
        </p:nvSpPr>
        <p:spPr>
          <a:xfrm rot="19789532">
            <a:off x="4219728" y="1823866"/>
            <a:ext cx="3814314" cy="615553"/>
          </a:xfrm>
          <a:prstGeom prst="rect">
            <a:avLst/>
          </a:prstGeom>
          <a:noFill/>
        </p:spPr>
        <p:txBody>
          <a:bodyPr wrap="none" rtlCol="0">
            <a:spAutoFit/>
          </a:bodyPr>
          <a:lstStyle/>
          <a:p>
            <a:r>
              <a:rPr lang="en-US" sz="1700" dirty="0"/>
              <a:t>Repeated occupations by Greek Generals</a:t>
            </a:r>
          </a:p>
          <a:p>
            <a:r>
              <a:rPr lang="en-US" sz="1700" b="1" dirty="0"/>
              <a:t>323-305BC</a:t>
            </a:r>
          </a:p>
        </p:txBody>
      </p:sp>
      <p:sp>
        <p:nvSpPr>
          <p:cNvPr id="20" name="TextBox 19"/>
          <p:cNvSpPr txBox="1"/>
          <p:nvPr/>
        </p:nvSpPr>
        <p:spPr>
          <a:xfrm rot="19789532">
            <a:off x="6124676" y="2374462"/>
            <a:ext cx="1823128" cy="615553"/>
          </a:xfrm>
          <a:prstGeom prst="rect">
            <a:avLst/>
          </a:prstGeom>
          <a:noFill/>
        </p:spPr>
        <p:txBody>
          <a:bodyPr wrap="none" rtlCol="0">
            <a:spAutoFit/>
          </a:bodyPr>
          <a:lstStyle/>
          <a:p>
            <a:r>
              <a:rPr lang="en-US" sz="1700" dirty="0"/>
              <a:t>Maccabean revolt</a:t>
            </a:r>
          </a:p>
          <a:p>
            <a:r>
              <a:rPr lang="en-US" sz="1700" b="1" dirty="0"/>
              <a:t>142BC</a:t>
            </a:r>
          </a:p>
        </p:txBody>
      </p:sp>
      <p:cxnSp>
        <p:nvCxnSpPr>
          <p:cNvPr id="22" name="Straight Connector 21"/>
          <p:cNvCxnSpPr/>
          <p:nvPr/>
        </p:nvCxnSpPr>
        <p:spPr>
          <a:xfrm>
            <a:off x="953729" y="333313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8749" y="3323307"/>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72586"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75592"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9175" y="334038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20336" y="332330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77536" y="332330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34504" y="3333135"/>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7846" y="3352800"/>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55149" y="3352799"/>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460731" y="3510114"/>
            <a:ext cx="0" cy="1863856"/>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53728" y="5500879"/>
            <a:ext cx="2486965" cy="1200329"/>
          </a:xfrm>
          <a:prstGeom prst="rect">
            <a:avLst/>
          </a:prstGeom>
          <a:solidFill>
            <a:schemeClr val="bg1"/>
          </a:solidFill>
          <a:ln w="25400">
            <a:solidFill>
              <a:schemeClr val="accent1"/>
            </a:solidFill>
          </a:ln>
        </p:spPr>
        <p:txBody>
          <a:bodyPr wrap="square" rtlCol="0">
            <a:spAutoFit/>
          </a:bodyPr>
          <a:lstStyle/>
          <a:p>
            <a:r>
              <a:rPr lang="en-US" b="1" dirty="0"/>
              <a:t>~550BC: DANIEL, CH. 9</a:t>
            </a:r>
          </a:p>
          <a:p>
            <a:r>
              <a:rPr lang="en-US" dirty="0"/>
              <a:t>Exact date predicted for Messiah’s Triumphal Entry into Jerusalem!</a:t>
            </a:r>
          </a:p>
        </p:txBody>
      </p:sp>
    </p:spTree>
    <p:extLst>
      <p:ext uri="{BB962C8B-B14F-4D97-AF65-F5344CB8AC3E}">
        <p14:creationId xmlns:p14="http://schemas.microsoft.com/office/powerpoint/2010/main" val="16945986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 Brief History of Israel</a:t>
            </a:r>
          </a:p>
        </p:txBody>
      </p:sp>
      <p:cxnSp>
        <p:nvCxnSpPr>
          <p:cNvPr id="5" name="Straight Arrow Connector 4"/>
          <p:cNvCxnSpPr/>
          <p:nvPr/>
        </p:nvCxnSpPr>
        <p:spPr>
          <a:xfrm>
            <a:off x="373626" y="3510116"/>
            <a:ext cx="8317378" cy="0"/>
          </a:xfrm>
          <a:prstGeom prst="straightConnector1">
            <a:avLst/>
          </a:prstGeom>
          <a:ln w="114300">
            <a:headEnd type="oval"/>
            <a:tailEnd type="ova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41860">
            <a:off x="68991" y="4168191"/>
            <a:ext cx="2203424" cy="615553"/>
          </a:xfrm>
          <a:prstGeom prst="rect">
            <a:avLst/>
          </a:prstGeom>
          <a:noFill/>
        </p:spPr>
        <p:txBody>
          <a:bodyPr wrap="none" rtlCol="0">
            <a:spAutoFit/>
          </a:bodyPr>
          <a:lstStyle/>
          <a:p>
            <a:r>
              <a:rPr lang="en-US" sz="1700" b="1" dirty="0"/>
              <a:t>~1000BC</a:t>
            </a:r>
          </a:p>
          <a:p>
            <a:r>
              <a:rPr lang="en-US" sz="1700" dirty="0"/>
              <a:t>King David, Glory Years</a:t>
            </a:r>
          </a:p>
        </p:txBody>
      </p:sp>
      <p:sp>
        <p:nvSpPr>
          <p:cNvPr id="10" name="TextBox 9"/>
          <p:cNvSpPr txBox="1"/>
          <p:nvPr/>
        </p:nvSpPr>
        <p:spPr>
          <a:xfrm>
            <a:off x="8037978" y="2727417"/>
            <a:ext cx="862094" cy="615553"/>
          </a:xfrm>
          <a:prstGeom prst="rect">
            <a:avLst/>
          </a:prstGeom>
          <a:noFill/>
        </p:spPr>
        <p:txBody>
          <a:bodyPr wrap="none" rtlCol="0">
            <a:spAutoFit/>
          </a:bodyPr>
          <a:lstStyle/>
          <a:p>
            <a:pPr algn="r"/>
            <a:r>
              <a:rPr lang="en-US" sz="1700" dirty="0"/>
              <a:t>Luke 19</a:t>
            </a:r>
          </a:p>
          <a:p>
            <a:pPr algn="r"/>
            <a:r>
              <a:rPr lang="en-US" sz="1700" b="1" dirty="0"/>
              <a:t>33AD</a:t>
            </a:r>
          </a:p>
        </p:txBody>
      </p:sp>
      <p:sp>
        <p:nvSpPr>
          <p:cNvPr id="11" name="TextBox 10"/>
          <p:cNvSpPr txBox="1"/>
          <p:nvPr/>
        </p:nvSpPr>
        <p:spPr>
          <a:xfrm rot="1841860">
            <a:off x="7138540" y="4115285"/>
            <a:ext cx="1987595" cy="615553"/>
          </a:xfrm>
          <a:prstGeom prst="rect">
            <a:avLst/>
          </a:prstGeom>
          <a:noFill/>
        </p:spPr>
        <p:txBody>
          <a:bodyPr wrap="none" rtlCol="0">
            <a:spAutoFit/>
          </a:bodyPr>
          <a:lstStyle/>
          <a:p>
            <a:r>
              <a:rPr lang="en-US" sz="1700" b="1" dirty="0"/>
              <a:t>63BC</a:t>
            </a:r>
          </a:p>
          <a:p>
            <a:r>
              <a:rPr lang="en-US" sz="1700" dirty="0"/>
              <a:t>Conquered by Rome</a:t>
            </a:r>
          </a:p>
        </p:txBody>
      </p:sp>
      <p:sp>
        <p:nvSpPr>
          <p:cNvPr id="12" name="TextBox 11"/>
          <p:cNvSpPr txBox="1"/>
          <p:nvPr/>
        </p:nvSpPr>
        <p:spPr>
          <a:xfrm rot="1841860">
            <a:off x="5298430" y="4541402"/>
            <a:ext cx="3695499" cy="615553"/>
          </a:xfrm>
          <a:prstGeom prst="rect">
            <a:avLst/>
          </a:prstGeom>
          <a:noFill/>
        </p:spPr>
        <p:txBody>
          <a:bodyPr wrap="none" rtlCol="0">
            <a:spAutoFit/>
          </a:bodyPr>
          <a:lstStyle/>
          <a:p>
            <a:r>
              <a:rPr lang="en-US" sz="1700" b="1" dirty="0"/>
              <a:t>167BC</a:t>
            </a:r>
          </a:p>
          <a:p>
            <a:r>
              <a:rPr lang="en-US" sz="1700" dirty="0"/>
              <a:t>Antiochus IV, attack, desecrated Temple</a:t>
            </a:r>
          </a:p>
        </p:txBody>
      </p:sp>
      <p:sp>
        <p:nvSpPr>
          <p:cNvPr id="13" name="TextBox 12"/>
          <p:cNvSpPr txBox="1"/>
          <p:nvPr/>
        </p:nvSpPr>
        <p:spPr>
          <a:xfrm rot="1841860">
            <a:off x="3765944" y="4657085"/>
            <a:ext cx="4046108" cy="615553"/>
          </a:xfrm>
          <a:prstGeom prst="rect">
            <a:avLst/>
          </a:prstGeom>
          <a:noFill/>
        </p:spPr>
        <p:txBody>
          <a:bodyPr wrap="none" rtlCol="0">
            <a:spAutoFit/>
          </a:bodyPr>
          <a:lstStyle/>
          <a:p>
            <a:r>
              <a:rPr lang="en-US" sz="1700" b="1" dirty="0"/>
              <a:t>333BC</a:t>
            </a:r>
          </a:p>
          <a:p>
            <a:r>
              <a:rPr lang="en-US" sz="1700" dirty="0"/>
              <a:t>Conquered by Greeks (Alexander the Great)</a:t>
            </a:r>
          </a:p>
        </p:txBody>
      </p:sp>
      <p:sp>
        <p:nvSpPr>
          <p:cNvPr id="14" name="TextBox 13"/>
          <p:cNvSpPr txBox="1"/>
          <p:nvPr/>
        </p:nvSpPr>
        <p:spPr>
          <a:xfrm rot="1841860">
            <a:off x="2436169" y="4266543"/>
            <a:ext cx="2593146" cy="615553"/>
          </a:xfrm>
          <a:prstGeom prst="rect">
            <a:avLst/>
          </a:prstGeom>
          <a:noFill/>
        </p:spPr>
        <p:txBody>
          <a:bodyPr wrap="none" rtlCol="0">
            <a:spAutoFit/>
          </a:bodyPr>
          <a:lstStyle/>
          <a:p>
            <a:r>
              <a:rPr lang="en-US" sz="1700" b="1" dirty="0"/>
              <a:t>539BC</a:t>
            </a:r>
          </a:p>
          <a:p>
            <a:r>
              <a:rPr lang="en-US" sz="1700" dirty="0"/>
              <a:t>Conquered by </a:t>
            </a:r>
            <a:r>
              <a:rPr lang="en-US" sz="1700" dirty="0" err="1"/>
              <a:t>Medo</a:t>
            </a:r>
            <a:r>
              <a:rPr lang="en-US" sz="1700" dirty="0"/>
              <a:t>-Persia</a:t>
            </a:r>
          </a:p>
        </p:txBody>
      </p:sp>
      <p:sp>
        <p:nvSpPr>
          <p:cNvPr id="15" name="TextBox 14"/>
          <p:cNvSpPr txBox="1"/>
          <p:nvPr/>
        </p:nvSpPr>
        <p:spPr>
          <a:xfrm rot="1841860">
            <a:off x="1071198" y="4801545"/>
            <a:ext cx="4738990" cy="615553"/>
          </a:xfrm>
          <a:prstGeom prst="rect">
            <a:avLst/>
          </a:prstGeom>
          <a:noFill/>
        </p:spPr>
        <p:txBody>
          <a:bodyPr wrap="none" rtlCol="0">
            <a:spAutoFit/>
          </a:bodyPr>
          <a:lstStyle/>
          <a:p>
            <a:r>
              <a:rPr lang="en-US" sz="1700" b="1" dirty="0"/>
              <a:t>~740BC</a:t>
            </a:r>
          </a:p>
          <a:p>
            <a:r>
              <a:rPr lang="en-US" sz="1700" dirty="0"/>
              <a:t>Northern Israel conquered, obliterated by Assyrians</a:t>
            </a:r>
          </a:p>
        </p:txBody>
      </p:sp>
      <p:sp>
        <p:nvSpPr>
          <p:cNvPr id="16" name="TextBox 15"/>
          <p:cNvSpPr txBox="1"/>
          <p:nvPr/>
        </p:nvSpPr>
        <p:spPr>
          <a:xfrm rot="19789532">
            <a:off x="558615" y="2022818"/>
            <a:ext cx="3086935" cy="615553"/>
          </a:xfrm>
          <a:prstGeom prst="rect">
            <a:avLst/>
          </a:prstGeom>
          <a:noFill/>
        </p:spPr>
        <p:txBody>
          <a:bodyPr wrap="none" rtlCol="0">
            <a:spAutoFit/>
          </a:bodyPr>
          <a:lstStyle/>
          <a:p>
            <a:r>
              <a:rPr lang="en-US" sz="1700" dirty="0"/>
              <a:t>Israeli Civil War, divided kingdom</a:t>
            </a:r>
          </a:p>
          <a:p>
            <a:r>
              <a:rPr lang="en-US" sz="1700" b="1" dirty="0"/>
              <a:t>930BC</a:t>
            </a:r>
          </a:p>
        </p:txBody>
      </p:sp>
      <p:sp>
        <p:nvSpPr>
          <p:cNvPr id="17" name="TextBox 16"/>
          <p:cNvSpPr txBox="1"/>
          <p:nvPr/>
        </p:nvSpPr>
        <p:spPr>
          <a:xfrm rot="19789532">
            <a:off x="1756684" y="2270630"/>
            <a:ext cx="2188163" cy="615553"/>
          </a:xfrm>
          <a:prstGeom prst="rect">
            <a:avLst/>
          </a:prstGeom>
          <a:noFill/>
        </p:spPr>
        <p:txBody>
          <a:bodyPr wrap="none" rtlCol="0">
            <a:spAutoFit/>
          </a:bodyPr>
          <a:lstStyle/>
          <a:p>
            <a:r>
              <a:rPr lang="en-US" sz="1700" dirty="0"/>
              <a:t>Conquered by Babylon</a:t>
            </a:r>
          </a:p>
          <a:p>
            <a:r>
              <a:rPr lang="en-US" sz="1700" b="1" dirty="0"/>
              <a:t>605BC</a:t>
            </a:r>
          </a:p>
        </p:txBody>
      </p:sp>
      <p:sp>
        <p:nvSpPr>
          <p:cNvPr id="18" name="TextBox 17"/>
          <p:cNvSpPr txBox="1"/>
          <p:nvPr/>
        </p:nvSpPr>
        <p:spPr>
          <a:xfrm rot="19789532">
            <a:off x="2999896" y="1890724"/>
            <a:ext cx="3737690" cy="615553"/>
          </a:xfrm>
          <a:prstGeom prst="rect">
            <a:avLst/>
          </a:prstGeom>
          <a:noFill/>
        </p:spPr>
        <p:txBody>
          <a:bodyPr wrap="none" rtlCol="0">
            <a:spAutoFit/>
          </a:bodyPr>
          <a:lstStyle/>
          <a:p>
            <a:r>
              <a:rPr lang="en-US" sz="1700" dirty="0"/>
              <a:t>Some Israelites return and rebuild, strife</a:t>
            </a:r>
          </a:p>
          <a:p>
            <a:r>
              <a:rPr lang="en-US" sz="1700" b="1" dirty="0"/>
              <a:t>537BC</a:t>
            </a:r>
          </a:p>
        </p:txBody>
      </p:sp>
      <p:sp>
        <p:nvSpPr>
          <p:cNvPr id="19" name="TextBox 18"/>
          <p:cNvSpPr txBox="1"/>
          <p:nvPr/>
        </p:nvSpPr>
        <p:spPr>
          <a:xfrm rot="19789532">
            <a:off x="4219728" y="1823866"/>
            <a:ext cx="3814314" cy="615553"/>
          </a:xfrm>
          <a:prstGeom prst="rect">
            <a:avLst/>
          </a:prstGeom>
          <a:noFill/>
        </p:spPr>
        <p:txBody>
          <a:bodyPr wrap="none" rtlCol="0">
            <a:spAutoFit/>
          </a:bodyPr>
          <a:lstStyle/>
          <a:p>
            <a:r>
              <a:rPr lang="en-US" sz="1700" dirty="0"/>
              <a:t>Repeated occupations by Greek Generals</a:t>
            </a:r>
          </a:p>
          <a:p>
            <a:r>
              <a:rPr lang="en-US" sz="1700" b="1" dirty="0"/>
              <a:t>323-305BC</a:t>
            </a:r>
          </a:p>
        </p:txBody>
      </p:sp>
      <p:sp>
        <p:nvSpPr>
          <p:cNvPr id="20" name="TextBox 19"/>
          <p:cNvSpPr txBox="1"/>
          <p:nvPr/>
        </p:nvSpPr>
        <p:spPr>
          <a:xfrm rot="19789532">
            <a:off x="6124676" y="2374462"/>
            <a:ext cx="1823128" cy="615553"/>
          </a:xfrm>
          <a:prstGeom prst="rect">
            <a:avLst/>
          </a:prstGeom>
          <a:noFill/>
        </p:spPr>
        <p:txBody>
          <a:bodyPr wrap="none" rtlCol="0">
            <a:spAutoFit/>
          </a:bodyPr>
          <a:lstStyle/>
          <a:p>
            <a:r>
              <a:rPr lang="en-US" sz="1700" dirty="0"/>
              <a:t>Maccabean revolt</a:t>
            </a:r>
          </a:p>
          <a:p>
            <a:r>
              <a:rPr lang="en-US" sz="1700" b="1" dirty="0"/>
              <a:t>142BC</a:t>
            </a:r>
          </a:p>
        </p:txBody>
      </p:sp>
      <p:cxnSp>
        <p:nvCxnSpPr>
          <p:cNvPr id="22" name="Straight Connector 21"/>
          <p:cNvCxnSpPr/>
          <p:nvPr/>
        </p:nvCxnSpPr>
        <p:spPr>
          <a:xfrm>
            <a:off x="953729" y="333313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8749" y="3323307"/>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72586"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75592"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9175" y="334038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20336" y="332330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77536" y="332330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34504" y="3333135"/>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7846" y="3352800"/>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55149" y="3352799"/>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460731" y="3510114"/>
            <a:ext cx="0" cy="1863856"/>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53728" y="5500879"/>
            <a:ext cx="2486965" cy="1200329"/>
          </a:xfrm>
          <a:prstGeom prst="rect">
            <a:avLst/>
          </a:prstGeom>
          <a:solidFill>
            <a:schemeClr val="bg1"/>
          </a:solidFill>
          <a:ln w="25400">
            <a:solidFill>
              <a:schemeClr val="accent1"/>
            </a:solidFill>
          </a:ln>
        </p:spPr>
        <p:txBody>
          <a:bodyPr wrap="square" rtlCol="0">
            <a:spAutoFit/>
          </a:bodyPr>
          <a:lstStyle/>
          <a:p>
            <a:r>
              <a:rPr lang="en-US" b="1" dirty="0"/>
              <a:t>~550BC: DANIEL, CH. 9</a:t>
            </a:r>
          </a:p>
          <a:p>
            <a:r>
              <a:rPr lang="en-US" dirty="0"/>
              <a:t>Exact date predicted for Messiah’s Triumphal Entry into Jerusalem!</a:t>
            </a:r>
          </a:p>
        </p:txBody>
      </p:sp>
      <p:cxnSp>
        <p:nvCxnSpPr>
          <p:cNvPr id="32" name="Straight Arrow Connector 31"/>
          <p:cNvCxnSpPr/>
          <p:nvPr/>
        </p:nvCxnSpPr>
        <p:spPr>
          <a:xfrm flipV="1">
            <a:off x="3440693" y="3726417"/>
            <a:ext cx="5028332" cy="236310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98168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 Brief History of Israel</a:t>
            </a:r>
          </a:p>
        </p:txBody>
      </p:sp>
      <p:cxnSp>
        <p:nvCxnSpPr>
          <p:cNvPr id="5" name="Straight Arrow Connector 4"/>
          <p:cNvCxnSpPr/>
          <p:nvPr/>
        </p:nvCxnSpPr>
        <p:spPr>
          <a:xfrm>
            <a:off x="373626" y="3510116"/>
            <a:ext cx="8317378" cy="0"/>
          </a:xfrm>
          <a:prstGeom prst="straightConnector1">
            <a:avLst/>
          </a:prstGeom>
          <a:ln w="114300">
            <a:headEnd type="oval"/>
            <a:tailEnd type="ova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41860">
            <a:off x="68991" y="4168191"/>
            <a:ext cx="2203424" cy="615553"/>
          </a:xfrm>
          <a:prstGeom prst="rect">
            <a:avLst/>
          </a:prstGeom>
          <a:noFill/>
        </p:spPr>
        <p:txBody>
          <a:bodyPr wrap="none" rtlCol="0">
            <a:spAutoFit/>
          </a:bodyPr>
          <a:lstStyle/>
          <a:p>
            <a:r>
              <a:rPr lang="en-US" sz="1700" b="1" dirty="0"/>
              <a:t>~1000BC</a:t>
            </a:r>
          </a:p>
          <a:p>
            <a:r>
              <a:rPr lang="en-US" sz="1700" dirty="0"/>
              <a:t>King David, Glory Years</a:t>
            </a:r>
          </a:p>
        </p:txBody>
      </p:sp>
      <p:sp>
        <p:nvSpPr>
          <p:cNvPr id="10" name="TextBox 9"/>
          <p:cNvSpPr txBox="1"/>
          <p:nvPr/>
        </p:nvSpPr>
        <p:spPr>
          <a:xfrm>
            <a:off x="8037978" y="2727417"/>
            <a:ext cx="862094" cy="615553"/>
          </a:xfrm>
          <a:prstGeom prst="rect">
            <a:avLst/>
          </a:prstGeom>
          <a:noFill/>
        </p:spPr>
        <p:txBody>
          <a:bodyPr wrap="none" rtlCol="0">
            <a:spAutoFit/>
          </a:bodyPr>
          <a:lstStyle/>
          <a:p>
            <a:pPr algn="r"/>
            <a:r>
              <a:rPr lang="en-US" sz="1700" dirty="0"/>
              <a:t>Luke 19</a:t>
            </a:r>
          </a:p>
          <a:p>
            <a:pPr algn="r"/>
            <a:r>
              <a:rPr lang="en-US" sz="1700" b="1" dirty="0"/>
              <a:t>33AD</a:t>
            </a:r>
          </a:p>
        </p:txBody>
      </p:sp>
      <p:sp>
        <p:nvSpPr>
          <p:cNvPr id="11" name="TextBox 10"/>
          <p:cNvSpPr txBox="1"/>
          <p:nvPr/>
        </p:nvSpPr>
        <p:spPr>
          <a:xfrm rot="1841860">
            <a:off x="7138540" y="4115285"/>
            <a:ext cx="1987595" cy="615553"/>
          </a:xfrm>
          <a:prstGeom prst="rect">
            <a:avLst/>
          </a:prstGeom>
          <a:noFill/>
        </p:spPr>
        <p:txBody>
          <a:bodyPr wrap="none" rtlCol="0">
            <a:spAutoFit/>
          </a:bodyPr>
          <a:lstStyle/>
          <a:p>
            <a:r>
              <a:rPr lang="en-US" sz="1700" b="1" dirty="0"/>
              <a:t>63BC</a:t>
            </a:r>
          </a:p>
          <a:p>
            <a:r>
              <a:rPr lang="en-US" sz="1700" dirty="0"/>
              <a:t>Conquered by Rome</a:t>
            </a:r>
          </a:p>
        </p:txBody>
      </p:sp>
      <p:sp>
        <p:nvSpPr>
          <p:cNvPr id="12" name="TextBox 11"/>
          <p:cNvSpPr txBox="1"/>
          <p:nvPr/>
        </p:nvSpPr>
        <p:spPr>
          <a:xfrm rot="1841860">
            <a:off x="5298430" y="4541402"/>
            <a:ext cx="3695499" cy="615553"/>
          </a:xfrm>
          <a:prstGeom prst="rect">
            <a:avLst/>
          </a:prstGeom>
          <a:noFill/>
        </p:spPr>
        <p:txBody>
          <a:bodyPr wrap="none" rtlCol="0">
            <a:spAutoFit/>
          </a:bodyPr>
          <a:lstStyle/>
          <a:p>
            <a:r>
              <a:rPr lang="en-US" sz="1700" b="1" dirty="0"/>
              <a:t>167BC</a:t>
            </a:r>
          </a:p>
          <a:p>
            <a:r>
              <a:rPr lang="en-US" sz="1700" dirty="0"/>
              <a:t>Antiochus IV, attack, desecrated Temple</a:t>
            </a:r>
          </a:p>
        </p:txBody>
      </p:sp>
      <p:sp>
        <p:nvSpPr>
          <p:cNvPr id="13" name="TextBox 12"/>
          <p:cNvSpPr txBox="1"/>
          <p:nvPr/>
        </p:nvSpPr>
        <p:spPr>
          <a:xfrm rot="1841860">
            <a:off x="3765944" y="4657085"/>
            <a:ext cx="4046108" cy="615553"/>
          </a:xfrm>
          <a:prstGeom prst="rect">
            <a:avLst/>
          </a:prstGeom>
          <a:noFill/>
        </p:spPr>
        <p:txBody>
          <a:bodyPr wrap="none" rtlCol="0">
            <a:spAutoFit/>
          </a:bodyPr>
          <a:lstStyle/>
          <a:p>
            <a:r>
              <a:rPr lang="en-US" sz="1700" b="1" dirty="0"/>
              <a:t>333BC</a:t>
            </a:r>
          </a:p>
          <a:p>
            <a:r>
              <a:rPr lang="en-US" sz="1700" dirty="0"/>
              <a:t>Conquered by Greeks (Alexander the Great)</a:t>
            </a:r>
          </a:p>
        </p:txBody>
      </p:sp>
      <p:sp>
        <p:nvSpPr>
          <p:cNvPr id="14" name="TextBox 13"/>
          <p:cNvSpPr txBox="1"/>
          <p:nvPr/>
        </p:nvSpPr>
        <p:spPr>
          <a:xfrm rot="1841860">
            <a:off x="2436169" y="4266543"/>
            <a:ext cx="2593146" cy="615553"/>
          </a:xfrm>
          <a:prstGeom prst="rect">
            <a:avLst/>
          </a:prstGeom>
          <a:noFill/>
        </p:spPr>
        <p:txBody>
          <a:bodyPr wrap="none" rtlCol="0">
            <a:spAutoFit/>
          </a:bodyPr>
          <a:lstStyle/>
          <a:p>
            <a:r>
              <a:rPr lang="en-US" sz="1700" b="1" dirty="0"/>
              <a:t>539BC</a:t>
            </a:r>
          </a:p>
          <a:p>
            <a:r>
              <a:rPr lang="en-US" sz="1700" dirty="0"/>
              <a:t>Conquered by </a:t>
            </a:r>
            <a:r>
              <a:rPr lang="en-US" sz="1700" dirty="0" err="1"/>
              <a:t>Medo</a:t>
            </a:r>
            <a:r>
              <a:rPr lang="en-US" sz="1700" dirty="0"/>
              <a:t>-Persia</a:t>
            </a:r>
          </a:p>
        </p:txBody>
      </p:sp>
      <p:sp>
        <p:nvSpPr>
          <p:cNvPr id="15" name="TextBox 14"/>
          <p:cNvSpPr txBox="1"/>
          <p:nvPr/>
        </p:nvSpPr>
        <p:spPr>
          <a:xfrm rot="1841860">
            <a:off x="1071198" y="4801545"/>
            <a:ext cx="4738990" cy="615553"/>
          </a:xfrm>
          <a:prstGeom prst="rect">
            <a:avLst/>
          </a:prstGeom>
          <a:noFill/>
        </p:spPr>
        <p:txBody>
          <a:bodyPr wrap="none" rtlCol="0">
            <a:spAutoFit/>
          </a:bodyPr>
          <a:lstStyle/>
          <a:p>
            <a:r>
              <a:rPr lang="en-US" sz="1700" b="1" dirty="0"/>
              <a:t>~740BC</a:t>
            </a:r>
          </a:p>
          <a:p>
            <a:r>
              <a:rPr lang="en-US" sz="1700" dirty="0"/>
              <a:t>Northern Israel conquered, obliterated by Assyrians</a:t>
            </a:r>
          </a:p>
        </p:txBody>
      </p:sp>
      <p:sp>
        <p:nvSpPr>
          <p:cNvPr id="16" name="TextBox 15"/>
          <p:cNvSpPr txBox="1"/>
          <p:nvPr/>
        </p:nvSpPr>
        <p:spPr>
          <a:xfrm rot="19789532">
            <a:off x="558615" y="2022818"/>
            <a:ext cx="3086935" cy="615553"/>
          </a:xfrm>
          <a:prstGeom prst="rect">
            <a:avLst/>
          </a:prstGeom>
          <a:noFill/>
        </p:spPr>
        <p:txBody>
          <a:bodyPr wrap="none" rtlCol="0">
            <a:spAutoFit/>
          </a:bodyPr>
          <a:lstStyle/>
          <a:p>
            <a:r>
              <a:rPr lang="en-US" sz="1700" dirty="0"/>
              <a:t>Israeli Civil War, divided kingdom</a:t>
            </a:r>
          </a:p>
          <a:p>
            <a:r>
              <a:rPr lang="en-US" sz="1700" b="1" dirty="0"/>
              <a:t>930BC</a:t>
            </a:r>
          </a:p>
        </p:txBody>
      </p:sp>
      <p:sp>
        <p:nvSpPr>
          <p:cNvPr id="17" name="TextBox 16"/>
          <p:cNvSpPr txBox="1"/>
          <p:nvPr/>
        </p:nvSpPr>
        <p:spPr>
          <a:xfrm rot="19789532">
            <a:off x="1756684" y="2270630"/>
            <a:ext cx="2188163" cy="615553"/>
          </a:xfrm>
          <a:prstGeom prst="rect">
            <a:avLst/>
          </a:prstGeom>
          <a:noFill/>
        </p:spPr>
        <p:txBody>
          <a:bodyPr wrap="none" rtlCol="0">
            <a:spAutoFit/>
          </a:bodyPr>
          <a:lstStyle/>
          <a:p>
            <a:r>
              <a:rPr lang="en-US" sz="1700" dirty="0"/>
              <a:t>Conquered by Babylon</a:t>
            </a:r>
          </a:p>
          <a:p>
            <a:r>
              <a:rPr lang="en-US" sz="1700" b="1" dirty="0"/>
              <a:t>605BC</a:t>
            </a:r>
          </a:p>
        </p:txBody>
      </p:sp>
      <p:sp>
        <p:nvSpPr>
          <p:cNvPr id="18" name="TextBox 17"/>
          <p:cNvSpPr txBox="1"/>
          <p:nvPr/>
        </p:nvSpPr>
        <p:spPr>
          <a:xfrm rot="19789532">
            <a:off x="2999896" y="1890724"/>
            <a:ext cx="3737690" cy="615553"/>
          </a:xfrm>
          <a:prstGeom prst="rect">
            <a:avLst/>
          </a:prstGeom>
          <a:noFill/>
        </p:spPr>
        <p:txBody>
          <a:bodyPr wrap="none" rtlCol="0">
            <a:spAutoFit/>
          </a:bodyPr>
          <a:lstStyle/>
          <a:p>
            <a:r>
              <a:rPr lang="en-US" sz="1700" dirty="0"/>
              <a:t>Some Israelites return and rebuild, strife</a:t>
            </a:r>
          </a:p>
          <a:p>
            <a:r>
              <a:rPr lang="en-US" sz="1700" b="1" dirty="0"/>
              <a:t>537BC</a:t>
            </a:r>
          </a:p>
        </p:txBody>
      </p:sp>
      <p:sp>
        <p:nvSpPr>
          <p:cNvPr id="19" name="TextBox 18"/>
          <p:cNvSpPr txBox="1"/>
          <p:nvPr/>
        </p:nvSpPr>
        <p:spPr>
          <a:xfrm rot="19789532">
            <a:off x="4219728" y="1823866"/>
            <a:ext cx="3814314" cy="615553"/>
          </a:xfrm>
          <a:prstGeom prst="rect">
            <a:avLst/>
          </a:prstGeom>
          <a:noFill/>
        </p:spPr>
        <p:txBody>
          <a:bodyPr wrap="none" rtlCol="0">
            <a:spAutoFit/>
          </a:bodyPr>
          <a:lstStyle/>
          <a:p>
            <a:r>
              <a:rPr lang="en-US" sz="1700" dirty="0"/>
              <a:t>Repeated occupations by Greek Generals</a:t>
            </a:r>
          </a:p>
          <a:p>
            <a:r>
              <a:rPr lang="en-US" sz="1700" b="1" dirty="0"/>
              <a:t>323-305BC</a:t>
            </a:r>
          </a:p>
        </p:txBody>
      </p:sp>
      <p:sp>
        <p:nvSpPr>
          <p:cNvPr id="20" name="TextBox 19"/>
          <p:cNvSpPr txBox="1"/>
          <p:nvPr/>
        </p:nvSpPr>
        <p:spPr>
          <a:xfrm rot="19789532">
            <a:off x="6124676" y="2374462"/>
            <a:ext cx="1823128" cy="615553"/>
          </a:xfrm>
          <a:prstGeom prst="rect">
            <a:avLst/>
          </a:prstGeom>
          <a:noFill/>
        </p:spPr>
        <p:txBody>
          <a:bodyPr wrap="none" rtlCol="0">
            <a:spAutoFit/>
          </a:bodyPr>
          <a:lstStyle/>
          <a:p>
            <a:r>
              <a:rPr lang="en-US" sz="1700" dirty="0"/>
              <a:t>Maccabean revolt</a:t>
            </a:r>
          </a:p>
          <a:p>
            <a:r>
              <a:rPr lang="en-US" sz="1700" b="1" dirty="0"/>
              <a:t>142BC</a:t>
            </a:r>
          </a:p>
        </p:txBody>
      </p:sp>
      <p:cxnSp>
        <p:nvCxnSpPr>
          <p:cNvPr id="22" name="Straight Connector 21"/>
          <p:cNvCxnSpPr/>
          <p:nvPr/>
        </p:nvCxnSpPr>
        <p:spPr>
          <a:xfrm>
            <a:off x="953729" y="333313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8749" y="3323307"/>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72586"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75592"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9175" y="334038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20336" y="332330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77536" y="332330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34504" y="3333135"/>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7846" y="3352800"/>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55149" y="3352799"/>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460731" y="3510114"/>
            <a:ext cx="0" cy="1863856"/>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53728" y="5500879"/>
            <a:ext cx="2486965" cy="1200329"/>
          </a:xfrm>
          <a:prstGeom prst="rect">
            <a:avLst/>
          </a:prstGeom>
          <a:solidFill>
            <a:schemeClr val="bg1"/>
          </a:solidFill>
          <a:ln w="25400">
            <a:solidFill>
              <a:schemeClr val="accent1"/>
            </a:solidFill>
          </a:ln>
        </p:spPr>
        <p:txBody>
          <a:bodyPr wrap="square" rtlCol="0">
            <a:spAutoFit/>
          </a:bodyPr>
          <a:lstStyle/>
          <a:p>
            <a:r>
              <a:rPr lang="en-US" b="1" dirty="0"/>
              <a:t>~550BC: DANIEL, CH. 9</a:t>
            </a:r>
          </a:p>
          <a:p>
            <a:r>
              <a:rPr lang="en-US" dirty="0"/>
              <a:t>Exact date predicted for Messiah’s Triumphal Entry into Jerusalem!</a:t>
            </a:r>
          </a:p>
        </p:txBody>
      </p:sp>
      <p:cxnSp>
        <p:nvCxnSpPr>
          <p:cNvPr id="32" name="Straight Arrow Connector 31"/>
          <p:cNvCxnSpPr/>
          <p:nvPr/>
        </p:nvCxnSpPr>
        <p:spPr>
          <a:xfrm flipV="1">
            <a:off x="3440693" y="3726417"/>
            <a:ext cx="5028332" cy="236310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775592" y="3539607"/>
            <a:ext cx="2275900" cy="1834363"/>
          </a:xfrm>
          <a:prstGeom prst="straightConnector1">
            <a:avLst/>
          </a:prstGeom>
          <a:ln w="50800">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57653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 y="608"/>
            <a:ext cx="9141238" cy="6855929"/>
          </a:xfrm>
          <a:prstGeom prst="rect">
            <a:avLst/>
          </a:prstGeom>
        </p:spPr>
      </p:pic>
    </p:spTree>
    <p:extLst>
      <p:ext uri="{BB962C8B-B14F-4D97-AF65-F5344CB8AC3E}">
        <p14:creationId xmlns:p14="http://schemas.microsoft.com/office/powerpoint/2010/main" val="66657167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19:36-40</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0" indent="0">
              <a:buNone/>
            </a:pPr>
            <a:r>
              <a:rPr lang="en-US" sz="3000" b="1" baseline="30000" dirty="0"/>
              <a:t>36 </a:t>
            </a:r>
            <a:r>
              <a:rPr lang="en-US" sz="3000" dirty="0"/>
              <a:t>And as he rode along, they spread their cloaks on the road. </a:t>
            </a:r>
            <a:r>
              <a:rPr lang="en-US" sz="3000" b="1" baseline="30000" dirty="0"/>
              <a:t>37 </a:t>
            </a:r>
            <a:r>
              <a:rPr lang="en-US" sz="3000" dirty="0"/>
              <a:t>As he was drawing near—already on the way down the Mount of Olives—the whole multitude of his disciples began to rejoice and praise God with a loud voice for all the mighty works that they had seen, </a:t>
            </a:r>
            <a:r>
              <a:rPr lang="en-US" sz="3000" b="1" baseline="30000" dirty="0"/>
              <a:t>38 </a:t>
            </a:r>
            <a:r>
              <a:rPr lang="en-US" sz="3000" dirty="0"/>
              <a:t>saying, “Blessed is the King who comes in the name of the Lord! Peace in heaven and glory in the highest!” </a:t>
            </a:r>
            <a:r>
              <a:rPr lang="en-US" sz="3000" b="1" baseline="30000" dirty="0"/>
              <a:t>39 </a:t>
            </a:r>
            <a:r>
              <a:rPr lang="en-US" sz="3000" dirty="0"/>
              <a:t>And some of the Pharisees in the crowd said to him, “Teacher, rebuke your disciples.” </a:t>
            </a:r>
            <a:r>
              <a:rPr lang="en-US" sz="3000" b="1" baseline="30000" dirty="0"/>
              <a:t>40 </a:t>
            </a:r>
            <a:r>
              <a:rPr lang="en-US" sz="3000" dirty="0"/>
              <a:t>He answered, “I tell you, if these were silent, the very stones would cry out.”</a:t>
            </a:r>
          </a:p>
        </p:txBody>
      </p:sp>
    </p:spTree>
    <p:extLst>
      <p:ext uri="{BB962C8B-B14F-4D97-AF65-F5344CB8AC3E}">
        <p14:creationId xmlns:p14="http://schemas.microsoft.com/office/powerpoint/2010/main" val="135741654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qph.fs.quoracdn.net/main-qimg-b82f2f200ba09cb9bb5fe4d86a82fbcb"/>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2000"/>
                    </a14:imgEffect>
                    <a14:imgEffect>
                      <a14:saturation sat="111000"/>
                    </a14:imgEffect>
                    <a14:imgEffect>
                      <a14:brightnessContrast bright="9000" contrast="9000"/>
                    </a14:imgEffect>
                  </a14:imgLayer>
                </a14:imgProps>
              </a:ext>
              <a:ext uri="{28A0092B-C50C-407E-A947-70E740481C1C}">
                <a14:useLocalDpi xmlns:a14="http://schemas.microsoft.com/office/drawing/2010/main" val="0"/>
              </a:ext>
            </a:extLst>
          </a:blip>
          <a:srcRect/>
          <a:stretch>
            <a:fillRect/>
          </a:stretch>
        </p:blipFill>
        <p:spPr bwMode="auto">
          <a:xfrm>
            <a:off x="532731" y="417424"/>
            <a:ext cx="8025652" cy="6025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05019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lincoln on a be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3574" y="451774"/>
            <a:ext cx="10576048" cy="5949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6942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reagan on velocirapto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983"/>
          <a:stretch/>
        </p:blipFill>
        <p:spPr bwMode="auto">
          <a:xfrm>
            <a:off x="-414668" y="583883"/>
            <a:ext cx="10541813" cy="5689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8173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make way for prince al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216" y="15931"/>
            <a:ext cx="12113243" cy="6835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60295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mansa mus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268" y="425338"/>
            <a:ext cx="8572500" cy="45434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90306" y="5000663"/>
            <a:ext cx="4527201" cy="1723549"/>
          </a:xfrm>
          <a:prstGeom prst="rect">
            <a:avLst/>
          </a:prstGeom>
          <a:noFill/>
        </p:spPr>
        <p:txBody>
          <a:bodyPr wrap="none" rtlCol="0">
            <a:spAutoFit/>
          </a:bodyPr>
          <a:lstStyle/>
          <a:p>
            <a:pPr algn="ctr"/>
            <a:r>
              <a:rPr lang="en-US" sz="6600" dirty="0">
                <a:latin typeface="Kingthings Exeter" panose="02000000000000000000" pitchFamily="2" charset="0"/>
              </a:rPr>
              <a:t>MANSA MUSA</a:t>
            </a:r>
            <a:br>
              <a:rPr lang="en-US" sz="6600" dirty="0">
                <a:latin typeface="Kingthings Exeter" panose="02000000000000000000" pitchFamily="2" charset="0"/>
              </a:rPr>
            </a:br>
            <a:r>
              <a:rPr lang="en-US" sz="4000" dirty="0">
                <a:latin typeface="Kingthings Exeter" panose="02000000000000000000" pitchFamily="2" charset="0"/>
              </a:rPr>
              <a:t>Mali, 1300AD</a:t>
            </a:r>
          </a:p>
        </p:txBody>
      </p:sp>
    </p:spTree>
    <p:extLst>
      <p:ext uri="{BB962C8B-B14F-4D97-AF65-F5344CB8AC3E}">
        <p14:creationId xmlns:p14="http://schemas.microsoft.com/office/powerpoint/2010/main" val="396316241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i.pinimg.com/originals/09/d5/33/09d53346b257be43bf11bba497fcee0d.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b="4723"/>
          <a:stretch/>
        </p:blipFill>
        <p:spPr bwMode="auto">
          <a:xfrm>
            <a:off x="127589" y="109868"/>
            <a:ext cx="8880379" cy="55855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B8E2AA-B10C-456E-AEC8-BEA843AEB89D}"/>
              </a:ext>
            </a:extLst>
          </p:cNvPr>
          <p:cNvSpPr txBox="1"/>
          <p:nvPr/>
        </p:nvSpPr>
        <p:spPr>
          <a:xfrm>
            <a:off x="1474569" y="5549300"/>
            <a:ext cx="5945134" cy="1107996"/>
          </a:xfrm>
          <a:prstGeom prst="rect">
            <a:avLst/>
          </a:prstGeom>
          <a:noFill/>
        </p:spPr>
        <p:txBody>
          <a:bodyPr wrap="square" rtlCol="0">
            <a:spAutoFit/>
          </a:bodyPr>
          <a:lstStyle/>
          <a:p>
            <a:pPr algn="ctr"/>
            <a:r>
              <a:rPr lang="en-US" sz="6600" dirty="0">
                <a:latin typeface="Kingthings Exeter" panose="02000000000000000000" pitchFamily="2" charset="0"/>
              </a:rPr>
              <a:t>ROMAN TRIUMPHS</a:t>
            </a:r>
            <a:endParaRPr lang="en-US" sz="4000" dirty="0">
              <a:latin typeface="Kingthings Exeter" panose="02000000000000000000" pitchFamily="2" charset="0"/>
            </a:endParaRPr>
          </a:p>
        </p:txBody>
      </p:sp>
    </p:spTree>
    <p:extLst>
      <p:ext uri="{BB962C8B-B14F-4D97-AF65-F5344CB8AC3E}">
        <p14:creationId xmlns:p14="http://schemas.microsoft.com/office/powerpoint/2010/main" val="174410746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19:29-36</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0" indent="0">
              <a:buNone/>
            </a:pPr>
            <a:r>
              <a:rPr lang="en-US" sz="3000" b="1" baseline="30000" dirty="0"/>
              <a:t>29 </a:t>
            </a:r>
            <a:r>
              <a:rPr lang="en-US" sz="3000" dirty="0"/>
              <a:t>When he drew near to </a:t>
            </a:r>
            <a:r>
              <a:rPr lang="en-US" sz="3000" dirty="0" err="1"/>
              <a:t>Bethphage</a:t>
            </a:r>
            <a:r>
              <a:rPr lang="en-US" sz="3000" dirty="0"/>
              <a:t> and Bethany, at the mount that is called Olivet, he sent two of the disciples, </a:t>
            </a:r>
            <a:r>
              <a:rPr lang="en-US" sz="3000" b="1" baseline="30000" dirty="0"/>
              <a:t>30 </a:t>
            </a:r>
            <a:r>
              <a:rPr lang="en-US" sz="3000" dirty="0"/>
              <a:t>saying, “Go into the village in front of you, where on entering you will find a colt tied, on which no one has ever yet sat. Untie it and bring it here. </a:t>
            </a:r>
            <a:r>
              <a:rPr lang="en-US" sz="3000" b="1" baseline="30000" dirty="0"/>
              <a:t>31 </a:t>
            </a:r>
            <a:r>
              <a:rPr lang="en-US" sz="3000" dirty="0"/>
              <a:t>If anyone asks you, ‘Why are you untying it?’ you shall say this: ‘The Lord has need of it.’” </a:t>
            </a:r>
            <a:r>
              <a:rPr lang="en-US" sz="3000" b="1" baseline="30000" dirty="0"/>
              <a:t>32 </a:t>
            </a:r>
            <a:r>
              <a:rPr lang="en-US" sz="3000" dirty="0"/>
              <a:t>So those who were sent went away and found it just as he had told them.</a:t>
            </a:r>
            <a:br>
              <a:rPr lang="en-US" sz="3000" dirty="0"/>
            </a:br>
            <a:r>
              <a:rPr lang="en-US" sz="3000" b="1" baseline="30000" dirty="0"/>
              <a:t>33 </a:t>
            </a:r>
            <a:r>
              <a:rPr lang="en-US" sz="3000" dirty="0"/>
              <a:t>And as they were untying the colt, its owners said to them, “Why are you untying the colt?” </a:t>
            </a:r>
            <a:r>
              <a:rPr lang="en-US" sz="3000" b="1" baseline="30000" dirty="0"/>
              <a:t>34 </a:t>
            </a:r>
            <a:r>
              <a:rPr lang="en-US" sz="3000" dirty="0"/>
              <a:t>And they said, “The Lord has need of it.” </a:t>
            </a:r>
            <a:r>
              <a:rPr lang="en-US" sz="3000" b="1" baseline="30000" dirty="0"/>
              <a:t>35 </a:t>
            </a:r>
            <a:r>
              <a:rPr lang="en-US" sz="3000" dirty="0"/>
              <a:t>And they brought it to Jesus, and throwing their cloaks on the colt, they set Jesus on it. </a:t>
            </a:r>
          </a:p>
        </p:txBody>
      </p:sp>
    </p:spTree>
    <p:extLst>
      <p:ext uri="{BB962C8B-B14F-4D97-AF65-F5344CB8AC3E}">
        <p14:creationId xmlns:p14="http://schemas.microsoft.com/office/powerpoint/2010/main" val="208065555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19:29-36</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0" indent="0">
              <a:buNone/>
            </a:pPr>
            <a:r>
              <a:rPr lang="en-US" sz="3000" b="1" baseline="30000" dirty="0"/>
              <a:t>29 </a:t>
            </a:r>
            <a:r>
              <a:rPr lang="en-US" sz="3000" dirty="0"/>
              <a:t>When he drew near to </a:t>
            </a:r>
            <a:r>
              <a:rPr lang="en-US" sz="3000" dirty="0" err="1"/>
              <a:t>Bethphage</a:t>
            </a:r>
            <a:r>
              <a:rPr lang="en-US" sz="3000" dirty="0"/>
              <a:t> and Bethany, at the mount that is called Olivet, he sent two of the disciples, </a:t>
            </a:r>
            <a:r>
              <a:rPr lang="en-US" sz="3000" b="1" baseline="30000" dirty="0"/>
              <a:t>30 </a:t>
            </a:r>
            <a:r>
              <a:rPr lang="en-US" sz="3000" dirty="0"/>
              <a:t>saying, “Go into the village in front of you, where on entering you will find a colt tied, on which no one has ever yet sat. Untie it and bring it here. </a:t>
            </a:r>
            <a:r>
              <a:rPr lang="en-US" sz="3000" b="1" baseline="30000" dirty="0"/>
              <a:t>31 </a:t>
            </a:r>
            <a:r>
              <a:rPr lang="en-US" sz="3000" dirty="0"/>
              <a:t>If anyone asks you, ‘Why are you untying it?’ you shall say this: ‘The Lord has need of it.’” </a:t>
            </a:r>
            <a:r>
              <a:rPr lang="en-US" sz="3000" b="1" baseline="30000" dirty="0"/>
              <a:t>32 </a:t>
            </a:r>
            <a:r>
              <a:rPr lang="en-US" sz="3000" dirty="0"/>
              <a:t>So those who were sent went away and found it just as he had told them.</a:t>
            </a:r>
            <a:br>
              <a:rPr lang="en-US" sz="3000" dirty="0"/>
            </a:br>
            <a:r>
              <a:rPr lang="en-US" sz="3000" b="1" baseline="30000" dirty="0"/>
              <a:t>33 </a:t>
            </a:r>
            <a:r>
              <a:rPr lang="en-US" sz="3000" dirty="0"/>
              <a:t>And as they were untying the colt, its owners said to them, “Why are you untying the colt?” </a:t>
            </a:r>
            <a:r>
              <a:rPr lang="en-US" sz="3000" b="1" baseline="30000" dirty="0"/>
              <a:t>34 </a:t>
            </a:r>
            <a:r>
              <a:rPr lang="en-US" sz="3000" dirty="0"/>
              <a:t>And they said, “The Lord has need of it.” </a:t>
            </a:r>
            <a:r>
              <a:rPr lang="en-US" sz="3000" b="1" baseline="30000" dirty="0"/>
              <a:t>35 </a:t>
            </a:r>
            <a:r>
              <a:rPr lang="en-US" sz="3000" dirty="0"/>
              <a:t>And they brought it to Jesus, and throwing their cloaks on the colt, they set Jesus on it. </a:t>
            </a:r>
          </a:p>
        </p:txBody>
      </p:sp>
      <p:pic>
        <p:nvPicPr>
          <p:cNvPr id="4" name="Picture 2">
            <a:extLst>
              <a:ext uri="{FF2B5EF4-FFF2-40B4-BE49-F238E27FC236}">
                <a16:creationId xmlns:a16="http://schemas.microsoft.com/office/drawing/2014/main" id="{F05E81FE-E4B6-4327-A0BC-8EED3804F88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35328" y="46343"/>
            <a:ext cx="4708672" cy="6958629"/>
          </a:xfrm>
          <a:prstGeom prst="rect">
            <a:avLst/>
          </a:prstGeom>
          <a:noFill/>
          <a:ln>
            <a:noFill/>
          </a:ln>
          <a:effectLst>
            <a:glow rad="114300">
              <a:schemeClr val="bg1">
                <a:alpha val="88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272448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Zechariah 9:9</a:t>
            </a:r>
          </a:p>
        </p:txBody>
      </p:sp>
      <p:sp>
        <p:nvSpPr>
          <p:cNvPr id="4" name="Content Placeholder 3"/>
          <p:cNvSpPr>
            <a:spLocks noGrp="1"/>
          </p:cNvSpPr>
          <p:nvPr>
            <p:ph idx="1"/>
          </p:nvPr>
        </p:nvSpPr>
        <p:spPr/>
        <p:txBody>
          <a:bodyPr>
            <a:normAutofit/>
          </a:bodyPr>
          <a:lstStyle/>
          <a:p>
            <a:pPr marL="0" lvl="3" indent="0">
              <a:spcBef>
                <a:spcPts val="1000"/>
              </a:spcBef>
              <a:buNone/>
            </a:pPr>
            <a:r>
              <a:rPr lang="en-US" sz="3000" dirty="0"/>
              <a:t>Rejoice greatly, Daughter Zion!</a:t>
            </a:r>
            <a:br>
              <a:rPr lang="en-US" sz="3000" dirty="0"/>
            </a:br>
            <a:r>
              <a:rPr lang="en-US" sz="3000" dirty="0"/>
              <a:t>    Shout, Daughter Jerusalem!</a:t>
            </a:r>
            <a:br>
              <a:rPr lang="en-US" sz="3000" dirty="0"/>
            </a:br>
            <a:r>
              <a:rPr lang="en-US" sz="3000" dirty="0"/>
              <a:t>See, your king comes to you,</a:t>
            </a:r>
            <a:br>
              <a:rPr lang="en-US" sz="3000" dirty="0"/>
            </a:br>
            <a:r>
              <a:rPr lang="en-US" sz="3000" dirty="0"/>
              <a:t>    righteous and victorious,</a:t>
            </a:r>
            <a:br>
              <a:rPr lang="en-US" sz="3000" dirty="0"/>
            </a:br>
            <a:r>
              <a:rPr lang="en-US" sz="3000" dirty="0"/>
              <a:t>lowly and riding on a </a:t>
            </a:r>
            <a:br>
              <a:rPr lang="en-US" sz="3000" dirty="0"/>
            </a:br>
            <a:r>
              <a:rPr lang="en-US" sz="3000" dirty="0"/>
              <a:t>donkey,</a:t>
            </a:r>
            <a:br>
              <a:rPr lang="en-US" sz="3000" dirty="0"/>
            </a:br>
            <a:r>
              <a:rPr lang="en-US" sz="3000" dirty="0"/>
              <a:t>    on a colt, the foal of a </a:t>
            </a:r>
            <a:br>
              <a:rPr lang="en-US" sz="3000" dirty="0"/>
            </a:br>
            <a:r>
              <a:rPr lang="en-US" sz="3000" dirty="0"/>
              <a:t>    donkey.</a:t>
            </a:r>
          </a:p>
          <a:p>
            <a:pPr marL="0" indent="0">
              <a:buNone/>
            </a:pPr>
            <a:endParaRPr lang="en-US" sz="3000" dirty="0"/>
          </a:p>
        </p:txBody>
      </p:sp>
      <p:pic>
        <p:nvPicPr>
          <p:cNvPr id="1945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35328" y="46343"/>
            <a:ext cx="4708672" cy="6958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013592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 y="608"/>
            <a:ext cx="9141238" cy="6855929"/>
          </a:xfrm>
          <a:prstGeom prst="rect">
            <a:avLst/>
          </a:prstGeom>
        </p:spPr>
      </p:pic>
      <p:sp>
        <p:nvSpPr>
          <p:cNvPr id="2" name="TextBox 1"/>
          <p:cNvSpPr txBox="1"/>
          <p:nvPr/>
        </p:nvSpPr>
        <p:spPr>
          <a:xfrm>
            <a:off x="1382" y="285294"/>
            <a:ext cx="9141237"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all" spc="0" normalizeH="0" baseline="0" noProof="0" dirty="0">
                <a:ln>
                  <a:noFill/>
                </a:ln>
                <a:solidFill>
                  <a:srgbClr val="638D8F"/>
                </a:solidFill>
                <a:effectLst/>
                <a:uLnTx/>
                <a:uFillTx/>
                <a:latin typeface="Kingthings Exeter" panose="02000000000000000000" pitchFamily="2" charset="0"/>
                <a:ea typeface="+mn-ea"/>
                <a:cs typeface="+mn-cs"/>
              </a:rPr>
              <a:t>THE UPSIDE-DOWN</a:t>
            </a:r>
            <a:r>
              <a:rPr kumimoji="0" lang="en-US" sz="4400" b="0" i="0" u="none" strike="noStrike" kern="1200" cap="all" spc="0" normalizeH="0" noProof="0" dirty="0">
                <a:ln>
                  <a:noFill/>
                </a:ln>
                <a:solidFill>
                  <a:srgbClr val="638D8F"/>
                </a:solidFill>
                <a:effectLst/>
                <a:uLnTx/>
                <a:uFillTx/>
                <a:latin typeface="Kingthings Exeter" panose="02000000000000000000" pitchFamily="2" charset="0"/>
                <a:ea typeface="+mn-ea"/>
                <a:cs typeface="+mn-cs"/>
              </a:rPr>
              <a:t> TRIUMPH</a:t>
            </a:r>
            <a:br>
              <a:rPr lang="en-US" sz="4400" cap="all" dirty="0">
                <a:solidFill>
                  <a:srgbClr val="638D8F"/>
                </a:solidFill>
                <a:latin typeface="Kingthings Exeter" panose="02000000000000000000" pitchFamily="2" charset="0"/>
              </a:rPr>
            </a:br>
            <a:r>
              <a:rPr kumimoji="0" lang="en-US" sz="3000" b="0" u="none" strike="noStrike" kern="1200" cap="all" spc="0" normalizeH="0" baseline="0" noProof="0" dirty="0">
                <a:ln>
                  <a:noFill/>
                </a:ln>
                <a:solidFill>
                  <a:srgbClr val="638D8F"/>
                </a:solidFill>
                <a:effectLst/>
                <a:uLnTx/>
                <a:uFillTx/>
                <a:latin typeface="Kingthings Exeter" panose="02000000000000000000" pitchFamily="2" charset="0"/>
                <a:ea typeface="+mn-ea"/>
                <a:cs typeface="+mn-cs"/>
              </a:rPr>
              <a:t>Luke 19:28-44</a:t>
            </a:r>
          </a:p>
        </p:txBody>
      </p:sp>
    </p:spTree>
    <p:extLst>
      <p:ext uri="{BB962C8B-B14F-4D97-AF65-F5344CB8AC3E}">
        <p14:creationId xmlns:p14="http://schemas.microsoft.com/office/powerpoint/2010/main" val="110554384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JESUS’ TRIUMPHAL ENTRY</a:t>
            </a:r>
          </a:p>
        </p:txBody>
      </p:sp>
      <p:sp>
        <p:nvSpPr>
          <p:cNvPr id="4" name="Content Placeholder 3"/>
          <p:cNvSpPr>
            <a:spLocks noGrp="1"/>
          </p:cNvSpPr>
          <p:nvPr>
            <p:ph idx="1"/>
          </p:nvPr>
        </p:nvSpPr>
        <p:spPr/>
        <p:txBody>
          <a:bodyPr/>
          <a:lstStyle/>
          <a:p>
            <a:endParaRPr lang="en-US"/>
          </a:p>
        </p:txBody>
      </p:sp>
      <p:pic>
        <p:nvPicPr>
          <p:cNvPr id="18434"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457" y="1143000"/>
            <a:ext cx="1143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13003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19:41-44</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0" indent="0">
              <a:buNone/>
            </a:pPr>
            <a:r>
              <a:rPr lang="en-US" sz="3000" b="1" baseline="30000" dirty="0"/>
              <a:t>41 </a:t>
            </a:r>
            <a:r>
              <a:rPr lang="en-US" sz="3000" dirty="0"/>
              <a:t>And when he drew near and saw the city, he wept over it, </a:t>
            </a:r>
            <a:r>
              <a:rPr lang="en-US" sz="3000" b="1" baseline="30000" dirty="0"/>
              <a:t>42 </a:t>
            </a:r>
            <a:r>
              <a:rPr lang="en-US" sz="3000" dirty="0"/>
              <a:t>saying, “Would that you, even you, had known on this day the things that make for peace! But now they are hidden from your eyes. </a:t>
            </a:r>
            <a:r>
              <a:rPr lang="en-US" sz="3000" b="1" baseline="30000" dirty="0"/>
              <a:t>43 </a:t>
            </a:r>
            <a:r>
              <a:rPr lang="en-US" sz="3000" dirty="0"/>
              <a:t>For the days will come upon you, when your enemies will set up a barricade around you and surround you and hem you in on every side </a:t>
            </a:r>
            <a:r>
              <a:rPr lang="en-US" sz="3000" b="1" baseline="30000" dirty="0"/>
              <a:t>44 </a:t>
            </a:r>
            <a:r>
              <a:rPr lang="en-US" sz="3000" dirty="0"/>
              <a:t>and tear you down to the ground, you and your children within you. And they will not leave one stone upon another in you, because you did not know the time of your visitation.”</a:t>
            </a:r>
          </a:p>
        </p:txBody>
      </p:sp>
    </p:spTree>
    <p:extLst>
      <p:ext uri="{BB962C8B-B14F-4D97-AF65-F5344CB8AC3E}">
        <p14:creationId xmlns:p14="http://schemas.microsoft.com/office/powerpoint/2010/main" val="38564017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result for christ on cross passion"/>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2000"/>
                    </a14:imgEffect>
                    <a14:imgEffect>
                      <a14:brightnessContrast bright="8000" contrast="4000"/>
                    </a14:imgEffect>
                  </a14:imgLayer>
                </a14:imgProps>
              </a:ext>
              <a:ext uri="{28A0092B-C50C-407E-A947-70E740481C1C}">
                <a14:useLocalDpi xmlns:a14="http://schemas.microsoft.com/office/drawing/2010/main" val="0"/>
              </a:ext>
            </a:extLst>
          </a:blip>
          <a:srcRect/>
          <a:stretch>
            <a:fillRect/>
          </a:stretch>
        </p:blipFill>
        <p:spPr bwMode="auto">
          <a:xfrm>
            <a:off x="-705625" y="1"/>
            <a:ext cx="105103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30230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John 1:11-12</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0" lvl="0" indent="0">
              <a:buNone/>
            </a:pPr>
            <a:r>
              <a:rPr lang="en-US" sz="3000" b="1" baseline="30000" dirty="0"/>
              <a:t>11 </a:t>
            </a:r>
            <a:r>
              <a:rPr lang="en-US" sz="3000" dirty="0"/>
              <a:t>He came to his own, and his own people did not receive him. </a:t>
            </a:r>
            <a:r>
              <a:rPr lang="en-US" sz="3000" b="1" baseline="30000" dirty="0"/>
              <a:t>12 </a:t>
            </a:r>
            <a:r>
              <a:rPr lang="en-US" sz="3000" dirty="0"/>
              <a:t>But to all who did receive him, who believed in his name, he gave the right to become children of God</a:t>
            </a:r>
          </a:p>
        </p:txBody>
      </p:sp>
    </p:spTree>
    <p:extLst>
      <p:ext uri="{BB962C8B-B14F-4D97-AF65-F5344CB8AC3E}">
        <p14:creationId xmlns:p14="http://schemas.microsoft.com/office/powerpoint/2010/main" val="226453649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Revelation 19:11-16</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0" lvl="2" indent="0">
              <a:buNone/>
            </a:pPr>
            <a:r>
              <a:rPr lang="en-US" sz="3000" b="1" baseline="30000" dirty="0"/>
              <a:t>11 </a:t>
            </a:r>
            <a:r>
              <a:rPr lang="en-US" sz="3000" dirty="0"/>
              <a:t>Then I saw heaven opened, and behold, a white horse! The one sitting on it is called Faithful and True, and in righteousness he judges and makes war. </a:t>
            </a:r>
            <a:r>
              <a:rPr lang="en-US" sz="3000" b="1" baseline="30000" dirty="0"/>
              <a:t>12 </a:t>
            </a:r>
            <a:r>
              <a:rPr lang="en-US" sz="3000" dirty="0"/>
              <a:t>His eyes are like a flame of fire, and on his head are many diadems, and he has a name written that no one knows but himself. </a:t>
            </a:r>
            <a:r>
              <a:rPr lang="en-US" sz="3000" b="1" baseline="30000" dirty="0"/>
              <a:t>13 </a:t>
            </a:r>
            <a:r>
              <a:rPr lang="en-US" sz="3000" dirty="0"/>
              <a:t>He is clothed in a robe dipped in blood, and the name by which he is called is The Word of God. </a:t>
            </a:r>
            <a:r>
              <a:rPr lang="en-US" sz="3000" b="1" baseline="30000" dirty="0"/>
              <a:t>14 </a:t>
            </a:r>
            <a:r>
              <a:rPr lang="en-US" sz="3000" dirty="0"/>
              <a:t>And the armies of heaven, arrayed in fine linen, white and pure, were following him on white horses. … </a:t>
            </a:r>
            <a:r>
              <a:rPr lang="en-US" sz="3000" b="1" baseline="30000" dirty="0"/>
              <a:t>16 </a:t>
            </a:r>
            <a:r>
              <a:rPr lang="en-US" sz="3000" dirty="0"/>
              <a:t>On his robe and on his thigh he has a name written, King of kings and Lord of lords.</a:t>
            </a:r>
          </a:p>
        </p:txBody>
      </p:sp>
    </p:spTree>
    <p:extLst>
      <p:ext uri="{BB962C8B-B14F-4D97-AF65-F5344CB8AC3E}">
        <p14:creationId xmlns:p14="http://schemas.microsoft.com/office/powerpoint/2010/main" val="317117763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Applications</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87766560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Applications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744538" lvl="2" indent="-744538">
              <a:lnSpc>
                <a:spcPct val="120000"/>
              </a:lnSpc>
              <a:buFont typeface="+mj-lt"/>
              <a:buAutoNum type="arabicPeriod"/>
            </a:pPr>
            <a:r>
              <a:rPr lang="en-US" sz="4800" dirty="0"/>
              <a:t>See Ourselves Afresh</a:t>
            </a:r>
          </a:p>
        </p:txBody>
      </p:sp>
    </p:spTree>
    <p:extLst>
      <p:ext uri="{BB962C8B-B14F-4D97-AF65-F5344CB8AC3E}">
        <p14:creationId xmlns:p14="http://schemas.microsoft.com/office/powerpoint/2010/main" val="293741436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Applications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744538" lvl="2" indent="-744538">
              <a:lnSpc>
                <a:spcPct val="120000"/>
              </a:lnSpc>
              <a:buFont typeface="+mj-lt"/>
              <a:buAutoNum type="arabicPeriod"/>
            </a:pPr>
            <a:r>
              <a:rPr lang="en-US" sz="4800" dirty="0"/>
              <a:t>See Ourselves Afresh</a:t>
            </a:r>
          </a:p>
          <a:p>
            <a:pPr marL="744538" lvl="2" indent="-744538">
              <a:lnSpc>
                <a:spcPct val="120000"/>
              </a:lnSpc>
              <a:buFont typeface="+mj-lt"/>
              <a:buAutoNum type="arabicPeriod"/>
            </a:pPr>
            <a:r>
              <a:rPr lang="en-US" sz="4800" dirty="0"/>
              <a:t>See Jesus Afresh</a:t>
            </a:r>
          </a:p>
        </p:txBody>
      </p:sp>
    </p:spTree>
    <p:extLst>
      <p:ext uri="{BB962C8B-B14F-4D97-AF65-F5344CB8AC3E}">
        <p14:creationId xmlns:p14="http://schemas.microsoft.com/office/powerpoint/2010/main" val="365450782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Applications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744538" lvl="2" indent="-744538">
              <a:lnSpc>
                <a:spcPct val="120000"/>
              </a:lnSpc>
              <a:buFont typeface="+mj-lt"/>
              <a:buAutoNum type="arabicPeriod"/>
            </a:pPr>
            <a:r>
              <a:rPr lang="en-US" sz="4800" dirty="0"/>
              <a:t>See Ourselves Afresh</a:t>
            </a:r>
          </a:p>
          <a:p>
            <a:pPr marL="744538" lvl="2" indent="-744538">
              <a:lnSpc>
                <a:spcPct val="120000"/>
              </a:lnSpc>
              <a:buFont typeface="+mj-lt"/>
              <a:buAutoNum type="arabicPeriod"/>
            </a:pPr>
            <a:r>
              <a:rPr lang="en-US" sz="4800" dirty="0"/>
              <a:t>See Jesus Afresh</a:t>
            </a:r>
          </a:p>
          <a:p>
            <a:pPr marL="744538" lvl="2" indent="-744538">
              <a:lnSpc>
                <a:spcPct val="120000"/>
              </a:lnSpc>
              <a:buFont typeface="+mj-lt"/>
              <a:buAutoNum type="arabicPeriod"/>
            </a:pPr>
            <a:r>
              <a:rPr lang="en-US" sz="4800" dirty="0"/>
              <a:t>Follow Jesus into Humble, Sacrificial Love</a:t>
            </a:r>
          </a:p>
        </p:txBody>
      </p:sp>
    </p:spTree>
    <p:extLst>
      <p:ext uri="{BB962C8B-B14F-4D97-AF65-F5344CB8AC3E}">
        <p14:creationId xmlns:p14="http://schemas.microsoft.com/office/powerpoint/2010/main" val="271674865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Applications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744538" lvl="2" indent="-744538">
              <a:lnSpc>
                <a:spcPct val="120000"/>
              </a:lnSpc>
              <a:buFont typeface="+mj-lt"/>
              <a:buAutoNum type="arabicPeriod"/>
            </a:pPr>
            <a:r>
              <a:rPr lang="en-US" sz="4800" dirty="0"/>
              <a:t>See Ourselves Afresh</a:t>
            </a:r>
          </a:p>
          <a:p>
            <a:pPr marL="744538" lvl="2" indent="-744538">
              <a:lnSpc>
                <a:spcPct val="120000"/>
              </a:lnSpc>
              <a:buFont typeface="+mj-lt"/>
              <a:buAutoNum type="arabicPeriod"/>
            </a:pPr>
            <a:r>
              <a:rPr lang="en-US" sz="4800" dirty="0"/>
              <a:t>See Jesus Afresh</a:t>
            </a:r>
          </a:p>
          <a:p>
            <a:pPr marL="744538" lvl="2" indent="-744538">
              <a:lnSpc>
                <a:spcPct val="120000"/>
              </a:lnSpc>
              <a:buFont typeface="+mj-lt"/>
              <a:buAutoNum type="arabicPeriod"/>
            </a:pPr>
            <a:r>
              <a:rPr lang="en-US" sz="4800" dirty="0"/>
              <a:t>Follow Jesus into Humble, Sacrificial Love</a:t>
            </a:r>
          </a:p>
        </p:txBody>
      </p:sp>
      <p:sp>
        <p:nvSpPr>
          <p:cNvPr id="4" name="Rounded Rectangle 3"/>
          <p:cNvSpPr/>
          <p:nvPr/>
        </p:nvSpPr>
        <p:spPr>
          <a:xfrm>
            <a:off x="527118" y="314461"/>
            <a:ext cx="8043717" cy="2966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78424" y="577354"/>
            <a:ext cx="7605658" cy="2462213"/>
          </a:xfrm>
          <a:prstGeom prst="rect">
            <a:avLst/>
          </a:prstGeom>
          <a:noFill/>
        </p:spPr>
        <p:txBody>
          <a:bodyPr wrap="square" rtlCol="0">
            <a:spAutoFit/>
          </a:bodyPr>
          <a:lstStyle/>
          <a:p>
            <a:r>
              <a:rPr lang="en-US" sz="2200" b="1" dirty="0">
                <a:solidFill>
                  <a:schemeClr val="bg1"/>
                </a:solidFill>
              </a:rPr>
              <a:t>2 Corinthians 4: 16-18</a:t>
            </a:r>
            <a:br>
              <a:rPr lang="en-US" sz="2200" b="1" baseline="30000" dirty="0">
                <a:solidFill>
                  <a:schemeClr val="bg1"/>
                </a:solidFill>
              </a:rPr>
            </a:br>
            <a:r>
              <a:rPr lang="en-US" sz="2200" b="1" baseline="30000" dirty="0">
                <a:solidFill>
                  <a:schemeClr val="bg1"/>
                </a:solidFill>
              </a:rPr>
              <a:t>16 </a:t>
            </a:r>
            <a:r>
              <a:rPr lang="en-US" sz="2200" dirty="0">
                <a:solidFill>
                  <a:schemeClr val="bg1"/>
                </a:solidFill>
              </a:rPr>
              <a:t>So we do not lose heart. Though our outer self is wasting away, our inner self is being renewed day by day. </a:t>
            </a:r>
            <a:r>
              <a:rPr lang="en-US" sz="2200" b="1" baseline="30000" dirty="0">
                <a:solidFill>
                  <a:schemeClr val="bg1"/>
                </a:solidFill>
              </a:rPr>
              <a:t>17 </a:t>
            </a:r>
            <a:r>
              <a:rPr lang="en-US" sz="2200" dirty="0">
                <a:solidFill>
                  <a:schemeClr val="bg1"/>
                </a:solidFill>
              </a:rPr>
              <a:t>For this light momentary affliction is preparing for us an eternal weight of glory beyond all comparison, </a:t>
            </a:r>
            <a:r>
              <a:rPr lang="en-US" sz="2200" b="1" baseline="30000" dirty="0">
                <a:solidFill>
                  <a:schemeClr val="bg1"/>
                </a:solidFill>
              </a:rPr>
              <a:t>18 </a:t>
            </a:r>
            <a:r>
              <a:rPr lang="en-US" sz="2200" dirty="0">
                <a:solidFill>
                  <a:schemeClr val="bg1"/>
                </a:solidFill>
              </a:rPr>
              <a:t>as we look not to the things that are seen but to the things that are unseen. For the things that are seen are transient, but the things that are unseen are eternal.</a:t>
            </a:r>
          </a:p>
        </p:txBody>
      </p:sp>
    </p:spTree>
    <p:extLst>
      <p:ext uri="{BB962C8B-B14F-4D97-AF65-F5344CB8AC3E}">
        <p14:creationId xmlns:p14="http://schemas.microsoft.com/office/powerpoint/2010/main" val="271674865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 Brief History of Israel</a:t>
            </a:r>
          </a:p>
        </p:txBody>
      </p:sp>
      <p:cxnSp>
        <p:nvCxnSpPr>
          <p:cNvPr id="5" name="Straight Arrow Connector 4"/>
          <p:cNvCxnSpPr/>
          <p:nvPr/>
        </p:nvCxnSpPr>
        <p:spPr>
          <a:xfrm>
            <a:off x="373626" y="3510116"/>
            <a:ext cx="8317378" cy="0"/>
          </a:xfrm>
          <a:prstGeom prst="straightConnector1">
            <a:avLst/>
          </a:prstGeom>
          <a:ln w="114300">
            <a:headEnd type="oval"/>
            <a:tailEnd type="ova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37978" y="2727417"/>
            <a:ext cx="862094" cy="615553"/>
          </a:xfrm>
          <a:prstGeom prst="rect">
            <a:avLst/>
          </a:prstGeom>
          <a:noFill/>
        </p:spPr>
        <p:txBody>
          <a:bodyPr wrap="none" rtlCol="0">
            <a:spAutoFit/>
          </a:bodyPr>
          <a:lstStyle/>
          <a:p>
            <a:pPr algn="r"/>
            <a:r>
              <a:rPr lang="en-US" sz="1700" dirty="0"/>
              <a:t>Luke 19</a:t>
            </a:r>
          </a:p>
          <a:p>
            <a:pPr algn="r"/>
            <a:r>
              <a:rPr lang="en-US" sz="1700" b="1" dirty="0"/>
              <a:t>33AD</a:t>
            </a:r>
          </a:p>
        </p:txBody>
      </p:sp>
      <p:cxnSp>
        <p:nvCxnSpPr>
          <p:cNvPr id="22" name="Straight Connector 21"/>
          <p:cNvCxnSpPr/>
          <p:nvPr/>
        </p:nvCxnSpPr>
        <p:spPr>
          <a:xfrm>
            <a:off x="953729" y="333313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8749" y="3323307"/>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72586"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75592"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9175" y="334038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20336" y="332330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77536" y="332330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34504" y="3333135"/>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7846" y="3352800"/>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55149" y="3352799"/>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91172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Applications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744538" lvl="2" indent="-744538">
              <a:lnSpc>
                <a:spcPct val="120000"/>
              </a:lnSpc>
              <a:buFont typeface="+mj-lt"/>
              <a:buAutoNum type="arabicPeriod"/>
            </a:pPr>
            <a:r>
              <a:rPr lang="en-US" sz="4800" dirty="0"/>
              <a:t>See Ourselves Afresh</a:t>
            </a:r>
          </a:p>
          <a:p>
            <a:pPr marL="744538" lvl="2" indent="-744538">
              <a:lnSpc>
                <a:spcPct val="120000"/>
              </a:lnSpc>
              <a:buFont typeface="+mj-lt"/>
              <a:buAutoNum type="arabicPeriod"/>
            </a:pPr>
            <a:r>
              <a:rPr lang="en-US" sz="4800" dirty="0"/>
              <a:t>See Jesus Afresh</a:t>
            </a:r>
          </a:p>
          <a:p>
            <a:pPr marL="744538" lvl="2" indent="-744538">
              <a:lnSpc>
                <a:spcPct val="120000"/>
              </a:lnSpc>
              <a:buFont typeface="+mj-lt"/>
              <a:buAutoNum type="arabicPeriod"/>
            </a:pPr>
            <a:r>
              <a:rPr lang="en-US" sz="4800" dirty="0"/>
              <a:t>Follow Jesus into Humble, Sacrificial Love</a:t>
            </a:r>
          </a:p>
          <a:p>
            <a:pPr marL="744538" lvl="2" indent="-744538">
              <a:lnSpc>
                <a:spcPct val="120000"/>
              </a:lnSpc>
              <a:buFont typeface="+mj-lt"/>
              <a:buAutoNum type="arabicPeriod"/>
            </a:pPr>
            <a:r>
              <a:rPr lang="en-US" sz="4800" dirty="0"/>
              <a:t>Lean in to Holy Week</a:t>
            </a:r>
          </a:p>
        </p:txBody>
      </p:sp>
    </p:spTree>
    <p:extLst>
      <p:ext uri="{BB962C8B-B14F-4D97-AF65-F5344CB8AC3E}">
        <p14:creationId xmlns:p14="http://schemas.microsoft.com/office/powerpoint/2010/main" val="271674865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 y="608"/>
            <a:ext cx="9141238" cy="6855929"/>
          </a:xfrm>
          <a:prstGeom prst="rect">
            <a:avLst/>
          </a:prstGeom>
        </p:spPr>
      </p:pic>
      <p:sp>
        <p:nvSpPr>
          <p:cNvPr id="2" name="TextBox 1"/>
          <p:cNvSpPr txBox="1"/>
          <p:nvPr/>
        </p:nvSpPr>
        <p:spPr>
          <a:xfrm>
            <a:off x="1382" y="285294"/>
            <a:ext cx="9141237"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all" spc="0" normalizeH="0" baseline="0" noProof="0" dirty="0">
                <a:ln>
                  <a:noFill/>
                </a:ln>
                <a:solidFill>
                  <a:srgbClr val="638D8F"/>
                </a:solidFill>
                <a:effectLst/>
                <a:uLnTx/>
                <a:uFillTx/>
                <a:latin typeface="Kingthings Exeter" panose="02000000000000000000" pitchFamily="2" charset="0"/>
                <a:ea typeface="+mn-ea"/>
                <a:cs typeface="+mn-cs"/>
              </a:rPr>
              <a:t>THE UPSIDE-DOWN</a:t>
            </a:r>
            <a:r>
              <a:rPr kumimoji="0" lang="en-US" sz="4400" b="0" i="0" u="none" strike="noStrike" kern="1200" cap="all" spc="0" normalizeH="0" noProof="0" dirty="0">
                <a:ln>
                  <a:noFill/>
                </a:ln>
                <a:solidFill>
                  <a:srgbClr val="638D8F"/>
                </a:solidFill>
                <a:effectLst/>
                <a:uLnTx/>
                <a:uFillTx/>
                <a:latin typeface="Kingthings Exeter" panose="02000000000000000000" pitchFamily="2" charset="0"/>
                <a:ea typeface="+mn-ea"/>
                <a:cs typeface="+mn-cs"/>
              </a:rPr>
              <a:t> TRIUMPH</a:t>
            </a:r>
            <a:br>
              <a:rPr lang="en-US" sz="4400" cap="all" dirty="0">
                <a:solidFill>
                  <a:srgbClr val="638D8F"/>
                </a:solidFill>
                <a:latin typeface="Kingthings Exeter" panose="02000000000000000000" pitchFamily="2" charset="0"/>
              </a:rPr>
            </a:br>
            <a:r>
              <a:rPr kumimoji="0" lang="en-US" sz="3000" b="0" u="none" strike="noStrike" kern="1200" cap="all" spc="0" normalizeH="0" baseline="0" noProof="0" dirty="0">
                <a:ln>
                  <a:noFill/>
                </a:ln>
                <a:solidFill>
                  <a:srgbClr val="638D8F"/>
                </a:solidFill>
                <a:effectLst/>
                <a:uLnTx/>
                <a:uFillTx/>
                <a:latin typeface="Kingthings Exeter" panose="02000000000000000000" pitchFamily="2" charset="0"/>
                <a:ea typeface="+mn-ea"/>
                <a:cs typeface="+mn-cs"/>
              </a:rPr>
              <a:t>Luke 19:28-44</a:t>
            </a:r>
          </a:p>
        </p:txBody>
      </p:sp>
    </p:spTree>
    <p:extLst>
      <p:ext uri="{BB962C8B-B14F-4D97-AF65-F5344CB8AC3E}">
        <p14:creationId xmlns:p14="http://schemas.microsoft.com/office/powerpoint/2010/main" val="339010788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5175-AE62-4221-9465-A441D9D5C50D}"/>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A9225FC6-3700-41DF-AE6C-263A320364E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9" y="608"/>
            <a:ext cx="9142382" cy="6856787"/>
          </a:xfrm>
        </p:spPr>
      </p:pic>
    </p:spTree>
    <p:extLst>
      <p:ext uri="{BB962C8B-B14F-4D97-AF65-F5344CB8AC3E}">
        <p14:creationId xmlns:p14="http://schemas.microsoft.com/office/powerpoint/2010/main" val="351729443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5175-AE62-4221-9465-A441D9D5C50D}"/>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A9225FC6-3700-41DF-AE6C-263A320364E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9" y="608"/>
            <a:ext cx="9142382" cy="6856787"/>
          </a:xfrm>
        </p:spPr>
      </p:pic>
      <p:sp>
        <p:nvSpPr>
          <p:cNvPr id="3" name="TextBox 2"/>
          <p:cNvSpPr txBox="1"/>
          <p:nvPr/>
        </p:nvSpPr>
        <p:spPr>
          <a:xfrm>
            <a:off x="333487" y="301214"/>
            <a:ext cx="8380207" cy="1569660"/>
          </a:xfrm>
          <a:prstGeom prst="rect">
            <a:avLst/>
          </a:prstGeom>
          <a:noFill/>
        </p:spPr>
        <p:txBody>
          <a:bodyPr wrap="square" rtlCol="0">
            <a:spAutoFit/>
          </a:bodyPr>
          <a:lstStyle/>
          <a:p>
            <a:pPr marL="342900" indent="-342900">
              <a:buFont typeface="+mj-lt"/>
              <a:buAutoNum type="arabicPeriod"/>
            </a:pPr>
            <a:r>
              <a:rPr lang="en-US" sz="2400" dirty="0"/>
              <a:t>What’s a </a:t>
            </a:r>
            <a:r>
              <a:rPr lang="en-US" sz="2400" b="1" dirty="0"/>
              <a:t>next step </a:t>
            </a:r>
            <a:r>
              <a:rPr lang="en-US" sz="2400" dirty="0"/>
              <a:t>you’re considering taking in response to this teaching?</a:t>
            </a:r>
          </a:p>
          <a:p>
            <a:pPr marL="342900" indent="-342900">
              <a:buFont typeface="+mj-lt"/>
              <a:buAutoNum type="arabicPeriod"/>
            </a:pPr>
            <a:r>
              <a:rPr lang="en-US" sz="2400" dirty="0"/>
              <a:t>How </a:t>
            </a:r>
            <a:r>
              <a:rPr lang="en-US" sz="2400" b="1" dirty="0"/>
              <a:t>have you received</a:t>
            </a:r>
            <a:r>
              <a:rPr lang="en-US" sz="2400" dirty="0"/>
              <a:t> humble, sacrificial love from Jesus or one of his followers?</a:t>
            </a:r>
          </a:p>
        </p:txBody>
      </p:sp>
    </p:spTree>
    <p:extLst>
      <p:ext uri="{BB962C8B-B14F-4D97-AF65-F5344CB8AC3E}">
        <p14:creationId xmlns:p14="http://schemas.microsoft.com/office/powerpoint/2010/main" val="186518940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 Brief History of Israel</a:t>
            </a:r>
          </a:p>
        </p:txBody>
      </p:sp>
      <p:cxnSp>
        <p:nvCxnSpPr>
          <p:cNvPr id="5" name="Straight Arrow Connector 4"/>
          <p:cNvCxnSpPr/>
          <p:nvPr/>
        </p:nvCxnSpPr>
        <p:spPr>
          <a:xfrm>
            <a:off x="373626" y="3510116"/>
            <a:ext cx="8317378" cy="0"/>
          </a:xfrm>
          <a:prstGeom prst="straightConnector1">
            <a:avLst/>
          </a:prstGeom>
          <a:ln w="114300">
            <a:headEnd type="oval"/>
            <a:tailEnd type="ova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41860">
            <a:off x="68991" y="4168191"/>
            <a:ext cx="2203424" cy="615553"/>
          </a:xfrm>
          <a:prstGeom prst="rect">
            <a:avLst/>
          </a:prstGeom>
          <a:noFill/>
        </p:spPr>
        <p:txBody>
          <a:bodyPr wrap="none" rtlCol="0">
            <a:spAutoFit/>
          </a:bodyPr>
          <a:lstStyle/>
          <a:p>
            <a:r>
              <a:rPr lang="en-US" sz="1700" b="1" dirty="0"/>
              <a:t>~1000BC</a:t>
            </a:r>
          </a:p>
          <a:p>
            <a:r>
              <a:rPr lang="en-US" sz="1700" dirty="0"/>
              <a:t>King David, Glory Years</a:t>
            </a:r>
          </a:p>
        </p:txBody>
      </p:sp>
      <p:sp>
        <p:nvSpPr>
          <p:cNvPr id="10" name="TextBox 9"/>
          <p:cNvSpPr txBox="1"/>
          <p:nvPr/>
        </p:nvSpPr>
        <p:spPr>
          <a:xfrm>
            <a:off x="8037978" y="2727417"/>
            <a:ext cx="862094" cy="615553"/>
          </a:xfrm>
          <a:prstGeom prst="rect">
            <a:avLst/>
          </a:prstGeom>
          <a:noFill/>
        </p:spPr>
        <p:txBody>
          <a:bodyPr wrap="none" rtlCol="0">
            <a:spAutoFit/>
          </a:bodyPr>
          <a:lstStyle/>
          <a:p>
            <a:pPr algn="r"/>
            <a:r>
              <a:rPr lang="en-US" sz="1700" dirty="0"/>
              <a:t>Luke 19</a:t>
            </a:r>
          </a:p>
          <a:p>
            <a:pPr algn="r"/>
            <a:r>
              <a:rPr lang="en-US" sz="1700" b="1" dirty="0"/>
              <a:t>33AD</a:t>
            </a:r>
          </a:p>
        </p:txBody>
      </p:sp>
      <p:cxnSp>
        <p:nvCxnSpPr>
          <p:cNvPr id="22" name="Straight Connector 21"/>
          <p:cNvCxnSpPr/>
          <p:nvPr/>
        </p:nvCxnSpPr>
        <p:spPr>
          <a:xfrm>
            <a:off x="953729" y="333313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8749" y="3323307"/>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72586"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75592"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9175" y="334038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20336" y="332330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77536" y="332330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34504" y="3333135"/>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7846" y="3352800"/>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55149" y="3352799"/>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026" name="Picture 2"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68" b="3082"/>
          <a:stretch/>
        </p:blipFill>
        <p:spPr bwMode="auto">
          <a:xfrm>
            <a:off x="2275158" y="3726417"/>
            <a:ext cx="4439590" cy="313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20949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 Brief History of Israel</a:t>
            </a:r>
          </a:p>
        </p:txBody>
      </p:sp>
      <p:cxnSp>
        <p:nvCxnSpPr>
          <p:cNvPr id="5" name="Straight Arrow Connector 4"/>
          <p:cNvCxnSpPr/>
          <p:nvPr/>
        </p:nvCxnSpPr>
        <p:spPr>
          <a:xfrm>
            <a:off x="373626" y="3510116"/>
            <a:ext cx="8317378" cy="0"/>
          </a:xfrm>
          <a:prstGeom prst="straightConnector1">
            <a:avLst/>
          </a:prstGeom>
          <a:ln w="114300">
            <a:headEnd type="oval"/>
            <a:tailEnd type="ova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41860">
            <a:off x="68991" y="4168191"/>
            <a:ext cx="2203424" cy="615553"/>
          </a:xfrm>
          <a:prstGeom prst="rect">
            <a:avLst/>
          </a:prstGeom>
          <a:noFill/>
        </p:spPr>
        <p:txBody>
          <a:bodyPr wrap="none" rtlCol="0">
            <a:spAutoFit/>
          </a:bodyPr>
          <a:lstStyle/>
          <a:p>
            <a:r>
              <a:rPr lang="en-US" sz="1700" b="1" dirty="0"/>
              <a:t>~1000BC</a:t>
            </a:r>
          </a:p>
          <a:p>
            <a:r>
              <a:rPr lang="en-US" sz="1700" dirty="0"/>
              <a:t>King David, Glory Years</a:t>
            </a:r>
          </a:p>
        </p:txBody>
      </p:sp>
      <p:sp>
        <p:nvSpPr>
          <p:cNvPr id="10" name="TextBox 9"/>
          <p:cNvSpPr txBox="1"/>
          <p:nvPr/>
        </p:nvSpPr>
        <p:spPr>
          <a:xfrm>
            <a:off x="8037978" y="2727417"/>
            <a:ext cx="862094" cy="615553"/>
          </a:xfrm>
          <a:prstGeom prst="rect">
            <a:avLst/>
          </a:prstGeom>
          <a:noFill/>
        </p:spPr>
        <p:txBody>
          <a:bodyPr wrap="none" rtlCol="0">
            <a:spAutoFit/>
          </a:bodyPr>
          <a:lstStyle/>
          <a:p>
            <a:pPr algn="r"/>
            <a:r>
              <a:rPr lang="en-US" sz="1700" dirty="0"/>
              <a:t>Luke 19</a:t>
            </a:r>
          </a:p>
          <a:p>
            <a:pPr algn="r"/>
            <a:r>
              <a:rPr lang="en-US" sz="1700" b="1" dirty="0"/>
              <a:t>33AD</a:t>
            </a:r>
          </a:p>
        </p:txBody>
      </p:sp>
      <p:cxnSp>
        <p:nvCxnSpPr>
          <p:cNvPr id="22" name="Straight Connector 21"/>
          <p:cNvCxnSpPr/>
          <p:nvPr/>
        </p:nvCxnSpPr>
        <p:spPr>
          <a:xfrm>
            <a:off x="953729" y="333313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8749" y="3323307"/>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72586"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75592"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9175" y="334038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20336" y="332330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77536" y="332330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34504" y="3333135"/>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7846" y="3352800"/>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55149" y="3352799"/>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9789532">
            <a:off x="558615" y="2022818"/>
            <a:ext cx="3086935" cy="615553"/>
          </a:xfrm>
          <a:prstGeom prst="rect">
            <a:avLst/>
          </a:prstGeom>
          <a:noFill/>
        </p:spPr>
        <p:txBody>
          <a:bodyPr wrap="none" rtlCol="0">
            <a:spAutoFit/>
          </a:bodyPr>
          <a:lstStyle/>
          <a:p>
            <a:r>
              <a:rPr lang="en-US" sz="1700" dirty="0"/>
              <a:t>Israeli Civil War, divided kingdom</a:t>
            </a:r>
          </a:p>
          <a:p>
            <a:r>
              <a:rPr lang="en-US" sz="1700" b="1" dirty="0"/>
              <a:t>930BC</a:t>
            </a:r>
          </a:p>
        </p:txBody>
      </p:sp>
      <p:pic>
        <p:nvPicPr>
          <p:cNvPr id="2050" name="Picture 2" descr="Image result for israel divided kingdo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348" t="10407" r="17081"/>
          <a:stretch/>
        </p:blipFill>
        <p:spPr bwMode="auto">
          <a:xfrm>
            <a:off x="3591108" y="1064303"/>
            <a:ext cx="2826738" cy="451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2881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 Brief History of Israel</a:t>
            </a:r>
          </a:p>
        </p:txBody>
      </p:sp>
      <p:cxnSp>
        <p:nvCxnSpPr>
          <p:cNvPr id="5" name="Straight Arrow Connector 4"/>
          <p:cNvCxnSpPr/>
          <p:nvPr/>
        </p:nvCxnSpPr>
        <p:spPr>
          <a:xfrm>
            <a:off x="373626" y="3510116"/>
            <a:ext cx="8317378" cy="0"/>
          </a:xfrm>
          <a:prstGeom prst="straightConnector1">
            <a:avLst/>
          </a:prstGeom>
          <a:ln w="114300">
            <a:headEnd type="oval"/>
            <a:tailEnd type="ova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41860">
            <a:off x="68991" y="4168191"/>
            <a:ext cx="2203424" cy="615553"/>
          </a:xfrm>
          <a:prstGeom prst="rect">
            <a:avLst/>
          </a:prstGeom>
          <a:noFill/>
        </p:spPr>
        <p:txBody>
          <a:bodyPr wrap="none" rtlCol="0">
            <a:spAutoFit/>
          </a:bodyPr>
          <a:lstStyle/>
          <a:p>
            <a:r>
              <a:rPr lang="en-US" sz="1700" b="1" dirty="0"/>
              <a:t>~1000BC</a:t>
            </a:r>
          </a:p>
          <a:p>
            <a:r>
              <a:rPr lang="en-US" sz="1700" dirty="0"/>
              <a:t>King David, Glory Years</a:t>
            </a:r>
          </a:p>
        </p:txBody>
      </p:sp>
      <p:sp>
        <p:nvSpPr>
          <p:cNvPr id="10" name="TextBox 9"/>
          <p:cNvSpPr txBox="1"/>
          <p:nvPr/>
        </p:nvSpPr>
        <p:spPr>
          <a:xfrm>
            <a:off x="8037978" y="2727417"/>
            <a:ext cx="862094" cy="615553"/>
          </a:xfrm>
          <a:prstGeom prst="rect">
            <a:avLst/>
          </a:prstGeom>
          <a:noFill/>
        </p:spPr>
        <p:txBody>
          <a:bodyPr wrap="none" rtlCol="0">
            <a:spAutoFit/>
          </a:bodyPr>
          <a:lstStyle/>
          <a:p>
            <a:pPr algn="r"/>
            <a:r>
              <a:rPr lang="en-US" sz="1700" dirty="0"/>
              <a:t>Luke 19</a:t>
            </a:r>
          </a:p>
          <a:p>
            <a:pPr algn="r"/>
            <a:r>
              <a:rPr lang="en-US" sz="1700" b="1" dirty="0"/>
              <a:t>33AD</a:t>
            </a:r>
          </a:p>
        </p:txBody>
      </p:sp>
      <p:cxnSp>
        <p:nvCxnSpPr>
          <p:cNvPr id="22" name="Straight Connector 21"/>
          <p:cNvCxnSpPr/>
          <p:nvPr/>
        </p:nvCxnSpPr>
        <p:spPr>
          <a:xfrm>
            <a:off x="953729" y="333313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8749" y="3323307"/>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72586"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75592"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9175" y="334038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20336" y="332330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77536" y="332330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34504" y="3333135"/>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7846" y="3352800"/>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55149" y="3352799"/>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9789532">
            <a:off x="558615" y="2022818"/>
            <a:ext cx="3086935" cy="615553"/>
          </a:xfrm>
          <a:prstGeom prst="rect">
            <a:avLst/>
          </a:prstGeom>
          <a:noFill/>
        </p:spPr>
        <p:txBody>
          <a:bodyPr wrap="none" rtlCol="0">
            <a:spAutoFit/>
          </a:bodyPr>
          <a:lstStyle/>
          <a:p>
            <a:r>
              <a:rPr lang="en-US" sz="1700" dirty="0"/>
              <a:t>Israeli Civil War, divided kingdom</a:t>
            </a:r>
          </a:p>
          <a:p>
            <a:r>
              <a:rPr lang="en-US" sz="1700" b="1" dirty="0"/>
              <a:t>930BC</a:t>
            </a:r>
          </a:p>
        </p:txBody>
      </p:sp>
      <p:sp>
        <p:nvSpPr>
          <p:cNvPr id="18" name="TextBox 17"/>
          <p:cNvSpPr txBox="1"/>
          <p:nvPr/>
        </p:nvSpPr>
        <p:spPr>
          <a:xfrm rot="1841860">
            <a:off x="1071198" y="4801545"/>
            <a:ext cx="4738990" cy="615553"/>
          </a:xfrm>
          <a:prstGeom prst="rect">
            <a:avLst/>
          </a:prstGeom>
          <a:noFill/>
        </p:spPr>
        <p:txBody>
          <a:bodyPr wrap="none" rtlCol="0">
            <a:spAutoFit/>
          </a:bodyPr>
          <a:lstStyle/>
          <a:p>
            <a:r>
              <a:rPr lang="en-US" sz="1700" b="1" dirty="0"/>
              <a:t>~740BC</a:t>
            </a:r>
          </a:p>
          <a:p>
            <a:r>
              <a:rPr lang="en-US" sz="1700" dirty="0"/>
              <a:t>Northern Israel conquered, obliterated by Assyrians</a:t>
            </a:r>
          </a:p>
        </p:txBody>
      </p:sp>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6355" y="1216280"/>
            <a:ext cx="3622981" cy="4253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374813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 Brief History of Israel</a:t>
            </a:r>
          </a:p>
        </p:txBody>
      </p:sp>
      <p:cxnSp>
        <p:nvCxnSpPr>
          <p:cNvPr id="5" name="Straight Arrow Connector 4"/>
          <p:cNvCxnSpPr/>
          <p:nvPr/>
        </p:nvCxnSpPr>
        <p:spPr>
          <a:xfrm>
            <a:off x="373626" y="3510116"/>
            <a:ext cx="8317378" cy="0"/>
          </a:xfrm>
          <a:prstGeom prst="straightConnector1">
            <a:avLst/>
          </a:prstGeom>
          <a:ln w="114300">
            <a:headEnd type="oval"/>
            <a:tailEnd type="ova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41860">
            <a:off x="68991" y="4168191"/>
            <a:ext cx="2203424" cy="615553"/>
          </a:xfrm>
          <a:prstGeom prst="rect">
            <a:avLst/>
          </a:prstGeom>
          <a:noFill/>
        </p:spPr>
        <p:txBody>
          <a:bodyPr wrap="none" rtlCol="0">
            <a:spAutoFit/>
          </a:bodyPr>
          <a:lstStyle/>
          <a:p>
            <a:r>
              <a:rPr lang="en-US" sz="1700" b="1" dirty="0"/>
              <a:t>~1000BC</a:t>
            </a:r>
          </a:p>
          <a:p>
            <a:r>
              <a:rPr lang="en-US" sz="1700" dirty="0"/>
              <a:t>King David, Glory Years</a:t>
            </a:r>
          </a:p>
        </p:txBody>
      </p:sp>
      <p:sp>
        <p:nvSpPr>
          <p:cNvPr id="10" name="TextBox 9"/>
          <p:cNvSpPr txBox="1"/>
          <p:nvPr/>
        </p:nvSpPr>
        <p:spPr>
          <a:xfrm>
            <a:off x="8037978" y="2727417"/>
            <a:ext cx="862094" cy="615553"/>
          </a:xfrm>
          <a:prstGeom prst="rect">
            <a:avLst/>
          </a:prstGeom>
          <a:noFill/>
        </p:spPr>
        <p:txBody>
          <a:bodyPr wrap="none" rtlCol="0">
            <a:spAutoFit/>
          </a:bodyPr>
          <a:lstStyle/>
          <a:p>
            <a:pPr algn="r"/>
            <a:r>
              <a:rPr lang="en-US" sz="1700" dirty="0"/>
              <a:t>Luke 19</a:t>
            </a:r>
          </a:p>
          <a:p>
            <a:pPr algn="r"/>
            <a:r>
              <a:rPr lang="en-US" sz="1700" b="1" dirty="0"/>
              <a:t>33AD</a:t>
            </a:r>
          </a:p>
        </p:txBody>
      </p:sp>
      <p:cxnSp>
        <p:nvCxnSpPr>
          <p:cNvPr id="22" name="Straight Connector 21"/>
          <p:cNvCxnSpPr/>
          <p:nvPr/>
        </p:nvCxnSpPr>
        <p:spPr>
          <a:xfrm>
            <a:off x="953729" y="333313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8749" y="3323307"/>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72586"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75592"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9175" y="334038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20336" y="332330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77536" y="332330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34504" y="3333135"/>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7846" y="3352800"/>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55149" y="3352799"/>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9789532">
            <a:off x="558615" y="2022818"/>
            <a:ext cx="3086935" cy="615553"/>
          </a:xfrm>
          <a:prstGeom prst="rect">
            <a:avLst/>
          </a:prstGeom>
          <a:noFill/>
        </p:spPr>
        <p:txBody>
          <a:bodyPr wrap="none" rtlCol="0">
            <a:spAutoFit/>
          </a:bodyPr>
          <a:lstStyle/>
          <a:p>
            <a:r>
              <a:rPr lang="en-US" sz="1700" dirty="0"/>
              <a:t>Israeli Civil War, divided kingdom</a:t>
            </a:r>
          </a:p>
          <a:p>
            <a:r>
              <a:rPr lang="en-US" sz="1700" b="1" dirty="0"/>
              <a:t>930BC</a:t>
            </a:r>
          </a:p>
        </p:txBody>
      </p:sp>
      <p:sp>
        <p:nvSpPr>
          <p:cNvPr id="18" name="TextBox 17"/>
          <p:cNvSpPr txBox="1"/>
          <p:nvPr/>
        </p:nvSpPr>
        <p:spPr>
          <a:xfrm rot="1841860">
            <a:off x="1071198" y="4801545"/>
            <a:ext cx="4738990" cy="615553"/>
          </a:xfrm>
          <a:prstGeom prst="rect">
            <a:avLst/>
          </a:prstGeom>
          <a:noFill/>
        </p:spPr>
        <p:txBody>
          <a:bodyPr wrap="none" rtlCol="0">
            <a:spAutoFit/>
          </a:bodyPr>
          <a:lstStyle/>
          <a:p>
            <a:r>
              <a:rPr lang="en-US" sz="1700" b="1" dirty="0"/>
              <a:t>~740BC</a:t>
            </a:r>
          </a:p>
          <a:p>
            <a:r>
              <a:rPr lang="en-US" sz="1700" dirty="0"/>
              <a:t>Northern Israel conquered, obliterated by Assyrians</a:t>
            </a:r>
          </a:p>
        </p:txBody>
      </p:sp>
      <p:sp>
        <p:nvSpPr>
          <p:cNvPr id="19" name="TextBox 18"/>
          <p:cNvSpPr txBox="1"/>
          <p:nvPr/>
        </p:nvSpPr>
        <p:spPr>
          <a:xfrm rot="19789532">
            <a:off x="1756684" y="2270630"/>
            <a:ext cx="2188163" cy="615553"/>
          </a:xfrm>
          <a:prstGeom prst="rect">
            <a:avLst/>
          </a:prstGeom>
          <a:noFill/>
        </p:spPr>
        <p:txBody>
          <a:bodyPr wrap="none" rtlCol="0">
            <a:spAutoFit/>
          </a:bodyPr>
          <a:lstStyle/>
          <a:p>
            <a:r>
              <a:rPr lang="en-US" sz="1700" dirty="0"/>
              <a:t>Conquered by Babylon</a:t>
            </a:r>
          </a:p>
          <a:p>
            <a:r>
              <a:rPr lang="en-US" sz="1700" b="1" dirty="0"/>
              <a:t>605BC</a:t>
            </a:r>
          </a:p>
        </p:txBody>
      </p:sp>
      <p:pic>
        <p:nvPicPr>
          <p:cNvPr id="4098" name="Picture 2" descr="Image result for babyl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616822" y="3874449"/>
            <a:ext cx="6036915" cy="28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03599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A Brief History of Israel</a:t>
            </a:r>
          </a:p>
        </p:txBody>
      </p:sp>
      <p:cxnSp>
        <p:nvCxnSpPr>
          <p:cNvPr id="5" name="Straight Arrow Connector 4"/>
          <p:cNvCxnSpPr/>
          <p:nvPr/>
        </p:nvCxnSpPr>
        <p:spPr>
          <a:xfrm>
            <a:off x="373626" y="3510116"/>
            <a:ext cx="8317378" cy="0"/>
          </a:xfrm>
          <a:prstGeom prst="straightConnector1">
            <a:avLst/>
          </a:prstGeom>
          <a:ln w="114300">
            <a:headEnd type="oval"/>
            <a:tailEnd type="ova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41860">
            <a:off x="68991" y="4168191"/>
            <a:ext cx="2203424" cy="615553"/>
          </a:xfrm>
          <a:prstGeom prst="rect">
            <a:avLst/>
          </a:prstGeom>
          <a:noFill/>
        </p:spPr>
        <p:txBody>
          <a:bodyPr wrap="none" rtlCol="0">
            <a:spAutoFit/>
          </a:bodyPr>
          <a:lstStyle/>
          <a:p>
            <a:r>
              <a:rPr lang="en-US" sz="1700" b="1" dirty="0"/>
              <a:t>~1000BC</a:t>
            </a:r>
          </a:p>
          <a:p>
            <a:r>
              <a:rPr lang="en-US" sz="1700" dirty="0"/>
              <a:t>King David, Glory Years</a:t>
            </a:r>
          </a:p>
        </p:txBody>
      </p:sp>
      <p:sp>
        <p:nvSpPr>
          <p:cNvPr id="10" name="TextBox 9"/>
          <p:cNvSpPr txBox="1"/>
          <p:nvPr/>
        </p:nvSpPr>
        <p:spPr>
          <a:xfrm>
            <a:off x="8037978" y="2727417"/>
            <a:ext cx="862094" cy="615553"/>
          </a:xfrm>
          <a:prstGeom prst="rect">
            <a:avLst/>
          </a:prstGeom>
          <a:noFill/>
        </p:spPr>
        <p:txBody>
          <a:bodyPr wrap="none" rtlCol="0">
            <a:spAutoFit/>
          </a:bodyPr>
          <a:lstStyle/>
          <a:p>
            <a:pPr algn="r"/>
            <a:r>
              <a:rPr lang="en-US" sz="1700" dirty="0"/>
              <a:t>Luke 19</a:t>
            </a:r>
          </a:p>
          <a:p>
            <a:pPr algn="r"/>
            <a:r>
              <a:rPr lang="en-US" sz="1700" b="1" dirty="0"/>
              <a:t>33AD</a:t>
            </a:r>
          </a:p>
        </p:txBody>
      </p:sp>
      <p:cxnSp>
        <p:nvCxnSpPr>
          <p:cNvPr id="22" name="Straight Connector 21"/>
          <p:cNvCxnSpPr/>
          <p:nvPr/>
        </p:nvCxnSpPr>
        <p:spPr>
          <a:xfrm>
            <a:off x="953729" y="333313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8749" y="3323307"/>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72586"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75592" y="3336441"/>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409175" y="334038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220336" y="3323308"/>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77536" y="3323306"/>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34504" y="3333135"/>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7846" y="3352800"/>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55149" y="3352799"/>
            <a:ext cx="0" cy="373617"/>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9789532">
            <a:off x="558615" y="2022818"/>
            <a:ext cx="3086935" cy="615553"/>
          </a:xfrm>
          <a:prstGeom prst="rect">
            <a:avLst/>
          </a:prstGeom>
          <a:noFill/>
        </p:spPr>
        <p:txBody>
          <a:bodyPr wrap="none" rtlCol="0">
            <a:spAutoFit/>
          </a:bodyPr>
          <a:lstStyle/>
          <a:p>
            <a:r>
              <a:rPr lang="en-US" sz="1700" dirty="0"/>
              <a:t>Israeli Civil War, divided kingdom</a:t>
            </a:r>
          </a:p>
          <a:p>
            <a:r>
              <a:rPr lang="en-US" sz="1700" b="1" dirty="0"/>
              <a:t>930BC</a:t>
            </a:r>
          </a:p>
        </p:txBody>
      </p:sp>
      <p:sp>
        <p:nvSpPr>
          <p:cNvPr id="18" name="TextBox 17"/>
          <p:cNvSpPr txBox="1"/>
          <p:nvPr/>
        </p:nvSpPr>
        <p:spPr>
          <a:xfrm rot="1841860">
            <a:off x="1071198" y="4801545"/>
            <a:ext cx="4738990" cy="615553"/>
          </a:xfrm>
          <a:prstGeom prst="rect">
            <a:avLst/>
          </a:prstGeom>
          <a:noFill/>
        </p:spPr>
        <p:txBody>
          <a:bodyPr wrap="none" rtlCol="0">
            <a:spAutoFit/>
          </a:bodyPr>
          <a:lstStyle/>
          <a:p>
            <a:r>
              <a:rPr lang="en-US" sz="1700" b="1" dirty="0"/>
              <a:t>~740BC</a:t>
            </a:r>
          </a:p>
          <a:p>
            <a:r>
              <a:rPr lang="en-US" sz="1700" dirty="0"/>
              <a:t>Northern Israel conquered, obliterated by Assyrians</a:t>
            </a:r>
          </a:p>
        </p:txBody>
      </p:sp>
      <p:sp>
        <p:nvSpPr>
          <p:cNvPr id="19" name="TextBox 18"/>
          <p:cNvSpPr txBox="1"/>
          <p:nvPr/>
        </p:nvSpPr>
        <p:spPr>
          <a:xfrm rot="19789532">
            <a:off x="1756684" y="2270630"/>
            <a:ext cx="2188163" cy="615553"/>
          </a:xfrm>
          <a:prstGeom prst="rect">
            <a:avLst/>
          </a:prstGeom>
          <a:noFill/>
        </p:spPr>
        <p:txBody>
          <a:bodyPr wrap="none" rtlCol="0">
            <a:spAutoFit/>
          </a:bodyPr>
          <a:lstStyle/>
          <a:p>
            <a:r>
              <a:rPr lang="en-US" sz="1700" dirty="0"/>
              <a:t>Conquered by Babylon</a:t>
            </a:r>
          </a:p>
          <a:p>
            <a:r>
              <a:rPr lang="en-US" sz="1700" b="1" dirty="0"/>
              <a:t>605BC</a:t>
            </a:r>
          </a:p>
        </p:txBody>
      </p:sp>
      <p:sp>
        <p:nvSpPr>
          <p:cNvPr id="20" name="TextBox 19"/>
          <p:cNvSpPr txBox="1"/>
          <p:nvPr/>
        </p:nvSpPr>
        <p:spPr>
          <a:xfrm rot="1841860">
            <a:off x="2436169" y="4266543"/>
            <a:ext cx="2593146" cy="615553"/>
          </a:xfrm>
          <a:prstGeom prst="rect">
            <a:avLst/>
          </a:prstGeom>
          <a:noFill/>
        </p:spPr>
        <p:txBody>
          <a:bodyPr wrap="none" rtlCol="0">
            <a:spAutoFit/>
          </a:bodyPr>
          <a:lstStyle/>
          <a:p>
            <a:r>
              <a:rPr lang="en-US" sz="1700" b="1" dirty="0"/>
              <a:t>539BC</a:t>
            </a:r>
          </a:p>
          <a:p>
            <a:r>
              <a:rPr lang="en-US" sz="1700" dirty="0"/>
              <a:t>Conquered by </a:t>
            </a:r>
            <a:r>
              <a:rPr lang="en-US" sz="1700" dirty="0" err="1"/>
              <a:t>Medo</a:t>
            </a:r>
            <a:r>
              <a:rPr lang="en-US" sz="1700" dirty="0"/>
              <a:t>-Persia</a:t>
            </a:r>
          </a:p>
        </p:txBody>
      </p:sp>
      <p:pic>
        <p:nvPicPr>
          <p:cNvPr id="5122" name="Picture 2" descr="Image result for medo-persia cyr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8497" y="1159805"/>
            <a:ext cx="2580270" cy="3534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646574"/>
      </p:ext>
    </p:extLst>
  </p:cSld>
  <p:clrMapOvr>
    <a:masterClrMapping/>
  </p:clrMapOvr>
  <p:transition>
    <p:fade/>
  </p:transition>
</p:sld>
</file>

<file path=ppt/theme/theme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4973</TotalTime>
  <Words>1031</Words>
  <Application>Microsoft Office PowerPoint</Application>
  <PresentationFormat>On-screen Show (4:3)</PresentationFormat>
  <Paragraphs>316</Paragraphs>
  <Slides>43</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Arial</vt:lpstr>
      <vt:lpstr>Calibri</vt:lpstr>
      <vt:lpstr>Calibri Light</vt:lpstr>
      <vt:lpstr>Kingthings Exeter</vt:lpstr>
      <vt:lpstr>Tw Cen MT</vt:lpstr>
      <vt:lpstr>Ubuntu</vt:lpstr>
      <vt:lpstr>7_Office Theme</vt:lpstr>
      <vt:lpstr>3_Office Theme</vt:lpstr>
      <vt:lpstr>PowerPoint Presentation</vt:lpstr>
      <vt:lpstr>PowerPoint Presentation</vt:lpstr>
      <vt:lpstr>PowerPoint Presentation</vt:lpstr>
      <vt:lpstr>A Brief History of Israel</vt:lpstr>
      <vt:lpstr>A Brief History of Israel</vt:lpstr>
      <vt:lpstr>A Brief History of Israel</vt:lpstr>
      <vt:lpstr>A Brief History of Israel</vt:lpstr>
      <vt:lpstr>A Brief History of Israel</vt:lpstr>
      <vt:lpstr>A Brief History of Israel</vt:lpstr>
      <vt:lpstr>A Brief History of Israel</vt:lpstr>
      <vt:lpstr>A Brief History of Israel</vt:lpstr>
      <vt:lpstr>A Brief History of Israel</vt:lpstr>
      <vt:lpstr>A Brief History of Israel</vt:lpstr>
      <vt:lpstr>A Brief History of Israel</vt:lpstr>
      <vt:lpstr>A Brief History of Israel</vt:lpstr>
      <vt:lpstr>A Brief History of Israel</vt:lpstr>
      <vt:lpstr>A Brief History of Israel</vt:lpstr>
      <vt:lpstr>A Brief History of Israel</vt:lpstr>
      <vt:lpstr>A Brief History of Israel</vt:lpstr>
      <vt:lpstr>Luke 19:36-40</vt:lpstr>
      <vt:lpstr>PowerPoint Presentation</vt:lpstr>
      <vt:lpstr>PowerPoint Presentation</vt:lpstr>
      <vt:lpstr>PowerPoint Presentation</vt:lpstr>
      <vt:lpstr>PowerPoint Presentation</vt:lpstr>
      <vt:lpstr>PowerPoint Presentation</vt:lpstr>
      <vt:lpstr>PowerPoint Presentation</vt:lpstr>
      <vt:lpstr>Luke 19:29-36</vt:lpstr>
      <vt:lpstr>Luke 19:29-36</vt:lpstr>
      <vt:lpstr>Zechariah 9:9</vt:lpstr>
      <vt:lpstr>JESUS’ TRIUMPHAL ENTRY</vt:lpstr>
      <vt:lpstr>Luke 19:41-44</vt:lpstr>
      <vt:lpstr>PowerPoint Presentation</vt:lpstr>
      <vt:lpstr>John 1:11-12</vt:lpstr>
      <vt:lpstr>Revelation 19:11-16</vt:lpstr>
      <vt:lpstr>Applications</vt:lpstr>
      <vt:lpstr>Applications</vt:lpstr>
      <vt:lpstr>Applications</vt:lpstr>
      <vt:lpstr>Applications</vt:lpstr>
      <vt:lpstr>Applications</vt:lpstr>
      <vt:lpstr>Applications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HOPE COMMUNITY CHURCH</dc:creator>
  <cp:lastModifiedBy> </cp:lastModifiedBy>
  <cp:revision>80</cp:revision>
  <dcterms:created xsi:type="dcterms:W3CDTF">2019-03-17T16:33:26Z</dcterms:created>
  <dcterms:modified xsi:type="dcterms:W3CDTF">2019-04-15T19:03:33Z</dcterms:modified>
</cp:coreProperties>
</file>