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9" r:id="rId2"/>
  </p:sldMasterIdLst>
  <p:notesMasterIdLst>
    <p:notesMasterId r:id="rId23"/>
  </p:notesMasterIdLst>
  <p:sldIdLst>
    <p:sldId id="1962" r:id="rId3"/>
    <p:sldId id="2017" r:id="rId4"/>
    <p:sldId id="2018" r:id="rId5"/>
    <p:sldId id="2065" r:id="rId6"/>
    <p:sldId id="2048" r:id="rId7"/>
    <p:sldId id="2049" r:id="rId8"/>
    <p:sldId id="2056" r:id="rId9"/>
    <p:sldId id="2051" r:id="rId10"/>
    <p:sldId id="2053" r:id="rId11"/>
    <p:sldId id="2054" r:id="rId12"/>
    <p:sldId id="2057" r:id="rId13"/>
    <p:sldId id="2055" r:id="rId14"/>
    <p:sldId id="2058" r:id="rId15"/>
    <p:sldId id="2060" r:id="rId16"/>
    <p:sldId id="2061" r:id="rId17"/>
    <p:sldId id="2059" r:id="rId18"/>
    <p:sldId id="2062" r:id="rId19"/>
    <p:sldId id="2066" r:id="rId20"/>
    <p:sldId id="2064" r:id="rId21"/>
    <p:sldId id="2119" r:id="rId22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 HOPE COMMUNITY CHURCH" initials="NHCC" lastIdx="1" clrIdx="0">
    <p:extLst/>
  </p:cmAuthor>
  <p:cmAuthor id="2" name=" " initials="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28B"/>
    <a:srgbClr val="638D8F"/>
    <a:srgbClr val="17778F"/>
    <a:srgbClr val="2F5697"/>
    <a:srgbClr val="25A0CB"/>
    <a:srgbClr val="C8780E"/>
    <a:srgbClr val="F1EBDF"/>
    <a:srgbClr val="192B3F"/>
    <a:srgbClr val="1F334E"/>
    <a:srgbClr val="026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62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9ACD25-4F95-4891-9E0D-90A6CEC2F40C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94D3BFB-D1C6-48C8-A46B-B7D0457C5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8703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6985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7177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ADCFE2-C9D0-4AE0-B544-5325F53765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" y="1560"/>
            <a:ext cx="9138228" cy="6854883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FD6E0A-F623-4264-A47E-1AFC0B5F0227}"/>
              </a:ext>
            </a:extLst>
          </p:cNvPr>
          <p:cNvSpPr/>
          <p:nvPr userDrawn="1"/>
        </p:nvSpPr>
        <p:spPr>
          <a:xfrm>
            <a:off x="-205098" y="171691"/>
            <a:ext cx="9460889" cy="107698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3D58B6-739D-4C03-BE4D-B8B8A79C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25" y="67011"/>
            <a:ext cx="8830682" cy="1325563"/>
          </a:xfrm>
        </p:spPr>
        <p:txBody>
          <a:bodyPr/>
          <a:lstStyle>
            <a:lvl1pPr>
              <a:defRPr b="0" cap="all"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9FFF2D-EBEC-4901-B3D4-3F5223EA7DFB}"/>
              </a:ext>
            </a:extLst>
          </p:cNvPr>
          <p:cNvSpPr/>
          <p:nvPr userDrawn="1"/>
        </p:nvSpPr>
        <p:spPr>
          <a:xfrm>
            <a:off x="128187" y="1387687"/>
            <a:ext cx="8904719" cy="53337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622F7B-EE07-4788-B5A8-B42B48121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1531588"/>
            <a:ext cx="8813590" cy="5189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78907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2104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9273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160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9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6843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34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000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AA60F2-5FC0-42EF-8B9C-8164E02B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" y="2166"/>
            <a:ext cx="9138228" cy="685367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25" y="67011"/>
            <a:ext cx="8830682" cy="1325563"/>
          </a:xfrm>
        </p:spPr>
        <p:txBody>
          <a:bodyPr>
            <a:noAutofit/>
          </a:bodyPr>
          <a:lstStyle>
            <a:lvl1pPr>
              <a:defRPr sz="5500" b="0" cap="all" baseline="0">
                <a:solidFill>
                  <a:srgbClr val="638D8F"/>
                </a:solidFill>
                <a:effectLst/>
                <a:latin typeface="Kingthings Exeter" panose="02000000000000000000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224" y="1531588"/>
            <a:ext cx="8813590" cy="5189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2/25/2019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0970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62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8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83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94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876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435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6324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0094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485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4493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1496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8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8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78B552-D962-4477-9E38-4645E81BC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" y="608"/>
            <a:ext cx="9141239" cy="685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9656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51AB48C-F22A-4256-8A28-AF79521447C6}"/>
              </a:ext>
            </a:extLst>
          </p:cNvPr>
          <p:cNvSpPr txBox="1"/>
          <p:nvPr/>
        </p:nvSpPr>
        <p:spPr>
          <a:xfrm>
            <a:off x="-1804737" y="103208"/>
            <a:ext cx="9722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cap="all" dirty="0">
                <a:solidFill>
                  <a:srgbClr val="638D8F"/>
                </a:solidFill>
                <a:latin typeface="Kingthings Exeter" panose="02000000000000000000" pitchFamily="2" charset="0"/>
              </a:rPr>
              <a:t>“THE JESUS BOAT”</a:t>
            </a:r>
          </a:p>
        </p:txBody>
      </p:sp>
      <p:pic>
        <p:nvPicPr>
          <p:cNvPr id="7170" name="Picture 2" descr="Image result for sea of galilee">
            <a:extLst>
              <a:ext uri="{FF2B5EF4-FFF2-40B4-BE49-F238E27FC236}">
                <a16:creationId xmlns:a16="http://schemas.microsoft.com/office/drawing/2014/main" id="{0C93B9EC-9FEA-448F-AE73-DEB247CD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7" y="1055972"/>
            <a:ext cx="7415045" cy="580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3275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C6C8-2F71-4A53-8A85-8EAA4C09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Luke 5:1-11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F4EAB-28E9-4825-ACB6-D54DF57B2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1339987"/>
            <a:ext cx="8813590" cy="5189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dirty="0"/>
              <a:t>On one occasion, while the </a:t>
            </a:r>
            <a:br>
              <a:rPr lang="en-US" sz="1900" dirty="0"/>
            </a:br>
            <a:r>
              <a:rPr lang="en-US" sz="1900" dirty="0"/>
              <a:t>crowd was pressing in on him to</a:t>
            </a:r>
            <a:br>
              <a:rPr lang="en-US" sz="1900" dirty="0"/>
            </a:br>
            <a:r>
              <a:rPr lang="en-US" sz="1900" dirty="0"/>
              <a:t>hear the word of God, he was</a:t>
            </a:r>
            <a:br>
              <a:rPr lang="en-US" sz="1900" dirty="0"/>
            </a:br>
            <a:r>
              <a:rPr lang="en-US" sz="1900" dirty="0"/>
              <a:t>standing by the lake of </a:t>
            </a:r>
            <a:r>
              <a:rPr lang="en-US" sz="1900" dirty="0" err="1"/>
              <a:t>Genne</a:t>
            </a:r>
            <a:r>
              <a:rPr lang="en-US" sz="1900" dirty="0"/>
              <a:t>-</a:t>
            </a:r>
            <a:br>
              <a:rPr lang="en-US" sz="1900" dirty="0"/>
            </a:br>
            <a:r>
              <a:rPr lang="en-US" sz="1900" dirty="0" err="1"/>
              <a:t>saret</a:t>
            </a:r>
            <a:r>
              <a:rPr lang="en-US" sz="1900" dirty="0"/>
              <a:t>, </a:t>
            </a:r>
            <a:r>
              <a:rPr lang="en-US" sz="1900" b="1" baseline="30000" dirty="0"/>
              <a:t>2 </a:t>
            </a:r>
            <a:r>
              <a:rPr lang="en-US" sz="1900" dirty="0"/>
              <a:t>and he saw two boats by</a:t>
            </a:r>
            <a:br>
              <a:rPr lang="en-US" sz="1900" dirty="0"/>
            </a:br>
            <a:r>
              <a:rPr lang="en-US" sz="1900" dirty="0"/>
              <a:t>the lake, but the fishermen had</a:t>
            </a:r>
            <a:br>
              <a:rPr lang="en-US" sz="1900" dirty="0"/>
            </a:br>
            <a:r>
              <a:rPr lang="en-US" sz="1900" dirty="0"/>
              <a:t>gone out of them and were washing their nets. </a:t>
            </a:r>
            <a:r>
              <a:rPr lang="en-US" sz="1900" b="1" baseline="30000" dirty="0"/>
              <a:t>3 </a:t>
            </a:r>
            <a:r>
              <a:rPr lang="en-US" sz="1900" dirty="0"/>
              <a:t>Getting into one of the boats, which was Simon's, he asked him to put out a little from the land. And he sat down and taught the people from the boat.  </a:t>
            </a:r>
          </a:p>
        </p:txBody>
      </p:sp>
      <p:pic>
        <p:nvPicPr>
          <p:cNvPr id="1026" name="Picture 2" descr="https://assetsnffrgf-a.akamaihd.net/assets/m/1102014625/univ/art/1102014625_univ_lsr_xl.jpg">
            <a:extLst>
              <a:ext uri="{FF2B5EF4-FFF2-40B4-BE49-F238E27FC236}">
                <a16:creationId xmlns:a16="http://schemas.microsoft.com/office/drawing/2014/main" id="{4DD62198-BC26-4490-9918-FAA6F0A1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0" y="32948"/>
            <a:ext cx="560832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15586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C6C8-2F71-4A53-8A85-8EAA4C09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Luke 5:1-11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F4EAB-28E9-4825-ACB6-D54DF57B2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1339987"/>
            <a:ext cx="8813590" cy="5189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dirty="0"/>
              <a:t>On one occasion, while the </a:t>
            </a:r>
            <a:br>
              <a:rPr lang="en-US" sz="1900" dirty="0"/>
            </a:br>
            <a:r>
              <a:rPr lang="en-US" sz="1900" dirty="0"/>
              <a:t>crowd was pressing in on him to</a:t>
            </a:r>
            <a:br>
              <a:rPr lang="en-US" sz="1900" dirty="0"/>
            </a:br>
            <a:r>
              <a:rPr lang="en-US" sz="1900" dirty="0"/>
              <a:t>hear the word of God, he was</a:t>
            </a:r>
            <a:br>
              <a:rPr lang="en-US" sz="1900" dirty="0"/>
            </a:br>
            <a:r>
              <a:rPr lang="en-US" sz="1900" dirty="0"/>
              <a:t>standing by the lake of </a:t>
            </a:r>
            <a:r>
              <a:rPr lang="en-US" sz="1900" dirty="0" err="1"/>
              <a:t>Genne</a:t>
            </a:r>
            <a:r>
              <a:rPr lang="en-US" sz="1900" dirty="0"/>
              <a:t>-</a:t>
            </a:r>
            <a:br>
              <a:rPr lang="en-US" sz="1900" dirty="0"/>
            </a:br>
            <a:r>
              <a:rPr lang="en-US" sz="1900" dirty="0" err="1"/>
              <a:t>saret</a:t>
            </a:r>
            <a:r>
              <a:rPr lang="en-US" sz="1900" dirty="0"/>
              <a:t>, </a:t>
            </a:r>
            <a:r>
              <a:rPr lang="en-US" sz="1900" b="1" baseline="30000" dirty="0"/>
              <a:t>2 </a:t>
            </a:r>
            <a:r>
              <a:rPr lang="en-US" sz="1900" dirty="0"/>
              <a:t>and he saw two boats by</a:t>
            </a:r>
            <a:br>
              <a:rPr lang="en-US" sz="1900" dirty="0"/>
            </a:br>
            <a:r>
              <a:rPr lang="en-US" sz="1900" dirty="0"/>
              <a:t>the lake, but the fishermen had</a:t>
            </a:r>
            <a:br>
              <a:rPr lang="en-US" sz="1900" dirty="0"/>
            </a:br>
            <a:r>
              <a:rPr lang="en-US" sz="1900" dirty="0"/>
              <a:t>gone out of them and were washing their nets. </a:t>
            </a:r>
            <a:r>
              <a:rPr lang="en-US" sz="1900" b="1" baseline="30000" dirty="0"/>
              <a:t>3 </a:t>
            </a:r>
            <a:r>
              <a:rPr lang="en-US" sz="1900" dirty="0"/>
              <a:t>Getting into one of the boats, which was Simon's, he asked him to put out a little from the land. And he sat down and taught the people from the boat. </a:t>
            </a:r>
            <a:r>
              <a:rPr lang="en-US" sz="1900" b="1" baseline="30000" dirty="0"/>
              <a:t>4 </a:t>
            </a:r>
            <a:r>
              <a:rPr lang="en-US" sz="1900" dirty="0"/>
              <a:t>And when he had finished speaking, he said to Simon, “Put out into the deep and let down your nets for a catch.” </a:t>
            </a:r>
            <a:r>
              <a:rPr lang="en-US" sz="1900" b="1" baseline="30000" dirty="0"/>
              <a:t>5 </a:t>
            </a:r>
            <a:r>
              <a:rPr lang="en-US" sz="1900" dirty="0"/>
              <a:t>And Simon answered, “Master, we toiled all night and took nothing! But at your word I will let down the nets.” </a:t>
            </a:r>
            <a:r>
              <a:rPr lang="en-US" sz="1900" b="1" baseline="30000" dirty="0"/>
              <a:t>6 </a:t>
            </a:r>
            <a:r>
              <a:rPr lang="en-US" sz="1900" dirty="0"/>
              <a:t>And when they had done this, they enclosed a large number of fish, and their nets were breaking. </a:t>
            </a:r>
            <a:r>
              <a:rPr lang="en-US" sz="1900" b="1" baseline="30000" dirty="0"/>
              <a:t>7 </a:t>
            </a:r>
            <a:r>
              <a:rPr lang="en-US" sz="1900" dirty="0"/>
              <a:t>They signaled to their partners in the other boat to come and help them. And they came and filled both the boats, so that they began to sink. </a:t>
            </a:r>
            <a:r>
              <a:rPr lang="en-US" sz="1900" b="1" baseline="30000" dirty="0"/>
              <a:t>8 </a:t>
            </a:r>
            <a:r>
              <a:rPr lang="en-US" sz="1900" dirty="0"/>
              <a:t>But when Simon Peter saw it, he fell down at Jesus' knees, saying, “Depart from me, for I am a sinful man, O Lord.” </a:t>
            </a:r>
            <a:r>
              <a:rPr lang="en-US" sz="1900" b="1" baseline="30000" dirty="0"/>
              <a:t>9 </a:t>
            </a:r>
            <a:r>
              <a:rPr lang="en-US" sz="1900" dirty="0"/>
              <a:t>For he and all who were with him were astonished at the catch of fish that they had taken, </a:t>
            </a:r>
            <a:r>
              <a:rPr lang="en-US" sz="1900" b="1" baseline="30000" dirty="0"/>
              <a:t>10 </a:t>
            </a:r>
            <a:r>
              <a:rPr lang="en-US" sz="1900" dirty="0"/>
              <a:t>and so also were James and John, sons of Zebedee, who were partners with Simon. And Jesus said to Simon, “Do not be afraid; from now on you will be catching men.” </a:t>
            </a:r>
            <a:r>
              <a:rPr lang="en-US" sz="1900" b="1" baseline="30000" dirty="0"/>
              <a:t>11 </a:t>
            </a:r>
            <a:r>
              <a:rPr lang="en-US" sz="1900" dirty="0"/>
              <a:t>And when they had brought their boats to land, they left everything and followed him.</a:t>
            </a:r>
          </a:p>
        </p:txBody>
      </p:sp>
      <p:pic>
        <p:nvPicPr>
          <p:cNvPr id="1026" name="Picture 2" descr="https://assetsnffrgf-a.akamaihd.net/assets/m/1102014625/univ/art/1102014625_univ_lsr_xl.jpg">
            <a:extLst>
              <a:ext uri="{FF2B5EF4-FFF2-40B4-BE49-F238E27FC236}">
                <a16:creationId xmlns:a16="http://schemas.microsoft.com/office/drawing/2014/main" id="{4DD62198-BC26-4490-9918-FAA6F0A1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0" y="32948"/>
            <a:ext cx="560832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1994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C6C8-2F71-4A53-8A85-8EAA4C09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Luke 5:27-32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0ED01934-F72E-4381-85A8-179A46FBD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saturation sat="122000"/>
                    </a14:imgEffect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" t="5637" r="-621" b="4366"/>
          <a:stretch/>
        </p:blipFill>
        <p:spPr bwMode="auto">
          <a:xfrm>
            <a:off x="60960" y="3781137"/>
            <a:ext cx="5921829" cy="30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F4EAB-28E9-4825-ACB6-D54DF57B2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1339987"/>
            <a:ext cx="8941776" cy="5189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baseline="30000" dirty="0"/>
              <a:t>27 </a:t>
            </a:r>
            <a:r>
              <a:rPr lang="en-US" sz="2400" dirty="0"/>
              <a:t>After this he went out and saw a tax collector named Levi, sitting at the tax booth. </a:t>
            </a:r>
          </a:p>
        </p:txBody>
      </p:sp>
    </p:spTree>
    <p:extLst>
      <p:ext uri="{BB962C8B-B14F-4D97-AF65-F5344CB8AC3E}">
        <p14:creationId xmlns:p14="http://schemas.microsoft.com/office/powerpoint/2010/main" val="38594376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C6C8-2F71-4A53-8A85-8EAA4C09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Luke 5:27-32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0ED01934-F72E-4381-85A8-179A46FBD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saturation sat="122000"/>
                    </a14:imgEffect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" t="5637" r="-621" b="4366"/>
          <a:stretch/>
        </p:blipFill>
        <p:spPr bwMode="auto">
          <a:xfrm>
            <a:off x="60960" y="3781137"/>
            <a:ext cx="5921829" cy="30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F4EAB-28E9-4825-ACB6-D54DF57B2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1339987"/>
            <a:ext cx="8941776" cy="5189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baseline="30000" dirty="0"/>
              <a:t>27 </a:t>
            </a:r>
            <a:r>
              <a:rPr lang="en-US" sz="2400" dirty="0"/>
              <a:t>After this he went out and saw a tax collector named Levi, sitting at the tax booth. And he said to him, “Follow me.” </a:t>
            </a:r>
          </a:p>
        </p:txBody>
      </p:sp>
    </p:spTree>
    <p:extLst>
      <p:ext uri="{BB962C8B-B14F-4D97-AF65-F5344CB8AC3E}">
        <p14:creationId xmlns:p14="http://schemas.microsoft.com/office/powerpoint/2010/main" val="225397058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C6C8-2F71-4A53-8A85-8EAA4C09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Luke 5:27-32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0ED01934-F72E-4381-85A8-179A46FBD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saturation sat="122000"/>
                    </a14:imgEffect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" t="5637" r="-621" b="4366"/>
          <a:stretch/>
        </p:blipFill>
        <p:spPr bwMode="auto">
          <a:xfrm>
            <a:off x="60960" y="3781137"/>
            <a:ext cx="5921829" cy="30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F4EAB-28E9-4825-ACB6-D54DF57B2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1339987"/>
            <a:ext cx="8941776" cy="5189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baseline="30000" dirty="0"/>
              <a:t>27 </a:t>
            </a:r>
            <a:r>
              <a:rPr lang="en-US" sz="2400" dirty="0"/>
              <a:t>After this he went out and saw a tax collector named Levi, sitting at the tax booth. And he said to him, “Follow me.” </a:t>
            </a:r>
            <a:r>
              <a:rPr lang="en-US" sz="2400" b="1" baseline="30000" dirty="0"/>
              <a:t>28 </a:t>
            </a:r>
            <a:r>
              <a:rPr lang="en-US" sz="2400" dirty="0"/>
              <a:t>And leaving everything, he rose and followed him. </a:t>
            </a:r>
          </a:p>
        </p:txBody>
      </p:sp>
    </p:spTree>
    <p:extLst>
      <p:ext uri="{BB962C8B-B14F-4D97-AF65-F5344CB8AC3E}">
        <p14:creationId xmlns:p14="http://schemas.microsoft.com/office/powerpoint/2010/main" val="221316844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C6C8-2F71-4A53-8A85-8EAA4C09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Luke 5:27-32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0ED01934-F72E-4381-85A8-179A46FBD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saturation sat="122000"/>
                    </a14:imgEffect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" t="5637" r="-621" b="4366"/>
          <a:stretch/>
        </p:blipFill>
        <p:spPr bwMode="auto">
          <a:xfrm>
            <a:off x="60960" y="3781137"/>
            <a:ext cx="5921829" cy="30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F4EAB-28E9-4825-ACB6-D54DF57B2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1339987"/>
            <a:ext cx="8941776" cy="5189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baseline="30000" dirty="0"/>
              <a:t>27 </a:t>
            </a:r>
            <a:r>
              <a:rPr lang="en-US" sz="2400" dirty="0"/>
              <a:t>After this he went out and saw a tax collector named Levi, sitting at the tax booth. And he said to him, “Follow me.” </a:t>
            </a:r>
            <a:r>
              <a:rPr lang="en-US" sz="2400" b="1" baseline="30000" dirty="0"/>
              <a:t>28 </a:t>
            </a:r>
            <a:r>
              <a:rPr lang="en-US" sz="2400" dirty="0"/>
              <a:t>And leaving everything, he rose and followed him. </a:t>
            </a:r>
            <a:r>
              <a:rPr lang="en-US" sz="2400" b="1" baseline="30000" dirty="0"/>
              <a:t>29 </a:t>
            </a:r>
            <a:r>
              <a:rPr lang="en-US" sz="2400" dirty="0"/>
              <a:t>And Levi made him a great feast in his house, and there was a large company of tax collectors and others reclining at table with them. </a:t>
            </a:r>
            <a:r>
              <a:rPr lang="en-US" sz="2400" b="1" baseline="30000" dirty="0"/>
              <a:t>30 </a:t>
            </a:r>
            <a:r>
              <a:rPr lang="en-US" sz="2400" dirty="0"/>
              <a:t>And the Pharisees and their scribes grumbled at his disciples, saying, “Why do you eat and drink with tax collectors and sinners?” </a:t>
            </a:r>
            <a:r>
              <a:rPr lang="en-US" sz="2400" b="1" baseline="30000" dirty="0"/>
              <a:t>31 </a:t>
            </a:r>
            <a:r>
              <a:rPr lang="en-US" sz="2400" dirty="0"/>
              <a:t>And Jesus answered them,</a:t>
            </a:r>
            <a:br>
              <a:rPr lang="en-US" sz="2400" dirty="0"/>
            </a:br>
            <a:r>
              <a:rPr lang="en-US" sz="2400" dirty="0"/>
              <a:t>						    “Those who are well 						    have no need of a 							    physician, but those 						    who are sick. </a:t>
            </a:r>
            <a:r>
              <a:rPr lang="en-US" sz="2400" b="1" baseline="30000" dirty="0"/>
              <a:t>32 </a:t>
            </a:r>
            <a:r>
              <a:rPr lang="en-US" sz="2400" dirty="0"/>
              <a:t>I have 						    not come to call the 						    righteous but sinners to 						    repentance.”</a:t>
            </a:r>
          </a:p>
        </p:txBody>
      </p:sp>
    </p:spTree>
    <p:extLst>
      <p:ext uri="{BB962C8B-B14F-4D97-AF65-F5344CB8AC3E}">
        <p14:creationId xmlns:p14="http://schemas.microsoft.com/office/powerpoint/2010/main" val="396611832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C6C8-2F71-4A53-8A85-8EAA4C09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JESUS’ UNLIKELY FOLLOWERS</a:t>
            </a:r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A75FC453-FE6E-4742-AFA3-3954A2FB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6" y="1339987"/>
            <a:ext cx="8140588" cy="542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41827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C6C8-2F71-4A53-8A85-8EAA4C09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JESUS’ UNLIKELY FOLLOWERS</a:t>
            </a:r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A75FC453-FE6E-4742-AFA3-3954A2FB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6" y="1339987"/>
            <a:ext cx="8140588" cy="542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6411" y="4936783"/>
            <a:ext cx="7951177" cy="136652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2300" u="sng" dirty="0"/>
              <a:t>Luke 8:1-3</a:t>
            </a:r>
            <a:r>
              <a:rPr lang="en-US" sz="2300" dirty="0"/>
              <a:t> - And the twelve were with him, </a:t>
            </a:r>
            <a:r>
              <a:rPr lang="en-US" sz="2300" b="1" baseline="30000" dirty="0"/>
              <a:t>2 </a:t>
            </a:r>
            <a:r>
              <a:rPr lang="en-US" sz="2300" dirty="0"/>
              <a:t>and also some women who had been healed of evil spirits and infirmities: Mary, called Magdalene, from whom seven demons had gone out, </a:t>
            </a:r>
            <a:br>
              <a:rPr lang="en-US" sz="2300" dirty="0"/>
            </a:br>
            <a:r>
              <a:rPr lang="en-US" sz="2300" b="1" baseline="30000" dirty="0"/>
              <a:t>3 </a:t>
            </a:r>
            <a:r>
              <a:rPr lang="en-US" sz="2300" dirty="0"/>
              <a:t>and Joanna, the wife of </a:t>
            </a:r>
            <a:r>
              <a:rPr lang="en-US" sz="2300" dirty="0" err="1"/>
              <a:t>Chuza</a:t>
            </a:r>
            <a:r>
              <a:rPr lang="en-US" sz="2300" dirty="0"/>
              <a:t>, Herod's household manager...</a:t>
            </a:r>
          </a:p>
        </p:txBody>
      </p:sp>
    </p:spTree>
    <p:extLst>
      <p:ext uri="{BB962C8B-B14F-4D97-AF65-F5344CB8AC3E}">
        <p14:creationId xmlns:p14="http://schemas.microsoft.com/office/powerpoint/2010/main" val="226347784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C6C8-2F71-4A53-8A85-8EAA4C09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JESUS’ UNLIKELY FOLLOWERS</a:t>
            </a:r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A75FC453-FE6E-4742-AFA3-3954A2FB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6" y="1339987"/>
            <a:ext cx="8140588" cy="542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18A805-0DCF-4F38-A01F-DEA1DB8FAFDD}"/>
              </a:ext>
            </a:extLst>
          </p:cNvPr>
          <p:cNvSpPr/>
          <p:nvPr/>
        </p:nvSpPr>
        <p:spPr>
          <a:xfrm rot="21435573">
            <a:off x="731520" y="5468985"/>
            <a:ext cx="7707086" cy="846694"/>
          </a:xfrm>
          <a:prstGeom prst="roundRect">
            <a:avLst/>
          </a:prstGeom>
          <a:solidFill>
            <a:srgbClr val="638D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5E1B3-5137-45D0-B462-1FF8AE1FE46B}"/>
              </a:ext>
            </a:extLst>
          </p:cNvPr>
          <p:cNvSpPr txBox="1"/>
          <p:nvPr/>
        </p:nvSpPr>
        <p:spPr>
          <a:xfrm rot="21435573">
            <a:off x="840976" y="5571522"/>
            <a:ext cx="752795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LOVES TO LOVE THE UNLOVABLE!</a:t>
            </a:r>
          </a:p>
        </p:txBody>
      </p:sp>
    </p:spTree>
    <p:extLst>
      <p:ext uri="{BB962C8B-B14F-4D97-AF65-F5344CB8AC3E}">
        <p14:creationId xmlns:p14="http://schemas.microsoft.com/office/powerpoint/2010/main" val="126858450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78B552-D962-4477-9E38-4645E81BC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" y="608"/>
            <a:ext cx="9141238" cy="685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7167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78B552-D962-4477-9E38-4645E81BC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" y="608"/>
            <a:ext cx="9141238" cy="6855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2" y="393446"/>
            <a:ext cx="9141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cap="all" dirty="0">
                <a:solidFill>
                  <a:srgbClr val="638D8F"/>
                </a:solidFill>
                <a:latin typeface="Kingthings Exeter" panose="02000000000000000000" pitchFamily="2" charset="0"/>
              </a:rPr>
              <a:t>JESUS’ UNLIKELY FOLLOWERS  (Luke 5)</a:t>
            </a:r>
          </a:p>
        </p:txBody>
      </p:sp>
    </p:spTree>
    <p:extLst>
      <p:ext uri="{BB962C8B-B14F-4D97-AF65-F5344CB8AC3E}">
        <p14:creationId xmlns:p14="http://schemas.microsoft.com/office/powerpoint/2010/main" val="369217812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78B552-D962-4477-9E38-4645E81BC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" y="608"/>
            <a:ext cx="9141238" cy="6855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2" y="393446"/>
            <a:ext cx="9141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cap="all" dirty="0">
                <a:solidFill>
                  <a:srgbClr val="638D8F"/>
                </a:solidFill>
                <a:latin typeface="Kingthings Exeter" panose="02000000000000000000" pitchFamily="2" charset="0"/>
              </a:rPr>
              <a:t>JESUS’ UNLIKELY FOLLOWERS  (Luke 5)</a:t>
            </a:r>
          </a:p>
        </p:txBody>
      </p:sp>
    </p:spTree>
    <p:extLst>
      <p:ext uri="{BB962C8B-B14F-4D97-AF65-F5344CB8AC3E}">
        <p14:creationId xmlns:p14="http://schemas.microsoft.com/office/powerpoint/2010/main" val="110554384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C6C8-2F71-4A53-8A85-8EAA4C09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Luke 5:1-11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F4EAB-28E9-4825-ACB6-D54DF57B2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1339987"/>
            <a:ext cx="8813590" cy="5189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 baseline="30000" dirty="0"/>
              <a:t>1 </a:t>
            </a:r>
            <a:r>
              <a:rPr lang="en-US" sz="2500" dirty="0"/>
              <a:t>On one occasion, while the crowd was pressing in on him to hear the word of God, he was standing by the lake of </a:t>
            </a:r>
            <a:r>
              <a:rPr lang="en-US" sz="2500" dirty="0" err="1"/>
              <a:t>Gennesaret</a:t>
            </a:r>
            <a:r>
              <a:rPr lang="en-US" sz="25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8591172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a of galilee">
            <a:extLst>
              <a:ext uri="{FF2B5EF4-FFF2-40B4-BE49-F238E27FC236}">
                <a16:creationId xmlns:a16="http://schemas.microsoft.com/office/drawing/2014/main" id="{2AA38D9E-9723-4372-9F28-83722816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90" y="3428997"/>
            <a:ext cx="5614278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lake ontario">
            <a:extLst>
              <a:ext uri="{FF2B5EF4-FFF2-40B4-BE49-F238E27FC236}">
                <a16:creationId xmlns:a16="http://schemas.microsoft.com/office/drawing/2014/main" id="{DAD266C0-40AC-49FD-9BC0-05148515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18565"/>
          <a:stretch/>
        </p:blipFill>
        <p:spPr bwMode="auto">
          <a:xfrm>
            <a:off x="0" y="3428999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exico ocean">
            <a:extLst>
              <a:ext uri="{FF2B5EF4-FFF2-40B4-BE49-F238E27FC236}">
                <a16:creationId xmlns:a16="http://schemas.microsoft.com/office/drawing/2014/main" id="{97EEAE5E-0BFA-403F-9FC0-09B148E05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olorado river">
            <a:extLst>
              <a:ext uri="{FF2B5EF4-FFF2-40B4-BE49-F238E27FC236}">
                <a16:creationId xmlns:a16="http://schemas.microsoft.com/office/drawing/2014/main" id="{F78659A3-4C25-4C0C-82DB-60164DE10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r="14001"/>
          <a:stretch/>
        </p:blipFill>
        <p:spPr bwMode="auto">
          <a:xfrm>
            <a:off x="0" y="-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7E964FC-F224-4706-9D72-89E74C1FDD46}"/>
              </a:ext>
            </a:extLst>
          </p:cNvPr>
          <p:cNvSpPr/>
          <p:nvPr/>
        </p:nvSpPr>
        <p:spPr>
          <a:xfrm>
            <a:off x="4643069" y="2544550"/>
            <a:ext cx="963988" cy="785946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8BC9DB-CAB9-48B2-B134-4658585DCABB}"/>
              </a:ext>
            </a:extLst>
          </p:cNvPr>
          <p:cNvSpPr/>
          <p:nvPr/>
        </p:nvSpPr>
        <p:spPr>
          <a:xfrm>
            <a:off x="3552469" y="3428993"/>
            <a:ext cx="963988" cy="785946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E26E6D-D96B-41B5-A0B1-AF837A851927}"/>
              </a:ext>
            </a:extLst>
          </p:cNvPr>
          <p:cNvSpPr/>
          <p:nvPr/>
        </p:nvSpPr>
        <p:spPr>
          <a:xfrm>
            <a:off x="3552469" y="2566851"/>
            <a:ext cx="963988" cy="785946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6EA251-D7DA-421F-9934-CEA9E1431E4F}"/>
              </a:ext>
            </a:extLst>
          </p:cNvPr>
          <p:cNvSpPr txBox="1"/>
          <p:nvPr/>
        </p:nvSpPr>
        <p:spPr>
          <a:xfrm>
            <a:off x="3559144" y="2429693"/>
            <a:ext cx="957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F2FC2ED-17A4-4B9A-B8C3-45DA52BE662C}"/>
              </a:ext>
            </a:extLst>
          </p:cNvPr>
          <p:cNvSpPr/>
          <p:nvPr/>
        </p:nvSpPr>
        <p:spPr>
          <a:xfrm>
            <a:off x="4631610" y="3450788"/>
            <a:ext cx="963988" cy="785946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D075A6-8A02-4A86-BE63-F3CA865A4941}"/>
              </a:ext>
            </a:extLst>
          </p:cNvPr>
          <p:cNvSpPr txBox="1"/>
          <p:nvPr/>
        </p:nvSpPr>
        <p:spPr>
          <a:xfrm>
            <a:off x="4639552" y="2429692"/>
            <a:ext cx="957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D3EFB-3D95-49E0-9675-FCE86FEE95EE}"/>
              </a:ext>
            </a:extLst>
          </p:cNvPr>
          <p:cNvSpPr txBox="1"/>
          <p:nvPr/>
        </p:nvSpPr>
        <p:spPr>
          <a:xfrm>
            <a:off x="3578590" y="3316850"/>
            <a:ext cx="957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1AB48C-F22A-4256-8A28-AF79521447C6}"/>
              </a:ext>
            </a:extLst>
          </p:cNvPr>
          <p:cNvSpPr txBox="1"/>
          <p:nvPr/>
        </p:nvSpPr>
        <p:spPr>
          <a:xfrm>
            <a:off x="4618839" y="3311432"/>
            <a:ext cx="957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120423925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a of galilee">
            <a:extLst>
              <a:ext uri="{FF2B5EF4-FFF2-40B4-BE49-F238E27FC236}">
                <a16:creationId xmlns:a16="http://schemas.microsoft.com/office/drawing/2014/main" id="{2AA38D9E-9723-4372-9F28-83722816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490"/>
            <a:ext cx="9246632" cy="5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1AB48C-F22A-4256-8A28-AF79521447C6}"/>
              </a:ext>
            </a:extLst>
          </p:cNvPr>
          <p:cNvSpPr txBox="1"/>
          <p:nvPr/>
        </p:nvSpPr>
        <p:spPr>
          <a:xfrm>
            <a:off x="122459" y="103208"/>
            <a:ext cx="7164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638D8F"/>
                </a:solidFill>
              </a:rPr>
              <a:t>#4: </a:t>
            </a:r>
            <a:r>
              <a:rPr lang="en-US" sz="6000" cap="all" dirty="0">
                <a:solidFill>
                  <a:srgbClr val="638D8F"/>
                </a:solidFill>
                <a:latin typeface="Kingthings Exeter" panose="02000000000000000000" pitchFamily="2" charset="0"/>
              </a:rPr>
              <a:t>The Sea of Galilee</a:t>
            </a:r>
          </a:p>
        </p:txBody>
      </p:sp>
    </p:spTree>
    <p:extLst>
      <p:ext uri="{BB962C8B-B14F-4D97-AF65-F5344CB8AC3E}">
        <p14:creationId xmlns:p14="http://schemas.microsoft.com/office/powerpoint/2010/main" val="238830230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C6C8-2F71-4A53-8A85-8EAA4C09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Luke 5:1-11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F4EAB-28E9-4825-ACB6-D54DF57B2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1339987"/>
            <a:ext cx="8813590" cy="5189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 baseline="30000" dirty="0"/>
              <a:t>1 </a:t>
            </a:r>
            <a:r>
              <a:rPr lang="en-US" sz="2500" dirty="0"/>
              <a:t>On one occasion, while the crowd was pressing in on him to hear the word of God, he was standing by the lake of Gennesaret, </a:t>
            </a:r>
            <a:r>
              <a:rPr lang="en-US" sz="2500" b="1" baseline="30000" dirty="0"/>
              <a:t>2 </a:t>
            </a:r>
            <a:r>
              <a:rPr lang="en-US" sz="2500" dirty="0"/>
              <a:t>and he saw two boats by the lake, but the fishermen had gone out of them and were washing their nets. </a:t>
            </a:r>
            <a:r>
              <a:rPr lang="en-US" sz="2500" b="1" baseline="30000" dirty="0"/>
              <a:t>3 </a:t>
            </a:r>
            <a:r>
              <a:rPr lang="en-US" sz="2500" dirty="0"/>
              <a:t>Getting into one of the boats, which was Simon's, he asked him to put out a little from the land. And he sat down and taught the people from the boat. </a:t>
            </a:r>
          </a:p>
        </p:txBody>
      </p:sp>
      <p:pic>
        <p:nvPicPr>
          <p:cNvPr id="4" name="Picture 2" descr="Image result for sea of galilee">
            <a:extLst>
              <a:ext uri="{FF2B5EF4-FFF2-40B4-BE49-F238E27FC236}">
                <a16:creationId xmlns:a16="http://schemas.microsoft.com/office/drawing/2014/main" id="{2AA38D9E-9723-4372-9F28-83722816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45" y="3490731"/>
            <a:ext cx="5379395" cy="328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53649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2D0C80-5B97-4363-8747-C563F9146CA0}"/>
              </a:ext>
            </a:extLst>
          </p:cNvPr>
          <p:cNvSpPr/>
          <p:nvPr/>
        </p:nvSpPr>
        <p:spPr>
          <a:xfrm>
            <a:off x="4572000" y="3423074"/>
            <a:ext cx="4995955" cy="379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Image result for bat boat lego">
            <a:extLst>
              <a:ext uri="{FF2B5EF4-FFF2-40B4-BE49-F238E27FC236}">
                <a16:creationId xmlns:a16="http://schemas.microsoft.com/office/drawing/2014/main" id="{C2A252A2-35A7-40A3-A98C-8EA553F30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/>
          <a:stretch/>
        </p:blipFill>
        <p:spPr bwMode="auto">
          <a:xfrm>
            <a:off x="4882740" y="3445355"/>
            <a:ext cx="3982579" cy="368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rowboat">
            <a:extLst>
              <a:ext uri="{FF2B5EF4-FFF2-40B4-BE49-F238E27FC236}">
                <a16:creationId xmlns:a16="http://schemas.microsoft.com/office/drawing/2014/main" id="{F3EEFB29-2EF4-4080-B156-86AC39537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t="8582" r="2426" b="434"/>
          <a:stretch/>
        </p:blipFill>
        <p:spPr bwMode="auto">
          <a:xfrm>
            <a:off x="1" y="3423074"/>
            <a:ext cx="4572000" cy="343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first century fishing boat sea of galilee">
            <a:extLst>
              <a:ext uri="{FF2B5EF4-FFF2-40B4-BE49-F238E27FC236}">
                <a16:creationId xmlns:a16="http://schemas.microsoft.com/office/drawing/2014/main" id="{0A41BF03-BE7C-471B-848C-820F8B096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73" y="-595446"/>
            <a:ext cx="4824841" cy="401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ruise boat">
            <a:extLst>
              <a:ext uri="{FF2B5EF4-FFF2-40B4-BE49-F238E27FC236}">
                <a16:creationId xmlns:a16="http://schemas.microsoft.com/office/drawing/2014/main" id="{19CDE386-4898-41FD-A2BD-9A9E8CE51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-477" r="14598" b="477"/>
          <a:stretch/>
        </p:blipFill>
        <p:spPr bwMode="auto">
          <a:xfrm>
            <a:off x="-358927" y="-4344"/>
            <a:ext cx="4930928" cy="343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47646F5-CB18-4A23-85BC-4F2822A38C11}"/>
              </a:ext>
            </a:extLst>
          </p:cNvPr>
          <p:cNvSpPr/>
          <p:nvPr/>
        </p:nvSpPr>
        <p:spPr>
          <a:xfrm>
            <a:off x="3562192" y="3426290"/>
            <a:ext cx="963988" cy="785946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1D15A62-A0FC-4968-917C-9F4985BC360A}"/>
              </a:ext>
            </a:extLst>
          </p:cNvPr>
          <p:cNvSpPr/>
          <p:nvPr/>
        </p:nvSpPr>
        <p:spPr>
          <a:xfrm>
            <a:off x="3561178" y="2566349"/>
            <a:ext cx="963988" cy="785946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6EA251-D7DA-421F-9934-CEA9E1431E4F}"/>
              </a:ext>
            </a:extLst>
          </p:cNvPr>
          <p:cNvSpPr txBox="1"/>
          <p:nvPr/>
        </p:nvSpPr>
        <p:spPr>
          <a:xfrm>
            <a:off x="3559144" y="2429693"/>
            <a:ext cx="957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86AA0A-2B83-4608-B5AC-9BE079785A7A}"/>
              </a:ext>
            </a:extLst>
          </p:cNvPr>
          <p:cNvSpPr/>
          <p:nvPr/>
        </p:nvSpPr>
        <p:spPr>
          <a:xfrm>
            <a:off x="4639552" y="2558198"/>
            <a:ext cx="957313" cy="798783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D075A6-8A02-4A86-BE63-F3CA865A4941}"/>
              </a:ext>
            </a:extLst>
          </p:cNvPr>
          <p:cNvSpPr txBox="1"/>
          <p:nvPr/>
        </p:nvSpPr>
        <p:spPr>
          <a:xfrm>
            <a:off x="4639552" y="2429692"/>
            <a:ext cx="957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D3EFB-3D95-49E0-9675-FCE86FEE95EE}"/>
              </a:ext>
            </a:extLst>
          </p:cNvPr>
          <p:cNvSpPr txBox="1"/>
          <p:nvPr/>
        </p:nvSpPr>
        <p:spPr>
          <a:xfrm>
            <a:off x="3578590" y="3316850"/>
            <a:ext cx="957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1AB48C-F22A-4256-8A28-AF79521447C6}"/>
              </a:ext>
            </a:extLst>
          </p:cNvPr>
          <p:cNvSpPr txBox="1"/>
          <p:nvPr/>
        </p:nvSpPr>
        <p:spPr>
          <a:xfrm>
            <a:off x="4618839" y="3311432"/>
            <a:ext cx="957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98777843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51AB48C-F22A-4256-8A28-AF79521447C6}"/>
              </a:ext>
            </a:extLst>
          </p:cNvPr>
          <p:cNvSpPr txBox="1"/>
          <p:nvPr/>
        </p:nvSpPr>
        <p:spPr>
          <a:xfrm>
            <a:off x="201521" y="103208"/>
            <a:ext cx="83535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638D8F"/>
                </a:solidFill>
              </a:rPr>
              <a:t>#2: </a:t>
            </a:r>
            <a:r>
              <a:rPr lang="en-US" sz="6000" cap="all" dirty="0">
                <a:solidFill>
                  <a:srgbClr val="638D8F"/>
                </a:solidFill>
                <a:latin typeface="Kingthings Exeter" panose="02000000000000000000" pitchFamily="2" charset="0"/>
              </a:rPr>
              <a:t>Galilean Fishing Boat</a:t>
            </a:r>
          </a:p>
        </p:txBody>
      </p:sp>
      <p:pic>
        <p:nvPicPr>
          <p:cNvPr id="4" name="Picture 2" descr="Image result for first century fishing boat sea of galilee">
            <a:extLst>
              <a:ext uri="{FF2B5EF4-FFF2-40B4-BE49-F238E27FC236}">
                <a16:creationId xmlns:a16="http://schemas.microsoft.com/office/drawing/2014/main" id="{1618F2FE-4929-4B1C-B7BF-707DF5BB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17" y="1078385"/>
            <a:ext cx="6815385" cy="567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9121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21027</TotalTime>
  <Words>113</Words>
  <Application>Microsoft Office PowerPoint</Application>
  <PresentationFormat>On-screen Show (4:3)</PresentationFormat>
  <Paragraphs>34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Kingthings Exeter</vt:lpstr>
      <vt:lpstr>Tw Cen MT</vt:lpstr>
      <vt:lpstr>Ubuntu</vt:lpstr>
      <vt:lpstr>3_Office Theme</vt:lpstr>
      <vt:lpstr>7_Office Theme</vt:lpstr>
      <vt:lpstr>PowerPoint Presentation</vt:lpstr>
      <vt:lpstr>PowerPoint Presentation</vt:lpstr>
      <vt:lpstr>PowerPoint Presentation</vt:lpstr>
      <vt:lpstr>Luke 5:1-11</vt:lpstr>
      <vt:lpstr>PowerPoint Presentation</vt:lpstr>
      <vt:lpstr>PowerPoint Presentation</vt:lpstr>
      <vt:lpstr>Luke 5:1-11</vt:lpstr>
      <vt:lpstr>PowerPoint Presentation</vt:lpstr>
      <vt:lpstr>PowerPoint Presentation</vt:lpstr>
      <vt:lpstr>PowerPoint Presentation</vt:lpstr>
      <vt:lpstr>Luke 5:1-11</vt:lpstr>
      <vt:lpstr>Luke 5:1-11</vt:lpstr>
      <vt:lpstr>Luke 5:27-32</vt:lpstr>
      <vt:lpstr>Luke 5:27-32</vt:lpstr>
      <vt:lpstr>Luke 5:27-32</vt:lpstr>
      <vt:lpstr>Luke 5:27-32</vt:lpstr>
      <vt:lpstr>JESUS’ UNLIKELY FOLLOWERS</vt:lpstr>
      <vt:lpstr>JESUS’ UNLIKELY FOLLOWERS</vt:lpstr>
      <vt:lpstr>JESUS’ UNLIKELY FOLLOWERS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Tallgrass Church</dc:creator>
  <cp:lastModifiedBy> </cp:lastModifiedBy>
  <cp:revision>410</cp:revision>
  <cp:lastPrinted>2018-07-22T19:51:09Z</cp:lastPrinted>
  <dcterms:created xsi:type="dcterms:W3CDTF">2018-04-05T21:46:16Z</dcterms:created>
  <dcterms:modified xsi:type="dcterms:W3CDTF">2019-02-25T17:13:18Z</dcterms:modified>
</cp:coreProperties>
</file>