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8.JPG" ContentType="image/pn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  <p:sldMasterId id="2147483938" r:id="rId2"/>
    <p:sldMasterId id="2147483950" r:id="rId3"/>
  </p:sldMasterIdLst>
  <p:notesMasterIdLst>
    <p:notesMasterId r:id="rId55"/>
  </p:notesMasterIdLst>
  <p:handoutMasterIdLst>
    <p:handoutMasterId r:id="rId56"/>
  </p:handoutMasterIdLst>
  <p:sldIdLst>
    <p:sldId id="885" r:id="rId4"/>
    <p:sldId id="2075" r:id="rId5"/>
    <p:sldId id="2076" r:id="rId6"/>
    <p:sldId id="894" r:id="rId7"/>
    <p:sldId id="2078" r:id="rId8"/>
    <p:sldId id="2062" r:id="rId9"/>
    <p:sldId id="2081" r:id="rId10"/>
    <p:sldId id="2079" r:id="rId11"/>
    <p:sldId id="2080" r:id="rId12"/>
    <p:sldId id="2082" r:id="rId13"/>
    <p:sldId id="2084" r:id="rId14"/>
    <p:sldId id="2064" r:id="rId15"/>
    <p:sldId id="2065" r:id="rId16"/>
    <p:sldId id="2066" r:id="rId17"/>
    <p:sldId id="2067" r:id="rId18"/>
    <p:sldId id="2068" r:id="rId19"/>
    <p:sldId id="2063" r:id="rId20"/>
    <p:sldId id="889" r:id="rId21"/>
    <p:sldId id="2086" r:id="rId22"/>
    <p:sldId id="1813" r:id="rId23"/>
    <p:sldId id="1814" r:id="rId24"/>
    <p:sldId id="2044" r:id="rId25"/>
    <p:sldId id="2045" r:id="rId26"/>
    <p:sldId id="2046" r:id="rId27"/>
    <p:sldId id="2047" r:id="rId28"/>
    <p:sldId id="2049" r:id="rId29"/>
    <p:sldId id="2048" r:id="rId30"/>
    <p:sldId id="2050" r:id="rId31"/>
    <p:sldId id="2051" r:id="rId32"/>
    <p:sldId id="2052" r:id="rId33"/>
    <p:sldId id="2053" r:id="rId34"/>
    <p:sldId id="2054" r:id="rId35"/>
    <p:sldId id="2055" r:id="rId36"/>
    <p:sldId id="2057" r:id="rId37"/>
    <p:sldId id="2056" r:id="rId38"/>
    <p:sldId id="2042" r:id="rId39"/>
    <p:sldId id="2043" r:id="rId40"/>
    <p:sldId id="1815" r:id="rId41"/>
    <p:sldId id="1816" r:id="rId42"/>
    <p:sldId id="1738" r:id="rId43"/>
    <p:sldId id="1739" r:id="rId44"/>
    <p:sldId id="1740" r:id="rId45"/>
    <p:sldId id="1741" r:id="rId46"/>
    <p:sldId id="2041" r:id="rId47"/>
    <p:sldId id="2087" r:id="rId48"/>
    <p:sldId id="2059" r:id="rId49"/>
    <p:sldId id="2072" r:id="rId50"/>
    <p:sldId id="2073" r:id="rId51"/>
    <p:sldId id="2074" r:id="rId52"/>
    <p:sldId id="2060" r:id="rId53"/>
    <p:sldId id="2088" r:id="rId5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5797"/>
    <a:srgbClr val="197790"/>
    <a:srgbClr val="2DB4B7"/>
    <a:srgbClr val="F7C86E"/>
    <a:srgbClr val="C8780E"/>
    <a:srgbClr val="B38939"/>
    <a:srgbClr val="F1E8E0"/>
    <a:srgbClr val="413217"/>
    <a:srgbClr val="342F24"/>
    <a:srgbClr val="7849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95" autoAdjust="0"/>
    <p:restoredTop sz="95232" autoAdjust="0"/>
  </p:normalViewPr>
  <p:slideViewPr>
    <p:cSldViewPr snapToGrid="0">
      <p:cViewPr varScale="1">
        <p:scale>
          <a:sx n="82" d="100"/>
          <a:sy n="82" d="100"/>
        </p:scale>
        <p:origin x="134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viewProps" Target="viewProps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presProps" Target="pres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E109B5A-3FB5-44BB-A9FF-7204AB88B7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4D14F0-9E91-4B4D-8C59-DA912D5ADF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C3575E-F107-4B1B-9A6A-1987E4F175F7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FFF1E8-B1CC-4665-AAB5-38D73A705B4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588182-5037-4C38-94F7-D922B23877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F7C3D-91A2-4C11-A12D-C0DDED5B5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092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9ACD25-4F95-4891-9E0D-90A6CEC2F40C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D3BFB-D1C6-48C8-A46B-B7D0457C5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4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4D3BFB-D1C6-48C8-A46B-B7D0457C5E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3735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4D3BFB-D1C6-48C8-A46B-B7D0457C5E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389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4D3BFB-D1C6-48C8-A46B-B7D0457C5E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4578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4D3BFB-D1C6-48C8-A46B-B7D0457C5E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8746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4D3BFB-D1C6-48C8-A46B-B7D0457C5E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667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4D3BFB-D1C6-48C8-A46B-B7D0457C5E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0174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4D3BFB-D1C6-48C8-A46B-B7D0457C5E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207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4698152"/>
      </p:ext>
    </p:extLst>
  </p:cSld>
  <p:clrMapOvr>
    <a:masterClrMapping/>
  </p:clrMapOvr>
  <p:transition advClick="0" advTm="20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4181224"/>
      </p:ext>
    </p:extLst>
  </p:cSld>
  <p:clrMapOvr>
    <a:masterClrMapping/>
  </p:clrMapOvr>
  <p:transition advClick="0" advTm="20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43600" y="1066800"/>
            <a:ext cx="14478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1066800"/>
            <a:ext cx="4191000" cy="4953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0158837"/>
      </p:ext>
    </p:extLst>
  </p:cSld>
  <p:clrMapOvr>
    <a:masterClrMapping/>
  </p:clrMapOvr>
  <p:transition advClick="0" advTm="20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066800"/>
            <a:ext cx="57912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00200" y="2438400"/>
            <a:ext cx="28194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438400"/>
            <a:ext cx="28194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2824691"/>
      </p:ext>
    </p:extLst>
  </p:cSld>
  <p:clrMapOvr>
    <a:masterClrMapping/>
  </p:clrMapOvr>
  <p:transition advClick="0" advTm="20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066800"/>
            <a:ext cx="57912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00200" y="2438400"/>
            <a:ext cx="28194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0" y="2438400"/>
            <a:ext cx="2819400" cy="1714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0" y="4305300"/>
            <a:ext cx="2819400" cy="1714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6277015"/>
      </p:ext>
    </p:extLst>
  </p:cSld>
  <p:clrMapOvr>
    <a:masterClrMapping/>
  </p:clrMapOvr>
  <p:transition advClick="0" advTm="20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8D11D86-7CDD-439B-B1F8-C9806E40C1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39844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275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009" y="151486"/>
            <a:ext cx="8776535" cy="1053474"/>
          </a:xfrm>
        </p:spPr>
        <p:txBody>
          <a:bodyPr/>
          <a:lstStyle>
            <a:lvl1pPr>
              <a:defRPr b="1" i="0" baseline="0">
                <a:solidFill>
                  <a:srgbClr val="2E5797"/>
                </a:solidFill>
                <a:latin typeface="Ubuntu" panose="020B05040306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009" y="1392965"/>
            <a:ext cx="8776535" cy="538488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D6C723-33FE-499B-8D76-3195849EA7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125" y="5287681"/>
            <a:ext cx="1384420" cy="149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1502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456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4513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9053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019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8432192"/>
      </p:ext>
    </p:extLst>
  </p:cSld>
  <p:clrMapOvr>
    <a:masterClrMapping/>
  </p:clrMapOvr>
  <p:transition advClick="0" advTm="2000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2447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81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3608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6465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7967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8D11D86-7CDD-439B-B1F8-C9806E40C1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39844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3831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9E34AEB6-986E-4078-8D5F-3F325DD11793}"/>
              </a:ext>
            </a:extLst>
          </p:cNvPr>
          <p:cNvSpPr/>
          <p:nvPr userDrawn="1"/>
        </p:nvSpPr>
        <p:spPr>
          <a:xfrm rot="10800000" flipH="1">
            <a:off x="0" y="928801"/>
            <a:ext cx="9765102" cy="337836"/>
          </a:xfrm>
          <a:prstGeom prst="triangle">
            <a:avLst>
              <a:gd name="adj" fmla="val 0"/>
            </a:avLst>
          </a:prstGeom>
          <a:solidFill>
            <a:srgbClr val="2E5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EABD0F-401F-4295-AF84-8E3792241555}"/>
              </a:ext>
            </a:extLst>
          </p:cNvPr>
          <p:cNvSpPr/>
          <p:nvPr userDrawn="1"/>
        </p:nvSpPr>
        <p:spPr>
          <a:xfrm>
            <a:off x="1" y="-60385"/>
            <a:ext cx="9144000" cy="992038"/>
          </a:xfrm>
          <a:prstGeom prst="rect">
            <a:avLst/>
          </a:prstGeom>
          <a:solidFill>
            <a:srgbClr val="2E5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2009" y="151486"/>
            <a:ext cx="8776535" cy="1053474"/>
          </a:xfrm>
        </p:spPr>
        <p:txBody>
          <a:bodyPr/>
          <a:lstStyle>
            <a:lvl1pPr>
              <a:defRPr b="1" i="0" baseline="0">
                <a:solidFill>
                  <a:schemeClr val="bg1"/>
                </a:solidFill>
                <a:latin typeface="Ubuntu" panose="020B0504030602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009" y="1392965"/>
            <a:ext cx="8776535" cy="538488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D6C723-33FE-499B-8D76-3195849EA7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125" y="5287681"/>
            <a:ext cx="1384420" cy="149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558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2009" y="151486"/>
            <a:ext cx="8776535" cy="1053474"/>
          </a:xfrm>
        </p:spPr>
        <p:txBody>
          <a:bodyPr/>
          <a:lstStyle>
            <a:lvl1pPr>
              <a:defRPr b="1" i="0" baseline="0">
                <a:solidFill>
                  <a:schemeClr val="bg1"/>
                </a:solidFill>
                <a:latin typeface="Ubuntu" panose="020B0504030602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009" y="1392965"/>
            <a:ext cx="8776535" cy="538488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D6C723-33FE-499B-8D76-3195849EA7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125" y="5287681"/>
            <a:ext cx="1384420" cy="149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9339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1321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663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1009970"/>
      </p:ext>
    </p:extLst>
  </p:cSld>
  <p:clrMapOvr>
    <a:masterClrMapping/>
  </p:clrMapOvr>
  <p:transition advClick="0" advTm="20000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443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275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4883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6359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7221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7634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834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2438400"/>
            <a:ext cx="28194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438400"/>
            <a:ext cx="28194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130874"/>
      </p:ext>
    </p:extLst>
  </p:cSld>
  <p:clrMapOvr>
    <a:masterClrMapping/>
  </p:clrMapOvr>
  <p:transition advClick="0" advTm="20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90200055"/>
      </p:ext>
    </p:extLst>
  </p:cSld>
  <p:clrMapOvr>
    <a:masterClrMapping/>
  </p:clrMapOvr>
  <p:transition advClick="0" advTm="20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8603141"/>
      </p:ext>
    </p:extLst>
  </p:cSld>
  <p:clrMapOvr>
    <a:masterClrMapping/>
  </p:clrMapOvr>
  <p:transition advClick="0" advTm="20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6562978"/>
      </p:ext>
    </p:extLst>
  </p:cSld>
  <p:clrMapOvr>
    <a:masterClrMapping/>
  </p:clrMapOvr>
  <p:transition advClick="0" advTm="20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7610984"/>
      </p:ext>
    </p:extLst>
  </p:cSld>
  <p:clrMapOvr>
    <a:masterClrMapping/>
  </p:clrMapOvr>
  <p:transition advClick="0" advTm="20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4641353"/>
      </p:ext>
    </p:extLst>
  </p:cSld>
  <p:clrMapOvr>
    <a:masterClrMapping/>
  </p:clrMapOvr>
  <p:transition advClick="0" advTm="2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1066800"/>
            <a:ext cx="5791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2438400"/>
            <a:ext cx="5791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509233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  <p:sldLayoutId id="2147483937" r:id="rId13"/>
  </p:sldLayoutIdLst>
  <p:transition advClick="0" advTm="2000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95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673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  <p:sldLayoutId id="21474839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B2407-F046-4880-952C-79B2E8FF4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18CDB7-B217-438D-9B6C-41A9FCA8820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02C89C-41F9-4C96-8CB5-95E3A20146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92" y="224286"/>
            <a:ext cx="8169215" cy="6126911"/>
          </a:xfrm>
        </p:spPr>
      </p:pic>
    </p:spTree>
    <p:extLst>
      <p:ext uri="{BB962C8B-B14F-4D97-AF65-F5344CB8AC3E}">
        <p14:creationId xmlns:p14="http://schemas.microsoft.com/office/powerpoint/2010/main" val="68630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0D388341-9587-457F-B5D9-A64889AC23D3}"/>
              </a:ext>
            </a:extLst>
          </p:cNvPr>
          <p:cNvSpPr/>
          <p:nvPr/>
        </p:nvSpPr>
        <p:spPr>
          <a:xfrm rot="10800000" flipH="1">
            <a:off x="0" y="935085"/>
            <a:ext cx="9765102" cy="337836"/>
          </a:xfrm>
          <a:prstGeom prst="triangle">
            <a:avLst>
              <a:gd name="adj" fmla="val 0"/>
            </a:avLst>
          </a:prstGeom>
          <a:solidFill>
            <a:srgbClr val="2E5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33BE2E-325A-4A66-B2ED-9D6F5BFDE651}"/>
              </a:ext>
            </a:extLst>
          </p:cNvPr>
          <p:cNvSpPr/>
          <p:nvPr/>
        </p:nvSpPr>
        <p:spPr>
          <a:xfrm>
            <a:off x="1" y="-60385"/>
            <a:ext cx="9144000" cy="992038"/>
          </a:xfrm>
          <a:prstGeom prst="rect">
            <a:avLst/>
          </a:prstGeom>
          <a:solidFill>
            <a:srgbClr val="2E5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EAD048-720E-47CE-9A43-658E55AE0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09" y="142860"/>
            <a:ext cx="8776535" cy="926816"/>
          </a:xfrm>
        </p:spPr>
        <p:txBody>
          <a:bodyPr>
            <a:noAutofit/>
          </a:bodyPr>
          <a:lstStyle/>
          <a:p>
            <a:r>
              <a:rPr lang="en-US" sz="6500" cap="small" dirty="0">
                <a:solidFill>
                  <a:schemeClr val="bg1"/>
                </a:solidFill>
              </a:rPr>
              <a:t>2019 Budget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B72D36-0033-497E-93B8-624DE9C8C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098AF48A-5FD1-4AF7-8B9D-AB7A6F1BA5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106" y="1272561"/>
            <a:ext cx="5222039" cy="555883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90BF8C8-880F-4ADF-B4C3-81DB6069B75E}"/>
              </a:ext>
            </a:extLst>
          </p:cNvPr>
          <p:cNvSpPr txBox="1">
            <a:spLocks/>
          </p:cNvSpPr>
          <p:nvPr/>
        </p:nvSpPr>
        <p:spPr>
          <a:xfrm rot="20963244">
            <a:off x="2843283" y="4618353"/>
            <a:ext cx="5507989" cy="978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rgbClr val="2E5797"/>
                </a:solidFill>
                <a:latin typeface="Ubuntu" panose="020B0504030602030204" pitchFamily="34" charset="0"/>
                <a:ea typeface="+mj-ea"/>
                <a:cs typeface="+mj-cs"/>
              </a:defRPr>
            </a:lvl1pPr>
          </a:lstStyle>
          <a:p>
            <a:r>
              <a:rPr lang="en-US" spc="300" dirty="0">
                <a:solidFill>
                  <a:schemeClr val="bg1"/>
                </a:solidFill>
              </a:rPr>
              <a:t>QUESTIONS?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3858D70-2E7E-4D27-897E-750B15D1F5C4}"/>
              </a:ext>
            </a:extLst>
          </p:cNvPr>
          <p:cNvSpPr txBox="1">
            <a:spLocks/>
          </p:cNvSpPr>
          <p:nvPr/>
        </p:nvSpPr>
        <p:spPr>
          <a:xfrm rot="20963244">
            <a:off x="3314864" y="4995746"/>
            <a:ext cx="5507989" cy="978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rgbClr val="2E5797"/>
                </a:solidFill>
                <a:latin typeface="Ubuntu" panose="020B0504030602030204" pitchFamily="34" charset="0"/>
                <a:ea typeface="+mj-ea"/>
                <a:cs typeface="+mj-cs"/>
              </a:defRPr>
            </a:lvl1pPr>
          </a:lstStyle>
          <a:p>
            <a:r>
              <a:rPr lang="en-US" sz="3300" b="0" spc="600" dirty="0">
                <a:solidFill>
                  <a:schemeClr val="bg1"/>
                </a:solidFill>
              </a:rPr>
              <a:t>COMMENTS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5E3EF80-59BC-49F5-A9BB-D901190996AA}"/>
              </a:ext>
            </a:extLst>
          </p:cNvPr>
          <p:cNvSpPr txBox="1">
            <a:spLocks/>
          </p:cNvSpPr>
          <p:nvPr/>
        </p:nvSpPr>
        <p:spPr>
          <a:xfrm rot="20963244">
            <a:off x="3665672" y="5302722"/>
            <a:ext cx="5507989" cy="978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rgbClr val="2E5797"/>
                </a:solidFill>
                <a:latin typeface="Ubuntu" panose="020B0504030602030204" pitchFamily="34" charset="0"/>
                <a:ea typeface="+mj-ea"/>
                <a:cs typeface="+mj-cs"/>
              </a:defRPr>
            </a:lvl1pPr>
          </a:lstStyle>
          <a:p>
            <a:r>
              <a:rPr lang="en-US" sz="2500" b="0" dirty="0">
                <a:solidFill>
                  <a:schemeClr val="bg1"/>
                </a:solidFill>
              </a:rPr>
              <a:t>TESTIMONIES</a:t>
            </a:r>
          </a:p>
        </p:txBody>
      </p:sp>
    </p:spTree>
    <p:extLst>
      <p:ext uri="{BB962C8B-B14F-4D97-AF65-F5344CB8AC3E}">
        <p14:creationId xmlns:p14="http://schemas.microsoft.com/office/powerpoint/2010/main" val="3440573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0D388341-9587-457F-B5D9-A64889AC23D3}"/>
              </a:ext>
            </a:extLst>
          </p:cNvPr>
          <p:cNvSpPr/>
          <p:nvPr/>
        </p:nvSpPr>
        <p:spPr>
          <a:xfrm rot="10800000" flipH="1">
            <a:off x="0" y="935085"/>
            <a:ext cx="9765102" cy="337836"/>
          </a:xfrm>
          <a:prstGeom prst="triangle">
            <a:avLst>
              <a:gd name="adj" fmla="val 0"/>
            </a:avLst>
          </a:prstGeom>
          <a:solidFill>
            <a:srgbClr val="2E5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33BE2E-325A-4A66-B2ED-9D6F5BFDE651}"/>
              </a:ext>
            </a:extLst>
          </p:cNvPr>
          <p:cNvSpPr/>
          <p:nvPr/>
        </p:nvSpPr>
        <p:spPr>
          <a:xfrm>
            <a:off x="1" y="-60385"/>
            <a:ext cx="9144000" cy="992038"/>
          </a:xfrm>
          <a:prstGeom prst="rect">
            <a:avLst/>
          </a:prstGeom>
          <a:solidFill>
            <a:srgbClr val="2E5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EAD048-720E-47CE-9A43-658E55AE0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09" y="142860"/>
            <a:ext cx="8776535" cy="926816"/>
          </a:xfrm>
        </p:spPr>
        <p:txBody>
          <a:bodyPr>
            <a:noAutofit/>
          </a:bodyPr>
          <a:lstStyle/>
          <a:p>
            <a:r>
              <a:rPr lang="en-US" sz="5500" dirty="0">
                <a:solidFill>
                  <a:schemeClr val="bg1"/>
                </a:solidFill>
              </a:rPr>
              <a:t>#</a:t>
            </a:r>
            <a:r>
              <a:rPr lang="en-US" sz="5500" dirty="0" err="1">
                <a:solidFill>
                  <a:schemeClr val="bg1"/>
                </a:solidFill>
              </a:rPr>
              <a:t>reclaimingneighboring</a:t>
            </a:r>
            <a:endParaRPr lang="en-US" sz="5500" dirty="0">
              <a:solidFill>
                <a:schemeClr val="bg1"/>
              </a:solidFill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79610F3E-7284-4378-A888-B632E9196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09" y="1392965"/>
            <a:ext cx="8776535" cy="53848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6500" dirty="0"/>
          </a:p>
          <a:p>
            <a:pPr marL="0" indent="0" algn="ctr">
              <a:buNone/>
            </a:pPr>
            <a:r>
              <a:rPr lang="en-US" sz="6500" dirty="0"/>
              <a:t>Let’s hear some *neighboring stories!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*Tallgrass Mission Statement: Because God first loved us,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   we exist to love God and love our neighbors.</a:t>
            </a:r>
          </a:p>
        </p:txBody>
      </p:sp>
    </p:spTree>
    <p:extLst>
      <p:ext uri="{BB962C8B-B14F-4D97-AF65-F5344CB8AC3E}">
        <p14:creationId xmlns:p14="http://schemas.microsoft.com/office/powerpoint/2010/main" val="2200741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0D388341-9587-457F-B5D9-A64889AC23D3}"/>
              </a:ext>
            </a:extLst>
          </p:cNvPr>
          <p:cNvSpPr/>
          <p:nvPr/>
        </p:nvSpPr>
        <p:spPr>
          <a:xfrm rot="10800000" flipH="1">
            <a:off x="0" y="935085"/>
            <a:ext cx="9765102" cy="337836"/>
          </a:xfrm>
          <a:prstGeom prst="triangle">
            <a:avLst>
              <a:gd name="adj" fmla="val 0"/>
            </a:avLst>
          </a:prstGeom>
          <a:solidFill>
            <a:srgbClr val="2E5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33BE2E-325A-4A66-B2ED-9D6F5BFDE651}"/>
              </a:ext>
            </a:extLst>
          </p:cNvPr>
          <p:cNvSpPr/>
          <p:nvPr/>
        </p:nvSpPr>
        <p:spPr>
          <a:xfrm>
            <a:off x="1" y="-60385"/>
            <a:ext cx="9144000" cy="992038"/>
          </a:xfrm>
          <a:prstGeom prst="rect">
            <a:avLst/>
          </a:prstGeom>
          <a:solidFill>
            <a:srgbClr val="2E5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EAD048-720E-47CE-9A43-658E55AE0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09" y="142860"/>
            <a:ext cx="8776535" cy="926816"/>
          </a:xfrm>
        </p:spPr>
        <p:txBody>
          <a:bodyPr>
            <a:noAutofit/>
          </a:bodyPr>
          <a:lstStyle/>
          <a:p>
            <a:r>
              <a:rPr lang="en-US" sz="5500" dirty="0">
                <a:solidFill>
                  <a:schemeClr val="bg1"/>
                </a:solidFill>
              </a:rPr>
              <a:t>#</a:t>
            </a:r>
            <a:r>
              <a:rPr lang="en-US" sz="5500" dirty="0" err="1">
                <a:solidFill>
                  <a:schemeClr val="bg1"/>
                </a:solidFill>
              </a:rPr>
              <a:t>reclaimingneighboring</a:t>
            </a:r>
            <a:endParaRPr lang="en-US" sz="5500" dirty="0">
              <a:solidFill>
                <a:schemeClr val="bg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0AAAD4-A967-4FD2-B2E9-B05FED2DBD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0" y="1707502"/>
            <a:ext cx="8965925" cy="5040812"/>
          </a:xfrm>
        </p:spPr>
      </p:pic>
    </p:spTree>
    <p:extLst>
      <p:ext uri="{BB962C8B-B14F-4D97-AF65-F5344CB8AC3E}">
        <p14:creationId xmlns:p14="http://schemas.microsoft.com/office/powerpoint/2010/main" val="3977303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0D388341-9587-457F-B5D9-A64889AC23D3}"/>
              </a:ext>
            </a:extLst>
          </p:cNvPr>
          <p:cNvSpPr/>
          <p:nvPr/>
        </p:nvSpPr>
        <p:spPr>
          <a:xfrm rot="10800000" flipH="1">
            <a:off x="0" y="935085"/>
            <a:ext cx="9765102" cy="337836"/>
          </a:xfrm>
          <a:prstGeom prst="triangle">
            <a:avLst>
              <a:gd name="adj" fmla="val 0"/>
            </a:avLst>
          </a:prstGeom>
          <a:solidFill>
            <a:srgbClr val="2E5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33BE2E-325A-4A66-B2ED-9D6F5BFDE651}"/>
              </a:ext>
            </a:extLst>
          </p:cNvPr>
          <p:cNvSpPr/>
          <p:nvPr/>
        </p:nvSpPr>
        <p:spPr>
          <a:xfrm>
            <a:off x="1" y="-60385"/>
            <a:ext cx="9144000" cy="992038"/>
          </a:xfrm>
          <a:prstGeom prst="rect">
            <a:avLst/>
          </a:prstGeom>
          <a:solidFill>
            <a:srgbClr val="2E5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EAD048-720E-47CE-9A43-658E55AE0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09" y="142860"/>
            <a:ext cx="8776535" cy="926816"/>
          </a:xfrm>
        </p:spPr>
        <p:txBody>
          <a:bodyPr>
            <a:noAutofit/>
          </a:bodyPr>
          <a:lstStyle/>
          <a:p>
            <a:r>
              <a:rPr lang="en-US" sz="5500" dirty="0">
                <a:solidFill>
                  <a:schemeClr val="bg1"/>
                </a:solidFill>
              </a:rPr>
              <a:t>#</a:t>
            </a:r>
            <a:r>
              <a:rPr lang="en-US" sz="5500" dirty="0" err="1">
                <a:solidFill>
                  <a:schemeClr val="bg1"/>
                </a:solidFill>
              </a:rPr>
              <a:t>reclaimingneighboring</a:t>
            </a:r>
            <a:endParaRPr lang="en-US" sz="5500" dirty="0">
              <a:solidFill>
                <a:schemeClr val="bg1"/>
              </a:solidFill>
            </a:endParaRPr>
          </a:p>
        </p:txBody>
      </p:sp>
      <p:pic>
        <p:nvPicPr>
          <p:cNvPr id="9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66F59D18-3C98-4511-BE96-E8B5C34F8A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324" y="1392238"/>
            <a:ext cx="5246480" cy="5386387"/>
          </a:xfrm>
        </p:spPr>
      </p:pic>
    </p:spTree>
    <p:extLst>
      <p:ext uri="{BB962C8B-B14F-4D97-AF65-F5344CB8AC3E}">
        <p14:creationId xmlns:p14="http://schemas.microsoft.com/office/powerpoint/2010/main" val="1335635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0D388341-9587-457F-B5D9-A64889AC23D3}"/>
              </a:ext>
            </a:extLst>
          </p:cNvPr>
          <p:cNvSpPr/>
          <p:nvPr/>
        </p:nvSpPr>
        <p:spPr>
          <a:xfrm rot="10800000" flipH="1">
            <a:off x="0" y="935085"/>
            <a:ext cx="9765102" cy="337836"/>
          </a:xfrm>
          <a:prstGeom prst="triangle">
            <a:avLst>
              <a:gd name="adj" fmla="val 0"/>
            </a:avLst>
          </a:prstGeom>
          <a:solidFill>
            <a:srgbClr val="2E5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33BE2E-325A-4A66-B2ED-9D6F5BFDE651}"/>
              </a:ext>
            </a:extLst>
          </p:cNvPr>
          <p:cNvSpPr/>
          <p:nvPr/>
        </p:nvSpPr>
        <p:spPr>
          <a:xfrm>
            <a:off x="1" y="-60385"/>
            <a:ext cx="9144000" cy="992038"/>
          </a:xfrm>
          <a:prstGeom prst="rect">
            <a:avLst/>
          </a:prstGeom>
          <a:solidFill>
            <a:srgbClr val="2E5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EAD048-720E-47CE-9A43-658E55AE0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09" y="142860"/>
            <a:ext cx="8776535" cy="926816"/>
          </a:xfrm>
        </p:spPr>
        <p:txBody>
          <a:bodyPr>
            <a:noAutofit/>
          </a:bodyPr>
          <a:lstStyle/>
          <a:p>
            <a:r>
              <a:rPr lang="en-US" sz="5500" dirty="0">
                <a:solidFill>
                  <a:schemeClr val="bg1"/>
                </a:solidFill>
              </a:rPr>
              <a:t>#</a:t>
            </a:r>
            <a:r>
              <a:rPr lang="en-US" sz="5500" dirty="0" err="1">
                <a:solidFill>
                  <a:schemeClr val="bg1"/>
                </a:solidFill>
              </a:rPr>
              <a:t>reclaimingneighboring</a:t>
            </a:r>
            <a:endParaRPr lang="en-US" sz="5500" dirty="0">
              <a:solidFill>
                <a:schemeClr val="bg1"/>
              </a:solidFill>
            </a:endParaRPr>
          </a:p>
        </p:txBody>
      </p:sp>
      <p:pic>
        <p:nvPicPr>
          <p:cNvPr id="9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66F59D18-3C98-4511-BE96-E8B5C34F8A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324" y="1392238"/>
            <a:ext cx="5246480" cy="5386387"/>
          </a:xfr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43E48B0-F760-4944-920A-CCE434FC58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40" y="1337947"/>
            <a:ext cx="5278658" cy="537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932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0D388341-9587-457F-B5D9-A64889AC23D3}"/>
              </a:ext>
            </a:extLst>
          </p:cNvPr>
          <p:cNvSpPr/>
          <p:nvPr/>
        </p:nvSpPr>
        <p:spPr>
          <a:xfrm rot="10800000" flipH="1">
            <a:off x="0" y="935085"/>
            <a:ext cx="9765102" cy="337836"/>
          </a:xfrm>
          <a:prstGeom prst="triangle">
            <a:avLst>
              <a:gd name="adj" fmla="val 0"/>
            </a:avLst>
          </a:prstGeom>
          <a:solidFill>
            <a:srgbClr val="2E5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33BE2E-325A-4A66-B2ED-9D6F5BFDE651}"/>
              </a:ext>
            </a:extLst>
          </p:cNvPr>
          <p:cNvSpPr/>
          <p:nvPr/>
        </p:nvSpPr>
        <p:spPr>
          <a:xfrm>
            <a:off x="1" y="-60385"/>
            <a:ext cx="9144000" cy="992038"/>
          </a:xfrm>
          <a:prstGeom prst="rect">
            <a:avLst/>
          </a:prstGeom>
          <a:solidFill>
            <a:srgbClr val="2E5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EAD048-720E-47CE-9A43-658E55AE0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09" y="142860"/>
            <a:ext cx="8776535" cy="926816"/>
          </a:xfrm>
        </p:spPr>
        <p:txBody>
          <a:bodyPr>
            <a:noAutofit/>
          </a:bodyPr>
          <a:lstStyle/>
          <a:p>
            <a:r>
              <a:rPr lang="en-US" sz="5500" dirty="0">
                <a:solidFill>
                  <a:schemeClr val="bg1"/>
                </a:solidFill>
              </a:rPr>
              <a:t>#</a:t>
            </a:r>
            <a:r>
              <a:rPr lang="en-US" sz="5500" dirty="0" err="1">
                <a:solidFill>
                  <a:schemeClr val="bg1"/>
                </a:solidFill>
              </a:rPr>
              <a:t>reclaimingneighboring</a:t>
            </a:r>
            <a:endParaRPr lang="en-US" sz="5500" dirty="0">
              <a:solidFill>
                <a:schemeClr val="bg1"/>
              </a:solidFill>
            </a:endParaRPr>
          </a:p>
        </p:txBody>
      </p:sp>
      <p:pic>
        <p:nvPicPr>
          <p:cNvPr id="9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66F59D18-3C98-4511-BE96-E8B5C34F8A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324" y="1392238"/>
            <a:ext cx="5246480" cy="5386387"/>
          </a:xfr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43E48B0-F760-4944-920A-CCE434FC58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40" y="1337947"/>
            <a:ext cx="5278658" cy="5377193"/>
          </a:xfrm>
          <a:prstGeom prst="rect">
            <a:avLst/>
          </a:prstGeom>
        </p:spPr>
      </p:pic>
      <p:pic>
        <p:nvPicPr>
          <p:cNvPr id="6" name="Picture 5" descr="A screenshot of a cell phone screen with text&#10;&#10;Description automatically generated">
            <a:extLst>
              <a:ext uri="{FF2B5EF4-FFF2-40B4-BE49-F238E27FC236}">
                <a16:creationId xmlns:a16="http://schemas.microsoft.com/office/drawing/2014/main" id="{B8DAC15E-28FE-400F-969B-DC5E7F061C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871" y="1314962"/>
            <a:ext cx="5288841" cy="528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0D388341-9587-457F-B5D9-A64889AC23D3}"/>
              </a:ext>
            </a:extLst>
          </p:cNvPr>
          <p:cNvSpPr/>
          <p:nvPr/>
        </p:nvSpPr>
        <p:spPr>
          <a:xfrm rot="10800000" flipH="1">
            <a:off x="0" y="935085"/>
            <a:ext cx="9765102" cy="337836"/>
          </a:xfrm>
          <a:prstGeom prst="triangle">
            <a:avLst>
              <a:gd name="adj" fmla="val 0"/>
            </a:avLst>
          </a:prstGeom>
          <a:solidFill>
            <a:srgbClr val="2E5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33BE2E-325A-4A66-B2ED-9D6F5BFDE651}"/>
              </a:ext>
            </a:extLst>
          </p:cNvPr>
          <p:cNvSpPr/>
          <p:nvPr/>
        </p:nvSpPr>
        <p:spPr>
          <a:xfrm>
            <a:off x="1" y="-60385"/>
            <a:ext cx="9144000" cy="992038"/>
          </a:xfrm>
          <a:prstGeom prst="rect">
            <a:avLst/>
          </a:prstGeom>
          <a:solidFill>
            <a:srgbClr val="2E5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EAD048-720E-47CE-9A43-658E55AE0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09" y="142860"/>
            <a:ext cx="8776535" cy="926816"/>
          </a:xfrm>
        </p:spPr>
        <p:txBody>
          <a:bodyPr>
            <a:noAutofit/>
          </a:bodyPr>
          <a:lstStyle/>
          <a:p>
            <a:r>
              <a:rPr lang="en-US" sz="5500" dirty="0">
                <a:solidFill>
                  <a:schemeClr val="bg1"/>
                </a:solidFill>
              </a:rPr>
              <a:t>#</a:t>
            </a:r>
            <a:r>
              <a:rPr lang="en-US" sz="5500" dirty="0" err="1">
                <a:solidFill>
                  <a:schemeClr val="bg1"/>
                </a:solidFill>
              </a:rPr>
              <a:t>reclaimingneighboring</a:t>
            </a:r>
            <a:endParaRPr lang="en-US" sz="5500" dirty="0">
              <a:solidFill>
                <a:schemeClr val="bg1"/>
              </a:solidFill>
            </a:endParaRPr>
          </a:p>
        </p:txBody>
      </p:sp>
      <p:pic>
        <p:nvPicPr>
          <p:cNvPr id="9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66F59D18-3C98-4511-BE96-E8B5C34F8A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324" y="1392238"/>
            <a:ext cx="5246480" cy="5386387"/>
          </a:xfr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43E48B0-F760-4944-920A-CCE434FC58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40" y="1337947"/>
            <a:ext cx="5278658" cy="5377193"/>
          </a:xfrm>
          <a:prstGeom prst="rect">
            <a:avLst/>
          </a:prstGeom>
        </p:spPr>
      </p:pic>
      <p:pic>
        <p:nvPicPr>
          <p:cNvPr id="6" name="Picture 5" descr="A screenshot of a cell phone screen with text&#10;&#10;Description automatically generated">
            <a:extLst>
              <a:ext uri="{FF2B5EF4-FFF2-40B4-BE49-F238E27FC236}">
                <a16:creationId xmlns:a16="http://schemas.microsoft.com/office/drawing/2014/main" id="{B8DAC15E-28FE-400F-969B-DC5E7F061C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871" y="1314962"/>
            <a:ext cx="5288841" cy="5281789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0AE1198B-2E80-49B0-BADA-5E9CEADD35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892" y="1305570"/>
            <a:ext cx="5288841" cy="533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766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0D388341-9587-457F-B5D9-A64889AC23D3}"/>
              </a:ext>
            </a:extLst>
          </p:cNvPr>
          <p:cNvSpPr/>
          <p:nvPr/>
        </p:nvSpPr>
        <p:spPr>
          <a:xfrm rot="10800000" flipH="1">
            <a:off x="0" y="935085"/>
            <a:ext cx="9765102" cy="337836"/>
          </a:xfrm>
          <a:prstGeom prst="triangle">
            <a:avLst>
              <a:gd name="adj" fmla="val 0"/>
            </a:avLst>
          </a:prstGeom>
          <a:solidFill>
            <a:srgbClr val="2E5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33BE2E-325A-4A66-B2ED-9D6F5BFDE651}"/>
              </a:ext>
            </a:extLst>
          </p:cNvPr>
          <p:cNvSpPr/>
          <p:nvPr/>
        </p:nvSpPr>
        <p:spPr>
          <a:xfrm>
            <a:off x="1" y="-60385"/>
            <a:ext cx="9144000" cy="992038"/>
          </a:xfrm>
          <a:prstGeom prst="rect">
            <a:avLst/>
          </a:prstGeom>
          <a:solidFill>
            <a:srgbClr val="2E5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EAD048-720E-47CE-9A43-658E55AE0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09" y="142860"/>
            <a:ext cx="8776535" cy="926816"/>
          </a:xfrm>
        </p:spPr>
        <p:txBody>
          <a:bodyPr>
            <a:noAutofit/>
          </a:bodyPr>
          <a:lstStyle/>
          <a:p>
            <a:r>
              <a:rPr lang="en-US" sz="5500" dirty="0">
                <a:solidFill>
                  <a:schemeClr val="bg1"/>
                </a:solidFill>
              </a:rPr>
              <a:t>#</a:t>
            </a:r>
            <a:r>
              <a:rPr lang="en-US" sz="5500" dirty="0" err="1">
                <a:solidFill>
                  <a:schemeClr val="bg1"/>
                </a:solidFill>
              </a:rPr>
              <a:t>reclaimingneighboring</a:t>
            </a:r>
            <a:endParaRPr lang="en-US" sz="5500" dirty="0">
              <a:solidFill>
                <a:schemeClr val="bg1"/>
              </a:solidFill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79610F3E-7284-4378-A888-B632E9196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09" y="1392965"/>
            <a:ext cx="8776535" cy="53848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6500" dirty="0"/>
          </a:p>
          <a:p>
            <a:pPr marL="0" indent="0" algn="ctr">
              <a:buNone/>
            </a:pPr>
            <a:r>
              <a:rPr lang="en-US" sz="6500" dirty="0"/>
              <a:t>Let’s hear some *neighboring stories!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*Tallgrass Mission Statement: Because God first loved us,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   we exist to love God and love our neighbors.</a:t>
            </a:r>
          </a:p>
        </p:txBody>
      </p:sp>
    </p:spTree>
    <p:extLst>
      <p:ext uri="{BB962C8B-B14F-4D97-AF65-F5344CB8AC3E}">
        <p14:creationId xmlns:p14="http://schemas.microsoft.com/office/powerpoint/2010/main" val="2200231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756BF6A-DDC8-487D-AC6A-40FFEB54A1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974" y="451255"/>
            <a:ext cx="5564102" cy="5922962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19A1AED-3127-480E-A927-BD3CA5BEFEB7}"/>
              </a:ext>
            </a:extLst>
          </p:cNvPr>
          <p:cNvSpPr/>
          <p:nvPr/>
        </p:nvSpPr>
        <p:spPr>
          <a:xfrm>
            <a:off x="7607030" y="5252936"/>
            <a:ext cx="1536970" cy="1605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605F4E-9665-4A9E-BE34-A18966F49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963244">
            <a:off x="2973294" y="4027831"/>
            <a:ext cx="5868783" cy="1052398"/>
          </a:xfrm>
        </p:spPr>
        <p:txBody>
          <a:bodyPr/>
          <a:lstStyle/>
          <a:p>
            <a:r>
              <a:rPr lang="en-US" spc="300" dirty="0">
                <a:solidFill>
                  <a:schemeClr val="bg1"/>
                </a:solidFill>
              </a:rPr>
              <a:t>QUESTIONS?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7BD66F7-563D-4F3C-95AA-41AA0074A167}"/>
              </a:ext>
            </a:extLst>
          </p:cNvPr>
          <p:cNvSpPr txBox="1">
            <a:spLocks/>
          </p:cNvSpPr>
          <p:nvPr/>
        </p:nvSpPr>
        <p:spPr>
          <a:xfrm rot="20963244">
            <a:off x="3444875" y="4405224"/>
            <a:ext cx="5868783" cy="10523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rgbClr val="2E5797"/>
                </a:solidFill>
                <a:latin typeface="Ubuntu" panose="020B0504030602030204" pitchFamily="34" charset="0"/>
                <a:ea typeface="+mj-ea"/>
                <a:cs typeface="+mj-cs"/>
              </a:defRPr>
            </a:lvl1pPr>
          </a:lstStyle>
          <a:p>
            <a:r>
              <a:rPr lang="en-US" sz="3300" b="0" spc="600" dirty="0">
                <a:solidFill>
                  <a:schemeClr val="bg1"/>
                </a:solidFill>
              </a:rPr>
              <a:t>COMMENTS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C583BE2-E752-4293-AB97-3D61F42F6A11}"/>
              </a:ext>
            </a:extLst>
          </p:cNvPr>
          <p:cNvSpPr txBox="1">
            <a:spLocks/>
          </p:cNvSpPr>
          <p:nvPr/>
        </p:nvSpPr>
        <p:spPr>
          <a:xfrm rot="20963244">
            <a:off x="3795683" y="4712200"/>
            <a:ext cx="5868783" cy="10523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rgbClr val="2E5797"/>
                </a:solidFill>
                <a:latin typeface="Ubuntu" panose="020B0504030602030204" pitchFamily="34" charset="0"/>
                <a:ea typeface="+mj-ea"/>
                <a:cs typeface="+mj-cs"/>
              </a:defRPr>
            </a:lvl1pPr>
          </a:lstStyle>
          <a:p>
            <a:r>
              <a:rPr lang="en-US" sz="2500" b="0" dirty="0">
                <a:solidFill>
                  <a:schemeClr val="bg1"/>
                </a:solidFill>
              </a:rPr>
              <a:t>TESTIMONIES</a:t>
            </a:r>
          </a:p>
        </p:txBody>
      </p:sp>
    </p:spTree>
    <p:extLst>
      <p:ext uri="{BB962C8B-B14F-4D97-AF65-F5344CB8AC3E}">
        <p14:creationId xmlns:p14="http://schemas.microsoft.com/office/powerpoint/2010/main" val="1499564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D9EC94-78E8-4BCB-8DCC-DA54D1650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4A0D75F-A557-4486-9631-45E67A3CE0D8}"/>
              </a:ext>
            </a:extLst>
          </p:cNvPr>
          <p:cNvSpPr txBox="1"/>
          <p:nvPr/>
        </p:nvSpPr>
        <p:spPr>
          <a:xfrm rot="1474436">
            <a:off x="-128449" y="5442051"/>
            <a:ext cx="4282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tallgrass.church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2848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D9EC94-78E8-4BCB-8DCC-DA54D1650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D2B6B2-4DD9-4896-A5CA-27B96B8DE49D}"/>
              </a:ext>
            </a:extLst>
          </p:cNvPr>
          <p:cNvSpPr txBox="1"/>
          <p:nvPr/>
        </p:nvSpPr>
        <p:spPr>
          <a:xfrm rot="1474436">
            <a:off x="-128449" y="5442051"/>
            <a:ext cx="4282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tallgrass.church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7255343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rgbClr val="C8780E"/>
              </a:solidFill>
              <a:effectLst/>
              <a:uLnTx/>
              <a:uFillTx/>
              <a:latin typeface="Calibri" panose="020F0502020204030204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rgbClr val="C8780E"/>
              </a:solidFill>
              <a:effectLst/>
              <a:uLnTx/>
              <a:uFillTx/>
              <a:latin typeface="Calibri" panose="020F0502020204030204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E8DED8-AC2F-4A9C-99AC-E2C3FE489FA6}"/>
              </a:ext>
            </a:extLst>
          </p:cNvPr>
          <p:cNvSpPr txBox="1"/>
          <p:nvPr/>
        </p:nvSpPr>
        <p:spPr>
          <a:xfrm>
            <a:off x="0" y="747117"/>
            <a:ext cx="91440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00" b="0" i="0" u="none" strike="noStrike" kern="1200" cap="none" spc="-300" normalizeH="0" baseline="0" noProof="0" dirty="0">
                <a:ln>
                  <a:noFill/>
                </a:ln>
                <a:solidFill>
                  <a:srgbClr val="C8780E"/>
                </a:solidFill>
                <a:effectLst/>
                <a:uLnTx/>
                <a:uFillTx/>
                <a:latin typeface="Calibri" panose="020F0502020204030204"/>
                <a:ea typeface="Cooper Hewitt" pitchFamily="50" charset="0"/>
                <a:cs typeface="+mn-cs"/>
              </a:rPr>
              <a:t>I SURRENDER ALL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52CFEB-2AED-4C66-A79E-DF82161588A7}"/>
              </a:ext>
            </a:extLst>
          </p:cNvPr>
          <p:cNvCxnSpPr>
            <a:cxnSpLocks/>
          </p:cNvCxnSpPr>
          <p:nvPr/>
        </p:nvCxnSpPr>
        <p:spPr>
          <a:xfrm>
            <a:off x="1231610" y="1647906"/>
            <a:ext cx="6629400" cy="0"/>
          </a:xfrm>
          <a:prstGeom prst="line">
            <a:avLst/>
          </a:prstGeom>
          <a:ln w="12700">
            <a:solidFill>
              <a:srgbClr val="71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8949" y="6296125"/>
            <a:ext cx="37026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3056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tallgrass.church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0569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6045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rgbClr val="C8780E"/>
              </a:solidFill>
              <a:effectLst/>
              <a:uLnTx/>
              <a:uFillTx/>
              <a:latin typeface="Calibri" panose="020F0502020204030204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Verse 1: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All to Jesus I surrender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All to Him I freely give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I will ever love and trust Him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In His presence daily live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rgbClr val="C8780E"/>
              </a:solidFill>
              <a:effectLst/>
              <a:uLnTx/>
              <a:uFillTx/>
              <a:latin typeface="Calibri" panose="020F0502020204030204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E8DED8-AC2F-4A9C-99AC-E2C3FE489FA6}"/>
              </a:ext>
            </a:extLst>
          </p:cNvPr>
          <p:cNvSpPr txBox="1"/>
          <p:nvPr/>
        </p:nvSpPr>
        <p:spPr>
          <a:xfrm>
            <a:off x="0" y="747117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200" spc="-300" dirty="0">
                <a:solidFill>
                  <a:srgbClr val="C8780E"/>
                </a:solidFill>
                <a:ea typeface="Cooper Hewitt" pitchFamily="50" charset="0"/>
              </a:rPr>
              <a:t>I SURRENDER ALL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52CFEB-2AED-4C66-A79E-DF82161588A7}"/>
              </a:ext>
            </a:extLst>
          </p:cNvPr>
          <p:cNvCxnSpPr>
            <a:cxnSpLocks/>
          </p:cNvCxnSpPr>
          <p:nvPr/>
        </p:nvCxnSpPr>
        <p:spPr>
          <a:xfrm>
            <a:off x="1231610" y="1647906"/>
            <a:ext cx="6629400" cy="0"/>
          </a:xfrm>
          <a:prstGeom prst="line">
            <a:avLst/>
          </a:prstGeom>
          <a:ln w="12700">
            <a:solidFill>
              <a:srgbClr val="71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8949" y="6296125"/>
            <a:ext cx="37026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3056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tallgrass.church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0569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35975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rgbClr val="C8780E"/>
              </a:solidFill>
              <a:effectLst/>
              <a:uLnTx/>
              <a:uFillTx/>
              <a:latin typeface="Calibri" panose="020F0502020204030204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Chorus: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I Surrender all, I surrender all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All to Thee my blessed Savior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I Surrender all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rgbClr val="C8780E"/>
              </a:solidFill>
              <a:effectLst/>
              <a:uLnTx/>
              <a:uFillTx/>
              <a:latin typeface="Calibri" panose="020F0502020204030204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E8DED8-AC2F-4A9C-99AC-E2C3FE489FA6}"/>
              </a:ext>
            </a:extLst>
          </p:cNvPr>
          <p:cNvSpPr txBox="1"/>
          <p:nvPr/>
        </p:nvSpPr>
        <p:spPr>
          <a:xfrm>
            <a:off x="0" y="747117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200" spc="-300" dirty="0">
                <a:solidFill>
                  <a:srgbClr val="C8780E"/>
                </a:solidFill>
                <a:ea typeface="Cooper Hewitt" pitchFamily="50" charset="0"/>
              </a:rPr>
              <a:t>I SURRENDER ALL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52CFEB-2AED-4C66-A79E-DF82161588A7}"/>
              </a:ext>
            </a:extLst>
          </p:cNvPr>
          <p:cNvCxnSpPr>
            <a:cxnSpLocks/>
          </p:cNvCxnSpPr>
          <p:nvPr/>
        </p:nvCxnSpPr>
        <p:spPr>
          <a:xfrm>
            <a:off x="1231610" y="1647906"/>
            <a:ext cx="6629400" cy="0"/>
          </a:xfrm>
          <a:prstGeom prst="line">
            <a:avLst/>
          </a:prstGeom>
          <a:ln w="12700">
            <a:solidFill>
              <a:srgbClr val="71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8949" y="6296125"/>
            <a:ext cx="37026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3056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tallgrass.church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0569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89875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rgbClr val="C8780E"/>
              </a:solidFill>
              <a:effectLst/>
              <a:uLnTx/>
              <a:uFillTx/>
              <a:latin typeface="Calibri" panose="020F0502020204030204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Verse 2: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All to Jesus I surrender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Humbly at His feet I bow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Worldly pleasures all forsaken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Take me Jesus, take me now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rgbClr val="C8780E"/>
              </a:solidFill>
              <a:effectLst/>
              <a:uLnTx/>
              <a:uFillTx/>
              <a:latin typeface="Calibri" panose="020F0502020204030204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E8DED8-AC2F-4A9C-99AC-E2C3FE489FA6}"/>
              </a:ext>
            </a:extLst>
          </p:cNvPr>
          <p:cNvSpPr txBox="1"/>
          <p:nvPr/>
        </p:nvSpPr>
        <p:spPr>
          <a:xfrm>
            <a:off x="0" y="747117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200" spc="-300" dirty="0">
                <a:solidFill>
                  <a:srgbClr val="C8780E"/>
                </a:solidFill>
                <a:ea typeface="Cooper Hewitt" pitchFamily="50" charset="0"/>
              </a:rPr>
              <a:t>I SURRENDER ALL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52CFEB-2AED-4C66-A79E-DF82161588A7}"/>
              </a:ext>
            </a:extLst>
          </p:cNvPr>
          <p:cNvCxnSpPr>
            <a:cxnSpLocks/>
          </p:cNvCxnSpPr>
          <p:nvPr/>
        </p:nvCxnSpPr>
        <p:spPr>
          <a:xfrm>
            <a:off x="1231610" y="1647906"/>
            <a:ext cx="6629400" cy="0"/>
          </a:xfrm>
          <a:prstGeom prst="line">
            <a:avLst/>
          </a:prstGeom>
          <a:ln w="12700">
            <a:solidFill>
              <a:srgbClr val="71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8949" y="6296125"/>
            <a:ext cx="37026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3056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tallgrass.church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0569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42344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rgbClr val="C8780E"/>
              </a:solidFill>
              <a:effectLst/>
              <a:uLnTx/>
              <a:uFillTx/>
              <a:latin typeface="Calibri" panose="020F0502020204030204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Chorus: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I Surrender all, I surrender all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All to Thee my blessed Savior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I Surrender all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rgbClr val="C8780E"/>
              </a:solidFill>
              <a:effectLst/>
              <a:uLnTx/>
              <a:uFillTx/>
              <a:latin typeface="Calibri" panose="020F0502020204030204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E8DED8-AC2F-4A9C-99AC-E2C3FE489FA6}"/>
              </a:ext>
            </a:extLst>
          </p:cNvPr>
          <p:cNvSpPr txBox="1"/>
          <p:nvPr/>
        </p:nvSpPr>
        <p:spPr>
          <a:xfrm>
            <a:off x="0" y="747117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200" spc="-300" dirty="0">
                <a:solidFill>
                  <a:srgbClr val="C8780E"/>
                </a:solidFill>
                <a:ea typeface="Cooper Hewitt" pitchFamily="50" charset="0"/>
              </a:rPr>
              <a:t>I SURRENDER ALL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52CFEB-2AED-4C66-A79E-DF82161588A7}"/>
              </a:ext>
            </a:extLst>
          </p:cNvPr>
          <p:cNvCxnSpPr>
            <a:cxnSpLocks/>
          </p:cNvCxnSpPr>
          <p:nvPr/>
        </p:nvCxnSpPr>
        <p:spPr>
          <a:xfrm>
            <a:off x="1231610" y="1647906"/>
            <a:ext cx="6629400" cy="0"/>
          </a:xfrm>
          <a:prstGeom prst="line">
            <a:avLst/>
          </a:prstGeom>
          <a:ln w="12700">
            <a:solidFill>
              <a:srgbClr val="71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8949" y="6296125"/>
            <a:ext cx="37026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3056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tallgrass.church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0569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99260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rgbClr val="C8780E"/>
              </a:solidFill>
              <a:effectLst/>
              <a:uLnTx/>
              <a:uFillTx/>
              <a:latin typeface="Calibri" panose="020F0502020204030204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Verse 3: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All to Jesus I surrender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Make me Savior, wholly Thine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Let me feel the Holy Spirit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Truly know that Thou art mine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rgbClr val="C8780E"/>
              </a:solidFill>
              <a:effectLst/>
              <a:uLnTx/>
              <a:uFillTx/>
              <a:latin typeface="Calibri" panose="020F0502020204030204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E8DED8-AC2F-4A9C-99AC-E2C3FE489FA6}"/>
              </a:ext>
            </a:extLst>
          </p:cNvPr>
          <p:cNvSpPr txBox="1"/>
          <p:nvPr/>
        </p:nvSpPr>
        <p:spPr>
          <a:xfrm>
            <a:off x="0" y="747117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200" spc="-300" dirty="0">
                <a:solidFill>
                  <a:srgbClr val="C8780E"/>
                </a:solidFill>
                <a:ea typeface="Cooper Hewitt" pitchFamily="50" charset="0"/>
              </a:rPr>
              <a:t>I SURRENDER ALL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52CFEB-2AED-4C66-A79E-DF82161588A7}"/>
              </a:ext>
            </a:extLst>
          </p:cNvPr>
          <p:cNvCxnSpPr>
            <a:cxnSpLocks/>
          </p:cNvCxnSpPr>
          <p:nvPr/>
        </p:nvCxnSpPr>
        <p:spPr>
          <a:xfrm>
            <a:off x="1231610" y="1647906"/>
            <a:ext cx="6629400" cy="0"/>
          </a:xfrm>
          <a:prstGeom prst="line">
            <a:avLst/>
          </a:prstGeom>
          <a:ln w="12700">
            <a:solidFill>
              <a:srgbClr val="71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8949" y="6296125"/>
            <a:ext cx="37026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3056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tallgrass.church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0569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7351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rgbClr val="C8780E"/>
              </a:solidFill>
              <a:effectLst/>
              <a:uLnTx/>
              <a:uFillTx/>
              <a:latin typeface="Calibri" panose="020F0502020204030204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Chorus: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I Surrender all, I surrender all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All to Thee my blessed Savior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I Surrender all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rgbClr val="C8780E"/>
              </a:solidFill>
              <a:effectLst/>
              <a:uLnTx/>
              <a:uFillTx/>
              <a:latin typeface="Calibri" panose="020F0502020204030204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E8DED8-AC2F-4A9C-99AC-E2C3FE489FA6}"/>
              </a:ext>
            </a:extLst>
          </p:cNvPr>
          <p:cNvSpPr txBox="1"/>
          <p:nvPr/>
        </p:nvSpPr>
        <p:spPr>
          <a:xfrm>
            <a:off x="0" y="747117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200" spc="-300" dirty="0">
                <a:solidFill>
                  <a:srgbClr val="C8780E"/>
                </a:solidFill>
                <a:ea typeface="Cooper Hewitt" pitchFamily="50" charset="0"/>
              </a:rPr>
              <a:t>I SURRENDER ALL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52CFEB-2AED-4C66-A79E-DF82161588A7}"/>
              </a:ext>
            </a:extLst>
          </p:cNvPr>
          <p:cNvCxnSpPr>
            <a:cxnSpLocks/>
          </p:cNvCxnSpPr>
          <p:nvPr/>
        </p:nvCxnSpPr>
        <p:spPr>
          <a:xfrm>
            <a:off x="1231610" y="1647906"/>
            <a:ext cx="6629400" cy="0"/>
          </a:xfrm>
          <a:prstGeom prst="line">
            <a:avLst/>
          </a:prstGeom>
          <a:ln w="12700">
            <a:solidFill>
              <a:srgbClr val="71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8949" y="6296125"/>
            <a:ext cx="37026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3056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tallgrass.church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0569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51912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rgbClr val="C8780E"/>
              </a:solidFill>
              <a:effectLst/>
              <a:uLnTx/>
              <a:uFillTx/>
              <a:latin typeface="Calibri" panose="020F0502020204030204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Verse 4: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All to Jesus I surrender,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Lord, I give myself to Thee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Fill me with Thy love and power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Let Thy blessing fall on 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rgbClr val="C8780E"/>
              </a:solidFill>
              <a:effectLst/>
              <a:uLnTx/>
              <a:uFillTx/>
              <a:latin typeface="Calibri" panose="020F0502020204030204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E8DED8-AC2F-4A9C-99AC-E2C3FE489FA6}"/>
              </a:ext>
            </a:extLst>
          </p:cNvPr>
          <p:cNvSpPr txBox="1"/>
          <p:nvPr/>
        </p:nvSpPr>
        <p:spPr>
          <a:xfrm>
            <a:off x="0" y="747117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200" spc="-300" dirty="0">
                <a:solidFill>
                  <a:srgbClr val="C8780E"/>
                </a:solidFill>
                <a:ea typeface="Cooper Hewitt" pitchFamily="50" charset="0"/>
              </a:rPr>
              <a:t>I SURRENDER ALL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52CFEB-2AED-4C66-A79E-DF82161588A7}"/>
              </a:ext>
            </a:extLst>
          </p:cNvPr>
          <p:cNvCxnSpPr>
            <a:cxnSpLocks/>
          </p:cNvCxnSpPr>
          <p:nvPr/>
        </p:nvCxnSpPr>
        <p:spPr>
          <a:xfrm>
            <a:off x="1231610" y="1647906"/>
            <a:ext cx="6629400" cy="0"/>
          </a:xfrm>
          <a:prstGeom prst="line">
            <a:avLst/>
          </a:prstGeom>
          <a:ln w="12700">
            <a:solidFill>
              <a:srgbClr val="71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8949" y="6296125"/>
            <a:ext cx="37026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3056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tallgrass.church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0569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53753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rgbClr val="C8780E"/>
              </a:solidFill>
              <a:effectLst/>
              <a:uLnTx/>
              <a:uFillTx/>
              <a:latin typeface="Calibri" panose="020F0502020204030204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Chorus: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I Surrender all, I surrender all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All to Thee my blessed Savior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I Surrender all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rgbClr val="C8780E"/>
              </a:solidFill>
              <a:effectLst/>
              <a:uLnTx/>
              <a:uFillTx/>
              <a:latin typeface="Calibri" panose="020F0502020204030204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E8DED8-AC2F-4A9C-99AC-E2C3FE489FA6}"/>
              </a:ext>
            </a:extLst>
          </p:cNvPr>
          <p:cNvSpPr txBox="1"/>
          <p:nvPr/>
        </p:nvSpPr>
        <p:spPr>
          <a:xfrm>
            <a:off x="0" y="747117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200" spc="-300" dirty="0">
                <a:solidFill>
                  <a:srgbClr val="C8780E"/>
                </a:solidFill>
                <a:ea typeface="Cooper Hewitt" pitchFamily="50" charset="0"/>
              </a:rPr>
              <a:t>I SURRENDER ALL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52CFEB-2AED-4C66-A79E-DF82161588A7}"/>
              </a:ext>
            </a:extLst>
          </p:cNvPr>
          <p:cNvCxnSpPr>
            <a:cxnSpLocks/>
          </p:cNvCxnSpPr>
          <p:nvPr/>
        </p:nvCxnSpPr>
        <p:spPr>
          <a:xfrm>
            <a:off x="1231610" y="1647906"/>
            <a:ext cx="6629400" cy="0"/>
          </a:xfrm>
          <a:prstGeom prst="line">
            <a:avLst/>
          </a:prstGeom>
          <a:ln w="12700">
            <a:solidFill>
              <a:srgbClr val="71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8949" y="6296125"/>
            <a:ext cx="37026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3056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tallgrass.church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0569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7796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rgbClr val="C8780E"/>
              </a:solidFill>
              <a:effectLst/>
              <a:uLnTx/>
              <a:uFillTx/>
              <a:latin typeface="Calibri" panose="020F0502020204030204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E8DED8-AC2F-4A9C-99AC-E2C3FE489FA6}"/>
              </a:ext>
            </a:extLst>
          </p:cNvPr>
          <p:cNvSpPr txBox="1"/>
          <p:nvPr/>
        </p:nvSpPr>
        <p:spPr>
          <a:xfrm>
            <a:off x="0" y="747117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200" spc="-300" dirty="0">
                <a:solidFill>
                  <a:srgbClr val="C8780E"/>
                </a:solidFill>
                <a:ea typeface="Cooper Hewitt" pitchFamily="50" charset="0"/>
              </a:rPr>
              <a:t>I’LL FLY AWAY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52CFEB-2AED-4C66-A79E-DF82161588A7}"/>
              </a:ext>
            </a:extLst>
          </p:cNvPr>
          <p:cNvCxnSpPr>
            <a:cxnSpLocks/>
          </p:cNvCxnSpPr>
          <p:nvPr/>
        </p:nvCxnSpPr>
        <p:spPr>
          <a:xfrm>
            <a:off x="1231610" y="1647906"/>
            <a:ext cx="6629400" cy="0"/>
          </a:xfrm>
          <a:prstGeom prst="line">
            <a:avLst/>
          </a:prstGeom>
          <a:ln w="12700">
            <a:solidFill>
              <a:srgbClr val="71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8949" y="6296125"/>
            <a:ext cx="37026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3056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tallgrass.church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0569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7681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C360A0-6D64-4C3B-AC54-5990900750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2448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rgbClr val="C8780E"/>
              </a:solidFill>
              <a:effectLst/>
              <a:uLnTx/>
              <a:uFillTx/>
              <a:latin typeface="Calibri" panose="020F0502020204030204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Verse 1: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Some glad morning when this life is o'er,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I'll fly away!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To a home on God's celestial shore: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I'll fly away!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rgbClr val="C8780E"/>
              </a:solidFill>
              <a:effectLst/>
              <a:uLnTx/>
              <a:uFillTx/>
              <a:latin typeface="Calibri" panose="020F0502020204030204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E8DED8-AC2F-4A9C-99AC-E2C3FE489FA6}"/>
              </a:ext>
            </a:extLst>
          </p:cNvPr>
          <p:cNvSpPr txBox="1"/>
          <p:nvPr/>
        </p:nvSpPr>
        <p:spPr>
          <a:xfrm>
            <a:off x="0" y="747117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200" spc="-300" dirty="0">
                <a:solidFill>
                  <a:srgbClr val="C8780E"/>
                </a:solidFill>
                <a:ea typeface="Cooper Hewitt" pitchFamily="50" charset="0"/>
              </a:rPr>
              <a:t>I’LL FLY AWAY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52CFEB-2AED-4C66-A79E-DF82161588A7}"/>
              </a:ext>
            </a:extLst>
          </p:cNvPr>
          <p:cNvCxnSpPr>
            <a:cxnSpLocks/>
          </p:cNvCxnSpPr>
          <p:nvPr/>
        </p:nvCxnSpPr>
        <p:spPr>
          <a:xfrm>
            <a:off x="1231610" y="1647906"/>
            <a:ext cx="6629400" cy="0"/>
          </a:xfrm>
          <a:prstGeom prst="line">
            <a:avLst/>
          </a:prstGeom>
          <a:ln w="12700">
            <a:solidFill>
              <a:srgbClr val="71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8949" y="6296125"/>
            <a:ext cx="37026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3056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tallgrass.church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0569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6064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rgbClr val="C8780E"/>
              </a:solidFill>
              <a:effectLst/>
              <a:uLnTx/>
              <a:uFillTx/>
              <a:latin typeface="Calibri" panose="020F0502020204030204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Chorus: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I'll fly away, oh Glory, I'll fly away.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When I die, hallelujah by and by,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I'll fly away!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rgbClr val="C8780E"/>
              </a:solidFill>
              <a:effectLst/>
              <a:uLnTx/>
              <a:uFillTx/>
              <a:latin typeface="Calibri" panose="020F0502020204030204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E8DED8-AC2F-4A9C-99AC-E2C3FE489FA6}"/>
              </a:ext>
            </a:extLst>
          </p:cNvPr>
          <p:cNvSpPr txBox="1"/>
          <p:nvPr/>
        </p:nvSpPr>
        <p:spPr>
          <a:xfrm>
            <a:off x="0" y="747117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200" spc="-300" dirty="0">
                <a:solidFill>
                  <a:srgbClr val="C8780E"/>
                </a:solidFill>
                <a:ea typeface="Cooper Hewitt" pitchFamily="50" charset="0"/>
              </a:rPr>
              <a:t>I’LL FLY AWAY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52CFEB-2AED-4C66-A79E-DF82161588A7}"/>
              </a:ext>
            </a:extLst>
          </p:cNvPr>
          <p:cNvCxnSpPr>
            <a:cxnSpLocks/>
          </p:cNvCxnSpPr>
          <p:nvPr/>
        </p:nvCxnSpPr>
        <p:spPr>
          <a:xfrm>
            <a:off x="1231610" y="1647906"/>
            <a:ext cx="6629400" cy="0"/>
          </a:xfrm>
          <a:prstGeom prst="line">
            <a:avLst/>
          </a:prstGeom>
          <a:ln w="12700">
            <a:solidFill>
              <a:srgbClr val="71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8949" y="6296125"/>
            <a:ext cx="37026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3056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tallgrass.church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0569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7124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rgbClr val="C8780E"/>
              </a:solidFill>
              <a:effectLst/>
              <a:uLnTx/>
              <a:uFillTx/>
              <a:latin typeface="Calibri" panose="020F0502020204030204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Verse 2: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When the shadows of this life have gone,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I'll fly away.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Like a bird from prison bars have flown,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I'll fly away.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rgbClr val="C8780E"/>
              </a:solidFill>
              <a:effectLst/>
              <a:uLnTx/>
              <a:uFillTx/>
              <a:latin typeface="Calibri" panose="020F0502020204030204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E8DED8-AC2F-4A9C-99AC-E2C3FE489FA6}"/>
              </a:ext>
            </a:extLst>
          </p:cNvPr>
          <p:cNvSpPr txBox="1"/>
          <p:nvPr/>
        </p:nvSpPr>
        <p:spPr>
          <a:xfrm>
            <a:off x="0" y="747117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200" spc="-300" dirty="0">
                <a:solidFill>
                  <a:srgbClr val="C8780E"/>
                </a:solidFill>
                <a:ea typeface="Cooper Hewitt" pitchFamily="50" charset="0"/>
              </a:rPr>
              <a:t>I’LL FLY AWAY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52CFEB-2AED-4C66-A79E-DF82161588A7}"/>
              </a:ext>
            </a:extLst>
          </p:cNvPr>
          <p:cNvCxnSpPr>
            <a:cxnSpLocks/>
          </p:cNvCxnSpPr>
          <p:nvPr/>
        </p:nvCxnSpPr>
        <p:spPr>
          <a:xfrm>
            <a:off x="1231610" y="1647906"/>
            <a:ext cx="6629400" cy="0"/>
          </a:xfrm>
          <a:prstGeom prst="line">
            <a:avLst/>
          </a:prstGeom>
          <a:ln w="12700">
            <a:solidFill>
              <a:srgbClr val="71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8949" y="6296125"/>
            <a:ext cx="37026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3056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tallgrass.church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0569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83178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rgbClr val="C8780E"/>
              </a:solidFill>
              <a:effectLst/>
              <a:uLnTx/>
              <a:uFillTx/>
              <a:latin typeface="Calibri" panose="020F0502020204030204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Chorus: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I'll fly away, oh Glory, I'll fly away.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When I die, hallelujah by and by,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I'll fly away!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rgbClr val="C8780E"/>
              </a:solidFill>
              <a:effectLst/>
              <a:uLnTx/>
              <a:uFillTx/>
              <a:latin typeface="Calibri" panose="020F0502020204030204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E8DED8-AC2F-4A9C-99AC-E2C3FE489FA6}"/>
              </a:ext>
            </a:extLst>
          </p:cNvPr>
          <p:cNvSpPr txBox="1"/>
          <p:nvPr/>
        </p:nvSpPr>
        <p:spPr>
          <a:xfrm>
            <a:off x="0" y="747117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200" spc="-300" dirty="0">
                <a:solidFill>
                  <a:srgbClr val="C8780E"/>
                </a:solidFill>
                <a:ea typeface="Cooper Hewitt" pitchFamily="50" charset="0"/>
              </a:rPr>
              <a:t>I’LL FLY AWAY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52CFEB-2AED-4C66-A79E-DF82161588A7}"/>
              </a:ext>
            </a:extLst>
          </p:cNvPr>
          <p:cNvCxnSpPr>
            <a:cxnSpLocks/>
          </p:cNvCxnSpPr>
          <p:nvPr/>
        </p:nvCxnSpPr>
        <p:spPr>
          <a:xfrm>
            <a:off x="1231610" y="1647906"/>
            <a:ext cx="6629400" cy="0"/>
          </a:xfrm>
          <a:prstGeom prst="line">
            <a:avLst/>
          </a:prstGeom>
          <a:ln w="12700">
            <a:solidFill>
              <a:srgbClr val="71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8949" y="6296125"/>
            <a:ext cx="37026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3056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tallgrass.church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0569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42992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rgbClr val="C8780E"/>
              </a:solidFill>
              <a:effectLst/>
              <a:uLnTx/>
              <a:uFillTx/>
              <a:latin typeface="Calibri" panose="020F0502020204030204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Verse 3: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Just a few more weary days and then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I'll fly away.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To lead on where joys shall never end: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I'll fly away.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rgbClr val="C8780E"/>
              </a:solidFill>
              <a:effectLst/>
              <a:uLnTx/>
              <a:uFillTx/>
              <a:latin typeface="Calibri" panose="020F0502020204030204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E8DED8-AC2F-4A9C-99AC-E2C3FE489FA6}"/>
              </a:ext>
            </a:extLst>
          </p:cNvPr>
          <p:cNvSpPr txBox="1"/>
          <p:nvPr/>
        </p:nvSpPr>
        <p:spPr>
          <a:xfrm>
            <a:off x="0" y="747117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200" spc="-300" dirty="0">
                <a:solidFill>
                  <a:srgbClr val="C8780E"/>
                </a:solidFill>
                <a:ea typeface="Cooper Hewitt" pitchFamily="50" charset="0"/>
              </a:rPr>
              <a:t>I’LL FLY AWAY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52CFEB-2AED-4C66-A79E-DF82161588A7}"/>
              </a:ext>
            </a:extLst>
          </p:cNvPr>
          <p:cNvCxnSpPr>
            <a:cxnSpLocks/>
          </p:cNvCxnSpPr>
          <p:nvPr/>
        </p:nvCxnSpPr>
        <p:spPr>
          <a:xfrm>
            <a:off x="1231610" y="1647906"/>
            <a:ext cx="6629400" cy="0"/>
          </a:xfrm>
          <a:prstGeom prst="line">
            <a:avLst/>
          </a:prstGeom>
          <a:ln w="12700">
            <a:solidFill>
              <a:srgbClr val="71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8949" y="6296125"/>
            <a:ext cx="37026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3056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tallgrass.church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0569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2549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rgbClr val="C8780E"/>
              </a:solidFill>
              <a:effectLst/>
              <a:uLnTx/>
              <a:uFillTx/>
              <a:latin typeface="Calibri" panose="020F0502020204030204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Chorus: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I'll fly away, oh Glory, I'll fly away.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When I die, hallelujah by and by,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I'll fly away!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rgbClr val="C8780E"/>
              </a:solidFill>
              <a:effectLst/>
              <a:uLnTx/>
              <a:uFillTx/>
              <a:latin typeface="Calibri" panose="020F0502020204030204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E8DED8-AC2F-4A9C-99AC-E2C3FE489FA6}"/>
              </a:ext>
            </a:extLst>
          </p:cNvPr>
          <p:cNvSpPr txBox="1"/>
          <p:nvPr/>
        </p:nvSpPr>
        <p:spPr>
          <a:xfrm>
            <a:off x="0" y="747117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200" spc="-300" dirty="0">
                <a:solidFill>
                  <a:srgbClr val="C8780E"/>
                </a:solidFill>
                <a:ea typeface="Cooper Hewitt" pitchFamily="50" charset="0"/>
              </a:rPr>
              <a:t>I’LL FLY AWAY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52CFEB-2AED-4C66-A79E-DF82161588A7}"/>
              </a:ext>
            </a:extLst>
          </p:cNvPr>
          <p:cNvCxnSpPr>
            <a:cxnSpLocks/>
          </p:cNvCxnSpPr>
          <p:nvPr/>
        </p:nvCxnSpPr>
        <p:spPr>
          <a:xfrm>
            <a:off x="1231610" y="1647906"/>
            <a:ext cx="6629400" cy="0"/>
          </a:xfrm>
          <a:prstGeom prst="line">
            <a:avLst/>
          </a:prstGeom>
          <a:ln w="12700">
            <a:solidFill>
              <a:srgbClr val="71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8949" y="6296125"/>
            <a:ext cx="37026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3056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tallgrass.church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0569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90273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rgbClr val="C8780E"/>
              </a:solidFill>
              <a:effectLst/>
              <a:uLnTx/>
              <a:uFillTx/>
              <a:latin typeface="Calibri" panose="020F0502020204030204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rgbClr val="C8780E"/>
              </a:solidFill>
              <a:effectLst/>
              <a:uLnTx/>
              <a:uFillTx/>
              <a:latin typeface="Calibri" panose="020F0502020204030204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E8DED8-AC2F-4A9C-99AC-E2C3FE489FA6}"/>
              </a:ext>
            </a:extLst>
          </p:cNvPr>
          <p:cNvSpPr txBox="1"/>
          <p:nvPr/>
        </p:nvSpPr>
        <p:spPr>
          <a:xfrm>
            <a:off x="0" y="747117"/>
            <a:ext cx="91440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00" b="0" i="0" u="none" strike="noStrike" kern="1200" cap="none" spc="-300" normalizeH="0" baseline="0" noProof="0" dirty="0">
                <a:ln>
                  <a:noFill/>
                </a:ln>
                <a:solidFill>
                  <a:srgbClr val="C8780E"/>
                </a:solidFill>
                <a:effectLst/>
                <a:uLnTx/>
                <a:uFillTx/>
                <a:latin typeface="Calibri" panose="020F0502020204030204"/>
                <a:ea typeface="Cooper Hewitt" pitchFamily="50" charset="0"/>
                <a:cs typeface="+mn-cs"/>
              </a:rPr>
              <a:t>BENEDICTION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52CFEB-2AED-4C66-A79E-DF82161588A7}"/>
              </a:ext>
            </a:extLst>
          </p:cNvPr>
          <p:cNvCxnSpPr>
            <a:cxnSpLocks/>
          </p:cNvCxnSpPr>
          <p:nvPr/>
        </p:nvCxnSpPr>
        <p:spPr>
          <a:xfrm>
            <a:off x="1231610" y="1647906"/>
            <a:ext cx="6629400" cy="0"/>
          </a:xfrm>
          <a:prstGeom prst="line">
            <a:avLst/>
          </a:prstGeom>
          <a:ln w="12700">
            <a:solidFill>
              <a:srgbClr val="71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8949" y="6296125"/>
            <a:ext cx="37026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3056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tallgrass.church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0569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07119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rgbClr val="C8780E"/>
              </a:solidFill>
              <a:effectLst/>
              <a:uLnTx/>
              <a:uFillTx/>
              <a:latin typeface="Calibri" panose="020F0502020204030204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Father, give Your benediction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Give us Your peace before we part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Still our minds with truth’s conviction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Calm with trust each anxious heart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rgbClr val="C8780E"/>
              </a:solidFill>
              <a:effectLst/>
              <a:uLnTx/>
              <a:uFillTx/>
              <a:latin typeface="Calibri" panose="020F0502020204030204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E8DED8-AC2F-4A9C-99AC-E2C3FE489FA6}"/>
              </a:ext>
            </a:extLst>
          </p:cNvPr>
          <p:cNvSpPr txBox="1"/>
          <p:nvPr/>
        </p:nvSpPr>
        <p:spPr>
          <a:xfrm>
            <a:off x="0" y="747117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00" b="0" i="0" u="none" strike="noStrike" kern="1200" cap="none" spc="-300" normalizeH="0" baseline="0" noProof="0" dirty="0">
                <a:ln>
                  <a:noFill/>
                </a:ln>
                <a:solidFill>
                  <a:srgbClr val="C8780E"/>
                </a:solidFill>
                <a:effectLst/>
                <a:uLnTx/>
                <a:uFillTx/>
                <a:latin typeface="Calibri" panose="020F0502020204030204"/>
                <a:ea typeface="Cooper Hewitt" pitchFamily="50" charset="0"/>
                <a:cs typeface="+mn-cs"/>
              </a:rPr>
              <a:t>BENEDICTION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52CFEB-2AED-4C66-A79E-DF82161588A7}"/>
              </a:ext>
            </a:extLst>
          </p:cNvPr>
          <p:cNvCxnSpPr>
            <a:cxnSpLocks/>
          </p:cNvCxnSpPr>
          <p:nvPr/>
        </p:nvCxnSpPr>
        <p:spPr>
          <a:xfrm>
            <a:off x="1231610" y="1647906"/>
            <a:ext cx="6629400" cy="0"/>
          </a:xfrm>
          <a:prstGeom prst="line">
            <a:avLst/>
          </a:prstGeom>
          <a:ln w="12700">
            <a:solidFill>
              <a:srgbClr val="71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8949" y="6296125"/>
            <a:ext cx="37026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3056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tallgrass.church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0569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7777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rgbClr val="C8780E"/>
              </a:solidFill>
              <a:effectLst/>
              <a:uLnTx/>
              <a:uFillTx/>
              <a:latin typeface="Calibri" panose="020F0502020204030204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Father, give Your benediction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Bid our grief and struggles end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Peace which passes understanding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On our waiting spirit send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rgbClr val="C8780E"/>
              </a:solidFill>
              <a:effectLst/>
              <a:uLnTx/>
              <a:uFillTx/>
              <a:latin typeface="Calibri" panose="020F0502020204030204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E8DED8-AC2F-4A9C-99AC-E2C3FE489FA6}"/>
              </a:ext>
            </a:extLst>
          </p:cNvPr>
          <p:cNvSpPr txBox="1"/>
          <p:nvPr/>
        </p:nvSpPr>
        <p:spPr>
          <a:xfrm>
            <a:off x="0" y="747117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00" b="0" i="0" u="none" strike="noStrike" kern="1200" cap="none" spc="-300" normalizeH="0" baseline="0" noProof="0" dirty="0">
                <a:ln>
                  <a:noFill/>
                </a:ln>
                <a:solidFill>
                  <a:srgbClr val="C8780E"/>
                </a:solidFill>
                <a:effectLst/>
                <a:uLnTx/>
                <a:uFillTx/>
                <a:latin typeface="Calibri" panose="020F0502020204030204"/>
                <a:ea typeface="Cooper Hewitt" pitchFamily="50" charset="0"/>
                <a:cs typeface="+mn-cs"/>
              </a:rPr>
              <a:t>BENEDICTION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52CFEB-2AED-4C66-A79E-DF82161588A7}"/>
              </a:ext>
            </a:extLst>
          </p:cNvPr>
          <p:cNvCxnSpPr>
            <a:cxnSpLocks/>
          </p:cNvCxnSpPr>
          <p:nvPr/>
        </p:nvCxnSpPr>
        <p:spPr>
          <a:xfrm>
            <a:off x="1231610" y="1647906"/>
            <a:ext cx="6629400" cy="0"/>
          </a:xfrm>
          <a:prstGeom prst="line">
            <a:avLst/>
          </a:prstGeom>
          <a:ln w="12700">
            <a:solidFill>
              <a:srgbClr val="71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8949" y="6296125"/>
            <a:ext cx="37026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3056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tallgrass.church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0569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27372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rgbClr val="C8780E"/>
              </a:solidFill>
              <a:effectLst/>
              <a:uLnTx/>
              <a:uFillTx/>
              <a:latin typeface="Calibri" panose="020F0502020204030204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Amen. Amen.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Amen. Amen.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Amen. Amen.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amen: let it be so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rgbClr val="C8780E"/>
              </a:solidFill>
              <a:effectLst/>
              <a:uLnTx/>
              <a:uFillTx/>
              <a:latin typeface="Calibri" panose="020F0502020204030204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E8DED8-AC2F-4A9C-99AC-E2C3FE489FA6}"/>
              </a:ext>
            </a:extLst>
          </p:cNvPr>
          <p:cNvSpPr txBox="1"/>
          <p:nvPr/>
        </p:nvSpPr>
        <p:spPr>
          <a:xfrm>
            <a:off x="0" y="747117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00" b="0" i="0" u="none" strike="noStrike" kern="1200" cap="none" spc="-300" normalizeH="0" baseline="0" noProof="0" dirty="0">
                <a:ln>
                  <a:noFill/>
                </a:ln>
                <a:solidFill>
                  <a:srgbClr val="C8780E"/>
                </a:solidFill>
                <a:effectLst/>
                <a:uLnTx/>
                <a:uFillTx/>
                <a:latin typeface="Calibri" panose="020F0502020204030204"/>
                <a:ea typeface="Cooper Hewitt" pitchFamily="50" charset="0"/>
                <a:cs typeface="+mn-cs"/>
              </a:rPr>
              <a:t>BENEDICTION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52CFEB-2AED-4C66-A79E-DF82161588A7}"/>
              </a:ext>
            </a:extLst>
          </p:cNvPr>
          <p:cNvCxnSpPr>
            <a:cxnSpLocks/>
          </p:cNvCxnSpPr>
          <p:nvPr/>
        </p:nvCxnSpPr>
        <p:spPr>
          <a:xfrm>
            <a:off x="1231610" y="1647906"/>
            <a:ext cx="6629400" cy="0"/>
          </a:xfrm>
          <a:prstGeom prst="line">
            <a:avLst/>
          </a:prstGeom>
          <a:ln w="12700">
            <a:solidFill>
              <a:srgbClr val="71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8949" y="6296125"/>
            <a:ext cx="37026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3056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tallgrass.church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0569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3948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0D388341-9587-457F-B5D9-A64889AC23D3}"/>
              </a:ext>
            </a:extLst>
          </p:cNvPr>
          <p:cNvSpPr/>
          <p:nvPr/>
        </p:nvSpPr>
        <p:spPr>
          <a:xfrm rot="10800000" flipH="1">
            <a:off x="0" y="935085"/>
            <a:ext cx="9765102" cy="337836"/>
          </a:xfrm>
          <a:prstGeom prst="triangle">
            <a:avLst>
              <a:gd name="adj" fmla="val 0"/>
            </a:avLst>
          </a:prstGeom>
          <a:solidFill>
            <a:srgbClr val="2E5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33BE2E-325A-4A66-B2ED-9D6F5BFDE651}"/>
              </a:ext>
            </a:extLst>
          </p:cNvPr>
          <p:cNvSpPr/>
          <p:nvPr/>
        </p:nvSpPr>
        <p:spPr>
          <a:xfrm>
            <a:off x="1" y="-60385"/>
            <a:ext cx="9144000" cy="992038"/>
          </a:xfrm>
          <a:prstGeom prst="rect">
            <a:avLst/>
          </a:prstGeom>
          <a:solidFill>
            <a:srgbClr val="2E5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EAD048-720E-47CE-9A43-658E55AE0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09" y="142860"/>
            <a:ext cx="8776535" cy="926816"/>
          </a:xfrm>
        </p:spPr>
        <p:txBody>
          <a:bodyPr>
            <a:noAutofit/>
          </a:bodyPr>
          <a:lstStyle/>
          <a:p>
            <a:r>
              <a:rPr lang="en-US" sz="5200" cap="small" dirty="0">
                <a:solidFill>
                  <a:schemeClr val="bg1"/>
                </a:solidFill>
              </a:rPr>
              <a:t>BEFRIEND FAITHFULNESS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3F81D9-9318-4678-ADE2-DEBE17E90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b="1" baseline="30000" dirty="0"/>
              <a:t>3 </a:t>
            </a:r>
            <a:r>
              <a:rPr lang="en-US" sz="3400" dirty="0"/>
              <a:t>Trust in the </a:t>
            </a:r>
            <a:r>
              <a:rPr lang="en-US" sz="3400" cap="small" dirty="0"/>
              <a:t>Lord</a:t>
            </a:r>
            <a:r>
              <a:rPr lang="en-US" sz="3400" dirty="0"/>
              <a:t>, and do good;</a:t>
            </a:r>
            <a:br>
              <a:rPr lang="en-US" sz="3400" dirty="0"/>
            </a:br>
            <a:r>
              <a:rPr lang="en-US" sz="3400" dirty="0"/>
              <a:t>    dwell in the land *and befriend faithfulness.</a:t>
            </a:r>
            <a:br>
              <a:rPr lang="en-US" sz="3400" dirty="0"/>
            </a:br>
            <a:r>
              <a:rPr lang="en-US" sz="3400" b="1" baseline="30000" dirty="0"/>
              <a:t>4 </a:t>
            </a:r>
            <a:r>
              <a:rPr lang="en-US" sz="3400" dirty="0"/>
              <a:t>Delight yourself in the </a:t>
            </a:r>
            <a:r>
              <a:rPr lang="en-US" sz="3400" cap="small" dirty="0"/>
              <a:t>Lord</a:t>
            </a:r>
            <a:r>
              <a:rPr lang="en-US" sz="3400" dirty="0"/>
              <a:t>,</a:t>
            </a:r>
            <a:br>
              <a:rPr lang="en-US" sz="3400" dirty="0"/>
            </a:br>
            <a:r>
              <a:rPr lang="en-US" sz="3400" dirty="0"/>
              <a:t>    and he will give you the desires of your heart.</a:t>
            </a:r>
          </a:p>
          <a:p>
            <a:pPr marL="0" indent="0" algn="r">
              <a:buNone/>
            </a:pPr>
            <a:r>
              <a:rPr lang="en-US" sz="2400" i="1" dirty="0"/>
              <a:t>Psalm 37:3-4</a:t>
            </a:r>
          </a:p>
          <a:p>
            <a:pPr marL="0" indent="0">
              <a:buNone/>
            </a:pPr>
            <a:endParaRPr lang="en-US" sz="3400" dirty="0"/>
          </a:p>
          <a:p>
            <a:pPr marL="0" indent="0">
              <a:buNone/>
            </a:pPr>
            <a:endParaRPr lang="en-US" sz="3400" dirty="0"/>
          </a:p>
          <a:p>
            <a:pPr marL="0" indent="0">
              <a:buNone/>
            </a:pPr>
            <a:endParaRPr lang="en-US" sz="34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2600" dirty="0"/>
              <a:t>*Or </a:t>
            </a:r>
            <a:r>
              <a:rPr lang="en-US" sz="2600" i="1" dirty="0"/>
              <a:t>and feed on faithfulness</a:t>
            </a:r>
            <a:r>
              <a:rPr lang="en-US" sz="2600" dirty="0"/>
              <a:t>, or</a:t>
            </a:r>
            <a:r>
              <a:rPr lang="en-US" sz="2600" i="1" dirty="0"/>
              <a:t> and find safe pasture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1660628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rgbClr val="C8780E"/>
              </a:solidFill>
              <a:effectLst/>
              <a:uLnTx/>
              <a:uFillTx/>
              <a:latin typeface="Calibri" panose="020F0502020204030204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rgbClr val="C8780E"/>
              </a:solidFill>
              <a:effectLst/>
              <a:uLnTx/>
              <a:uFillTx/>
              <a:latin typeface="Calibri" panose="020F0502020204030204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E8DED8-AC2F-4A9C-99AC-E2C3FE489FA6}"/>
              </a:ext>
            </a:extLst>
          </p:cNvPr>
          <p:cNvSpPr txBox="1"/>
          <p:nvPr/>
        </p:nvSpPr>
        <p:spPr>
          <a:xfrm>
            <a:off x="0" y="747117"/>
            <a:ext cx="91440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-300" normalizeH="0" baseline="0" noProof="0" dirty="0">
                <a:ln>
                  <a:noFill/>
                </a:ln>
                <a:solidFill>
                  <a:srgbClr val="C8780E"/>
                </a:solidFill>
                <a:effectLst/>
                <a:uLnTx/>
                <a:uFillTx/>
                <a:latin typeface="Calibri" panose="020F0502020204030204"/>
                <a:ea typeface="Cooper Hewitt" pitchFamily="50" charset="0"/>
                <a:cs typeface="+mn-cs"/>
              </a:rPr>
              <a:t>COME THOU FOUNT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52CFEB-2AED-4C66-A79E-DF82161588A7}"/>
              </a:ext>
            </a:extLst>
          </p:cNvPr>
          <p:cNvCxnSpPr>
            <a:cxnSpLocks/>
          </p:cNvCxnSpPr>
          <p:nvPr/>
        </p:nvCxnSpPr>
        <p:spPr>
          <a:xfrm>
            <a:off x="1231610" y="1647906"/>
            <a:ext cx="6629400" cy="0"/>
          </a:xfrm>
          <a:prstGeom prst="line">
            <a:avLst/>
          </a:prstGeom>
          <a:ln w="12700">
            <a:solidFill>
              <a:srgbClr val="71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8949" y="6296125"/>
            <a:ext cx="37026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3056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tallgrass.church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0569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81769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rgbClr val="C8780E"/>
              </a:solidFill>
              <a:effectLst/>
              <a:uLnTx/>
              <a:uFillTx/>
              <a:latin typeface="Calibri" panose="020F0502020204030204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Come thou fount of every blessing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Tune my heart to sing thy grace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Streams of mercy, never ceasing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call for songs of loudest praise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Teach me some melodious sonnet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sung by flaming tongues above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Praise the mount, I’m fixed upon it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Mount of Thy redeeming love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rgbClr val="C8780E"/>
              </a:solidFill>
              <a:effectLst/>
              <a:uLnTx/>
              <a:uFillTx/>
              <a:latin typeface="Calibri" panose="020F0502020204030204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E8DED8-AC2F-4A9C-99AC-E2C3FE489FA6}"/>
              </a:ext>
            </a:extLst>
          </p:cNvPr>
          <p:cNvSpPr txBox="1"/>
          <p:nvPr/>
        </p:nvSpPr>
        <p:spPr>
          <a:xfrm>
            <a:off x="0" y="747117"/>
            <a:ext cx="91440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-300" normalizeH="0" baseline="0" noProof="0" dirty="0">
                <a:ln>
                  <a:noFill/>
                </a:ln>
                <a:solidFill>
                  <a:srgbClr val="C8780E"/>
                </a:solidFill>
                <a:effectLst/>
                <a:uLnTx/>
                <a:uFillTx/>
                <a:latin typeface="Calibri" panose="020F0502020204030204"/>
                <a:ea typeface="Cooper Hewitt" pitchFamily="50" charset="0"/>
                <a:cs typeface="+mn-cs"/>
              </a:rPr>
              <a:t>COME THOU FOUNT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52CFEB-2AED-4C66-A79E-DF82161588A7}"/>
              </a:ext>
            </a:extLst>
          </p:cNvPr>
          <p:cNvCxnSpPr>
            <a:cxnSpLocks/>
          </p:cNvCxnSpPr>
          <p:nvPr/>
        </p:nvCxnSpPr>
        <p:spPr>
          <a:xfrm>
            <a:off x="1231610" y="1647906"/>
            <a:ext cx="6629400" cy="0"/>
          </a:xfrm>
          <a:prstGeom prst="line">
            <a:avLst/>
          </a:prstGeom>
          <a:ln w="12700">
            <a:solidFill>
              <a:srgbClr val="71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8949" y="6296125"/>
            <a:ext cx="37026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3056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tallgrass.church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0569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36234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rgbClr val="C8780E"/>
              </a:solidFill>
              <a:effectLst/>
              <a:uLnTx/>
              <a:uFillTx/>
              <a:latin typeface="Calibri" panose="020F0502020204030204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Here I raise my Ebenezer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Hither by Thy help I’m come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And I hope by Thy good pleasure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safely to arrive at home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Jesus sought me when a stranger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wandering from the fold of God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He, to rescue me from danger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interposed His precious love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rgbClr val="C8780E"/>
              </a:solidFill>
              <a:effectLst/>
              <a:uLnTx/>
              <a:uFillTx/>
              <a:latin typeface="Calibri" panose="020F0502020204030204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E8DED8-AC2F-4A9C-99AC-E2C3FE489FA6}"/>
              </a:ext>
            </a:extLst>
          </p:cNvPr>
          <p:cNvSpPr txBox="1"/>
          <p:nvPr/>
        </p:nvSpPr>
        <p:spPr>
          <a:xfrm>
            <a:off x="0" y="747117"/>
            <a:ext cx="91440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-300" normalizeH="0" baseline="0" noProof="0" dirty="0">
                <a:ln>
                  <a:noFill/>
                </a:ln>
                <a:solidFill>
                  <a:srgbClr val="C8780E"/>
                </a:solidFill>
                <a:effectLst/>
                <a:uLnTx/>
                <a:uFillTx/>
                <a:latin typeface="Calibri" panose="020F0502020204030204"/>
                <a:ea typeface="Cooper Hewitt" pitchFamily="50" charset="0"/>
                <a:cs typeface="+mn-cs"/>
              </a:rPr>
              <a:t>COME THOU FOUNT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52CFEB-2AED-4C66-A79E-DF82161588A7}"/>
              </a:ext>
            </a:extLst>
          </p:cNvPr>
          <p:cNvCxnSpPr>
            <a:cxnSpLocks/>
          </p:cNvCxnSpPr>
          <p:nvPr/>
        </p:nvCxnSpPr>
        <p:spPr>
          <a:xfrm>
            <a:off x="1231610" y="1647906"/>
            <a:ext cx="6629400" cy="0"/>
          </a:xfrm>
          <a:prstGeom prst="line">
            <a:avLst/>
          </a:prstGeom>
          <a:ln w="12700">
            <a:solidFill>
              <a:srgbClr val="71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8949" y="6296125"/>
            <a:ext cx="37026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3056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tallgrass.church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0569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54604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rgbClr val="C8780E"/>
              </a:solidFill>
              <a:effectLst/>
              <a:uLnTx/>
              <a:uFillTx/>
              <a:latin typeface="Calibri" panose="020F0502020204030204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O to grace how great a debtor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daily I’m constrained to be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Let Thy goodness like a fetter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bind my wandering heart to Thee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Prone to wander, Lord I feel it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Prone to leave the God I love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Here’s my heart, O take and seal it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Seal it for Thy courts above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rgbClr val="C8780E"/>
              </a:solidFill>
              <a:effectLst/>
              <a:uLnTx/>
              <a:uFillTx/>
              <a:latin typeface="Calibri" panose="020F0502020204030204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E8DED8-AC2F-4A9C-99AC-E2C3FE489FA6}"/>
              </a:ext>
            </a:extLst>
          </p:cNvPr>
          <p:cNvSpPr txBox="1"/>
          <p:nvPr/>
        </p:nvSpPr>
        <p:spPr>
          <a:xfrm>
            <a:off x="0" y="747117"/>
            <a:ext cx="91440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-300" normalizeH="0" baseline="0" noProof="0" dirty="0">
                <a:ln>
                  <a:noFill/>
                </a:ln>
                <a:solidFill>
                  <a:srgbClr val="C8780E"/>
                </a:solidFill>
                <a:effectLst/>
                <a:uLnTx/>
                <a:uFillTx/>
                <a:latin typeface="Calibri" panose="020F0502020204030204"/>
                <a:ea typeface="Cooper Hewitt" pitchFamily="50" charset="0"/>
                <a:cs typeface="+mn-cs"/>
              </a:rPr>
              <a:t>COME THOU FOUNT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52CFEB-2AED-4C66-A79E-DF82161588A7}"/>
              </a:ext>
            </a:extLst>
          </p:cNvPr>
          <p:cNvCxnSpPr>
            <a:cxnSpLocks/>
          </p:cNvCxnSpPr>
          <p:nvPr/>
        </p:nvCxnSpPr>
        <p:spPr>
          <a:xfrm>
            <a:off x="1231610" y="1647906"/>
            <a:ext cx="6629400" cy="0"/>
          </a:xfrm>
          <a:prstGeom prst="line">
            <a:avLst/>
          </a:prstGeom>
          <a:ln w="12700">
            <a:solidFill>
              <a:srgbClr val="71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8949" y="6296125"/>
            <a:ext cx="37026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3056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tallgrass.church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0569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13684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28B9715-41B0-49D5-8896-4B6F82DBA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97FB799-9F46-4D3D-AA9F-DDBE58A25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0506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D9EC94-78E8-4BCB-8DCC-DA54D1650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D2B6B2-4DD9-4896-A5CA-27B96B8DE49D}"/>
              </a:ext>
            </a:extLst>
          </p:cNvPr>
          <p:cNvSpPr txBox="1"/>
          <p:nvPr/>
        </p:nvSpPr>
        <p:spPr>
          <a:xfrm rot="1474436">
            <a:off x="-128449" y="5442051"/>
            <a:ext cx="4282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tallgrass.church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78525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0D388341-9587-457F-B5D9-A64889AC23D3}"/>
              </a:ext>
            </a:extLst>
          </p:cNvPr>
          <p:cNvSpPr/>
          <p:nvPr/>
        </p:nvSpPr>
        <p:spPr>
          <a:xfrm rot="10800000" flipH="1">
            <a:off x="0" y="935085"/>
            <a:ext cx="9765102" cy="337836"/>
          </a:xfrm>
          <a:prstGeom prst="triangle">
            <a:avLst>
              <a:gd name="adj" fmla="val 0"/>
            </a:avLst>
          </a:prstGeom>
          <a:solidFill>
            <a:srgbClr val="2E5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33BE2E-325A-4A66-B2ED-9D6F5BFDE651}"/>
              </a:ext>
            </a:extLst>
          </p:cNvPr>
          <p:cNvSpPr/>
          <p:nvPr/>
        </p:nvSpPr>
        <p:spPr>
          <a:xfrm>
            <a:off x="1" y="-60385"/>
            <a:ext cx="9144000" cy="992038"/>
          </a:xfrm>
          <a:prstGeom prst="rect">
            <a:avLst/>
          </a:prstGeom>
          <a:solidFill>
            <a:srgbClr val="2E5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EAD048-720E-47CE-9A43-658E55AE0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09" y="142860"/>
            <a:ext cx="8776535" cy="926816"/>
          </a:xfrm>
        </p:spPr>
        <p:txBody>
          <a:bodyPr>
            <a:noAutofit/>
          </a:bodyPr>
          <a:lstStyle/>
          <a:p>
            <a:r>
              <a:rPr lang="en-US" sz="5500" dirty="0">
                <a:solidFill>
                  <a:schemeClr val="bg1"/>
                </a:solidFill>
              </a:rPr>
              <a:t>#</a:t>
            </a:r>
            <a:r>
              <a:rPr lang="en-US" sz="5500" dirty="0" err="1">
                <a:solidFill>
                  <a:schemeClr val="bg1"/>
                </a:solidFill>
              </a:rPr>
              <a:t>reclaimingneighboring</a:t>
            </a:r>
            <a:endParaRPr lang="en-US" sz="55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B8A674-5735-4311-A605-EFCBE8AEC0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573" y="1402677"/>
            <a:ext cx="2530307" cy="380308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062E05E-0117-4F83-A69A-FFA77918425B}"/>
              </a:ext>
            </a:extLst>
          </p:cNvPr>
          <p:cNvSpPr txBox="1">
            <a:spLocks/>
          </p:cNvSpPr>
          <p:nvPr/>
        </p:nvSpPr>
        <p:spPr>
          <a:xfrm>
            <a:off x="235166" y="1392965"/>
            <a:ext cx="5704458" cy="537359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Neighboring is an incredibly comprehensive ministry model. In fact, it’s 100% comprehensive.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everyone can be a pastor, teacher, elder, singer or musician, but everyone is a neighbor. No one can opt out. Neighboring fits every demographic: young, old, single, married, adults, teenagers, apartment dwellers, soccer moms, CEOs, baristas, bachelors, grandmothers, and retired couples.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Pastoral care, divorce care, children, youth, women, men, discipleship, prayer, Bible study, sports...everything is encompassed in neighboring.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06732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0D388341-9587-457F-B5D9-A64889AC23D3}"/>
              </a:ext>
            </a:extLst>
          </p:cNvPr>
          <p:cNvSpPr/>
          <p:nvPr/>
        </p:nvSpPr>
        <p:spPr>
          <a:xfrm rot="10800000" flipH="1">
            <a:off x="0" y="935085"/>
            <a:ext cx="9765102" cy="337836"/>
          </a:xfrm>
          <a:prstGeom prst="triangle">
            <a:avLst>
              <a:gd name="adj" fmla="val 0"/>
            </a:avLst>
          </a:prstGeom>
          <a:solidFill>
            <a:srgbClr val="2E5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33BE2E-325A-4A66-B2ED-9D6F5BFDE651}"/>
              </a:ext>
            </a:extLst>
          </p:cNvPr>
          <p:cNvSpPr/>
          <p:nvPr/>
        </p:nvSpPr>
        <p:spPr>
          <a:xfrm>
            <a:off x="1" y="-60385"/>
            <a:ext cx="9144000" cy="992038"/>
          </a:xfrm>
          <a:prstGeom prst="rect">
            <a:avLst/>
          </a:prstGeom>
          <a:solidFill>
            <a:srgbClr val="2E5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EAD048-720E-47CE-9A43-658E55AE0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09" y="142860"/>
            <a:ext cx="8776535" cy="926816"/>
          </a:xfrm>
        </p:spPr>
        <p:txBody>
          <a:bodyPr>
            <a:noAutofit/>
          </a:bodyPr>
          <a:lstStyle/>
          <a:p>
            <a:r>
              <a:rPr lang="en-US" sz="5500" dirty="0">
                <a:solidFill>
                  <a:schemeClr val="bg1"/>
                </a:solidFill>
              </a:rPr>
              <a:t>#</a:t>
            </a:r>
            <a:r>
              <a:rPr lang="en-US" sz="5500" dirty="0" err="1">
                <a:solidFill>
                  <a:schemeClr val="bg1"/>
                </a:solidFill>
              </a:rPr>
              <a:t>reclaimingneighboring</a:t>
            </a:r>
            <a:endParaRPr lang="en-US" sz="55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B8A674-5735-4311-A605-EFCBE8AEC0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88" y="1586204"/>
            <a:ext cx="3346357" cy="502961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062E05E-0117-4F83-A69A-FFA77918425B}"/>
              </a:ext>
            </a:extLst>
          </p:cNvPr>
          <p:cNvSpPr txBox="1">
            <a:spLocks/>
          </p:cNvSpPr>
          <p:nvPr/>
        </p:nvSpPr>
        <p:spPr>
          <a:xfrm>
            <a:off x="3713583" y="1341548"/>
            <a:ext cx="5174511" cy="3939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Neighboring is an incredibly comprehensive ministry model.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fact, it’s 100% comprehensive.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38215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0D388341-9587-457F-B5D9-A64889AC23D3}"/>
              </a:ext>
            </a:extLst>
          </p:cNvPr>
          <p:cNvSpPr/>
          <p:nvPr/>
        </p:nvSpPr>
        <p:spPr>
          <a:xfrm rot="10800000" flipH="1">
            <a:off x="0" y="935085"/>
            <a:ext cx="9765102" cy="337836"/>
          </a:xfrm>
          <a:prstGeom prst="triangle">
            <a:avLst>
              <a:gd name="adj" fmla="val 0"/>
            </a:avLst>
          </a:prstGeom>
          <a:solidFill>
            <a:srgbClr val="2E5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33BE2E-325A-4A66-B2ED-9D6F5BFDE651}"/>
              </a:ext>
            </a:extLst>
          </p:cNvPr>
          <p:cNvSpPr/>
          <p:nvPr/>
        </p:nvSpPr>
        <p:spPr>
          <a:xfrm>
            <a:off x="1" y="-60385"/>
            <a:ext cx="9144000" cy="992038"/>
          </a:xfrm>
          <a:prstGeom prst="rect">
            <a:avLst/>
          </a:prstGeom>
          <a:solidFill>
            <a:srgbClr val="2E5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EAD048-720E-47CE-9A43-658E55AE0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09" y="142860"/>
            <a:ext cx="8776535" cy="926816"/>
          </a:xfrm>
        </p:spPr>
        <p:txBody>
          <a:bodyPr>
            <a:noAutofit/>
          </a:bodyPr>
          <a:lstStyle/>
          <a:p>
            <a:r>
              <a:rPr lang="en-US" sz="5500" dirty="0">
                <a:solidFill>
                  <a:schemeClr val="bg1"/>
                </a:solidFill>
              </a:rPr>
              <a:t>#</a:t>
            </a:r>
            <a:r>
              <a:rPr lang="en-US" sz="5500" dirty="0" err="1">
                <a:solidFill>
                  <a:schemeClr val="bg1"/>
                </a:solidFill>
              </a:rPr>
              <a:t>reclaimingneighboring</a:t>
            </a:r>
            <a:endParaRPr lang="en-US" sz="55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B8A674-5735-4311-A605-EFCBE8AEC0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88" y="1586204"/>
            <a:ext cx="3346357" cy="502961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062E05E-0117-4F83-A69A-FFA77918425B}"/>
              </a:ext>
            </a:extLst>
          </p:cNvPr>
          <p:cNvSpPr txBox="1">
            <a:spLocks/>
          </p:cNvSpPr>
          <p:nvPr/>
        </p:nvSpPr>
        <p:spPr>
          <a:xfrm>
            <a:off x="3713583" y="1341548"/>
            <a:ext cx="5174511" cy="432213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everyone can be a pastor, teacher, elder, singer or musician, but everyone is a neighbor.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one can opt out.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Neighboring fits every demographic: young, old, single, married, adults, teenagers, apartment dwellers, soccer moms, CEOs, baristas, bachelors, grandmothers, and retired couples.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44001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0D388341-9587-457F-B5D9-A64889AC23D3}"/>
              </a:ext>
            </a:extLst>
          </p:cNvPr>
          <p:cNvSpPr/>
          <p:nvPr/>
        </p:nvSpPr>
        <p:spPr>
          <a:xfrm rot="10800000" flipH="1">
            <a:off x="0" y="935085"/>
            <a:ext cx="9765102" cy="337836"/>
          </a:xfrm>
          <a:prstGeom prst="triangle">
            <a:avLst>
              <a:gd name="adj" fmla="val 0"/>
            </a:avLst>
          </a:prstGeom>
          <a:solidFill>
            <a:srgbClr val="2E5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33BE2E-325A-4A66-B2ED-9D6F5BFDE651}"/>
              </a:ext>
            </a:extLst>
          </p:cNvPr>
          <p:cNvSpPr/>
          <p:nvPr/>
        </p:nvSpPr>
        <p:spPr>
          <a:xfrm>
            <a:off x="1" y="-60385"/>
            <a:ext cx="9144000" cy="992038"/>
          </a:xfrm>
          <a:prstGeom prst="rect">
            <a:avLst/>
          </a:prstGeom>
          <a:solidFill>
            <a:srgbClr val="2E5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EAD048-720E-47CE-9A43-658E55AE0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09" y="142860"/>
            <a:ext cx="8776535" cy="926816"/>
          </a:xfrm>
        </p:spPr>
        <p:txBody>
          <a:bodyPr>
            <a:noAutofit/>
          </a:bodyPr>
          <a:lstStyle/>
          <a:p>
            <a:r>
              <a:rPr lang="en-US" sz="5500" dirty="0">
                <a:solidFill>
                  <a:schemeClr val="bg1"/>
                </a:solidFill>
              </a:rPr>
              <a:t>#</a:t>
            </a:r>
            <a:r>
              <a:rPr lang="en-US" sz="5500" dirty="0" err="1">
                <a:solidFill>
                  <a:schemeClr val="bg1"/>
                </a:solidFill>
              </a:rPr>
              <a:t>reclaimingneighboring</a:t>
            </a:r>
            <a:endParaRPr lang="en-US" sz="55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B8A674-5735-4311-A605-EFCBE8AEC0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88" y="1586204"/>
            <a:ext cx="3346357" cy="502961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062E05E-0117-4F83-A69A-FFA77918425B}"/>
              </a:ext>
            </a:extLst>
          </p:cNvPr>
          <p:cNvSpPr txBox="1">
            <a:spLocks/>
          </p:cNvSpPr>
          <p:nvPr/>
        </p:nvSpPr>
        <p:spPr>
          <a:xfrm>
            <a:off x="3713583" y="1341548"/>
            <a:ext cx="5174511" cy="4322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Pastoral care, divorce care, children, youth, women, men, discipleship, prayer, Bible study, sports...everything is encompassed in neighboring.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2506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0D388341-9587-457F-B5D9-A64889AC23D3}"/>
              </a:ext>
            </a:extLst>
          </p:cNvPr>
          <p:cNvSpPr/>
          <p:nvPr/>
        </p:nvSpPr>
        <p:spPr>
          <a:xfrm rot="10800000" flipH="1">
            <a:off x="0" y="935085"/>
            <a:ext cx="9765102" cy="337836"/>
          </a:xfrm>
          <a:prstGeom prst="triangle">
            <a:avLst>
              <a:gd name="adj" fmla="val 0"/>
            </a:avLst>
          </a:prstGeom>
          <a:solidFill>
            <a:srgbClr val="2E5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33BE2E-325A-4A66-B2ED-9D6F5BFDE651}"/>
              </a:ext>
            </a:extLst>
          </p:cNvPr>
          <p:cNvSpPr/>
          <p:nvPr/>
        </p:nvSpPr>
        <p:spPr>
          <a:xfrm>
            <a:off x="1" y="-60385"/>
            <a:ext cx="9144000" cy="992038"/>
          </a:xfrm>
          <a:prstGeom prst="rect">
            <a:avLst/>
          </a:prstGeom>
          <a:solidFill>
            <a:srgbClr val="2E5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EAD048-720E-47CE-9A43-658E55AE0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09" y="142860"/>
            <a:ext cx="8776535" cy="926816"/>
          </a:xfrm>
        </p:spPr>
        <p:txBody>
          <a:bodyPr>
            <a:noAutofit/>
          </a:bodyPr>
          <a:lstStyle/>
          <a:p>
            <a:r>
              <a:rPr lang="en-US" sz="5500" cap="small" dirty="0">
                <a:solidFill>
                  <a:schemeClr val="bg1"/>
                </a:solidFill>
              </a:rPr>
              <a:t>Sprouts Coordinator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3F81D9-9318-4678-ADE2-DEBE17E90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Introducing… drum roll please…</a:t>
            </a:r>
          </a:p>
          <a:p>
            <a:pPr marL="0" indent="0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1100" dirty="0"/>
          </a:p>
          <a:p>
            <a:pPr marL="0" indent="0" algn="ctr">
              <a:buNone/>
            </a:pPr>
            <a:endParaRPr lang="en-US" sz="1100" dirty="0"/>
          </a:p>
          <a:p>
            <a:pPr marL="0" indent="0" algn="ctr">
              <a:buNone/>
            </a:pPr>
            <a:r>
              <a:rPr lang="en-US" sz="6500" dirty="0"/>
              <a:t>Elisha </a:t>
            </a:r>
            <a:r>
              <a:rPr lang="en-US" sz="6500" dirty="0" err="1"/>
              <a:t>Hillegeist</a:t>
            </a:r>
            <a:endParaRPr lang="en-US" sz="6500" dirty="0"/>
          </a:p>
        </p:txBody>
      </p:sp>
    </p:spTree>
    <p:extLst>
      <p:ext uri="{BB962C8B-B14F-4D97-AF65-F5344CB8AC3E}">
        <p14:creationId xmlns:p14="http://schemas.microsoft.com/office/powerpoint/2010/main" val="30807794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0D388341-9587-457F-B5D9-A64889AC23D3}"/>
              </a:ext>
            </a:extLst>
          </p:cNvPr>
          <p:cNvSpPr/>
          <p:nvPr/>
        </p:nvSpPr>
        <p:spPr>
          <a:xfrm rot="10800000" flipH="1">
            <a:off x="0" y="935085"/>
            <a:ext cx="9765102" cy="337836"/>
          </a:xfrm>
          <a:prstGeom prst="triangle">
            <a:avLst>
              <a:gd name="adj" fmla="val 0"/>
            </a:avLst>
          </a:prstGeom>
          <a:solidFill>
            <a:srgbClr val="2E5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33BE2E-325A-4A66-B2ED-9D6F5BFDE651}"/>
              </a:ext>
            </a:extLst>
          </p:cNvPr>
          <p:cNvSpPr/>
          <p:nvPr/>
        </p:nvSpPr>
        <p:spPr>
          <a:xfrm>
            <a:off x="1" y="-60385"/>
            <a:ext cx="9144000" cy="992038"/>
          </a:xfrm>
          <a:prstGeom prst="rect">
            <a:avLst/>
          </a:prstGeom>
          <a:solidFill>
            <a:srgbClr val="2E5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EAD048-720E-47CE-9A43-658E55AE0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09" y="142860"/>
            <a:ext cx="8776535" cy="926816"/>
          </a:xfrm>
        </p:spPr>
        <p:txBody>
          <a:bodyPr>
            <a:noAutofit/>
          </a:bodyPr>
          <a:lstStyle/>
          <a:p>
            <a:r>
              <a:rPr lang="en-US" sz="5500" dirty="0">
                <a:solidFill>
                  <a:schemeClr val="bg1"/>
                </a:solidFill>
              </a:rPr>
              <a:t>#</a:t>
            </a:r>
            <a:r>
              <a:rPr lang="en-US" sz="5500" dirty="0" err="1">
                <a:solidFill>
                  <a:schemeClr val="bg1"/>
                </a:solidFill>
              </a:rPr>
              <a:t>reclaimingneighboring</a:t>
            </a:r>
            <a:endParaRPr lang="en-US" sz="55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B8A674-5735-4311-A605-EFCBE8AEC0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573" y="1402677"/>
            <a:ext cx="2530307" cy="380308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062E05E-0117-4F83-A69A-FFA77918425B}"/>
              </a:ext>
            </a:extLst>
          </p:cNvPr>
          <p:cNvSpPr txBox="1">
            <a:spLocks/>
          </p:cNvSpPr>
          <p:nvPr/>
        </p:nvSpPr>
        <p:spPr>
          <a:xfrm>
            <a:off x="235166" y="1392965"/>
            <a:ext cx="5704458" cy="53735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“Your home is the number-one place for discipleship, evangelism, and fellowship.” p. 65</a:t>
            </a:r>
          </a:p>
          <a:p>
            <a:pPr marL="228600" marR="0" lvl="0" indent="-22860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“Jesus came to move us out of a place of religious complexity and into a place of relational simplicity.” p. 71</a:t>
            </a:r>
          </a:p>
          <a:p>
            <a:pPr marL="228600" marR="0" lvl="0" indent="-22860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“The goal is to grow. We have been programming people for comfort, not growth. We have done the opposite of what we set out to do.” p. 75</a:t>
            </a:r>
          </a:p>
          <a:p>
            <a:pPr marL="228600" marR="0" lvl="0" indent="-22860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“Neighboring is quite possibly the best spiritual formation process a church can initiate.” p. 77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97204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B2407-F046-4880-952C-79B2E8FF4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18CDB7-B217-438D-9B6C-41A9FCA8820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02C89C-41F9-4C96-8CB5-95E3A20146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92" y="224286"/>
            <a:ext cx="8169215" cy="6126911"/>
          </a:xfrm>
        </p:spPr>
      </p:pic>
    </p:spTree>
    <p:extLst>
      <p:ext uri="{BB962C8B-B14F-4D97-AF65-F5344CB8AC3E}">
        <p14:creationId xmlns:p14="http://schemas.microsoft.com/office/powerpoint/2010/main" val="593289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0D388341-9587-457F-B5D9-A64889AC23D3}"/>
              </a:ext>
            </a:extLst>
          </p:cNvPr>
          <p:cNvSpPr/>
          <p:nvPr/>
        </p:nvSpPr>
        <p:spPr>
          <a:xfrm rot="10800000" flipH="1">
            <a:off x="0" y="935085"/>
            <a:ext cx="9765102" cy="337836"/>
          </a:xfrm>
          <a:prstGeom prst="triangle">
            <a:avLst>
              <a:gd name="adj" fmla="val 0"/>
            </a:avLst>
          </a:prstGeom>
          <a:solidFill>
            <a:srgbClr val="2E5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33BE2E-325A-4A66-B2ED-9D6F5BFDE651}"/>
              </a:ext>
            </a:extLst>
          </p:cNvPr>
          <p:cNvSpPr/>
          <p:nvPr/>
        </p:nvSpPr>
        <p:spPr>
          <a:xfrm>
            <a:off x="1" y="-60385"/>
            <a:ext cx="9144000" cy="992038"/>
          </a:xfrm>
          <a:prstGeom prst="rect">
            <a:avLst/>
          </a:prstGeom>
          <a:solidFill>
            <a:srgbClr val="2E5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EAD048-720E-47CE-9A43-658E55AE0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09" y="142860"/>
            <a:ext cx="8776535" cy="926816"/>
          </a:xfrm>
        </p:spPr>
        <p:txBody>
          <a:bodyPr>
            <a:noAutofit/>
          </a:bodyPr>
          <a:lstStyle/>
          <a:p>
            <a:r>
              <a:rPr lang="en-US" sz="5500" cap="small" dirty="0">
                <a:solidFill>
                  <a:schemeClr val="bg1"/>
                </a:solidFill>
              </a:rPr>
              <a:t>Tallgrass Survey Report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3F81D9-9318-4678-ADE2-DEBE17E90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en-US" sz="65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6500" dirty="0"/>
              <a:t>David </a:t>
            </a:r>
            <a:r>
              <a:rPr lang="en-US" sz="6500" dirty="0" err="1"/>
              <a:t>Renberg</a:t>
            </a:r>
            <a:endParaRPr lang="en-US" sz="65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dirty="0"/>
              <a:t>Elder &amp; LIFE Group Leader</a:t>
            </a:r>
          </a:p>
        </p:txBody>
      </p:sp>
    </p:spTree>
    <p:extLst>
      <p:ext uri="{BB962C8B-B14F-4D97-AF65-F5344CB8AC3E}">
        <p14:creationId xmlns:p14="http://schemas.microsoft.com/office/powerpoint/2010/main" val="852355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0D388341-9587-457F-B5D9-A64889AC23D3}"/>
              </a:ext>
            </a:extLst>
          </p:cNvPr>
          <p:cNvSpPr/>
          <p:nvPr/>
        </p:nvSpPr>
        <p:spPr>
          <a:xfrm rot="10800000" flipH="1">
            <a:off x="0" y="935085"/>
            <a:ext cx="9765102" cy="337836"/>
          </a:xfrm>
          <a:prstGeom prst="triangle">
            <a:avLst>
              <a:gd name="adj" fmla="val 0"/>
            </a:avLst>
          </a:prstGeom>
          <a:solidFill>
            <a:srgbClr val="2E5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33BE2E-325A-4A66-B2ED-9D6F5BFDE651}"/>
              </a:ext>
            </a:extLst>
          </p:cNvPr>
          <p:cNvSpPr/>
          <p:nvPr/>
        </p:nvSpPr>
        <p:spPr>
          <a:xfrm>
            <a:off x="1" y="-60385"/>
            <a:ext cx="9144000" cy="992038"/>
          </a:xfrm>
          <a:prstGeom prst="rect">
            <a:avLst/>
          </a:prstGeom>
          <a:solidFill>
            <a:srgbClr val="2E5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EAD048-720E-47CE-9A43-658E55AE0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09" y="142860"/>
            <a:ext cx="8776535" cy="926816"/>
          </a:xfrm>
        </p:spPr>
        <p:txBody>
          <a:bodyPr>
            <a:noAutofit/>
          </a:bodyPr>
          <a:lstStyle/>
          <a:p>
            <a:r>
              <a:rPr lang="en-US" sz="5500" cap="small" dirty="0">
                <a:solidFill>
                  <a:schemeClr val="bg1"/>
                </a:solidFill>
              </a:rPr>
              <a:t>Tallgrass Survey Report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3F81D9-9318-4678-ADE2-DEBE17E90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en-US" sz="65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6500" dirty="0"/>
              <a:t>David </a:t>
            </a:r>
            <a:r>
              <a:rPr lang="en-US" sz="6500" dirty="0" err="1"/>
              <a:t>Renberg</a:t>
            </a:r>
            <a:endParaRPr lang="en-US" sz="65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dirty="0"/>
              <a:t>Elder &amp; LIFE Group Leader</a:t>
            </a:r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CD9F86F4-B978-4E6F-A56E-4B4A77800B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106" y="1272561"/>
            <a:ext cx="5222039" cy="555883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91CC71EF-84FF-48D9-8A8B-CEA5374DE845}"/>
              </a:ext>
            </a:extLst>
          </p:cNvPr>
          <p:cNvSpPr txBox="1">
            <a:spLocks/>
          </p:cNvSpPr>
          <p:nvPr/>
        </p:nvSpPr>
        <p:spPr>
          <a:xfrm rot="20963244">
            <a:off x="2843283" y="4618353"/>
            <a:ext cx="5507989" cy="978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rgbClr val="2E5797"/>
                </a:solidFill>
                <a:latin typeface="Ubuntu" panose="020B0504030602030204" pitchFamily="34" charset="0"/>
                <a:ea typeface="+mj-ea"/>
                <a:cs typeface="+mj-cs"/>
              </a:defRPr>
            </a:lvl1pPr>
          </a:lstStyle>
          <a:p>
            <a:r>
              <a:rPr lang="en-US" spc="300" dirty="0">
                <a:solidFill>
                  <a:schemeClr val="bg1"/>
                </a:solidFill>
              </a:rPr>
              <a:t>QUESTIONS?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F795253-B32C-41D3-AA0A-A61EE4995EE4}"/>
              </a:ext>
            </a:extLst>
          </p:cNvPr>
          <p:cNvSpPr txBox="1">
            <a:spLocks/>
          </p:cNvSpPr>
          <p:nvPr/>
        </p:nvSpPr>
        <p:spPr>
          <a:xfrm rot="20963244">
            <a:off x="3314864" y="4995746"/>
            <a:ext cx="5507989" cy="978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rgbClr val="2E5797"/>
                </a:solidFill>
                <a:latin typeface="Ubuntu" panose="020B0504030602030204" pitchFamily="34" charset="0"/>
                <a:ea typeface="+mj-ea"/>
                <a:cs typeface="+mj-cs"/>
              </a:defRPr>
            </a:lvl1pPr>
          </a:lstStyle>
          <a:p>
            <a:r>
              <a:rPr lang="en-US" sz="3300" b="0" spc="600" dirty="0">
                <a:solidFill>
                  <a:schemeClr val="bg1"/>
                </a:solidFill>
              </a:rPr>
              <a:t>COMMENTS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838895-2D21-40E3-9FAC-E51AD2EF6D7E}"/>
              </a:ext>
            </a:extLst>
          </p:cNvPr>
          <p:cNvSpPr txBox="1">
            <a:spLocks/>
          </p:cNvSpPr>
          <p:nvPr/>
        </p:nvSpPr>
        <p:spPr>
          <a:xfrm rot="20963244">
            <a:off x="3665672" y="5302722"/>
            <a:ext cx="5507989" cy="978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rgbClr val="2E5797"/>
                </a:solidFill>
                <a:latin typeface="Ubuntu" panose="020B0504030602030204" pitchFamily="34" charset="0"/>
                <a:ea typeface="+mj-ea"/>
                <a:cs typeface="+mj-cs"/>
              </a:defRPr>
            </a:lvl1pPr>
          </a:lstStyle>
          <a:p>
            <a:r>
              <a:rPr lang="en-US" sz="2500" b="0" dirty="0">
                <a:solidFill>
                  <a:schemeClr val="bg1"/>
                </a:solidFill>
              </a:rPr>
              <a:t>TESTIMONIES</a:t>
            </a:r>
          </a:p>
        </p:txBody>
      </p:sp>
    </p:spTree>
    <p:extLst>
      <p:ext uri="{BB962C8B-B14F-4D97-AF65-F5344CB8AC3E}">
        <p14:creationId xmlns:p14="http://schemas.microsoft.com/office/powerpoint/2010/main" val="3144540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0D388341-9587-457F-B5D9-A64889AC23D3}"/>
              </a:ext>
            </a:extLst>
          </p:cNvPr>
          <p:cNvSpPr/>
          <p:nvPr/>
        </p:nvSpPr>
        <p:spPr>
          <a:xfrm rot="10800000" flipH="1">
            <a:off x="0" y="935085"/>
            <a:ext cx="9765102" cy="337836"/>
          </a:xfrm>
          <a:prstGeom prst="triangle">
            <a:avLst>
              <a:gd name="adj" fmla="val 0"/>
            </a:avLst>
          </a:prstGeom>
          <a:solidFill>
            <a:srgbClr val="2E5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33BE2E-325A-4A66-B2ED-9D6F5BFDE651}"/>
              </a:ext>
            </a:extLst>
          </p:cNvPr>
          <p:cNvSpPr/>
          <p:nvPr/>
        </p:nvSpPr>
        <p:spPr>
          <a:xfrm>
            <a:off x="1" y="-60385"/>
            <a:ext cx="9144000" cy="992038"/>
          </a:xfrm>
          <a:prstGeom prst="rect">
            <a:avLst/>
          </a:prstGeom>
          <a:solidFill>
            <a:srgbClr val="2E5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EAD048-720E-47CE-9A43-658E55AE0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09" y="142860"/>
            <a:ext cx="8776535" cy="926816"/>
          </a:xfrm>
        </p:spPr>
        <p:txBody>
          <a:bodyPr>
            <a:noAutofit/>
          </a:bodyPr>
          <a:lstStyle/>
          <a:p>
            <a:r>
              <a:rPr lang="en-US" sz="6500" cap="small" dirty="0">
                <a:solidFill>
                  <a:schemeClr val="bg1"/>
                </a:solidFill>
              </a:rPr>
              <a:t>2018 Budget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3F81D9-9318-4678-ADE2-DEBE17E90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Last year we budgeted to get $11,754/month, and actually averaged $13,423/month.</a:t>
            </a:r>
          </a:p>
          <a:p>
            <a:pPr lvl="0"/>
            <a:r>
              <a:rPr lang="en-US" dirty="0"/>
              <a:t>Helped us finish 2018 with extra $15,000 income.</a:t>
            </a:r>
          </a:p>
          <a:p>
            <a:pPr lvl="0"/>
            <a:r>
              <a:rPr lang="en-US" dirty="0"/>
              <a:t>Net General Fund (actual income—actual expenses) also a surplus: $11,600.</a:t>
            </a:r>
          </a:p>
          <a:p>
            <a:r>
              <a:rPr lang="en-US" dirty="0"/>
              <a:t>We have about $50,000 in our General Fund (+ another ~$5,000 in designated funds—Adoption, Neighboring).</a:t>
            </a:r>
          </a:p>
          <a:p>
            <a:pPr lvl="0"/>
            <a:r>
              <a:rPr lang="en-US" dirty="0"/>
              <a:t>We did AWESOME for our church planting year!!! (Now we get to build on it...and see what God does!)</a:t>
            </a:r>
          </a:p>
          <a:p>
            <a:pPr marL="0" indent="0">
              <a:spcBef>
                <a:spcPts val="0"/>
              </a:spcBef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9661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0D388341-9587-457F-B5D9-A64889AC23D3}"/>
              </a:ext>
            </a:extLst>
          </p:cNvPr>
          <p:cNvSpPr/>
          <p:nvPr/>
        </p:nvSpPr>
        <p:spPr>
          <a:xfrm rot="10800000" flipH="1">
            <a:off x="0" y="935085"/>
            <a:ext cx="9765102" cy="337836"/>
          </a:xfrm>
          <a:prstGeom prst="triangle">
            <a:avLst>
              <a:gd name="adj" fmla="val 0"/>
            </a:avLst>
          </a:prstGeom>
          <a:solidFill>
            <a:srgbClr val="2E5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33BE2E-325A-4A66-B2ED-9D6F5BFDE651}"/>
              </a:ext>
            </a:extLst>
          </p:cNvPr>
          <p:cNvSpPr/>
          <p:nvPr/>
        </p:nvSpPr>
        <p:spPr>
          <a:xfrm>
            <a:off x="1" y="-60385"/>
            <a:ext cx="9144000" cy="992038"/>
          </a:xfrm>
          <a:prstGeom prst="rect">
            <a:avLst/>
          </a:prstGeom>
          <a:solidFill>
            <a:srgbClr val="2E5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EAD048-720E-47CE-9A43-658E55AE0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09" y="142860"/>
            <a:ext cx="8776535" cy="926816"/>
          </a:xfrm>
        </p:spPr>
        <p:txBody>
          <a:bodyPr>
            <a:noAutofit/>
          </a:bodyPr>
          <a:lstStyle/>
          <a:p>
            <a:r>
              <a:rPr lang="en-US" sz="6500" cap="small" dirty="0">
                <a:solidFill>
                  <a:schemeClr val="bg1"/>
                </a:solidFill>
              </a:rPr>
              <a:t>2019 Budget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3F81D9-9318-4678-ADE2-DEBE17E90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January income was lower than budgeted needed average ($12,722 vs 14,375 needed) = $-1,653 (vs budget)</a:t>
            </a:r>
          </a:p>
          <a:p>
            <a:pPr lvl="0"/>
            <a:r>
              <a:rPr lang="en-US" dirty="0"/>
              <a:t>This month, Geldart knows of $1,275 of canceled recurring donations that will kick in, so that will make us about $3,000 short in February (vs budget) if nothing else changes. </a:t>
            </a:r>
          </a:p>
          <a:p>
            <a:pPr lvl="0"/>
            <a:r>
              <a:rPr lang="en-US" dirty="0"/>
              <a:t>Last year, for reference, we budgeted to get $11,754/month, and actually averaged $13,423/month.</a:t>
            </a:r>
          </a:p>
          <a:p>
            <a:pPr lvl="0"/>
            <a:r>
              <a:rPr lang="en-US" dirty="0"/>
              <a:t>We’ll keep talking about money because Jesus did and it’s important to His Kingdom and our happiness. </a:t>
            </a:r>
          </a:p>
          <a:p>
            <a:r>
              <a:rPr lang="en-US" dirty="0"/>
              <a:t>Give online at </a:t>
            </a:r>
            <a:r>
              <a:rPr lang="en-US" dirty="0" err="1"/>
              <a:t>tallgrass.church</a:t>
            </a:r>
            <a:r>
              <a:rPr lang="en-US" dirty="0"/>
              <a:t>/give or in our                black box. </a:t>
            </a:r>
          </a:p>
          <a:p>
            <a:pPr lvl="0"/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7107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1_Default Design">
  <a:themeElements>
    <a:clrScheme name="Default Design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24153</TotalTime>
  <Words>1333</Words>
  <Application>Microsoft Office PowerPoint</Application>
  <PresentationFormat>On-screen Show (4:3)</PresentationFormat>
  <Paragraphs>339</Paragraphs>
  <Slides>51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51</vt:i4>
      </vt:variant>
    </vt:vector>
  </HeadingPairs>
  <TitlesOfParts>
    <vt:vector size="59" baseType="lpstr">
      <vt:lpstr>Arial</vt:lpstr>
      <vt:lpstr>Calibri</vt:lpstr>
      <vt:lpstr>Calibri Light</vt:lpstr>
      <vt:lpstr>Cooper Hewitt</vt:lpstr>
      <vt:lpstr>Ubuntu</vt:lpstr>
      <vt:lpstr>1_Default Design</vt:lpstr>
      <vt:lpstr>7_Office Theme</vt:lpstr>
      <vt:lpstr>8_Office Theme</vt:lpstr>
      <vt:lpstr>PowerPoint Presentation</vt:lpstr>
      <vt:lpstr>PowerPoint Presentation</vt:lpstr>
      <vt:lpstr>PowerPoint Presentation</vt:lpstr>
      <vt:lpstr>BEFRIEND FAITHFULNESS</vt:lpstr>
      <vt:lpstr>Sprouts Coordinator</vt:lpstr>
      <vt:lpstr>Tallgrass Survey Report</vt:lpstr>
      <vt:lpstr>Tallgrass Survey Report</vt:lpstr>
      <vt:lpstr>2018 Budget</vt:lpstr>
      <vt:lpstr>2019 Budget</vt:lpstr>
      <vt:lpstr>2019 Budget</vt:lpstr>
      <vt:lpstr>#reclaimingneighboring</vt:lpstr>
      <vt:lpstr>#reclaimingneighboring</vt:lpstr>
      <vt:lpstr>#reclaimingneighboring</vt:lpstr>
      <vt:lpstr>#reclaimingneighboring</vt:lpstr>
      <vt:lpstr>#reclaimingneighboring</vt:lpstr>
      <vt:lpstr>#reclaimingneighboring</vt:lpstr>
      <vt:lpstr>#reclaimingneighboring</vt:lpstr>
      <vt:lpstr>QUESTIONS?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#reclaimingneighboring</vt:lpstr>
      <vt:lpstr>#reclaimingneighboring</vt:lpstr>
      <vt:lpstr>#reclaimingneighboring</vt:lpstr>
      <vt:lpstr>#reclaimingneighboring</vt:lpstr>
      <vt:lpstr>#reclaimingneighboring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Tallgrass Church</dc:creator>
  <cp:lastModifiedBy>NEW HOPE COMMUNITY CHURCH</cp:lastModifiedBy>
  <cp:revision>234</cp:revision>
  <dcterms:created xsi:type="dcterms:W3CDTF">2018-04-05T21:46:16Z</dcterms:created>
  <dcterms:modified xsi:type="dcterms:W3CDTF">2019-02-11T16:40:00Z</dcterms:modified>
</cp:coreProperties>
</file>