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9" r:id="rId2"/>
  </p:sldMasterIdLst>
  <p:notesMasterIdLst>
    <p:notesMasterId r:id="rId54"/>
  </p:notesMasterIdLst>
  <p:sldIdLst>
    <p:sldId id="2069" r:id="rId3"/>
    <p:sldId id="2026" r:id="rId4"/>
    <p:sldId id="2033" r:id="rId5"/>
    <p:sldId id="2040" r:id="rId6"/>
    <p:sldId id="2070" r:id="rId7"/>
    <p:sldId id="2065" r:id="rId8"/>
    <p:sldId id="2071" r:id="rId9"/>
    <p:sldId id="2068" r:id="rId10"/>
    <p:sldId id="2066" r:id="rId11"/>
    <p:sldId id="2067" r:id="rId12"/>
    <p:sldId id="2072" r:id="rId13"/>
    <p:sldId id="2073" r:id="rId14"/>
    <p:sldId id="2090" r:id="rId15"/>
    <p:sldId id="2074" r:id="rId16"/>
    <p:sldId id="2075" r:id="rId17"/>
    <p:sldId id="2076" r:id="rId18"/>
    <p:sldId id="2091" r:id="rId19"/>
    <p:sldId id="2092" r:id="rId20"/>
    <p:sldId id="2077" r:id="rId21"/>
    <p:sldId id="2084" r:id="rId22"/>
    <p:sldId id="2085" r:id="rId23"/>
    <p:sldId id="2086" r:id="rId24"/>
    <p:sldId id="2080" r:id="rId25"/>
    <p:sldId id="2088" r:id="rId26"/>
    <p:sldId id="2089" r:id="rId27"/>
    <p:sldId id="2081" r:id="rId28"/>
    <p:sldId id="2082" r:id="rId29"/>
    <p:sldId id="2093" r:id="rId30"/>
    <p:sldId id="862" r:id="rId31"/>
    <p:sldId id="2058" r:id="rId32"/>
    <p:sldId id="2048" r:id="rId33"/>
    <p:sldId id="1322" r:id="rId34"/>
    <p:sldId id="1783" r:id="rId35"/>
    <p:sldId id="1784" r:id="rId36"/>
    <p:sldId id="1785" r:id="rId37"/>
    <p:sldId id="1822" r:id="rId38"/>
    <p:sldId id="1823" r:id="rId39"/>
    <p:sldId id="1792" r:id="rId40"/>
    <p:sldId id="1791" r:id="rId41"/>
    <p:sldId id="2044" r:id="rId42"/>
    <p:sldId id="1308" r:id="rId43"/>
    <p:sldId id="1309" r:id="rId44"/>
    <p:sldId id="1310" r:id="rId45"/>
    <p:sldId id="1311" r:id="rId46"/>
    <p:sldId id="1312" r:id="rId47"/>
    <p:sldId id="2043" r:id="rId48"/>
    <p:sldId id="1813" r:id="rId49"/>
    <p:sldId id="1814" r:id="rId50"/>
    <p:sldId id="1815" r:id="rId51"/>
    <p:sldId id="1816" r:id="rId52"/>
    <p:sldId id="2041" r:id="rId53"/>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18086"/>
    <a:srgbClr val="C8AE95"/>
    <a:srgbClr val="F9EE9E"/>
    <a:srgbClr val="626940"/>
    <a:srgbClr val="A54E24"/>
    <a:srgbClr val="C9C4B0"/>
    <a:srgbClr val="D0D1BF"/>
    <a:srgbClr val="638D8F"/>
    <a:srgbClr val="0A1832"/>
    <a:srgbClr val="7ABD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60"/>
  </p:normalViewPr>
  <p:slideViewPr>
    <p:cSldViewPr snapToGrid="0">
      <p:cViewPr varScale="1">
        <p:scale>
          <a:sx n="86" d="100"/>
          <a:sy n="86" d="100"/>
        </p:scale>
        <p:origin x="1032" y="58"/>
      </p:cViewPr>
      <p:guideLst>
        <p:guide orient="horz" pos="2160"/>
        <p:guide pos="2880"/>
      </p:guideLst>
    </p:cSldViewPr>
  </p:slideViewPr>
  <p:notesTextViewPr>
    <p:cViewPr>
      <p:scale>
        <a:sx n="3" d="2"/>
        <a:sy n="3" d="2"/>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1/27/2019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60"/>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8"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5" y="67011"/>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7"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834792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 y="2166"/>
            <a:ext cx="9138228" cy="6853671"/>
          </a:xfrm>
          <a:prstGeom prst="rect">
            <a:avLst/>
          </a:prstGeom>
          <a:noFill/>
        </p:spPr>
      </p:pic>
      <p:sp>
        <p:nvSpPr>
          <p:cNvPr id="2" name="Title 1"/>
          <p:cNvSpPr>
            <a:spLocks noGrp="1"/>
          </p:cNvSpPr>
          <p:nvPr>
            <p:ph type="title"/>
          </p:nvPr>
        </p:nvSpPr>
        <p:spPr>
          <a:xfrm>
            <a:off x="202225" y="67011"/>
            <a:ext cx="8830682" cy="1325563"/>
          </a:xfrm>
        </p:spPr>
        <p:txBody>
          <a:bodyPr>
            <a:noAutofit/>
          </a:bodyPr>
          <a:lstStyle>
            <a:lvl1pPr>
              <a:defRPr sz="5500" b="0" cap="all" baseline="0">
                <a:solidFill>
                  <a:srgbClr val="638D8F"/>
                </a:solidFill>
                <a:effectLst/>
                <a:latin typeface="Kingthings Exeter" panose="02000000000000000000" pitchFamily="2" charset="0"/>
              </a:defRPr>
            </a:lvl1pPr>
          </a:lstStyle>
          <a:p>
            <a:r>
              <a:rPr lang="en-US" dirty="0"/>
              <a:t>Click to edit Master title</a:t>
            </a:r>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1/27/2019</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1/27/2019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1/27/2019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255419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07DAC-B181-40B1-8D0B-215DC45C8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3405"/>
            <a:ext cx="9144000" cy="11423904"/>
          </a:xfrm>
          <a:prstGeom prst="rect">
            <a:avLst/>
          </a:prstGeom>
        </p:spPr>
      </p:pic>
      <p:sp>
        <p:nvSpPr>
          <p:cNvPr id="4" name="TextBox 3">
            <a:extLst>
              <a:ext uri="{FF2B5EF4-FFF2-40B4-BE49-F238E27FC236}">
                <a16:creationId xmlns:a16="http://schemas.microsoft.com/office/drawing/2014/main" id="{52D6B4D9-53B1-4727-978C-CEF6AA1061E7}"/>
              </a:ext>
            </a:extLst>
          </p:cNvPr>
          <p:cNvSpPr txBox="1"/>
          <p:nvPr/>
        </p:nvSpPr>
        <p:spPr>
          <a:xfrm>
            <a:off x="0" y="5370998"/>
            <a:ext cx="9144000" cy="1292662"/>
          </a:xfrm>
          <a:prstGeom prst="rect">
            <a:avLst/>
          </a:prstGeom>
          <a:solidFill>
            <a:srgbClr val="818086"/>
          </a:solidFill>
        </p:spPr>
        <p:txBody>
          <a:bodyPr wrap="square" rtlCol="0">
            <a:spAutoFit/>
          </a:bodyPr>
          <a:lstStyle/>
          <a:p>
            <a:pPr algn="ctr"/>
            <a:r>
              <a:rPr lang="en-US" sz="4200" dirty="0">
                <a:solidFill>
                  <a:schemeClr val="bg1"/>
                </a:solidFill>
              </a:rPr>
              <a:t>Luke &amp; Eva Schooler</a:t>
            </a:r>
          </a:p>
          <a:p>
            <a:pPr algn="ctr"/>
            <a:r>
              <a:rPr lang="en-US" sz="3600" dirty="0">
                <a:solidFill>
                  <a:schemeClr val="bg1"/>
                </a:solidFill>
              </a:rPr>
              <a:t>Sylvia, Abram, Klara, &amp; </a:t>
            </a:r>
            <a:r>
              <a:rPr lang="en-US" sz="3600" dirty="0" err="1">
                <a:solidFill>
                  <a:schemeClr val="bg1"/>
                </a:solidFill>
              </a:rPr>
              <a:t>Macklan</a:t>
            </a:r>
            <a:r>
              <a:rPr lang="en-US" sz="3600" dirty="0">
                <a:solidFill>
                  <a:schemeClr val="bg1"/>
                </a:solidFill>
              </a:rPr>
              <a:t> Philip</a:t>
            </a:r>
          </a:p>
        </p:txBody>
      </p:sp>
    </p:spTree>
    <p:extLst>
      <p:ext uri="{BB962C8B-B14F-4D97-AF65-F5344CB8AC3E}">
        <p14:creationId xmlns:p14="http://schemas.microsoft.com/office/powerpoint/2010/main" val="115932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Tree>
    <p:extLst>
      <p:ext uri="{BB962C8B-B14F-4D97-AF65-F5344CB8AC3E}">
        <p14:creationId xmlns:p14="http://schemas.microsoft.com/office/powerpoint/2010/main" val="286811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
        <p:nvSpPr>
          <p:cNvPr id="4" name="Rounded Rectangle 6">
            <a:extLst>
              <a:ext uri="{FF2B5EF4-FFF2-40B4-BE49-F238E27FC236}">
                <a16:creationId xmlns:a16="http://schemas.microsoft.com/office/drawing/2014/main" id="{B4584FB8-0D28-40D2-A4A2-50C293D8659B}"/>
              </a:ext>
            </a:extLst>
          </p:cNvPr>
          <p:cNvSpPr/>
          <p:nvPr/>
        </p:nvSpPr>
        <p:spPr>
          <a:xfrm>
            <a:off x="202223" y="4536489"/>
            <a:ext cx="8739553" cy="20063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dirty="0"/>
              <a:t>Baby Celebration!</a:t>
            </a:r>
          </a:p>
        </p:txBody>
      </p:sp>
    </p:spTree>
    <p:extLst>
      <p:ext uri="{BB962C8B-B14F-4D97-AF65-F5344CB8AC3E}">
        <p14:creationId xmlns:p14="http://schemas.microsoft.com/office/powerpoint/2010/main" val="27216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
        <p:nvSpPr>
          <p:cNvPr id="4" name="Rounded Rectangle 6">
            <a:extLst>
              <a:ext uri="{FF2B5EF4-FFF2-40B4-BE49-F238E27FC236}">
                <a16:creationId xmlns:a16="http://schemas.microsoft.com/office/drawing/2014/main" id="{B4584FB8-0D28-40D2-A4A2-50C293D8659B}"/>
              </a:ext>
            </a:extLst>
          </p:cNvPr>
          <p:cNvSpPr/>
          <p:nvPr/>
        </p:nvSpPr>
        <p:spPr>
          <a:xfrm>
            <a:off x="202223" y="4536489"/>
            <a:ext cx="8739553" cy="20063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t>What do you think Jesus thought of kids?</a:t>
            </a:r>
          </a:p>
        </p:txBody>
      </p:sp>
    </p:spTree>
    <p:extLst>
      <p:ext uri="{BB962C8B-B14F-4D97-AF65-F5344CB8AC3E}">
        <p14:creationId xmlns:p14="http://schemas.microsoft.com/office/powerpoint/2010/main" val="1905353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
        <p:nvSpPr>
          <p:cNvPr id="4" name="Rounded Rectangle 6">
            <a:extLst>
              <a:ext uri="{FF2B5EF4-FFF2-40B4-BE49-F238E27FC236}">
                <a16:creationId xmlns:a16="http://schemas.microsoft.com/office/drawing/2014/main" id="{B4584FB8-0D28-40D2-A4A2-50C293D8659B}"/>
              </a:ext>
            </a:extLst>
          </p:cNvPr>
          <p:cNvSpPr/>
          <p:nvPr/>
        </p:nvSpPr>
        <p:spPr>
          <a:xfrm>
            <a:off x="202223" y="4536489"/>
            <a:ext cx="8739553" cy="20063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dirty="0"/>
              <a:t>Why do you think the disciples tried to stop parents from bringing kids to Jesus?</a:t>
            </a:r>
          </a:p>
        </p:txBody>
      </p:sp>
    </p:spTree>
    <p:extLst>
      <p:ext uri="{BB962C8B-B14F-4D97-AF65-F5344CB8AC3E}">
        <p14:creationId xmlns:p14="http://schemas.microsoft.com/office/powerpoint/2010/main" val="3198904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
        <p:nvSpPr>
          <p:cNvPr id="4" name="Rounded Rectangle 6">
            <a:extLst>
              <a:ext uri="{FF2B5EF4-FFF2-40B4-BE49-F238E27FC236}">
                <a16:creationId xmlns:a16="http://schemas.microsoft.com/office/drawing/2014/main" id="{B4584FB8-0D28-40D2-A4A2-50C293D8659B}"/>
              </a:ext>
            </a:extLst>
          </p:cNvPr>
          <p:cNvSpPr/>
          <p:nvPr/>
        </p:nvSpPr>
        <p:spPr>
          <a:xfrm>
            <a:off x="202223" y="4536489"/>
            <a:ext cx="8739553" cy="20063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t>How does Jesus respond to the disciples?</a:t>
            </a:r>
          </a:p>
        </p:txBody>
      </p:sp>
    </p:spTree>
    <p:extLst>
      <p:ext uri="{BB962C8B-B14F-4D97-AF65-F5344CB8AC3E}">
        <p14:creationId xmlns:p14="http://schemas.microsoft.com/office/powerpoint/2010/main" val="2880727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
        <p:nvSpPr>
          <p:cNvPr id="4" name="Rounded Rectangle 6">
            <a:extLst>
              <a:ext uri="{FF2B5EF4-FFF2-40B4-BE49-F238E27FC236}">
                <a16:creationId xmlns:a16="http://schemas.microsoft.com/office/drawing/2014/main" id="{B4584FB8-0D28-40D2-A4A2-50C293D8659B}"/>
              </a:ext>
            </a:extLst>
          </p:cNvPr>
          <p:cNvSpPr/>
          <p:nvPr/>
        </p:nvSpPr>
        <p:spPr>
          <a:xfrm>
            <a:off x="202223" y="4536489"/>
            <a:ext cx="8739553" cy="20063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Big Idea: Receive the Kingdom of God like a kid, not like a grown-up. </a:t>
            </a:r>
          </a:p>
          <a:p>
            <a:pPr algn="ctr"/>
            <a:r>
              <a:rPr lang="en-US" sz="4200" dirty="0"/>
              <a:t>Become childish again! </a:t>
            </a:r>
          </a:p>
        </p:txBody>
      </p:sp>
    </p:spTree>
    <p:extLst>
      <p:ext uri="{BB962C8B-B14F-4D97-AF65-F5344CB8AC3E}">
        <p14:creationId xmlns:p14="http://schemas.microsoft.com/office/powerpoint/2010/main" val="853816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
        <p:nvSpPr>
          <p:cNvPr id="4" name="Rounded Rectangle 6">
            <a:extLst>
              <a:ext uri="{FF2B5EF4-FFF2-40B4-BE49-F238E27FC236}">
                <a16:creationId xmlns:a16="http://schemas.microsoft.com/office/drawing/2014/main" id="{B4584FB8-0D28-40D2-A4A2-50C293D8659B}"/>
              </a:ext>
            </a:extLst>
          </p:cNvPr>
          <p:cNvSpPr/>
          <p:nvPr/>
        </p:nvSpPr>
        <p:spPr>
          <a:xfrm>
            <a:off x="202223" y="4536489"/>
            <a:ext cx="8739553" cy="20063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t>How are we to receive the Kingdom of God childishly?</a:t>
            </a:r>
          </a:p>
        </p:txBody>
      </p:sp>
    </p:spTree>
    <p:extLst>
      <p:ext uri="{BB962C8B-B14F-4D97-AF65-F5344CB8AC3E}">
        <p14:creationId xmlns:p14="http://schemas.microsoft.com/office/powerpoint/2010/main" val="1945916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
        <p:nvSpPr>
          <p:cNvPr id="4" name="Rounded Rectangle 6">
            <a:extLst>
              <a:ext uri="{FF2B5EF4-FFF2-40B4-BE49-F238E27FC236}">
                <a16:creationId xmlns:a16="http://schemas.microsoft.com/office/drawing/2014/main" id="{B4584FB8-0D28-40D2-A4A2-50C293D8659B}"/>
              </a:ext>
            </a:extLst>
          </p:cNvPr>
          <p:cNvSpPr/>
          <p:nvPr/>
        </p:nvSpPr>
        <p:spPr>
          <a:xfrm>
            <a:off x="202223" y="4536489"/>
            <a:ext cx="8739553" cy="2006367"/>
          </a:xfrm>
          <a:prstGeom prst="roundRect">
            <a:avLst/>
          </a:prstGeom>
          <a:solidFill>
            <a:srgbClr val="638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dirty="0"/>
              <a:t>How are we to </a:t>
            </a:r>
          </a:p>
          <a:p>
            <a:pPr algn="ctr"/>
            <a:r>
              <a:rPr lang="en-US" sz="5500" dirty="0"/>
              <a:t>not be childish?</a:t>
            </a:r>
          </a:p>
        </p:txBody>
      </p:sp>
    </p:spTree>
    <p:extLst>
      <p:ext uri="{BB962C8B-B14F-4D97-AF65-F5344CB8AC3E}">
        <p14:creationId xmlns:p14="http://schemas.microsoft.com/office/powerpoint/2010/main" val="335861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23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41299" y="4767072"/>
            <a:ext cx="5182957" cy="1625210"/>
          </a:xfrm>
        </p:spPr>
        <p:txBody>
          <a:bodyPr>
            <a:noAutofit/>
          </a:bodyPr>
          <a:lstStyle/>
          <a:p>
            <a:pPr algn="r"/>
            <a:r>
              <a:rPr lang="en-US" sz="3600" b="1" dirty="0">
                <a:solidFill>
                  <a:srgbClr val="FFFFFF"/>
                </a:solidFill>
                <a:latin typeface="AbcKids" panose="00000400000000000000" pitchFamily="2" charset="0"/>
              </a:rPr>
              <a:t>The Pharisee &amp; </a:t>
            </a:r>
            <a:br>
              <a:rPr lang="en-US" sz="3600" b="1" dirty="0">
                <a:solidFill>
                  <a:srgbClr val="FFFFFF"/>
                </a:solidFill>
                <a:latin typeface="AbcKids" panose="00000400000000000000" pitchFamily="2" charset="0"/>
              </a:rPr>
            </a:br>
            <a:r>
              <a:rPr lang="en-US" sz="3600" b="1" dirty="0">
                <a:solidFill>
                  <a:srgbClr val="FFFFFF"/>
                </a:solidFill>
                <a:latin typeface="AbcKids" panose="00000400000000000000" pitchFamily="2" charset="0"/>
              </a:rPr>
              <a:t>the Tax Collector</a:t>
            </a:r>
            <a:endParaRPr lang="en-US" sz="3600" dirty="0">
              <a:solidFill>
                <a:srgbClr val="FFFFFF"/>
              </a:solidFill>
            </a:endParaRPr>
          </a:p>
        </p:txBody>
      </p:sp>
      <p:pic>
        <p:nvPicPr>
          <p:cNvPr id="5" name="Picture 4">
            <a:extLst>
              <a:ext uri="{FF2B5EF4-FFF2-40B4-BE49-F238E27FC236}">
                <a16:creationId xmlns:a16="http://schemas.microsoft.com/office/drawing/2014/main" id="{B5F79A3B-E531-425C-8391-18F0528691FE}"/>
              </a:ext>
            </a:extLst>
          </p:cNvPr>
          <p:cNvPicPr>
            <a:picLocks noChangeAspect="1"/>
          </p:cNvPicPr>
          <p:nvPr/>
        </p:nvPicPr>
        <p:blipFill rotWithShape="1">
          <a:blip r:embed="rId2">
            <a:extLst>
              <a:ext uri="{28A0092B-C50C-407E-A947-70E740481C1C}">
                <a14:useLocalDpi xmlns:a14="http://schemas.microsoft.com/office/drawing/2010/main" val="0"/>
              </a:ext>
            </a:extLst>
          </a:blip>
          <a:srcRect r="3336"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79362" y="443882"/>
            <a:ext cx="2971445" cy="5948399"/>
          </a:xfrm>
        </p:spPr>
        <p:txBody>
          <a:bodyPr anchor="ctr">
            <a:noAutofit/>
          </a:bodyPr>
          <a:lstStyle/>
          <a:p>
            <a:pPr marL="0" indent="0">
              <a:buNone/>
            </a:pPr>
            <a:r>
              <a:rPr lang="en-US" sz="2400" b="1" baseline="30000" dirty="0">
                <a:solidFill>
                  <a:srgbClr val="FFFFFF"/>
                </a:solidFill>
              </a:rPr>
              <a:t>10 </a:t>
            </a:r>
            <a:r>
              <a:rPr lang="en-US" sz="2400" dirty="0">
                <a:solidFill>
                  <a:srgbClr val="FFFFFF"/>
                </a:solidFill>
              </a:rPr>
              <a:t>“Two men went up into the temple to pray, one a Pharisee and the other a tax collector. </a:t>
            </a:r>
            <a:r>
              <a:rPr lang="en-US" sz="2400" b="1" baseline="30000" dirty="0">
                <a:solidFill>
                  <a:srgbClr val="FFFFFF"/>
                </a:solidFill>
              </a:rPr>
              <a:t>11 </a:t>
            </a:r>
            <a:r>
              <a:rPr lang="en-US" sz="2400" dirty="0">
                <a:solidFill>
                  <a:srgbClr val="FFFFFF"/>
                </a:solidFill>
              </a:rPr>
              <a:t>The Pharisee, standing by himself, prayed thus: ‘God, I thank you that I am not like other men, extortioners, unjust, adulterers, or even like this tax collector. </a:t>
            </a:r>
            <a:r>
              <a:rPr lang="en-US" sz="2400" b="1" baseline="30000" dirty="0">
                <a:solidFill>
                  <a:srgbClr val="FFFFFF"/>
                </a:solidFill>
              </a:rPr>
              <a:t>12 </a:t>
            </a:r>
            <a:r>
              <a:rPr lang="en-US" sz="2400" dirty="0">
                <a:solidFill>
                  <a:srgbClr val="FFFFFF"/>
                </a:solidFill>
              </a:rPr>
              <a:t>I fast twice a week; I give tithes of all that I get.’”</a:t>
            </a:r>
            <a:endParaRPr lang="en-US" sz="800" dirty="0">
              <a:solidFill>
                <a:srgbClr val="FFFFFF"/>
              </a:solidFill>
            </a:endParaRPr>
          </a:p>
          <a:p>
            <a:pPr marL="0" indent="0">
              <a:buNone/>
            </a:pPr>
            <a:endParaRPr lang="en-US" sz="400" dirty="0">
              <a:solidFill>
                <a:srgbClr val="FFFFFF"/>
              </a:solidFill>
            </a:endParaRPr>
          </a:p>
          <a:p>
            <a:pPr marL="0" indent="0">
              <a:buNone/>
            </a:pPr>
            <a:r>
              <a:rPr lang="en-US" sz="2400" dirty="0">
                <a:solidFill>
                  <a:srgbClr val="FFFFFF"/>
                </a:solidFill>
              </a:rPr>
              <a:t>	  </a:t>
            </a:r>
            <a:r>
              <a:rPr lang="en-US" sz="2400" i="1" dirty="0">
                <a:solidFill>
                  <a:srgbClr val="FFFFFF"/>
                </a:solidFill>
              </a:rPr>
              <a:t>Luke 18:10-12</a:t>
            </a:r>
            <a:endParaRPr lang="en-US" sz="2400" dirty="0">
              <a:solidFill>
                <a:srgbClr val="FFFFFF"/>
              </a:solidFill>
            </a:endParaRPr>
          </a:p>
        </p:txBody>
      </p:sp>
    </p:spTree>
    <p:extLst>
      <p:ext uri="{BB962C8B-B14F-4D97-AF65-F5344CB8AC3E}">
        <p14:creationId xmlns:p14="http://schemas.microsoft.com/office/powerpoint/2010/main" val="318100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8E7A3-4CBC-401E-A190-39BCAC19D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3796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823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41299" y="4767072"/>
            <a:ext cx="5182957" cy="1625210"/>
          </a:xfrm>
        </p:spPr>
        <p:txBody>
          <a:bodyPr>
            <a:noAutofit/>
          </a:bodyPr>
          <a:lstStyle/>
          <a:p>
            <a:pPr algn="r"/>
            <a:r>
              <a:rPr lang="en-US" sz="3600" b="1" dirty="0">
                <a:solidFill>
                  <a:srgbClr val="FFFFFF"/>
                </a:solidFill>
                <a:latin typeface="AbcKids" panose="00000400000000000000" pitchFamily="2" charset="0"/>
              </a:rPr>
              <a:t>The Pharisee &amp; </a:t>
            </a:r>
            <a:br>
              <a:rPr lang="en-US" sz="3600" b="1" dirty="0">
                <a:solidFill>
                  <a:srgbClr val="FFFFFF"/>
                </a:solidFill>
                <a:latin typeface="AbcKids" panose="00000400000000000000" pitchFamily="2" charset="0"/>
              </a:rPr>
            </a:br>
            <a:r>
              <a:rPr lang="en-US" sz="3600" b="1" dirty="0">
                <a:solidFill>
                  <a:srgbClr val="FFFFFF"/>
                </a:solidFill>
                <a:latin typeface="AbcKids" panose="00000400000000000000" pitchFamily="2" charset="0"/>
              </a:rPr>
              <a:t>the Tax Collector</a:t>
            </a:r>
            <a:endParaRPr lang="en-US" sz="3600" dirty="0">
              <a:solidFill>
                <a:srgbClr val="FFFFFF"/>
              </a:solidFill>
            </a:endParaRPr>
          </a:p>
        </p:txBody>
      </p:sp>
      <p:pic>
        <p:nvPicPr>
          <p:cNvPr id="5" name="Picture 4">
            <a:extLst>
              <a:ext uri="{FF2B5EF4-FFF2-40B4-BE49-F238E27FC236}">
                <a16:creationId xmlns:a16="http://schemas.microsoft.com/office/drawing/2014/main" id="{B5F79A3B-E531-425C-8391-18F0528691FE}"/>
              </a:ext>
            </a:extLst>
          </p:cNvPr>
          <p:cNvPicPr>
            <a:picLocks noChangeAspect="1"/>
          </p:cNvPicPr>
          <p:nvPr/>
        </p:nvPicPr>
        <p:blipFill rotWithShape="1">
          <a:blip r:embed="rId2">
            <a:extLst>
              <a:ext uri="{28A0092B-C50C-407E-A947-70E740481C1C}">
                <a14:useLocalDpi xmlns:a14="http://schemas.microsoft.com/office/drawing/2010/main" val="0"/>
              </a:ext>
            </a:extLst>
          </a:blip>
          <a:srcRect r="3336"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79362" y="443882"/>
            <a:ext cx="2971445" cy="5948399"/>
          </a:xfrm>
        </p:spPr>
        <p:txBody>
          <a:bodyPr anchor="ctr">
            <a:noAutofit/>
          </a:bodyPr>
          <a:lstStyle/>
          <a:p>
            <a:pPr marL="0" indent="0">
              <a:buNone/>
            </a:pPr>
            <a:r>
              <a:rPr lang="en-US" sz="2400" b="1" baseline="30000" dirty="0">
                <a:solidFill>
                  <a:srgbClr val="FFFFFF"/>
                </a:solidFill>
              </a:rPr>
              <a:t>13 </a:t>
            </a:r>
            <a:r>
              <a:rPr lang="en-US" sz="2400" dirty="0">
                <a:solidFill>
                  <a:srgbClr val="FFFFFF"/>
                </a:solidFill>
              </a:rPr>
              <a:t>“But the tax collector, standing far off, would not even lift up his eyes to heaven, but beat his breast, saying, ‘God, be merciful to me, a sinner!’ </a:t>
            </a:r>
            <a:r>
              <a:rPr lang="en-US" sz="2400" b="1" baseline="30000" dirty="0">
                <a:solidFill>
                  <a:srgbClr val="FFFFFF"/>
                </a:solidFill>
              </a:rPr>
              <a:t>14 </a:t>
            </a:r>
            <a:r>
              <a:rPr lang="en-US" sz="2400" dirty="0">
                <a:solidFill>
                  <a:srgbClr val="FFFFFF"/>
                </a:solidFill>
              </a:rPr>
              <a:t>I tell you, this man went down to his house justified, rather than the other. For everyone who exalts himself will be humbled, but the one who humbles himself will be exalted.”</a:t>
            </a:r>
            <a:endParaRPr lang="en-US" sz="400" dirty="0">
              <a:solidFill>
                <a:srgbClr val="FFFFFF"/>
              </a:solidFill>
            </a:endParaRPr>
          </a:p>
          <a:p>
            <a:pPr marL="0" indent="0">
              <a:buNone/>
            </a:pPr>
            <a:r>
              <a:rPr lang="en-US" sz="2400" dirty="0">
                <a:solidFill>
                  <a:srgbClr val="FFFFFF"/>
                </a:solidFill>
              </a:rPr>
              <a:t>	  </a:t>
            </a:r>
            <a:r>
              <a:rPr lang="en-US" sz="2400" i="1" dirty="0">
                <a:solidFill>
                  <a:srgbClr val="FFFFFF"/>
                </a:solidFill>
              </a:rPr>
              <a:t>Luke 18:13-14</a:t>
            </a:r>
            <a:endParaRPr lang="en-US" sz="2400" dirty="0">
              <a:solidFill>
                <a:srgbClr val="FFFFFF"/>
              </a:solidFill>
            </a:endParaRPr>
          </a:p>
        </p:txBody>
      </p:sp>
    </p:spTree>
    <p:extLst>
      <p:ext uri="{BB962C8B-B14F-4D97-AF65-F5344CB8AC3E}">
        <p14:creationId xmlns:p14="http://schemas.microsoft.com/office/powerpoint/2010/main" val="336218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42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41300" y="4767072"/>
            <a:ext cx="5097534" cy="1625210"/>
          </a:xfrm>
        </p:spPr>
        <p:txBody>
          <a:bodyPr>
            <a:normAutofit/>
          </a:bodyPr>
          <a:lstStyle/>
          <a:p>
            <a:pPr algn="r"/>
            <a:r>
              <a:rPr lang="en-US" sz="3600" b="1" dirty="0">
                <a:solidFill>
                  <a:srgbClr val="FFFFFF"/>
                </a:solidFill>
                <a:latin typeface="AbcKids" panose="00000400000000000000" pitchFamily="2" charset="0"/>
              </a:rPr>
              <a:t>The Grown-up rich young ruler</a:t>
            </a:r>
            <a:endParaRPr lang="en-US" sz="3600" dirty="0">
              <a:solidFill>
                <a:srgbClr val="FFFFFF"/>
              </a:solidFill>
            </a:endParaRPr>
          </a:p>
        </p:txBody>
      </p:sp>
      <p:pic>
        <p:nvPicPr>
          <p:cNvPr id="5" name="Picture 4">
            <a:extLst>
              <a:ext uri="{FF2B5EF4-FFF2-40B4-BE49-F238E27FC236}">
                <a16:creationId xmlns:a16="http://schemas.microsoft.com/office/drawing/2014/main" id="{0E2840B2-6960-4D2C-948F-B40D47960D29}"/>
              </a:ext>
            </a:extLst>
          </p:cNvPr>
          <p:cNvPicPr>
            <a:picLocks noChangeAspect="1"/>
          </p:cNvPicPr>
          <p:nvPr/>
        </p:nvPicPr>
        <p:blipFill rotWithShape="1">
          <a:blip r:embed="rId2">
            <a:extLst>
              <a:ext uri="{28A0092B-C50C-407E-A947-70E740481C1C}">
                <a14:useLocalDpi xmlns:a14="http://schemas.microsoft.com/office/drawing/2010/main" val="0"/>
              </a:ext>
            </a:extLst>
          </a:blip>
          <a:srcRect l="3338" r="-2"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70484" y="426128"/>
            <a:ext cx="3009531" cy="5966154"/>
          </a:xfrm>
        </p:spPr>
        <p:txBody>
          <a:bodyPr anchor="ctr">
            <a:noAutofit/>
          </a:bodyPr>
          <a:lstStyle/>
          <a:p>
            <a:pPr marL="0" indent="0">
              <a:buNone/>
            </a:pPr>
            <a:r>
              <a:rPr lang="en-US" sz="2400" b="1" baseline="30000" dirty="0">
                <a:solidFill>
                  <a:srgbClr val="FFFFFF"/>
                </a:solidFill>
              </a:rPr>
              <a:t>18 </a:t>
            </a:r>
            <a:r>
              <a:rPr lang="en-US" sz="2400" dirty="0">
                <a:solidFill>
                  <a:srgbClr val="FFFFFF"/>
                </a:solidFill>
              </a:rPr>
              <a:t>And a ruler asked him, “Good Teacher, what must I do to inherit eternal life?” </a:t>
            </a:r>
            <a:r>
              <a:rPr lang="en-US" sz="2400" b="1" baseline="30000" dirty="0">
                <a:solidFill>
                  <a:srgbClr val="FFFFFF"/>
                </a:solidFill>
              </a:rPr>
              <a:t>19 </a:t>
            </a:r>
            <a:r>
              <a:rPr lang="en-US" sz="2400" dirty="0">
                <a:solidFill>
                  <a:srgbClr val="FFFFFF"/>
                </a:solidFill>
              </a:rPr>
              <a:t>And Jesus said to him, “Why do you call me good? No one is good except God alone. </a:t>
            </a:r>
            <a:r>
              <a:rPr lang="en-US" sz="2400" b="1" baseline="30000" dirty="0">
                <a:solidFill>
                  <a:srgbClr val="FFFFFF"/>
                </a:solidFill>
              </a:rPr>
              <a:t>20</a:t>
            </a:r>
            <a:r>
              <a:rPr lang="en-US" sz="2400" dirty="0">
                <a:solidFill>
                  <a:srgbClr val="FFFFFF"/>
                </a:solidFill>
              </a:rPr>
              <a:t> You know the commandments: ‘Do not commit adultery, Do not murder, Do not steal, Do not bear false witness, Honor your father and mother.’” 	</a:t>
            </a:r>
            <a:r>
              <a:rPr lang="en-US" sz="2400" i="1" dirty="0">
                <a:solidFill>
                  <a:srgbClr val="FFFFFF"/>
                </a:solidFill>
              </a:rPr>
              <a:t>                   	  Luke 18:18-20</a:t>
            </a:r>
            <a:endParaRPr lang="en-US" sz="2400" dirty="0">
              <a:solidFill>
                <a:srgbClr val="FFFFFF"/>
              </a:solidFill>
            </a:endParaRPr>
          </a:p>
        </p:txBody>
      </p:sp>
    </p:spTree>
    <p:extLst>
      <p:ext uri="{BB962C8B-B14F-4D97-AF65-F5344CB8AC3E}">
        <p14:creationId xmlns:p14="http://schemas.microsoft.com/office/powerpoint/2010/main" val="137263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42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41300" y="4767072"/>
            <a:ext cx="5097534" cy="1625210"/>
          </a:xfrm>
        </p:spPr>
        <p:txBody>
          <a:bodyPr>
            <a:normAutofit/>
          </a:bodyPr>
          <a:lstStyle/>
          <a:p>
            <a:pPr algn="r"/>
            <a:r>
              <a:rPr lang="en-US" sz="3600" b="1" dirty="0">
                <a:solidFill>
                  <a:srgbClr val="FFFFFF"/>
                </a:solidFill>
                <a:latin typeface="AbcKids" panose="00000400000000000000" pitchFamily="2" charset="0"/>
              </a:rPr>
              <a:t>The Grown-up rich young ruler</a:t>
            </a:r>
            <a:endParaRPr lang="en-US" sz="3600" dirty="0">
              <a:solidFill>
                <a:srgbClr val="FFFFFF"/>
              </a:solidFill>
            </a:endParaRPr>
          </a:p>
        </p:txBody>
      </p:sp>
      <p:pic>
        <p:nvPicPr>
          <p:cNvPr id="5" name="Picture 4">
            <a:extLst>
              <a:ext uri="{FF2B5EF4-FFF2-40B4-BE49-F238E27FC236}">
                <a16:creationId xmlns:a16="http://schemas.microsoft.com/office/drawing/2014/main" id="{0E2840B2-6960-4D2C-948F-B40D47960D29}"/>
              </a:ext>
            </a:extLst>
          </p:cNvPr>
          <p:cNvPicPr>
            <a:picLocks noChangeAspect="1"/>
          </p:cNvPicPr>
          <p:nvPr/>
        </p:nvPicPr>
        <p:blipFill rotWithShape="1">
          <a:blip r:embed="rId2">
            <a:extLst>
              <a:ext uri="{28A0092B-C50C-407E-A947-70E740481C1C}">
                <a14:useLocalDpi xmlns:a14="http://schemas.microsoft.com/office/drawing/2010/main" val="0"/>
              </a:ext>
            </a:extLst>
          </a:blip>
          <a:srcRect l="3338" r="-2"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70484" y="426128"/>
            <a:ext cx="3009531" cy="5966154"/>
          </a:xfrm>
        </p:spPr>
        <p:txBody>
          <a:bodyPr anchor="ctr">
            <a:noAutofit/>
          </a:bodyPr>
          <a:lstStyle/>
          <a:p>
            <a:pPr marL="0" indent="0">
              <a:buNone/>
            </a:pPr>
            <a:r>
              <a:rPr lang="en-US" sz="2400" dirty="0">
                <a:solidFill>
                  <a:srgbClr val="FFFFFF"/>
                </a:solidFill>
              </a:rPr>
              <a:t> </a:t>
            </a:r>
            <a:r>
              <a:rPr lang="en-US" sz="2400" b="1" baseline="30000" dirty="0">
                <a:solidFill>
                  <a:srgbClr val="FFFFFF"/>
                </a:solidFill>
              </a:rPr>
              <a:t>21</a:t>
            </a:r>
            <a:r>
              <a:rPr lang="en-US" sz="2400" dirty="0">
                <a:solidFill>
                  <a:srgbClr val="FFFFFF"/>
                </a:solidFill>
              </a:rPr>
              <a:t> And he said, “All these I have kept from my youth.” </a:t>
            </a:r>
            <a:r>
              <a:rPr lang="en-US" sz="2400" b="1" baseline="30000" dirty="0">
                <a:solidFill>
                  <a:srgbClr val="FFFFFF"/>
                </a:solidFill>
              </a:rPr>
              <a:t>22</a:t>
            </a:r>
            <a:r>
              <a:rPr lang="en-US" sz="2400" dirty="0">
                <a:solidFill>
                  <a:srgbClr val="FFFFFF"/>
                </a:solidFill>
              </a:rPr>
              <a:t> When Jesus heard this, he said to him, “One  thing you still lack. Sell all that you have and distribute to the poor, and you will have treasure in heaven; and come, follow me.” </a:t>
            </a:r>
            <a:r>
              <a:rPr lang="en-US" sz="2400" b="1" baseline="30000" dirty="0">
                <a:solidFill>
                  <a:srgbClr val="FFFFFF"/>
                </a:solidFill>
              </a:rPr>
              <a:t>23</a:t>
            </a:r>
            <a:r>
              <a:rPr lang="en-US" sz="2400" dirty="0">
                <a:solidFill>
                  <a:srgbClr val="FFFFFF"/>
                </a:solidFill>
              </a:rPr>
              <a:t> But when he heard these things, he became very sad, for he was extremely rich. </a:t>
            </a:r>
            <a:r>
              <a:rPr lang="en-US" sz="2400" i="1" dirty="0">
                <a:solidFill>
                  <a:srgbClr val="FFFFFF"/>
                </a:solidFill>
              </a:rPr>
              <a:t>                   </a:t>
            </a:r>
            <a:endParaRPr lang="en-US" sz="400" i="1" dirty="0">
              <a:solidFill>
                <a:srgbClr val="FFFFFF"/>
              </a:solidFill>
            </a:endParaRPr>
          </a:p>
          <a:p>
            <a:pPr marL="0" indent="0">
              <a:buNone/>
            </a:pPr>
            <a:r>
              <a:rPr lang="en-US" sz="2400" i="1" dirty="0">
                <a:solidFill>
                  <a:srgbClr val="FFFFFF"/>
                </a:solidFill>
              </a:rPr>
              <a:t>                Luke 18:21-23</a:t>
            </a:r>
            <a:endParaRPr lang="en-US" sz="2400" dirty="0">
              <a:solidFill>
                <a:srgbClr val="FFFFFF"/>
              </a:solidFill>
            </a:endParaRPr>
          </a:p>
        </p:txBody>
      </p:sp>
    </p:spTree>
    <p:extLst>
      <p:ext uri="{BB962C8B-B14F-4D97-AF65-F5344CB8AC3E}">
        <p14:creationId xmlns:p14="http://schemas.microsoft.com/office/powerpoint/2010/main" val="4002110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A2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393192" y="4767072"/>
            <a:ext cx="4945641" cy="1625210"/>
          </a:xfrm>
        </p:spPr>
        <p:txBody>
          <a:bodyPr>
            <a:normAutofit/>
          </a:bodyPr>
          <a:lstStyle/>
          <a:p>
            <a:pPr algn="r"/>
            <a:r>
              <a:rPr lang="en-US" sz="3900" b="1" dirty="0">
                <a:solidFill>
                  <a:srgbClr val="FFFFFF"/>
                </a:solidFill>
                <a:latin typeface="AbcKids" panose="00000400000000000000" pitchFamily="2" charset="0"/>
              </a:rPr>
              <a:t>Zacchaeus climbs a tree</a:t>
            </a:r>
            <a:endParaRPr lang="en-US" sz="3900" dirty="0">
              <a:solidFill>
                <a:srgbClr val="FFFFFF"/>
              </a:solidFill>
            </a:endParaRPr>
          </a:p>
        </p:txBody>
      </p:sp>
      <p:pic>
        <p:nvPicPr>
          <p:cNvPr id="7" name="Picture 6">
            <a:extLst>
              <a:ext uri="{FF2B5EF4-FFF2-40B4-BE49-F238E27FC236}">
                <a16:creationId xmlns:a16="http://schemas.microsoft.com/office/drawing/2014/main" id="{39B06BE4-A3A6-465D-8910-899728A9E234}"/>
              </a:ext>
            </a:extLst>
          </p:cNvPr>
          <p:cNvPicPr>
            <a:picLocks noChangeAspect="1"/>
          </p:cNvPicPr>
          <p:nvPr/>
        </p:nvPicPr>
        <p:blipFill rotWithShape="1">
          <a:blip r:embed="rId2">
            <a:extLst>
              <a:ext uri="{28A0092B-C50C-407E-A947-70E740481C1C}">
                <a14:useLocalDpi xmlns:a14="http://schemas.microsoft.com/office/drawing/2010/main" val="0"/>
              </a:ext>
            </a:extLst>
          </a:blip>
          <a:srcRect t="1079" r="-2" b="15713"/>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97118" y="479394"/>
            <a:ext cx="2953690" cy="5912888"/>
          </a:xfrm>
        </p:spPr>
        <p:txBody>
          <a:bodyPr anchor="ctr">
            <a:noAutofit/>
          </a:bodyPr>
          <a:lstStyle/>
          <a:p>
            <a:pPr marL="0" indent="0">
              <a:buNone/>
            </a:pPr>
            <a:r>
              <a:rPr lang="en-US" sz="2200" b="1" baseline="30000" dirty="0">
                <a:solidFill>
                  <a:srgbClr val="FFFFFF"/>
                </a:solidFill>
              </a:rPr>
              <a:t>1 </a:t>
            </a:r>
            <a:r>
              <a:rPr lang="en-US" sz="2200" dirty="0">
                <a:solidFill>
                  <a:srgbClr val="FFFFFF"/>
                </a:solidFill>
              </a:rPr>
              <a:t>He entered Jericho and was passing through. </a:t>
            </a:r>
            <a:r>
              <a:rPr lang="en-US" sz="2200" b="1" baseline="30000" dirty="0">
                <a:solidFill>
                  <a:srgbClr val="FFFFFF"/>
                </a:solidFill>
              </a:rPr>
              <a:t>2 </a:t>
            </a:r>
            <a:r>
              <a:rPr lang="en-US" sz="2200" dirty="0">
                <a:solidFill>
                  <a:srgbClr val="FFFFFF"/>
                </a:solidFill>
              </a:rPr>
              <a:t>And behold, there was a man named Zacchaeus. He was a chief tax collector and was rich.</a:t>
            </a:r>
            <a:r>
              <a:rPr lang="en-US" sz="2200" b="1" baseline="30000" dirty="0">
                <a:solidFill>
                  <a:srgbClr val="FFFFFF"/>
                </a:solidFill>
              </a:rPr>
              <a:t>3 </a:t>
            </a:r>
            <a:r>
              <a:rPr lang="en-US" sz="2200" dirty="0">
                <a:solidFill>
                  <a:srgbClr val="FFFFFF"/>
                </a:solidFill>
              </a:rPr>
              <a:t>And he was seeking to see who Jesus was, but on account of the crowd he could not, because he was small in stature. </a:t>
            </a:r>
            <a:r>
              <a:rPr lang="en-US" sz="2200" b="1" baseline="30000" dirty="0">
                <a:solidFill>
                  <a:srgbClr val="FFFFFF"/>
                </a:solidFill>
              </a:rPr>
              <a:t>4 </a:t>
            </a:r>
            <a:r>
              <a:rPr lang="en-US" sz="2200" dirty="0">
                <a:solidFill>
                  <a:srgbClr val="FFFFFF"/>
                </a:solidFill>
              </a:rPr>
              <a:t>So he ran on ahead and climbed up into a sycamore tree to see him, for he was about to pass that way. 	                                     </a:t>
            </a:r>
            <a:endParaRPr lang="en-US" sz="400" dirty="0">
              <a:solidFill>
                <a:srgbClr val="FFFFFF"/>
              </a:solidFill>
            </a:endParaRPr>
          </a:p>
          <a:p>
            <a:pPr marL="0" indent="0">
              <a:buNone/>
            </a:pPr>
            <a:r>
              <a:rPr lang="en-US" sz="400" i="1" dirty="0">
                <a:solidFill>
                  <a:srgbClr val="FFFFFF"/>
                </a:solidFill>
              </a:rPr>
              <a:t>	                 </a:t>
            </a:r>
            <a:r>
              <a:rPr lang="en-US" sz="2200" i="1" dirty="0">
                <a:solidFill>
                  <a:srgbClr val="FFFFFF"/>
                </a:solidFill>
              </a:rPr>
              <a:t>     Luke 19:1-4</a:t>
            </a:r>
            <a:endParaRPr lang="en-US" sz="2200" dirty="0">
              <a:solidFill>
                <a:srgbClr val="FFFFFF"/>
              </a:solidFill>
            </a:endParaRPr>
          </a:p>
        </p:txBody>
      </p:sp>
    </p:spTree>
    <p:extLst>
      <p:ext uri="{BB962C8B-B14F-4D97-AF65-F5344CB8AC3E}">
        <p14:creationId xmlns:p14="http://schemas.microsoft.com/office/powerpoint/2010/main" val="330802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A2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393192" y="4767072"/>
            <a:ext cx="4945641" cy="1625210"/>
          </a:xfrm>
        </p:spPr>
        <p:txBody>
          <a:bodyPr>
            <a:normAutofit/>
          </a:bodyPr>
          <a:lstStyle/>
          <a:p>
            <a:pPr algn="r"/>
            <a:r>
              <a:rPr lang="en-US" sz="3900" b="1" dirty="0">
                <a:solidFill>
                  <a:srgbClr val="FFFFFF"/>
                </a:solidFill>
                <a:latin typeface="AbcKids" panose="00000400000000000000" pitchFamily="2" charset="0"/>
              </a:rPr>
              <a:t>Zacchaeus climbs a tree</a:t>
            </a:r>
            <a:endParaRPr lang="en-US" sz="3900" dirty="0">
              <a:solidFill>
                <a:srgbClr val="FFFFFF"/>
              </a:solidFill>
            </a:endParaRPr>
          </a:p>
        </p:txBody>
      </p:sp>
      <p:pic>
        <p:nvPicPr>
          <p:cNvPr id="7" name="Picture 6">
            <a:extLst>
              <a:ext uri="{FF2B5EF4-FFF2-40B4-BE49-F238E27FC236}">
                <a16:creationId xmlns:a16="http://schemas.microsoft.com/office/drawing/2014/main" id="{39B06BE4-A3A6-465D-8910-899728A9E234}"/>
              </a:ext>
            </a:extLst>
          </p:cNvPr>
          <p:cNvPicPr>
            <a:picLocks noChangeAspect="1"/>
          </p:cNvPicPr>
          <p:nvPr/>
        </p:nvPicPr>
        <p:blipFill rotWithShape="1">
          <a:blip r:embed="rId2">
            <a:extLst>
              <a:ext uri="{28A0092B-C50C-407E-A947-70E740481C1C}">
                <a14:useLocalDpi xmlns:a14="http://schemas.microsoft.com/office/drawing/2010/main" val="0"/>
              </a:ext>
            </a:extLst>
          </a:blip>
          <a:srcRect t="1079" r="-2" b="15713"/>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97118" y="479394"/>
            <a:ext cx="2953690" cy="5912888"/>
          </a:xfrm>
        </p:spPr>
        <p:txBody>
          <a:bodyPr anchor="ctr">
            <a:noAutofit/>
          </a:bodyPr>
          <a:lstStyle/>
          <a:p>
            <a:pPr marL="0" indent="0">
              <a:buNone/>
            </a:pPr>
            <a:r>
              <a:rPr lang="en-US" sz="2400" b="1" baseline="30000" dirty="0">
                <a:solidFill>
                  <a:srgbClr val="FFFFFF"/>
                </a:solidFill>
              </a:rPr>
              <a:t>5 </a:t>
            </a:r>
            <a:r>
              <a:rPr lang="en-US" sz="2400" dirty="0">
                <a:solidFill>
                  <a:srgbClr val="FFFFFF"/>
                </a:solidFill>
              </a:rPr>
              <a:t>And when Jesus came to the place, he looked up and said to him, “Zacchaeus, hurry and come down, for I must stay at your house today.” </a:t>
            </a:r>
            <a:r>
              <a:rPr lang="en-US" sz="2400" b="1" baseline="30000" dirty="0">
                <a:solidFill>
                  <a:srgbClr val="FFFFFF"/>
                </a:solidFill>
              </a:rPr>
              <a:t>6 </a:t>
            </a:r>
            <a:r>
              <a:rPr lang="en-US" sz="2400" dirty="0">
                <a:solidFill>
                  <a:srgbClr val="FFFFFF"/>
                </a:solidFill>
              </a:rPr>
              <a:t>So he hurried and came down and received him joyfully. </a:t>
            </a:r>
            <a:r>
              <a:rPr lang="en-US" sz="2400" b="1" baseline="30000" dirty="0">
                <a:solidFill>
                  <a:srgbClr val="FFFFFF"/>
                </a:solidFill>
              </a:rPr>
              <a:t>7 </a:t>
            </a:r>
            <a:r>
              <a:rPr lang="en-US" sz="2400" dirty="0">
                <a:solidFill>
                  <a:srgbClr val="FFFFFF"/>
                </a:solidFill>
              </a:rPr>
              <a:t>And when they saw it, they all grumbled, “He has gone in to be the guest of a man who is a sinner.” </a:t>
            </a:r>
            <a:r>
              <a:rPr lang="en-US" sz="2200" dirty="0">
                <a:solidFill>
                  <a:srgbClr val="FFFFFF"/>
                </a:solidFill>
              </a:rPr>
              <a:t>	                                     </a:t>
            </a:r>
            <a:endParaRPr lang="en-US" sz="400" dirty="0">
              <a:solidFill>
                <a:srgbClr val="FFFFFF"/>
              </a:solidFill>
            </a:endParaRPr>
          </a:p>
          <a:p>
            <a:pPr marL="0" indent="0">
              <a:buNone/>
            </a:pPr>
            <a:r>
              <a:rPr lang="en-US" sz="400" i="1" dirty="0">
                <a:solidFill>
                  <a:srgbClr val="FFFFFF"/>
                </a:solidFill>
              </a:rPr>
              <a:t>	                 </a:t>
            </a:r>
            <a:r>
              <a:rPr lang="en-US" sz="2200" i="1" dirty="0">
                <a:solidFill>
                  <a:srgbClr val="FFFFFF"/>
                </a:solidFill>
              </a:rPr>
              <a:t>   </a:t>
            </a:r>
            <a:r>
              <a:rPr lang="en-US" sz="2400" i="1" dirty="0">
                <a:solidFill>
                  <a:srgbClr val="FFFFFF"/>
                </a:solidFill>
              </a:rPr>
              <a:t>Luke 19:5-7</a:t>
            </a:r>
            <a:endParaRPr lang="en-US" sz="2400" dirty="0">
              <a:solidFill>
                <a:srgbClr val="FFFFFF"/>
              </a:solidFill>
            </a:endParaRPr>
          </a:p>
        </p:txBody>
      </p:sp>
    </p:spTree>
    <p:extLst>
      <p:ext uri="{BB962C8B-B14F-4D97-AF65-F5344CB8AC3E}">
        <p14:creationId xmlns:p14="http://schemas.microsoft.com/office/powerpoint/2010/main" val="255563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A2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393192" y="4767072"/>
            <a:ext cx="4945641" cy="1625210"/>
          </a:xfrm>
        </p:spPr>
        <p:txBody>
          <a:bodyPr>
            <a:normAutofit/>
          </a:bodyPr>
          <a:lstStyle/>
          <a:p>
            <a:pPr algn="r"/>
            <a:r>
              <a:rPr lang="en-US" sz="3900" b="1" dirty="0">
                <a:solidFill>
                  <a:srgbClr val="FFFFFF"/>
                </a:solidFill>
                <a:latin typeface="AbcKids" panose="00000400000000000000" pitchFamily="2" charset="0"/>
              </a:rPr>
              <a:t>Zacchaeus climbs a tree</a:t>
            </a:r>
            <a:endParaRPr lang="en-US" sz="3900" dirty="0">
              <a:solidFill>
                <a:srgbClr val="FFFFFF"/>
              </a:solidFill>
            </a:endParaRPr>
          </a:p>
        </p:txBody>
      </p:sp>
      <p:pic>
        <p:nvPicPr>
          <p:cNvPr id="7" name="Picture 6">
            <a:extLst>
              <a:ext uri="{FF2B5EF4-FFF2-40B4-BE49-F238E27FC236}">
                <a16:creationId xmlns:a16="http://schemas.microsoft.com/office/drawing/2014/main" id="{39B06BE4-A3A6-465D-8910-899728A9E234}"/>
              </a:ext>
            </a:extLst>
          </p:cNvPr>
          <p:cNvPicPr>
            <a:picLocks noChangeAspect="1"/>
          </p:cNvPicPr>
          <p:nvPr/>
        </p:nvPicPr>
        <p:blipFill rotWithShape="1">
          <a:blip r:embed="rId2">
            <a:extLst>
              <a:ext uri="{28A0092B-C50C-407E-A947-70E740481C1C}">
                <a14:useLocalDpi xmlns:a14="http://schemas.microsoft.com/office/drawing/2010/main" val="0"/>
              </a:ext>
            </a:extLst>
          </a:blip>
          <a:srcRect t="1079" r="-2" b="15713"/>
          <a:stretch/>
        </p:blipFill>
        <p:spPr>
          <a:xfrm>
            <a:off x="245660" y="321733"/>
            <a:ext cx="5293729"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97118" y="479394"/>
            <a:ext cx="2953690" cy="5912888"/>
          </a:xfrm>
        </p:spPr>
        <p:txBody>
          <a:bodyPr anchor="ctr">
            <a:noAutofit/>
          </a:bodyPr>
          <a:lstStyle/>
          <a:p>
            <a:pPr marL="0" indent="0">
              <a:buNone/>
            </a:pPr>
            <a:r>
              <a:rPr lang="en-US" sz="2400" b="1" baseline="30000" dirty="0">
                <a:solidFill>
                  <a:srgbClr val="FFFFFF"/>
                </a:solidFill>
              </a:rPr>
              <a:t>8 </a:t>
            </a:r>
            <a:r>
              <a:rPr lang="en-US" sz="2400" dirty="0">
                <a:solidFill>
                  <a:srgbClr val="FFFFFF"/>
                </a:solidFill>
              </a:rPr>
              <a:t>And Zacchaeus stood and said to the Lord, “Behold, Lord, the half of my goods I give to the poor. And if I have defrauded anyone of anything, I restore it fourfold.” </a:t>
            </a:r>
            <a:r>
              <a:rPr lang="en-US" sz="2400" b="1" baseline="30000" dirty="0">
                <a:solidFill>
                  <a:srgbClr val="FFFFFF"/>
                </a:solidFill>
              </a:rPr>
              <a:t>9 </a:t>
            </a:r>
            <a:r>
              <a:rPr lang="en-US" sz="2400" dirty="0">
                <a:solidFill>
                  <a:srgbClr val="FFFFFF"/>
                </a:solidFill>
              </a:rPr>
              <a:t>And Jesus said to him, “Today salvation has come to this house, since he also is a son of Abraham. </a:t>
            </a:r>
            <a:r>
              <a:rPr lang="en-US" sz="2400" b="1" baseline="30000" dirty="0">
                <a:solidFill>
                  <a:srgbClr val="FFFFFF"/>
                </a:solidFill>
              </a:rPr>
              <a:t>10 </a:t>
            </a:r>
            <a:r>
              <a:rPr lang="en-US" sz="2400" dirty="0">
                <a:solidFill>
                  <a:srgbClr val="FFFFFF"/>
                </a:solidFill>
              </a:rPr>
              <a:t>For the Son of Man came to seek and to save the lost.” </a:t>
            </a:r>
            <a:r>
              <a:rPr lang="en-US" sz="2200" dirty="0">
                <a:solidFill>
                  <a:srgbClr val="FFFFFF"/>
                </a:solidFill>
              </a:rPr>
              <a:t>	                                     </a:t>
            </a:r>
            <a:endParaRPr lang="en-US" sz="400" dirty="0">
              <a:solidFill>
                <a:srgbClr val="FFFFFF"/>
              </a:solidFill>
            </a:endParaRPr>
          </a:p>
          <a:p>
            <a:pPr marL="0" indent="0">
              <a:buNone/>
            </a:pPr>
            <a:r>
              <a:rPr lang="en-US" sz="400" i="1" dirty="0">
                <a:solidFill>
                  <a:srgbClr val="FFFFFF"/>
                </a:solidFill>
              </a:rPr>
              <a:t>	                 </a:t>
            </a:r>
            <a:r>
              <a:rPr lang="en-US" sz="2200" i="1" dirty="0">
                <a:solidFill>
                  <a:srgbClr val="FFFFFF"/>
                </a:solidFill>
              </a:rPr>
              <a:t> </a:t>
            </a:r>
            <a:r>
              <a:rPr lang="en-US" sz="2400" i="1" dirty="0">
                <a:solidFill>
                  <a:srgbClr val="FFFFFF"/>
                </a:solidFill>
              </a:rPr>
              <a:t>Luke 19:8-10</a:t>
            </a:r>
            <a:endParaRPr lang="en-US" sz="2400" dirty="0">
              <a:solidFill>
                <a:srgbClr val="FFFFFF"/>
              </a:solidFill>
            </a:endParaRPr>
          </a:p>
        </p:txBody>
      </p:sp>
    </p:spTree>
    <p:extLst>
      <p:ext uri="{BB962C8B-B14F-4D97-AF65-F5344CB8AC3E}">
        <p14:creationId xmlns:p14="http://schemas.microsoft.com/office/powerpoint/2010/main" val="401493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A5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393192" y="4767072"/>
            <a:ext cx="4945641" cy="1625210"/>
          </a:xfrm>
        </p:spPr>
        <p:txBody>
          <a:bodyPr>
            <a:normAutofit/>
          </a:bodyPr>
          <a:lstStyle/>
          <a:p>
            <a:pPr algn="r"/>
            <a:r>
              <a:rPr lang="en-US" sz="3900" b="1" dirty="0">
                <a:solidFill>
                  <a:srgbClr val="FFFFFF"/>
                </a:solidFill>
                <a:latin typeface="AbcKids" panose="00000400000000000000" pitchFamily="2" charset="0"/>
              </a:rPr>
              <a:t>God’s Heart for healthy families</a:t>
            </a:r>
            <a:endParaRPr lang="en-US" sz="3900" dirty="0">
              <a:solidFill>
                <a:srgbClr val="FFFFFF"/>
              </a:solidFill>
            </a:endParaRPr>
          </a:p>
        </p:txBody>
      </p:sp>
      <p:pic>
        <p:nvPicPr>
          <p:cNvPr id="5" name="Picture 4">
            <a:extLst>
              <a:ext uri="{FF2B5EF4-FFF2-40B4-BE49-F238E27FC236}">
                <a16:creationId xmlns:a16="http://schemas.microsoft.com/office/drawing/2014/main" id="{89BE62F0-ACFB-4E6F-862A-4CBD4BEDAD30}"/>
              </a:ext>
            </a:extLst>
          </p:cNvPr>
          <p:cNvPicPr>
            <a:picLocks noChangeAspect="1"/>
          </p:cNvPicPr>
          <p:nvPr/>
        </p:nvPicPr>
        <p:blipFill rotWithShape="1">
          <a:blip r:embed="rId2">
            <a:extLst>
              <a:ext uri="{28A0092B-C50C-407E-A947-70E740481C1C}">
                <a14:useLocalDpi xmlns:a14="http://schemas.microsoft.com/office/drawing/2010/main" val="0"/>
              </a:ext>
            </a:extLst>
          </a:blip>
          <a:srcRect l="2193" r="18546" b="2"/>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5788240" y="461638"/>
            <a:ext cx="2962567" cy="5930643"/>
          </a:xfrm>
        </p:spPr>
        <p:txBody>
          <a:bodyPr anchor="ctr">
            <a:normAutofit/>
          </a:bodyPr>
          <a:lstStyle/>
          <a:p>
            <a:pPr marL="0" indent="0">
              <a:buNone/>
            </a:pPr>
            <a:r>
              <a:rPr lang="en-US" sz="2400" b="1" baseline="30000" dirty="0">
                <a:solidFill>
                  <a:srgbClr val="FFFFFF"/>
                </a:solidFill>
              </a:rPr>
              <a:t>5 </a:t>
            </a:r>
            <a:r>
              <a:rPr lang="en-US" sz="2400" dirty="0">
                <a:solidFill>
                  <a:srgbClr val="FFFFFF"/>
                </a:solidFill>
              </a:rPr>
              <a:t>“Behold, I will send you Elijah the prophet before the great and awesome day of the </a:t>
            </a:r>
            <a:r>
              <a:rPr lang="en-US" sz="2400" cap="small" dirty="0">
                <a:solidFill>
                  <a:srgbClr val="FFFFFF"/>
                </a:solidFill>
              </a:rPr>
              <a:t>Lord </a:t>
            </a:r>
            <a:r>
              <a:rPr lang="en-US" sz="2400" dirty="0">
                <a:solidFill>
                  <a:srgbClr val="FFFFFF"/>
                </a:solidFill>
              </a:rPr>
              <a:t>comes. </a:t>
            </a:r>
            <a:r>
              <a:rPr lang="en-US" sz="2400" b="1" baseline="30000" dirty="0">
                <a:solidFill>
                  <a:srgbClr val="FFFFFF"/>
                </a:solidFill>
              </a:rPr>
              <a:t>6 </a:t>
            </a:r>
            <a:r>
              <a:rPr lang="en-US" sz="2400" dirty="0">
                <a:solidFill>
                  <a:srgbClr val="FFFFFF"/>
                </a:solidFill>
              </a:rPr>
              <a:t>And he will turn the hearts of fathers to their children and the hearts of children to their fathers, lest I come and strike the land with a decree of utter destruction.”</a:t>
            </a:r>
          </a:p>
          <a:p>
            <a:pPr marL="0" indent="0">
              <a:buNone/>
            </a:pPr>
            <a:r>
              <a:rPr lang="en-US" sz="2400" i="1" dirty="0">
                <a:solidFill>
                  <a:srgbClr val="FFFFFF"/>
                </a:solidFill>
              </a:rPr>
              <a:t>	  Malachi 4:5-6</a:t>
            </a:r>
            <a:endParaRPr lang="en-US" sz="2400" dirty="0">
              <a:solidFill>
                <a:srgbClr val="FFFFFF"/>
              </a:solidFill>
            </a:endParaRPr>
          </a:p>
        </p:txBody>
      </p:sp>
    </p:spTree>
    <p:extLst>
      <p:ext uri="{BB962C8B-B14F-4D97-AF65-F5344CB8AC3E}">
        <p14:creationId xmlns:p14="http://schemas.microsoft.com/office/powerpoint/2010/main" val="396369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b="1" dirty="0"/>
              <a:t>Psalm 131:2</a:t>
            </a:r>
            <a:endParaRPr lang="en-US" sz="60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sz="3200" dirty="0"/>
              <a:t>But I have calmed and quieted my soul,</a:t>
            </a:r>
            <a:br>
              <a:rPr lang="en-US" sz="3200" dirty="0"/>
            </a:br>
            <a:r>
              <a:rPr lang="en-US" sz="3200" dirty="0"/>
              <a:t>    like a weaned child with its mother;</a:t>
            </a:r>
            <a:br>
              <a:rPr lang="en-US" sz="3200" dirty="0"/>
            </a:br>
            <a:r>
              <a:rPr lang="en-US" sz="3200" dirty="0"/>
              <a:t>    like a weaned child is my soul within me.</a:t>
            </a:r>
            <a:r>
              <a:rPr lang="en-US" dirty="0"/>
              <a:t>		</a:t>
            </a:r>
            <a:endParaRPr lang="en-US" sz="1100" dirty="0"/>
          </a:p>
        </p:txBody>
      </p:sp>
    </p:spTree>
    <p:extLst>
      <p:ext uri="{BB962C8B-B14F-4D97-AF65-F5344CB8AC3E}">
        <p14:creationId xmlns:p14="http://schemas.microsoft.com/office/powerpoint/2010/main" val="337439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a:p>
            <a:pPr marL="0" indent="0">
              <a:buNone/>
            </a:pPr>
            <a:endParaRPr lang="en-US" dirty="0"/>
          </a:p>
          <a:p>
            <a:pPr marL="0" lvl="0" indent="0">
              <a:buNone/>
            </a:pPr>
            <a:r>
              <a:rPr lang="en-US" sz="4050" dirty="0"/>
              <a:t>1. Receive the Kingdom of God childishly.</a:t>
            </a:r>
          </a:p>
          <a:p>
            <a:pPr marL="0" lvl="0" indent="0">
              <a:buNone/>
            </a:pPr>
            <a:r>
              <a:rPr lang="en-US" sz="4050" dirty="0"/>
              <a:t>2. Help children see Jesus.</a:t>
            </a:r>
          </a:p>
          <a:p>
            <a:pPr marL="0" indent="0">
              <a:buNone/>
            </a:pPr>
            <a:endParaRPr lang="en-US" dirty="0"/>
          </a:p>
        </p:txBody>
      </p:sp>
    </p:spTree>
    <p:extLst>
      <p:ext uri="{BB962C8B-B14F-4D97-AF65-F5344CB8AC3E}">
        <p14:creationId xmlns:p14="http://schemas.microsoft.com/office/powerpoint/2010/main" val="3687139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608"/>
            <a:ext cx="9141239" cy="6855929"/>
          </a:xfrm>
          <a:prstGeom prst="rect">
            <a:avLst/>
          </a:prstGeom>
        </p:spPr>
      </p:pic>
    </p:spTree>
    <p:extLst>
      <p:ext uri="{BB962C8B-B14F-4D97-AF65-F5344CB8AC3E}">
        <p14:creationId xmlns:p14="http://schemas.microsoft.com/office/powerpoint/2010/main" val="173583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uper bowl party food">
            <a:extLst>
              <a:ext uri="{FF2B5EF4-FFF2-40B4-BE49-F238E27FC236}">
                <a16:creationId xmlns:a16="http://schemas.microsoft.com/office/drawing/2014/main" id="{C9656ACB-B442-4ADE-9359-76B960ABB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B13CA00A-E688-4A15-A1D4-C4074D7AB105}"/>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BAC6701-317A-4A38-B52C-C62A3DC704D2}"/>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15FED0A6-A003-43AB-A05B-61E6D82D6D41}"/>
              </a:ext>
            </a:extLst>
          </p:cNvPr>
          <p:cNvSpPr txBox="1">
            <a:spLocks/>
          </p:cNvSpPr>
          <p:nvPr/>
        </p:nvSpPr>
        <p:spPr>
          <a:xfrm>
            <a:off x="282009" y="142860"/>
            <a:ext cx="8776535" cy="9268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1" i="0" u="none" strike="noStrike" kern="1200" cap="none" spc="0" normalizeH="0" baseline="0" noProof="0" dirty="0">
                <a:ln>
                  <a:noFill/>
                </a:ln>
                <a:solidFill>
                  <a:prstClr val="white"/>
                </a:solidFill>
                <a:effectLst/>
                <a:uLnTx/>
                <a:uFillTx/>
                <a:latin typeface="Ubuntu" panose="020B0504030602030204" pitchFamily="34" charset="0"/>
                <a:ea typeface="+mj-ea"/>
                <a:cs typeface="+mj-cs"/>
              </a:rPr>
              <a:t>NO CG NEXT SUN, 3</a:t>
            </a:r>
            <a:r>
              <a:rPr kumimoji="0" lang="en-US" sz="5500" b="1" i="0" u="none" strike="noStrike" kern="1200" cap="none" spc="0" normalizeH="0" baseline="30000" noProof="0" dirty="0">
                <a:ln>
                  <a:noFill/>
                </a:ln>
                <a:solidFill>
                  <a:prstClr val="white"/>
                </a:solidFill>
                <a:effectLst/>
                <a:uLnTx/>
                <a:uFillTx/>
                <a:latin typeface="Ubuntu" panose="020B0504030602030204" pitchFamily="34" charset="0"/>
                <a:ea typeface="+mj-ea"/>
                <a:cs typeface="+mj-cs"/>
              </a:rPr>
              <a:t>rd</a:t>
            </a:r>
            <a:r>
              <a:rPr kumimoji="0" lang="en-US" sz="5500" b="1" i="0" u="none" strike="noStrike" kern="1200" cap="none" spc="0" normalizeH="0" baseline="0" noProof="0" dirty="0">
                <a:ln>
                  <a:noFill/>
                </a:ln>
                <a:solidFill>
                  <a:prstClr val="white"/>
                </a:solidFill>
                <a:effectLst/>
                <a:uLnTx/>
                <a:uFillTx/>
                <a:latin typeface="Ubuntu" panose="020B0504030602030204" pitchFamily="34" charset="0"/>
                <a:ea typeface="+mj-ea"/>
                <a:cs typeface="+mj-cs"/>
              </a:rPr>
              <a:t>!</a:t>
            </a:r>
          </a:p>
        </p:txBody>
      </p:sp>
    </p:spTree>
    <p:extLst>
      <p:ext uri="{BB962C8B-B14F-4D97-AF65-F5344CB8AC3E}">
        <p14:creationId xmlns:p14="http://schemas.microsoft.com/office/powerpoint/2010/main" val="1658852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18FC-7773-47FC-9D63-358E6E099B8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Tree>
    <p:extLst>
      <p:ext uri="{BB962C8B-B14F-4D97-AF65-F5344CB8AC3E}">
        <p14:creationId xmlns:p14="http://schemas.microsoft.com/office/powerpoint/2010/main" val="995388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10419F-13E6-45C7-BF12-D72EC2BA6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683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B9715-41B0-49D5-8896-4B6F82DBA00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97FB799-9F46-4D3D-AA9F-DDBE58A250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5396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178510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50" normalizeH="0" baseline="0" noProof="0" dirty="0">
                <a:ln>
                  <a:noFill/>
                </a:ln>
                <a:solidFill>
                  <a:srgbClr val="C8780E"/>
                </a:solidFill>
                <a:effectLst/>
                <a:uLnTx/>
                <a:uFillTx/>
                <a:latin typeface="Calibri" panose="020F0502020204030204"/>
                <a:ea typeface="Cooper Hewitt" pitchFamily="50" charset="0"/>
                <a:cs typeface="+mn-cs"/>
              </a:rPr>
              <a:t>JESUS LOVES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83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Jesus loves me! This I know, </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for the Bible tells me so.</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Little ones to Him belong;</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They are weak, but He is strong.</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50" normalizeH="0" baseline="0" noProof="0" dirty="0">
                <a:ln>
                  <a:noFill/>
                </a:ln>
                <a:solidFill>
                  <a:srgbClr val="C8780E"/>
                </a:solidFill>
                <a:effectLst/>
                <a:uLnTx/>
                <a:uFillTx/>
                <a:latin typeface="Calibri" panose="020F0502020204030204"/>
                <a:ea typeface="Cooper Hewitt" pitchFamily="50" charset="0"/>
                <a:cs typeface="+mn-cs"/>
              </a:rPr>
              <a:t>JESUS LOVES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638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The Bible tells me so.</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50" normalizeH="0" baseline="0" noProof="0" dirty="0">
                <a:ln>
                  <a:noFill/>
                </a:ln>
                <a:solidFill>
                  <a:srgbClr val="C8780E"/>
                </a:solidFill>
                <a:effectLst/>
                <a:uLnTx/>
                <a:uFillTx/>
                <a:latin typeface="Calibri" panose="020F0502020204030204"/>
                <a:ea typeface="Cooper Hewitt" pitchFamily="50" charset="0"/>
                <a:cs typeface="+mn-cs"/>
              </a:rPr>
              <a:t>JESUS LOVES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2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Jesus loves me! This I know, </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as He loved so long ago,</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taking children on His knee,</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saying, “Let them come to Me.”</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50" normalizeH="0" baseline="0" noProof="0" dirty="0">
                <a:ln>
                  <a:noFill/>
                </a:ln>
                <a:solidFill>
                  <a:srgbClr val="C8780E"/>
                </a:solidFill>
                <a:effectLst/>
                <a:uLnTx/>
                <a:uFillTx/>
                <a:latin typeface="Calibri" panose="020F0502020204030204"/>
                <a:ea typeface="Cooper Hewitt" pitchFamily="50" charset="0"/>
                <a:cs typeface="+mn-cs"/>
              </a:rPr>
              <a:t>JESUS LOVES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00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The Bible tells me so.</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50" normalizeH="0" baseline="0" noProof="0" dirty="0">
                <a:ln>
                  <a:noFill/>
                </a:ln>
                <a:solidFill>
                  <a:srgbClr val="C8780E"/>
                </a:solidFill>
                <a:effectLst/>
                <a:uLnTx/>
                <a:uFillTx/>
                <a:latin typeface="Calibri" panose="020F0502020204030204"/>
                <a:ea typeface="Cooper Hewitt" pitchFamily="50" charset="0"/>
                <a:cs typeface="+mn-cs"/>
              </a:rPr>
              <a:t>JESUS LOVES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105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Jesus loves me! He who died</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Heaven’s gate to open wide;</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He will wash away my sin,</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Let this little child come in.</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50" normalizeH="0" baseline="0" noProof="0" dirty="0">
                <a:ln>
                  <a:noFill/>
                </a:ln>
                <a:solidFill>
                  <a:srgbClr val="C8780E"/>
                </a:solidFill>
                <a:effectLst/>
                <a:uLnTx/>
                <a:uFillTx/>
                <a:latin typeface="Calibri" panose="020F0502020204030204"/>
                <a:ea typeface="Cooper Hewitt" pitchFamily="50" charset="0"/>
                <a:cs typeface="+mn-cs"/>
              </a:rPr>
              <a:t>JESUS LOVES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8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Yes, Jesus loves 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The Bible tells me so.</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50" normalizeH="0" baseline="0" noProof="0" dirty="0">
                <a:ln>
                  <a:noFill/>
                </a:ln>
                <a:solidFill>
                  <a:srgbClr val="C8780E"/>
                </a:solidFill>
                <a:effectLst/>
                <a:uLnTx/>
                <a:uFillTx/>
                <a:latin typeface="Calibri" panose="020F0502020204030204"/>
                <a:ea typeface="Cooper Hewitt" pitchFamily="50" charset="0"/>
                <a:cs typeface="+mn-cs"/>
              </a:rPr>
              <a:t>JESUS LOVES ME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41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6834C7D0-A7DE-42CE-931A-89E5DFFDBD31}"/>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3447C2D-66FA-4C8A-89E9-C228DEF1D39F}"/>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440B90CB-598C-4BF5-9E47-899F30BDDEE3}"/>
              </a:ext>
            </a:extLst>
          </p:cNvPr>
          <p:cNvSpPr txBox="1">
            <a:spLocks/>
          </p:cNvSpPr>
          <p:nvPr/>
        </p:nvSpPr>
        <p:spPr>
          <a:xfrm>
            <a:off x="207815" y="134547"/>
            <a:ext cx="9202189" cy="92681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1" i="0" u="none" strike="noStrike" kern="1200" cap="none" spc="0" normalizeH="0" baseline="0" noProof="0" dirty="0">
                <a:ln>
                  <a:noFill/>
                </a:ln>
                <a:solidFill>
                  <a:prstClr val="white"/>
                </a:solidFill>
                <a:effectLst/>
                <a:uLnTx/>
                <a:uFillTx/>
                <a:latin typeface="Ubuntu" panose="020B0504030602030204" pitchFamily="34" charset="0"/>
                <a:ea typeface="+mj-ea"/>
                <a:cs typeface="+mj-cs"/>
              </a:rPr>
              <a:t>DETERMINISM LUNCHES</a:t>
            </a:r>
          </a:p>
        </p:txBody>
      </p:sp>
      <p:sp>
        <p:nvSpPr>
          <p:cNvPr id="2" name="TextBox 1">
            <a:extLst>
              <a:ext uri="{FF2B5EF4-FFF2-40B4-BE49-F238E27FC236}">
                <a16:creationId xmlns:a16="http://schemas.microsoft.com/office/drawing/2014/main" id="{5C3C6020-CFE7-4AF0-A846-B8DF5A6028B9}"/>
              </a:ext>
            </a:extLst>
          </p:cNvPr>
          <p:cNvSpPr txBox="1"/>
          <p:nvPr/>
        </p:nvSpPr>
        <p:spPr>
          <a:xfrm>
            <a:off x="207815" y="1916687"/>
            <a:ext cx="4894012"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B15524"/>
                </a:solidFill>
                <a:effectLst/>
                <a:uLnTx/>
                <a:uFillTx/>
                <a:latin typeface="Calibri" panose="020F0502020204030204"/>
                <a:ea typeface="+mn-ea"/>
                <a:cs typeface="+mn-cs"/>
              </a:rPr>
              <a:t>Tuesdays</a:t>
            </a:r>
            <a:br>
              <a:rPr kumimoji="0" lang="en-US" sz="3500" b="1" i="0" u="none" strike="noStrike" kern="1200" cap="none" spc="0" normalizeH="0" baseline="0" noProof="0" dirty="0">
                <a:ln>
                  <a:noFill/>
                </a:ln>
                <a:solidFill>
                  <a:srgbClr val="B15524"/>
                </a:solidFill>
                <a:effectLst/>
                <a:uLnTx/>
                <a:uFillTx/>
                <a:latin typeface="Calibri" panose="020F0502020204030204"/>
                <a:ea typeface="+mn-ea"/>
                <a:cs typeface="+mn-cs"/>
              </a:rPr>
            </a:br>
            <a:r>
              <a:rPr kumimoji="0" lang="en-US" sz="3500" b="1" i="0" u="none" strike="noStrike" kern="1200" cap="none" spc="0" normalizeH="0" baseline="0" noProof="0" dirty="0">
                <a:ln>
                  <a:noFill/>
                </a:ln>
                <a:solidFill>
                  <a:srgbClr val="B15524"/>
                </a:solidFill>
                <a:effectLst/>
                <a:uLnTx/>
                <a:uFillTx/>
                <a:latin typeface="Calibri" panose="020F0502020204030204"/>
                <a:ea typeface="+mn-ea"/>
                <a:cs typeface="+mn-cs"/>
              </a:rPr>
              <a:t>11:45-1:15pm</a:t>
            </a:r>
            <a:br>
              <a:rPr kumimoji="0" lang="en-US" sz="3500" b="1" i="0" u="none" strike="noStrike" kern="1200" cap="none" spc="0" normalizeH="0" baseline="0" noProof="0" dirty="0">
                <a:ln>
                  <a:noFill/>
                </a:ln>
                <a:solidFill>
                  <a:srgbClr val="B15524"/>
                </a:solidFill>
                <a:effectLst/>
                <a:uLnTx/>
                <a:uFillTx/>
                <a:latin typeface="Calibri" panose="020F0502020204030204"/>
                <a:ea typeface="+mn-ea"/>
                <a:cs typeface="+mn-cs"/>
              </a:rPr>
            </a:br>
            <a:r>
              <a:rPr kumimoji="0" lang="en-US" sz="3500" b="0" i="0" u="none" strike="noStrike" kern="1200" cap="none" spc="0" normalizeH="0" baseline="0" noProof="0" dirty="0">
                <a:ln>
                  <a:noFill/>
                </a:ln>
                <a:solidFill>
                  <a:srgbClr val="B15524"/>
                </a:solidFill>
                <a:effectLst/>
                <a:uLnTx/>
                <a:uFillTx/>
                <a:latin typeface="Calibri" panose="020F0502020204030204"/>
                <a:ea typeface="+mn-ea"/>
                <a:cs typeface="+mn-cs"/>
              </a:rPr>
              <a:t>at College Heights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0" i="1" u="none" strike="noStrike" kern="1200" cap="none" spc="0" normalizeH="0" baseline="0" noProof="0" dirty="0">
                <a:ln>
                  <a:noFill/>
                </a:ln>
                <a:solidFill>
                  <a:srgbClr val="B15524"/>
                </a:solidFill>
                <a:effectLst/>
                <a:uLnTx/>
                <a:uFillTx/>
                <a:latin typeface="Calibri" panose="020F0502020204030204"/>
                <a:ea typeface="+mn-ea"/>
                <a:cs typeface="+mn-cs"/>
              </a:rPr>
              <a:t>starting this Tues (Jan 22)</a:t>
            </a:r>
          </a:p>
        </p:txBody>
      </p:sp>
      <p:pic>
        <p:nvPicPr>
          <p:cNvPr id="4" name="Picture 3">
            <a:extLst>
              <a:ext uri="{FF2B5EF4-FFF2-40B4-BE49-F238E27FC236}">
                <a16:creationId xmlns:a16="http://schemas.microsoft.com/office/drawing/2014/main" id="{6528FC76-BA14-48C6-9814-C8FE040A8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612" y="1256295"/>
            <a:ext cx="3610750" cy="5504192"/>
          </a:xfrm>
          <a:prstGeom prst="rect">
            <a:avLst/>
          </a:prstGeom>
          <a:ln w="38100">
            <a:solidFill>
              <a:schemeClr val="tx1">
                <a:lumMod val="50000"/>
                <a:lumOff val="50000"/>
              </a:schemeClr>
            </a:solidFill>
          </a:ln>
        </p:spPr>
      </p:pic>
    </p:spTree>
    <p:extLst>
      <p:ext uri="{BB962C8B-B14F-4D97-AF65-F5344CB8AC3E}">
        <p14:creationId xmlns:p14="http://schemas.microsoft.com/office/powerpoint/2010/main" val="28351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B9715-41B0-49D5-8896-4B6F82DBA00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97FB799-9F46-4D3D-AA9F-DDBE58A250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28073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166199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MYSTERY OF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5242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412420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Christ has died,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Christ is risen,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Christ will come again!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[repeat]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MYSTERY OF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728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46166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have died together,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will rise together,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will live together,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The body, O, the body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are the body of Christ.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MYSTERY OF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705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401648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are brothers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and sisters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through our Savior’s blood.</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5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[repeat]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MYSTERY OF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24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46166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have died together,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will rise together,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will live together,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The body, O, the body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We are the body of Christ.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MYSTERY OF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583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B9715-41B0-49D5-8896-4B6F82DBA00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97FB799-9F46-4D3D-AA9F-DDBE58A250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24503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0926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BENEDICTION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604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Father, give Your benediction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Give us Your peace before we part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Still our minds with truth’s conviction</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Calm with trust each anxious heart</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6927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BENEDICTION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597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Father, give Your benediction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Bid our grief and struggles end</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Peace which passes understanding</a:t>
            </a:r>
            <a:b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b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On our waiting spirit send</a:t>
            </a: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16927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BENEDICTION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73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0D388341-9587-457F-B5D9-A64889AC23D3}"/>
              </a:ext>
            </a:extLst>
          </p:cNvPr>
          <p:cNvSpPr/>
          <p:nvPr/>
        </p:nvSpPr>
        <p:spPr>
          <a:xfrm rot="10800000" flipH="1">
            <a:off x="0" y="926349"/>
            <a:ext cx="9765102" cy="337836"/>
          </a:xfrm>
          <a:prstGeom prst="triangle">
            <a:avLst>
              <a:gd name="adj" fmla="val 0"/>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033BE2E-325A-4A66-B2ED-9D6F5BFDE651}"/>
              </a:ext>
            </a:extLst>
          </p:cNvPr>
          <p:cNvSpPr/>
          <p:nvPr/>
        </p:nvSpPr>
        <p:spPr>
          <a:xfrm>
            <a:off x="1" y="-60385"/>
            <a:ext cx="9144000" cy="992038"/>
          </a:xfrm>
          <a:prstGeom prst="rect">
            <a:avLst/>
          </a:prstGeom>
          <a:solidFill>
            <a:srgbClr val="2E5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EAD048-720E-47CE-9A43-658E55AE02A5}"/>
              </a:ext>
            </a:extLst>
          </p:cNvPr>
          <p:cNvSpPr>
            <a:spLocks noGrp="1"/>
          </p:cNvSpPr>
          <p:nvPr>
            <p:ph type="title"/>
          </p:nvPr>
        </p:nvSpPr>
        <p:spPr>
          <a:xfrm>
            <a:off x="282009" y="142860"/>
            <a:ext cx="8776535" cy="926816"/>
          </a:xfrm>
        </p:spPr>
        <p:txBody>
          <a:bodyPr>
            <a:noAutofit/>
          </a:bodyPr>
          <a:lstStyle/>
          <a:p>
            <a:r>
              <a:rPr lang="en-US" sz="5500" dirty="0">
                <a:solidFill>
                  <a:schemeClr val="bg1"/>
                </a:solidFill>
              </a:rPr>
              <a:t>MINGLE QUESTION:</a:t>
            </a:r>
          </a:p>
        </p:txBody>
      </p:sp>
      <p:sp>
        <p:nvSpPr>
          <p:cNvPr id="3" name="Content Placeholder 2">
            <a:extLst>
              <a:ext uri="{FF2B5EF4-FFF2-40B4-BE49-F238E27FC236}">
                <a16:creationId xmlns:a16="http://schemas.microsoft.com/office/drawing/2014/main" id="{C1E173B8-5F6A-4A4A-9D45-33AA5148EAA2}"/>
              </a:ext>
            </a:extLst>
          </p:cNvPr>
          <p:cNvSpPr>
            <a:spLocks noGrp="1"/>
          </p:cNvSpPr>
          <p:nvPr>
            <p:ph idx="1"/>
          </p:nvPr>
        </p:nvSpPr>
        <p:spPr>
          <a:xfrm>
            <a:off x="282010" y="2082457"/>
            <a:ext cx="8593634" cy="5384889"/>
          </a:xfrm>
        </p:spPr>
        <p:txBody>
          <a:bodyPr>
            <a:normAutofit/>
          </a:bodyPr>
          <a:lstStyle/>
          <a:p>
            <a:pPr marL="0" indent="0" algn="ctr">
              <a:buNone/>
            </a:pPr>
            <a:r>
              <a:rPr lang="en-US" sz="5500" dirty="0"/>
              <a:t>What’s one of your </a:t>
            </a:r>
            <a:br>
              <a:rPr lang="en-US" sz="5500" dirty="0"/>
            </a:br>
            <a:r>
              <a:rPr lang="en-US" sz="5500" dirty="0"/>
              <a:t>favorite childhood toys?</a:t>
            </a:r>
            <a:endParaRPr lang="en-US" sz="4500" dirty="0"/>
          </a:p>
        </p:txBody>
      </p:sp>
    </p:spTree>
    <p:extLst>
      <p:ext uri="{BB962C8B-B14F-4D97-AF65-F5344CB8AC3E}">
        <p14:creationId xmlns:p14="http://schemas.microsoft.com/office/powerpoint/2010/main" val="1943126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85B526-DDFA-4223-ACB6-48DEAF44BA7F}"/>
              </a:ext>
            </a:extLst>
          </p:cNvPr>
          <p:cNvSpPr txBox="1"/>
          <p:nvPr/>
        </p:nvSpPr>
        <p:spPr>
          <a:xfrm>
            <a:off x="0" y="747117"/>
            <a:ext cx="9144000" cy="62170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Amen. Amen.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Amen. Amen.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Amen. Amen.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rPr>
              <a:t>amen: let it be so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5" name="TextBox 4">
            <a:extLst>
              <a:ext uri="{FF2B5EF4-FFF2-40B4-BE49-F238E27FC236}">
                <a16:creationId xmlns:a16="http://schemas.microsoft.com/office/drawing/2014/main" id="{8685B526-DDFA-4223-ACB6-48DEAF44BA7F}"/>
              </a:ext>
            </a:extLst>
          </p:cNvPr>
          <p:cNvSpPr txBox="1"/>
          <p:nvPr/>
        </p:nvSpPr>
        <p:spPr>
          <a:xfrm>
            <a:off x="0" y="747117"/>
            <a:ext cx="9144000" cy="129266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C8780E"/>
              </a:solidFill>
              <a:effectLst/>
              <a:uLnTx/>
              <a:uFillTx/>
              <a:latin typeface="Calibri" panose="020F0502020204030204"/>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000000"/>
              </a:solidFill>
              <a:effectLst/>
              <a:uLnTx/>
              <a:uFillTx/>
              <a:latin typeface="Cooper Hewitt" pitchFamily="50" charset="0"/>
              <a:ea typeface="Cooper Hewitt" pitchFamily="50" charset="0"/>
              <a:cs typeface="+mn-cs"/>
            </a:endParaRPr>
          </a:p>
        </p:txBody>
      </p:sp>
      <p:sp>
        <p:nvSpPr>
          <p:cNvPr id="2" name="TextBox 1">
            <a:extLst>
              <a:ext uri="{FF2B5EF4-FFF2-40B4-BE49-F238E27FC236}">
                <a16:creationId xmlns:a16="http://schemas.microsoft.com/office/drawing/2014/main" id="{C6E8DED8-AC2F-4A9C-99AC-E2C3FE489FA6}"/>
              </a:ext>
            </a:extLst>
          </p:cNvPr>
          <p:cNvSpPr txBox="1"/>
          <p:nvPr/>
        </p:nvSpPr>
        <p:spPr>
          <a:xfrm>
            <a:off x="0" y="747117"/>
            <a:ext cx="9144000" cy="8925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0" i="0" u="none" strike="noStrike" kern="1200" cap="none" spc="-300" normalizeH="0" baseline="0" noProof="0" dirty="0">
                <a:ln>
                  <a:noFill/>
                </a:ln>
                <a:solidFill>
                  <a:srgbClr val="C8780E"/>
                </a:solidFill>
                <a:effectLst/>
                <a:uLnTx/>
                <a:uFillTx/>
                <a:latin typeface="Calibri" panose="020F0502020204030204"/>
                <a:ea typeface="Cooper Hewitt" pitchFamily="50" charset="0"/>
                <a:cs typeface="+mn-cs"/>
              </a:rPr>
              <a:t>BENEDICTION</a:t>
            </a:r>
          </a:p>
        </p:txBody>
      </p:sp>
      <p:cxnSp>
        <p:nvCxnSpPr>
          <p:cNvPr id="10" name="Straight Connector 9">
            <a:extLst>
              <a:ext uri="{FF2B5EF4-FFF2-40B4-BE49-F238E27FC236}">
                <a16:creationId xmlns:a16="http://schemas.microsoft.com/office/drawing/2014/main" id="{FB52CFEB-2AED-4C66-A79E-DF82161588A7}"/>
              </a:ext>
            </a:extLst>
          </p:cNvPr>
          <p:cNvCxnSpPr>
            <a:cxnSpLocks/>
          </p:cNvCxnSpPr>
          <p:nvPr/>
        </p:nvCxnSpPr>
        <p:spPr>
          <a:xfrm>
            <a:off x="1231610" y="1647906"/>
            <a:ext cx="6629400" cy="0"/>
          </a:xfrm>
          <a:prstGeom prst="line">
            <a:avLst/>
          </a:prstGeom>
          <a:ln w="12700">
            <a:solidFill>
              <a:srgbClr val="71717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8949" y="6296125"/>
            <a:ext cx="3702676"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305696"/>
                </a:solidFill>
                <a:effectLst/>
                <a:uLnTx/>
                <a:uFillTx/>
                <a:latin typeface="Calibri" panose="020F0502020204030204"/>
                <a:ea typeface="+mn-ea"/>
                <a:cs typeface="+mn-cs"/>
              </a:rPr>
              <a:t>tallgrass.church</a:t>
            </a:r>
            <a:endParaRPr kumimoji="0" lang="en-US" sz="2200" b="0" i="0" u="none" strike="noStrike" kern="1200" cap="none" spc="0" normalizeH="0" baseline="0" noProof="0" dirty="0">
              <a:ln>
                <a:noFill/>
              </a:ln>
              <a:solidFill>
                <a:srgbClr val="30569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948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B9715-41B0-49D5-8896-4B6F82DBA001}"/>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97FB799-9F46-4D3D-AA9F-DDBE58A25093}"/>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21050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 y="608"/>
            <a:ext cx="9141239" cy="6855929"/>
          </a:xfrm>
          <a:prstGeom prst="rect">
            <a:avLst/>
          </a:prstGeom>
        </p:spPr>
      </p:pic>
    </p:spTree>
    <p:extLst>
      <p:ext uri="{BB962C8B-B14F-4D97-AF65-F5344CB8AC3E}">
        <p14:creationId xmlns:p14="http://schemas.microsoft.com/office/powerpoint/2010/main" val="209623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p:txBody>
          <a:bodyPr>
            <a:normAutofit/>
          </a:bodyPr>
          <a:lstStyle/>
          <a:p>
            <a:r>
              <a:rPr lang="en-US" sz="6000" dirty="0"/>
              <a:t>Luke 18:15-17</a:t>
            </a:r>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244193"/>
            <a:ext cx="8813590" cy="5189888"/>
          </a:xfrm>
        </p:spPr>
        <p:txBody>
          <a:bodyPr>
            <a:noAutofit/>
          </a:bodyPr>
          <a:lstStyle/>
          <a:p>
            <a:pPr marL="0" indent="0">
              <a:buNone/>
            </a:pPr>
            <a:r>
              <a:rPr lang="en-US" b="1" baseline="30000" dirty="0"/>
              <a:t>15 </a:t>
            </a:r>
            <a:r>
              <a:rPr lang="en-US" dirty="0"/>
              <a:t>Now they were bringing even infants to him that he might touch them. And when the disciples saw it, they rebuked them. </a:t>
            </a:r>
            <a:r>
              <a:rPr lang="en-US" b="1" baseline="30000" dirty="0"/>
              <a:t>16 </a:t>
            </a:r>
            <a:r>
              <a:rPr lang="en-US" dirty="0"/>
              <a:t>But Jesus called them to him, saying, “Let the children come to me, and do not hinder them, for to such belongs the kingdom of God. </a:t>
            </a:r>
            <a:r>
              <a:rPr lang="en-US" b="1" baseline="30000" dirty="0"/>
              <a:t>17 </a:t>
            </a:r>
            <a:r>
              <a:rPr lang="en-US" dirty="0"/>
              <a:t>Truly, I say to you, whoever does not receive the kingdom of God like a child shall not enter it.”</a:t>
            </a:r>
          </a:p>
        </p:txBody>
      </p:sp>
    </p:spTree>
    <p:extLst>
      <p:ext uri="{BB962C8B-B14F-4D97-AF65-F5344CB8AC3E}">
        <p14:creationId xmlns:p14="http://schemas.microsoft.com/office/powerpoint/2010/main" val="218805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672A0-7E9B-4303-8783-81426ABDED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24000" y="-1107486"/>
            <a:ext cx="12191998" cy="9143999"/>
          </a:xfrm>
          <a:prstGeom prst="rect">
            <a:avLst/>
          </a:prstGeom>
        </p:spPr>
      </p:pic>
      <p:sp>
        <p:nvSpPr>
          <p:cNvPr id="4" name="TextBox 3">
            <a:extLst>
              <a:ext uri="{FF2B5EF4-FFF2-40B4-BE49-F238E27FC236}">
                <a16:creationId xmlns:a16="http://schemas.microsoft.com/office/drawing/2014/main" id="{0927C0FE-55EB-4947-B6A8-45A274654666}"/>
              </a:ext>
            </a:extLst>
          </p:cNvPr>
          <p:cNvSpPr txBox="1"/>
          <p:nvPr/>
        </p:nvSpPr>
        <p:spPr>
          <a:xfrm>
            <a:off x="0" y="5370998"/>
            <a:ext cx="9144000" cy="1292662"/>
          </a:xfrm>
          <a:prstGeom prst="rect">
            <a:avLst/>
          </a:prstGeom>
          <a:solidFill>
            <a:srgbClr val="81808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Calibri" panose="020F0502020204030204"/>
                <a:ea typeface="+mn-ea"/>
                <a:cs typeface="+mn-cs"/>
              </a:rPr>
              <a:t>Nick &amp; </a:t>
            </a:r>
            <a:r>
              <a:rPr kumimoji="0" lang="en-US" sz="4200" b="0" i="0" u="none" strike="noStrike" kern="1200" cap="none" spc="0" normalizeH="0" baseline="0" noProof="0" dirty="0" err="1">
                <a:ln>
                  <a:noFill/>
                </a:ln>
                <a:solidFill>
                  <a:prstClr val="white"/>
                </a:solidFill>
                <a:effectLst/>
                <a:uLnTx/>
                <a:uFillTx/>
                <a:latin typeface="Calibri" panose="020F0502020204030204"/>
                <a:ea typeface="+mn-ea"/>
                <a:cs typeface="+mn-cs"/>
              </a:rPr>
              <a:t>Lizy</a:t>
            </a:r>
            <a:r>
              <a:rPr kumimoji="0" lang="en-US" sz="4200" b="0" i="0" u="none" strike="noStrike" kern="1200" cap="none" spc="0" normalizeH="0" baseline="0" noProof="0" dirty="0">
                <a:ln>
                  <a:noFill/>
                </a:ln>
                <a:solidFill>
                  <a:prstClr val="white"/>
                </a:solidFill>
                <a:effectLst/>
                <a:uLnTx/>
                <a:uFillTx/>
                <a:latin typeface="Calibri" panose="020F0502020204030204"/>
                <a:ea typeface="+mn-ea"/>
                <a:cs typeface="+mn-cs"/>
              </a:rPr>
              <a:t> Johnson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Nora &amp; Theo Kingston </a:t>
            </a:r>
          </a:p>
        </p:txBody>
      </p:sp>
    </p:spTree>
    <p:extLst>
      <p:ext uri="{BB962C8B-B14F-4D97-AF65-F5344CB8AC3E}">
        <p14:creationId xmlns:p14="http://schemas.microsoft.com/office/powerpoint/2010/main" val="118719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7E25E9-A527-4828-A041-6C5744E90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64" y="0"/>
            <a:ext cx="10325528" cy="6858000"/>
          </a:xfrm>
          <a:prstGeom prst="rect">
            <a:avLst/>
          </a:prstGeom>
        </p:spPr>
      </p:pic>
      <p:sp>
        <p:nvSpPr>
          <p:cNvPr id="2" name="TextBox 1">
            <a:extLst>
              <a:ext uri="{FF2B5EF4-FFF2-40B4-BE49-F238E27FC236}">
                <a16:creationId xmlns:a16="http://schemas.microsoft.com/office/drawing/2014/main" id="{5F240645-8B05-4DBD-9083-70CFEDAD9E1F}"/>
              </a:ext>
            </a:extLst>
          </p:cNvPr>
          <p:cNvSpPr txBox="1"/>
          <p:nvPr/>
        </p:nvSpPr>
        <p:spPr>
          <a:xfrm>
            <a:off x="0" y="5370998"/>
            <a:ext cx="9144000" cy="1292662"/>
          </a:xfrm>
          <a:prstGeom prst="rect">
            <a:avLst/>
          </a:prstGeom>
          <a:solidFill>
            <a:srgbClr val="818086"/>
          </a:solidFill>
        </p:spPr>
        <p:txBody>
          <a:bodyPr wrap="square" rtlCol="0">
            <a:spAutoFit/>
          </a:bodyPr>
          <a:lstStyle/>
          <a:p>
            <a:pPr algn="ctr"/>
            <a:r>
              <a:rPr lang="en-US" sz="4200" dirty="0">
                <a:solidFill>
                  <a:schemeClr val="bg1"/>
                </a:solidFill>
              </a:rPr>
              <a:t>Taylor &amp; Elisha </a:t>
            </a:r>
            <a:r>
              <a:rPr lang="en-US" sz="4200" dirty="0" err="1">
                <a:solidFill>
                  <a:schemeClr val="bg1"/>
                </a:solidFill>
              </a:rPr>
              <a:t>Hillegeist</a:t>
            </a:r>
            <a:endParaRPr lang="en-US" sz="4200" dirty="0">
              <a:solidFill>
                <a:schemeClr val="bg1"/>
              </a:solidFill>
            </a:endParaRPr>
          </a:p>
          <a:p>
            <a:pPr algn="ctr"/>
            <a:r>
              <a:rPr lang="en-US" sz="3600" dirty="0">
                <a:solidFill>
                  <a:schemeClr val="bg1"/>
                </a:solidFill>
              </a:rPr>
              <a:t>Edith, Oliver, &amp; Elliot Don</a:t>
            </a:r>
          </a:p>
        </p:txBody>
      </p:sp>
    </p:spTree>
    <p:extLst>
      <p:ext uri="{BB962C8B-B14F-4D97-AF65-F5344CB8AC3E}">
        <p14:creationId xmlns:p14="http://schemas.microsoft.com/office/powerpoint/2010/main" val="1633494087"/>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520</Words>
  <Application>Microsoft Office PowerPoint</Application>
  <PresentationFormat>On-screen Show (4:3)</PresentationFormat>
  <Paragraphs>210</Paragraphs>
  <Slides>51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AbcKids</vt:lpstr>
      <vt:lpstr>Arial</vt:lpstr>
      <vt:lpstr>Calibri</vt:lpstr>
      <vt:lpstr>Calibri Light</vt:lpstr>
      <vt:lpstr>Cooper Hewitt</vt:lpstr>
      <vt:lpstr>Kingthings Exeter</vt:lpstr>
      <vt:lpstr>Tw Cen MT</vt:lpstr>
      <vt:lpstr>Ubuntu</vt:lpstr>
      <vt:lpstr>3_Office Theme</vt:lpstr>
      <vt:lpstr>7_Office Theme</vt:lpstr>
      <vt:lpstr>PowerPoint Presentation</vt:lpstr>
      <vt:lpstr>PowerPoint Presentation</vt:lpstr>
      <vt:lpstr>PowerPoint Presentation</vt:lpstr>
      <vt:lpstr>PowerPoint Presentation</vt:lpstr>
      <vt:lpstr>MINGLE QUESTION:</vt:lpstr>
      <vt:lpstr>PowerPoint Presentation</vt:lpstr>
      <vt:lpstr>Luke 18:15-17</vt:lpstr>
      <vt:lpstr>PowerPoint Presentation</vt:lpstr>
      <vt:lpstr>PowerPoint Presentation</vt:lpstr>
      <vt:lpstr>PowerPoint Presentation</vt:lpstr>
      <vt:lpstr>Luke 18:15-17</vt:lpstr>
      <vt:lpstr>Luke 18:15-17</vt:lpstr>
      <vt:lpstr>Luke 18:15-17</vt:lpstr>
      <vt:lpstr>Luke 18:15-17</vt:lpstr>
      <vt:lpstr>Luke 18:15-17</vt:lpstr>
      <vt:lpstr>Luke 18:15-17</vt:lpstr>
      <vt:lpstr>Luke 18:15-17</vt:lpstr>
      <vt:lpstr>Luke 18:15-17</vt:lpstr>
      <vt:lpstr>The Pharisee &amp;  the Tax Collector</vt:lpstr>
      <vt:lpstr>The Pharisee &amp;  the Tax Collector</vt:lpstr>
      <vt:lpstr>The Grown-up rich young ruler</vt:lpstr>
      <vt:lpstr>The Grown-up rich young ruler</vt:lpstr>
      <vt:lpstr>Zacchaeus climbs a tree</vt:lpstr>
      <vt:lpstr>Zacchaeus climbs a tree</vt:lpstr>
      <vt:lpstr>Zacchaeus climbs a tree</vt:lpstr>
      <vt:lpstr>God’s Heart for healthy families</vt:lpstr>
      <vt:lpstr>Psalm 131:2</vt:lpstr>
      <vt:lpstr>Luke 18:15-17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HOPE COMMUNITY CHURCH</dc:creator>
  <cp:lastModifiedBy>NEW HOPE COMMUNITY CHURCH</cp:lastModifiedBy>
  <cp:revision>8</cp:revision>
  <dcterms:created xsi:type="dcterms:W3CDTF">2019-01-27T15:46:28Z</dcterms:created>
  <dcterms:modified xsi:type="dcterms:W3CDTF">2019-01-27T20:16:29Z</dcterms:modified>
</cp:coreProperties>
</file>