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29"/>
  </p:notesMasterIdLst>
  <p:sldIdLst>
    <p:sldId id="885" r:id="rId3"/>
    <p:sldId id="862" r:id="rId4"/>
    <p:sldId id="2071" r:id="rId5"/>
    <p:sldId id="2083" r:id="rId6"/>
    <p:sldId id="2076" r:id="rId7"/>
    <p:sldId id="2091" r:id="rId8"/>
    <p:sldId id="2084" r:id="rId9"/>
    <p:sldId id="2105" r:id="rId10"/>
    <p:sldId id="2092" r:id="rId11"/>
    <p:sldId id="2112" r:id="rId12"/>
    <p:sldId id="2113" r:id="rId13"/>
    <p:sldId id="2114" r:id="rId14"/>
    <p:sldId id="2093" r:id="rId15"/>
    <p:sldId id="2097" r:id="rId16"/>
    <p:sldId id="2098" r:id="rId17"/>
    <p:sldId id="2110" r:id="rId18"/>
    <p:sldId id="2111" r:id="rId19"/>
    <p:sldId id="2107" r:id="rId20"/>
    <p:sldId id="2099" r:id="rId21"/>
    <p:sldId id="2115" r:id="rId22"/>
    <p:sldId id="2100" r:id="rId23"/>
    <p:sldId id="2101" r:id="rId24"/>
    <p:sldId id="2102" r:id="rId25"/>
    <p:sldId id="2103" r:id="rId26"/>
    <p:sldId id="2048" r:id="rId27"/>
    <p:sldId id="2031" r:id="rId28"/>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8086"/>
    <a:srgbClr val="C8AE95"/>
    <a:srgbClr val="F9EE9E"/>
    <a:srgbClr val="626940"/>
    <a:srgbClr val="A54E24"/>
    <a:srgbClr val="C9C4B0"/>
    <a:srgbClr val="D0D1BF"/>
    <a:srgbClr val="638D8F"/>
    <a:srgbClr val="0A1832"/>
    <a:srgbClr val="7AB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110" d="100"/>
          <a:sy n="110" d="100"/>
        </p:scale>
        <p:origin x="116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1/22/2019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60"/>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8"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5" y="67011"/>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7"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83479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2166"/>
            <a:ext cx="9138228" cy="6853671"/>
          </a:xfrm>
          <a:prstGeom prst="rect">
            <a:avLst/>
          </a:prstGeom>
          <a:noFill/>
        </p:spPr>
      </p:pic>
      <p:sp>
        <p:nvSpPr>
          <p:cNvPr id="2" name="Title 1"/>
          <p:cNvSpPr>
            <a:spLocks noGrp="1"/>
          </p:cNvSpPr>
          <p:nvPr>
            <p:ph type="title"/>
          </p:nvPr>
        </p:nvSpPr>
        <p:spPr>
          <a:xfrm>
            <a:off x="202225" y="67011"/>
            <a:ext cx="8830682" cy="1325563"/>
          </a:xfrm>
        </p:spPr>
        <p:txBody>
          <a:bodyPr>
            <a:noAutofit/>
          </a:bodyPr>
          <a:lstStyle>
            <a:lvl1pPr>
              <a:defRPr sz="5500" b="0" cap="all" baseline="0">
                <a:solidFill>
                  <a:srgbClr val="638D8F"/>
                </a:solidFill>
                <a:effectLst/>
                <a:latin typeface="Kingthings Exeter" panose="02000000000000000000" pitchFamily="2" charset="0"/>
              </a:defRPr>
            </a:lvl1pPr>
          </a:lstStyle>
          <a:p>
            <a:r>
              <a:rPr lang="en-US" dirty="0"/>
              <a:t>Click to edit Master title</a:t>
            </a: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1/22/2019</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1/22/2019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1. Jesus teaches the Scriptures.</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570482"/>
          </a:xfrm>
          <a:prstGeom prst="rect">
            <a:avLst/>
          </a:prstGeom>
          <a:noFill/>
        </p:spPr>
        <p:txBody>
          <a:bodyPr wrap="square" rtlCol="0">
            <a:spAutoFit/>
          </a:bodyPr>
          <a:lstStyle/>
          <a:p>
            <a:pPr algn="ctr"/>
            <a:r>
              <a:rPr lang="en-US" sz="2600" dirty="0"/>
              <a:t>The Spirit of the Lord is upon me,</a:t>
            </a:r>
          </a:p>
          <a:p>
            <a:pPr algn="ctr"/>
            <a:r>
              <a:rPr lang="en-US" sz="2600" dirty="0"/>
              <a:t>because he has anointed me</a:t>
            </a:r>
          </a:p>
          <a:p>
            <a:pPr algn="ctr"/>
            <a:r>
              <a:rPr lang="en-US" sz="2600" dirty="0"/>
              <a:t>to proclaim good news to the poor.</a:t>
            </a:r>
          </a:p>
          <a:p>
            <a:pPr algn="ctr"/>
            <a:r>
              <a:rPr lang="en-US" sz="2600" dirty="0"/>
              <a:t>He has sent me to proclaim liberty to the captives</a:t>
            </a:r>
            <a:br>
              <a:rPr lang="en-US" sz="2600" dirty="0"/>
            </a:br>
            <a:r>
              <a:rPr lang="en-US" sz="2600" dirty="0"/>
              <a:t>    and recovering of sight to the blind,</a:t>
            </a:r>
            <a:br>
              <a:rPr lang="en-US" sz="2600" dirty="0"/>
            </a:br>
            <a:r>
              <a:rPr lang="en-US" sz="2600" dirty="0"/>
              <a:t>    to set at liberty those who are oppressed,</a:t>
            </a:r>
            <a:br>
              <a:rPr lang="en-US" sz="2600" dirty="0"/>
            </a:br>
            <a:r>
              <a:rPr lang="en-US" sz="2600" dirty="0"/>
              <a:t>to proclaim the year of the Lord's favor,</a:t>
            </a:r>
          </a:p>
          <a:p>
            <a:pPr algn="ctr"/>
            <a:r>
              <a:rPr lang="en-US" sz="2600" strike="sngStrike" dirty="0"/>
              <a:t>and the day of vengeance of our God;</a:t>
            </a:r>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308686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2. Jesus teaches the human condition.</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570482"/>
          </a:xfrm>
          <a:prstGeom prst="rect">
            <a:avLst/>
          </a:prstGeom>
          <a:noFill/>
        </p:spPr>
        <p:txBody>
          <a:bodyPr wrap="square" rtlCol="0">
            <a:spAutoFit/>
          </a:bodyPr>
          <a:lstStyle/>
          <a:p>
            <a:pPr algn="ctr"/>
            <a:r>
              <a:rPr lang="en-US" sz="2600" dirty="0"/>
              <a:t>The Spirit of the Lord is upon me,</a:t>
            </a:r>
          </a:p>
          <a:p>
            <a:pPr algn="ctr"/>
            <a:r>
              <a:rPr lang="en-US" sz="2600" dirty="0"/>
              <a:t>because he has anointed me</a:t>
            </a:r>
          </a:p>
          <a:p>
            <a:pPr algn="ctr"/>
            <a:r>
              <a:rPr lang="en-US" sz="2600" dirty="0"/>
              <a:t>to proclaim good news to the </a:t>
            </a:r>
            <a:r>
              <a:rPr lang="en-US" sz="2600" b="1" i="1" dirty="0"/>
              <a:t>poor</a:t>
            </a:r>
            <a:r>
              <a:rPr lang="en-US" sz="2600" dirty="0"/>
              <a:t>.</a:t>
            </a:r>
          </a:p>
          <a:p>
            <a:pPr algn="ctr"/>
            <a:r>
              <a:rPr lang="en-US" sz="2600" dirty="0"/>
              <a:t>He has sent me to proclaim liberty to the </a:t>
            </a:r>
            <a:r>
              <a:rPr lang="en-US" sz="2600" b="1" i="1" dirty="0"/>
              <a:t>captives</a:t>
            </a:r>
            <a:br>
              <a:rPr lang="en-US" sz="2600" dirty="0"/>
            </a:br>
            <a:r>
              <a:rPr lang="en-US" sz="2600" dirty="0"/>
              <a:t>    and recovering of sight to the </a:t>
            </a:r>
            <a:r>
              <a:rPr lang="en-US" sz="2600" b="1" i="1" dirty="0"/>
              <a:t>blind</a:t>
            </a:r>
            <a:r>
              <a:rPr lang="en-US" sz="2600" dirty="0"/>
              <a:t>,</a:t>
            </a:r>
            <a:br>
              <a:rPr lang="en-US" sz="2600" dirty="0"/>
            </a:br>
            <a:r>
              <a:rPr lang="en-US" sz="2600" dirty="0"/>
              <a:t>    to set at liberty those who are </a:t>
            </a:r>
            <a:r>
              <a:rPr lang="en-US" sz="2600" b="1" i="1" dirty="0"/>
              <a:t>oppressed</a:t>
            </a:r>
            <a:r>
              <a:rPr lang="en-US" sz="2600" dirty="0"/>
              <a:t>,</a:t>
            </a:r>
            <a:br>
              <a:rPr lang="en-US" sz="2600" dirty="0"/>
            </a:br>
            <a:r>
              <a:rPr lang="en-US" sz="2600" dirty="0"/>
              <a:t>to proclaim the year of the Lord's favor,</a:t>
            </a:r>
          </a:p>
          <a:p>
            <a:pPr algn="ctr"/>
            <a:r>
              <a:rPr lang="en-US" sz="2600" strike="sngStrike" dirty="0"/>
              <a:t>and the day of vengeance of our God;</a:t>
            </a:r>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228020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3. Jesus teaches grace.</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570482"/>
          </a:xfrm>
          <a:prstGeom prst="rect">
            <a:avLst/>
          </a:prstGeom>
          <a:noFill/>
        </p:spPr>
        <p:txBody>
          <a:bodyPr wrap="square" rtlCol="0">
            <a:spAutoFit/>
          </a:bodyPr>
          <a:lstStyle/>
          <a:p>
            <a:pPr algn="ctr"/>
            <a:r>
              <a:rPr lang="en-US" sz="2600" dirty="0"/>
              <a:t>The Spirit of the Lord is upon me,</a:t>
            </a:r>
          </a:p>
          <a:p>
            <a:pPr algn="ctr"/>
            <a:r>
              <a:rPr lang="en-US" sz="2600" dirty="0"/>
              <a:t>because he has anointed me</a:t>
            </a:r>
          </a:p>
          <a:p>
            <a:pPr algn="ctr"/>
            <a:r>
              <a:rPr lang="en-US" sz="2600" dirty="0"/>
              <a:t>to proclaim good news to the poor.</a:t>
            </a:r>
          </a:p>
          <a:p>
            <a:pPr algn="ctr"/>
            <a:r>
              <a:rPr lang="en-US" sz="2600" dirty="0"/>
              <a:t>He has sent me to proclaim liberty to the captives</a:t>
            </a:r>
            <a:br>
              <a:rPr lang="en-US" sz="2600" dirty="0"/>
            </a:br>
            <a:r>
              <a:rPr lang="en-US" sz="2600" dirty="0"/>
              <a:t>    and recovering of sight to the blind,</a:t>
            </a:r>
            <a:br>
              <a:rPr lang="en-US" sz="2600" dirty="0"/>
            </a:br>
            <a:r>
              <a:rPr lang="en-US" sz="2600" dirty="0"/>
              <a:t>    to set at liberty those who are oppressed,</a:t>
            </a:r>
            <a:br>
              <a:rPr lang="en-US" sz="2600" dirty="0"/>
            </a:br>
            <a:r>
              <a:rPr lang="en-US" sz="2600" dirty="0"/>
              <a:t>to proclaim </a:t>
            </a:r>
            <a:r>
              <a:rPr lang="en-US" sz="2800" b="1" i="1" dirty="0"/>
              <a:t>the year of the Lord's favor</a:t>
            </a:r>
            <a:r>
              <a:rPr lang="en-US" sz="2600" dirty="0"/>
              <a:t>,</a:t>
            </a:r>
          </a:p>
          <a:p>
            <a:pPr algn="ctr"/>
            <a:r>
              <a:rPr lang="en-US" sz="2600" strike="sngStrike" dirty="0"/>
              <a:t>and the day of vengeance of our God;</a:t>
            </a:r>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251973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…the year of the Lord’s favor…</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7" name="TextBox 6">
            <a:extLst>
              <a:ext uri="{FF2B5EF4-FFF2-40B4-BE49-F238E27FC236}">
                <a16:creationId xmlns:a16="http://schemas.microsoft.com/office/drawing/2014/main" id="{84E222B6-1D67-402E-B0C8-4EFCD37C4797}"/>
              </a:ext>
            </a:extLst>
          </p:cNvPr>
          <p:cNvSpPr txBox="1"/>
          <p:nvPr/>
        </p:nvSpPr>
        <p:spPr>
          <a:xfrm>
            <a:off x="1251751" y="1269503"/>
            <a:ext cx="6862439" cy="4739759"/>
          </a:xfrm>
          <a:prstGeom prst="rect">
            <a:avLst/>
          </a:prstGeom>
          <a:noFill/>
        </p:spPr>
        <p:txBody>
          <a:bodyPr wrap="square" rtlCol="0">
            <a:spAutoFit/>
          </a:bodyPr>
          <a:lstStyle/>
          <a:p>
            <a:pPr algn="ctr"/>
            <a:r>
              <a:rPr lang="en-US" sz="2300" b="1" baseline="30000" dirty="0"/>
              <a:t>8 </a:t>
            </a:r>
            <a:r>
              <a:rPr lang="en-US" sz="2300" dirty="0"/>
              <a:t>“You shall count seven weeks of years, seven times seven years, so that the time of the seven weeks of years shall give you forty-nine years. </a:t>
            </a:r>
            <a:r>
              <a:rPr lang="en-US" sz="2300" b="1" baseline="30000" dirty="0"/>
              <a:t>9 </a:t>
            </a:r>
            <a:r>
              <a:rPr lang="en-US" sz="2300" dirty="0"/>
              <a:t>Then you shall sound the loud trumpet on the tenth day of the seventh month. On the Day of Atonement you shall sound the trumpet throughout all your land. </a:t>
            </a:r>
            <a:r>
              <a:rPr lang="en-US" sz="2300" b="1" baseline="30000" dirty="0"/>
              <a:t>10 </a:t>
            </a:r>
            <a:r>
              <a:rPr lang="en-US" sz="2300" dirty="0"/>
              <a:t>And you shall consecrate the fiftieth year, and proclaim liberty throughout the land to all its inhabitants. It shall be a jubilee for you, when each of you shall return to his property and each of you shall return to his clan.”</a:t>
            </a:r>
          </a:p>
          <a:p>
            <a:pPr algn="ctr"/>
            <a:r>
              <a:rPr lang="en-US" sz="2300" i="1" dirty="0"/>
              <a:t>Leviticus 25:8-10</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197750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4. Jesus teaches Jesus.</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662815"/>
          </a:xfrm>
          <a:prstGeom prst="rect">
            <a:avLst/>
          </a:prstGeom>
          <a:noFill/>
        </p:spPr>
        <p:txBody>
          <a:bodyPr wrap="square" rtlCol="0">
            <a:spAutoFit/>
          </a:bodyPr>
          <a:lstStyle/>
          <a:p>
            <a:pPr algn="ctr"/>
            <a:r>
              <a:rPr lang="en-US" sz="2800" b="1" i="1" dirty="0"/>
              <a:t>The Spirit of the Lord is upon me</a:t>
            </a:r>
            <a:r>
              <a:rPr lang="en-US" sz="2600" dirty="0"/>
              <a:t>,</a:t>
            </a:r>
          </a:p>
          <a:p>
            <a:pPr algn="ctr"/>
            <a:r>
              <a:rPr lang="en-US" sz="2600" dirty="0"/>
              <a:t>because he has anointed </a:t>
            </a:r>
            <a:r>
              <a:rPr lang="en-US" sz="2800" b="1" i="1" dirty="0"/>
              <a:t>me</a:t>
            </a:r>
          </a:p>
          <a:p>
            <a:pPr algn="ctr"/>
            <a:r>
              <a:rPr lang="en-US" sz="2600" dirty="0"/>
              <a:t>to proclaim good news to the poor.</a:t>
            </a:r>
          </a:p>
          <a:p>
            <a:pPr algn="ctr"/>
            <a:r>
              <a:rPr lang="en-US" sz="2600" dirty="0"/>
              <a:t>He has sent </a:t>
            </a:r>
            <a:r>
              <a:rPr lang="en-US" sz="2800" b="1" i="1" dirty="0"/>
              <a:t>me</a:t>
            </a:r>
            <a:r>
              <a:rPr lang="en-US" sz="2600" dirty="0"/>
              <a:t> to proclaim liberty to the captives</a:t>
            </a:r>
            <a:br>
              <a:rPr lang="en-US" sz="2600" dirty="0"/>
            </a:br>
            <a:r>
              <a:rPr lang="en-US" sz="2600" dirty="0"/>
              <a:t>    and recovering of sight to the blind,</a:t>
            </a:r>
            <a:br>
              <a:rPr lang="en-US" sz="2600" dirty="0"/>
            </a:br>
            <a:r>
              <a:rPr lang="en-US" sz="2600" dirty="0"/>
              <a:t>    to set at liberty those who are oppressed,</a:t>
            </a:r>
            <a:br>
              <a:rPr lang="en-US" sz="2600" dirty="0"/>
            </a:br>
            <a:r>
              <a:rPr lang="en-US" sz="2600" dirty="0"/>
              <a:t>to proclaim the year of the Lord's favor,</a:t>
            </a:r>
          </a:p>
          <a:p>
            <a:pPr algn="ctr"/>
            <a:r>
              <a:rPr lang="en-US" sz="2600" strike="sngStrike" dirty="0"/>
              <a:t>and the day of vengeance of our God;</a:t>
            </a:r>
            <a:endParaRPr lang="en-US" sz="2600" dirty="0"/>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165464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Jesus is King Messiah!</a:t>
            </a:r>
          </a:p>
          <a:p>
            <a:pPr algn="ctr"/>
            <a:endParaRPr lang="en-US" sz="2600" i="1" dirty="0">
              <a:solidFill>
                <a:schemeClr val="bg1"/>
              </a:solidFill>
            </a:endParaRPr>
          </a:p>
          <a:p>
            <a:endParaRPr lang="en-US" dirty="0"/>
          </a:p>
        </p:txBody>
      </p:sp>
      <p:sp>
        <p:nvSpPr>
          <p:cNvPr id="7" name="TextBox 6">
            <a:extLst>
              <a:ext uri="{FF2B5EF4-FFF2-40B4-BE49-F238E27FC236}">
                <a16:creationId xmlns:a16="http://schemas.microsoft.com/office/drawing/2014/main" id="{F07E0AFA-C2C4-42AE-A54A-4B5CDDF30AC0}"/>
              </a:ext>
            </a:extLst>
          </p:cNvPr>
          <p:cNvSpPr txBox="1"/>
          <p:nvPr/>
        </p:nvSpPr>
        <p:spPr>
          <a:xfrm>
            <a:off x="0" y="1619135"/>
            <a:ext cx="9143980" cy="4524315"/>
          </a:xfrm>
          <a:prstGeom prst="rect">
            <a:avLst/>
          </a:prstGeom>
          <a:solidFill>
            <a:srgbClr val="818086">
              <a:alpha val="62000"/>
            </a:srgbClr>
          </a:solidFill>
        </p:spPr>
        <p:txBody>
          <a:bodyPr wrap="square" rtlCol="0">
            <a:spAutoFit/>
          </a:bodyPr>
          <a:lstStyle/>
          <a:p>
            <a:pPr algn="ctr"/>
            <a:r>
              <a:rPr lang="en-US" sz="2400" b="1" baseline="30000" dirty="0">
                <a:solidFill>
                  <a:schemeClr val="bg1"/>
                </a:solidFill>
              </a:rPr>
              <a:t>20 </a:t>
            </a:r>
            <a:r>
              <a:rPr lang="en-US" sz="2400" dirty="0">
                <a:solidFill>
                  <a:schemeClr val="bg1"/>
                </a:solidFill>
              </a:rPr>
              <a:t>And when the men had come to him, they said, </a:t>
            </a:r>
          </a:p>
          <a:p>
            <a:pPr algn="ctr"/>
            <a:r>
              <a:rPr lang="en-US" sz="2400" dirty="0">
                <a:solidFill>
                  <a:schemeClr val="bg1"/>
                </a:solidFill>
              </a:rPr>
              <a:t>“John the Baptist has sent us to you, saying, </a:t>
            </a:r>
          </a:p>
          <a:p>
            <a:pPr algn="ctr"/>
            <a:r>
              <a:rPr lang="en-US" sz="2400" dirty="0">
                <a:solidFill>
                  <a:schemeClr val="bg1"/>
                </a:solidFill>
              </a:rPr>
              <a:t>‘Are you the one who is to come, or shall we look for another?’” </a:t>
            </a:r>
          </a:p>
          <a:p>
            <a:pPr algn="ctr"/>
            <a:r>
              <a:rPr lang="en-US" sz="2400" b="1" baseline="30000" dirty="0">
                <a:solidFill>
                  <a:schemeClr val="bg1"/>
                </a:solidFill>
              </a:rPr>
              <a:t>21 </a:t>
            </a:r>
            <a:r>
              <a:rPr lang="en-US" sz="2400" dirty="0">
                <a:solidFill>
                  <a:schemeClr val="bg1"/>
                </a:solidFill>
              </a:rPr>
              <a:t>In that hour he healed many people </a:t>
            </a:r>
          </a:p>
          <a:p>
            <a:pPr algn="ctr"/>
            <a:r>
              <a:rPr lang="en-US" sz="2400" dirty="0">
                <a:solidFill>
                  <a:schemeClr val="bg1"/>
                </a:solidFill>
              </a:rPr>
              <a:t>of diseases and plagues and evil spirits, </a:t>
            </a:r>
          </a:p>
          <a:p>
            <a:pPr algn="ctr"/>
            <a:r>
              <a:rPr lang="en-US" sz="2400" dirty="0">
                <a:solidFill>
                  <a:schemeClr val="bg1"/>
                </a:solidFill>
              </a:rPr>
              <a:t>and on many who were blind he bestowed sight.</a:t>
            </a:r>
            <a:r>
              <a:rPr lang="en-US" sz="2400" b="1" baseline="30000" dirty="0">
                <a:solidFill>
                  <a:schemeClr val="bg1"/>
                </a:solidFill>
              </a:rPr>
              <a:t> </a:t>
            </a:r>
          </a:p>
          <a:p>
            <a:pPr algn="ctr"/>
            <a:r>
              <a:rPr lang="en-US" sz="2400" b="1" baseline="30000" dirty="0">
                <a:solidFill>
                  <a:schemeClr val="bg1"/>
                </a:solidFill>
              </a:rPr>
              <a:t>22 </a:t>
            </a:r>
            <a:r>
              <a:rPr lang="en-US" sz="2400" dirty="0">
                <a:solidFill>
                  <a:schemeClr val="bg1"/>
                </a:solidFill>
              </a:rPr>
              <a:t>And he answered them, </a:t>
            </a:r>
          </a:p>
          <a:p>
            <a:pPr algn="ctr"/>
            <a:r>
              <a:rPr lang="en-US" sz="2400" dirty="0">
                <a:solidFill>
                  <a:schemeClr val="bg1"/>
                </a:solidFill>
              </a:rPr>
              <a:t>“Go and tell John what you have seen and heard: </a:t>
            </a:r>
          </a:p>
          <a:p>
            <a:pPr algn="ctr"/>
            <a:r>
              <a:rPr lang="en-US" sz="2400" dirty="0">
                <a:solidFill>
                  <a:schemeClr val="bg1"/>
                </a:solidFill>
              </a:rPr>
              <a:t>the blind receive their sight, the lame walk, </a:t>
            </a:r>
          </a:p>
          <a:p>
            <a:pPr algn="ctr"/>
            <a:r>
              <a:rPr lang="en-US" sz="2400" dirty="0">
                <a:solidFill>
                  <a:schemeClr val="bg1"/>
                </a:solidFill>
              </a:rPr>
              <a:t>lepers are cleansed, and the deaf hear, the dead are raised up, </a:t>
            </a:r>
          </a:p>
          <a:p>
            <a:pPr algn="ctr"/>
            <a:r>
              <a:rPr lang="en-US" sz="2400" dirty="0">
                <a:solidFill>
                  <a:schemeClr val="bg1"/>
                </a:solidFill>
              </a:rPr>
              <a:t>the poor have good news preached to them.”</a:t>
            </a:r>
          </a:p>
          <a:p>
            <a:pPr algn="ctr"/>
            <a:r>
              <a:rPr lang="en-US" sz="2400" i="1" dirty="0">
                <a:solidFill>
                  <a:schemeClr val="bg1"/>
                </a:solidFill>
              </a:rPr>
              <a:t>Luke 7:20-22 (See Isaiah 7:13-17; 9:6-7; 11:1-10)</a:t>
            </a:r>
          </a:p>
        </p:txBody>
      </p:sp>
    </p:spTree>
    <p:extLst>
      <p:ext uri="{BB962C8B-B14F-4D97-AF65-F5344CB8AC3E}">
        <p14:creationId xmlns:p14="http://schemas.microsoft.com/office/powerpoint/2010/main" val="363384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Jesus is also the Suffering Servant!</a:t>
            </a:r>
          </a:p>
          <a:p>
            <a:pPr algn="ctr"/>
            <a:endParaRPr lang="en-US" sz="2600" i="1" dirty="0">
              <a:solidFill>
                <a:schemeClr val="bg1"/>
              </a:solidFill>
            </a:endParaRPr>
          </a:p>
          <a:p>
            <a:endParaRPr lang="en-US" dirty="0"/>
          </a:p>
        </p:txBody>
      </p:sp>
      <p:sp>
        <p:nvSpPr>
          <p:cNvPr id="7" name="TextBox 6">
            <a:extLst>
              <a:ext uri="{FF2B5EF4-FFF2-40B4-BE49-F238E27FC236}">
                <a16:creationId xmlns:a16="http://schemas.microsoft.com/office/drawing/2014/main" id="{F07E0AFA-C2C4-42AE-A54A-4B5CDDF30AC0}"/>
              </a:ext>
            </a:extLst>
          </p:cNvPr>
          <p:cNvSpPr txBox="1"/>
          <p:nvPr/>
        </p:nvSpPr>
        <p:spPr>
          <a:xfrm>
            <a:off x="0" y="2728835"/>
            <a:ext cx="9143980" cy="3416320"/>
          </a:xfrm>
          <a:prstGeom prst="rect">
            <a:avLst/>
          </a:prstGeom>
          <a:solidFill>
            <a:srgbClr val="818086">
              <a:alpha val="62000"/>
            </a:srgbClr>
          </a:solidFill>
        </p:spPr>
        <p:txBody>
          <a:bodyPr wrap="square" rtlCol="0">
            <a:spAutoFit/>
          </a:bodyPr>
          <a:lstStyle/>
          <a:p>
            <a:pPr algn="ctr"/>
            <a:r>
              <a:rPr lang="en-US" sz="2400" b="1" baseline="30000" dirty="0">
                <a:solidFill>
                  <a:schemeClr val="bg1"/>
                </a:solidFill>
              </a:rPr>
              <a:t>25 </a:t>
            </a:r>
            <a:r>
              <a:rPr lang="en-US" sz="2400" dirty="0">
                <a:solidFill>
                  <a:schemeClr val="bg1"/>
                </a:solidFill>
              </a:rPr>
              <a:t>And he said to them, </a:t>
            </a:r>
          </a:p>
          <a:p>
            <a:pPr algn="ctr"/>
            <a:r>
              <a:rPr lang="en-US" sz="2400" dirty="0">
                <a:solidFill>
                  <a:schemeClr val="bg1"/>
                </a:solidFill>
              </a:rPr>
              <a:t>“O foolish ones, </a:t>
            </a:r>
          </a:p>
          <a:p>
            <a:pPr algn="ctr"/>
            <a:r>
              <a:rPr lang="en-US" sz="2400" dirty="0">
                <a:solidFill>
                  <a:schemeClr val="bg1"/>
                </a:solidFill>
              </a:rPr>
              <a:t>and slow of heart to believe all that the prophets have spoken! </a:t>
            </a:r>
          </a:p>
          <a:p>
            <a:pPr algn="ctr"/>
            <a:r>
              <a:rPr lang="en-US" sz="2400" b="1" baseline="30000" dirty="0">
                <a:solidFill>
                  <a:schemeClr val="bg1"/>
                </a:solidFill>
              </a:rPr>
              <a:t>26 </a:t>
            </a:r>
            <a:r>
              <a:rPr lang="en-US" sz="2400" dirty="0">
                <a:solidFill>
                  <a:schemeClr val="bg1"/>
                </a:solidFill>
              </a:rPr>
              <a:t>Was it not necessary that the Christ </a:t>
            </a:r>
          </a:p>
          <a:p>
            <a:pPr algn="ctr"/>
            <a:r>
              <a:rPr lang="en-US" sz="2400" dirty="0">
                <a:solidFill>
                  <a:schemeClr val="bg1"/>
                </a:solidFill>
              </a:rPr>
              <a:t>should suffer these things and enter into his glory?” </a:t>
            </a:r>
          </a:p>
          <a:p>
            <a:pPr algn="ctr"/>
            <a:r>
              <a:rPr lang="en-US" sz="2400" b="1" baseline="30000" dirty="0">
                <a:solidFill>
                  <a:schemeClr val="bg1"/>
                </a:solidFill>
              </a:rPr>
              <a:t>27 </a:t>
            </a:r>
            <a:r>
              <a:rPr lang="en-US" sz="2400" dirty="0">
                <a:solidFill>
                  <a:schemeClr val="bg1"/>
                </a:solidFill>
              </a:rPr>
              <a:t>And beginning with Moses and all the Prophets, </a:t>
            </a:r>
          </a:p>
          <a:p>
            <a:pPr algn="ctr"/>
            <a:r>
              <a:rPr lang="en-US" sz="2400" dirty="0">
                <a:solidFill>
                  <a:schemeClr val="bg1"/>
                </a:solidFill>
              </a:rPr>
              <a:t>he interpreted to them in all the Scriptures </a:t>
            </a:r>
          </a:p>
          <a:p>
            <a:pPr algn="ctr"/>
            <a:r>
              <a:rPr lang="en-US" sz="2400" dirty="0">
                <a:solidFill>
                  <a:schemeClr val="bg1"/>
                </a:solidFill>
              </a:rPr>
              <a:t>the things concerning himself.</a:t>
            </a:r>
          </a:p>
          <a:p>
            <a:pPr algn="ctr"/>
            <a:r>
              <a:rPr lang="en-US" sz="2400" i="1" dirty="0">
                <a:solidFill>
                  <a:schemeClr val="bg1"/>
                </a:solidFill>
              </a:rPr>
              <a:t>Luke 24:25-27 (See Isaiah 42:1-4; 49:1-6; 50:4-7; 52:13-53:12)</a:t>
            </a:r>
          </a:p>
        </p:txBody>
      </p:sp>
    </p:spTree>
    <p:extLst>
      <p:ext uri="{BB962C8B-B14F-4D97-AF65-F5344CB8AC3E}">
        <p14:creationId xmlns:p14="http://schemas.microsoft.com/office/powerpoint/2010/main" val="3674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rPr>
              <a:t>No one saw this coming! </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(See Col. 2:15; 1 Cor. 2:8)</a:t>
            </a:r>
            <a:r>
              <a:rPr kumimoji="0" lang="en-US" sz="3600" b="0" i="1"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020926"/>
            <a:ext cx="6862439" cy="537070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The Spirit of the Lord is upon 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because he has anointed 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to proclaim good news to the poor.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He has sent me to proclaim liberty to the captives</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and recovering of sight to the blind,</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to set at liberty those who are oppressed,</a:t>
            </a:r>
            <a:b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to proclaim the year of the Lord's favor,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Calibri" panose="020F0502020204030204"/>
                <a:ea typeface="+mn-ea"/>
                <a:cs typeface="+mn-cs"/>
              </a:rPr>
              <a:t>(crucifixion &amp; resurrection of King Messiah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Calibri" panose="020F0502020204030204"/>
                <a:ea typeface="+mn-ea"/>
                <a:cs typeface="+mn-cs"/>
              </a:rPr>
              <a:t>plus the Church 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600" b="1" i="1" u="none" strike="noStrike" kern="1200" cap="none" spc="0" normalizeH="0" baseline="0" noProof="0" dirty="0">
                <a:ln>
                  <a:noFill/>
                </a:ln>
                <a:solidFill>
                  <a:prstClr val="black"/>
                </a:solidFill>
                <a:effectLst/>
                <a:uLnTx/>
                <a:uFillTx/>
                <a:latin typeface="Calibri" panose="020F0502020204030204"/>
                <a:ea typeface="+mn-ea"/>
                <a:cs typeface="+mn-cs"/>
              </a:rPr>
              <a:t>THEN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the day of vengeance of our God;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Isaiah 61:1-2; 58:6b</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9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Eyes fixed on Jesus!</a:t>
            </a:r>
          </a:p>
          <a:p>
            <a:pPr algn="ctr"/>
            <a:endParaRPr lang="en-US" sz="2600" i="1" dirty="0">
              <a:solidFill>
                <a:schemeClr val="bg1"/>
              </a:solidFill>
            </a:endParaRPr>
          </a:p>
          <a:p>
            <a:endParaRPr lang="en-US" dirty="0"/>
          </a:p>
        </p:txBody>
      </p:sp>
      <p:sp>
        <p:nvSpPr>
          <p:cNvPr id="7" name="TextBox 6">
            <a:extLst>
              <a:ext uri="{FF2B5EF4-FFF2-40B4-BE49-F238E27FC236}">
                <a16:creationId xmlns:a16="http://schemas.microsoft.com/office/drawing/2014/main" id="{F07E0AFA-C2C4-42AE-A54A-4B5CDDF30AC0}"/>
              </a:ext>
            </a:extLst>
          </p:cNvPr>
          <p:cNvSpPr txBox="1"/>
          <p:nvPr/>
        </p:nvSpPr>
        <p:spPr>
          <a:xfrm>
            <a:off x="0" y="3092823"/>
            <a:ext cx="9143980" cy="3046988"/>
          </a:xfrm>
          <a:prstGeom prst="rect">
            <a:avLst/>
          </a:prstGeom>
          <a:solidFill>
            <a:srgbClr val="818086">
              <a:alpha val="62000"/>
            </a:srgbClr>
          </a:solidFill>
        </p:spPr>
        <p:txBody>
          <a:bodyPr wrap="square" rtlCol="0">
            <a:spAutoFit/>
          </a:bodyPr>
          <a:lstStyle/>
          <a:p>
            <a:pPr algn="ctr"/>
            <a:r>
              <a:rPr lang="en-US" sz="2400" b="1" baseline="30000" dirty="0">
                <a:solidFill>
                  <a:prstClr val="white"/>
                </a:solidFill>
              </a:rPr>
              <a:t>20 </a:t>
            </a:r>
            <a:r>
              <a:rPr lang="en-US" sz="2400" dirty="0">
                <a:solidFill>
                  <a:schemeClr val="bg1"/>
                </a:solidFill>
              </a:rPr>
              <a:t>And he rolled up the scroll and gave it </a:t>
            </a:r>
          </a:p>
          <a:p>
            <a:pPr algn="ctr"/>
            <a:r>
              <a:rPr lang="en-US" sz="2400" dirty="0">
                <a:solidFill>
                  <a:schemeClr val="bg1"/>
                </a:solidFill>
              </a:rPr>
              <a:t>back to the attendant and sat down. </a:t>
            </a:r>
          </a:p>
          <a:p>
            <a:pPr algn="ctr"/>
            <a:r>
              <a:rPr lang="en-US" sz="2400" dirty="0">
                <a:solidFill>
                  <a:schemeClr val="bg1"/>
                </a:solidFill>
              </a:rPr>
              <a:t>And the eyes of all in the </a:t>
            </a:r>
          </a:p>
          <a:p>
            <a:pPr algn="ctr"/>
            <a:r>
              <a:rPr lang="en-US" sz="2400" dirty="0">
                <a:solidFill>
                  <a:schemeClr val="bg1"/>
                </a:solidFill>
              </a:rPr>
              <a:t>synagogue were fixed on him.</a:t>
            </a:r>
          </a:p>
          <a:p>
            <a:pPr algn="ctr"/>
            <a:r>
              <a:rPr lang="en-US" sz="2400" b="1" baseline="30000" dirty="0">
                <a:solidFill>
                  <a:prstClr val="white"/>
                </a:solidFill>
              </a:rPr>
              <a:t>21 </a:t>
            </a:r>
            <a:r>
              <a:rPr lang="en-US" sz="2400" dirty="0">
                <a:solidFill>
                  <a:schemeClr val="bg1"/>
                </a:solidFill>
              </a:rPr>
              <a:t>And he began to say to them, </a:t>
            </a:r>
          </a:p>
          <a:p>
            <a:pPr algn="ctr"/>
            <a:r>
              <a:rPr lang="en-US" sz="2400" dirty="0">
                <a:solidFill>
                  <a:schemeClr val="bg1"/>
                </a:solidFill>
              </a:rPr>
              <a:t>“Today this Scripture has been </a:t>
            </a:r>
          </a:p>
          <a:p>
            <a:pPr algn="ctr"/>
            <a:r>
              <a:rPr lang="en-US" sz="2400" dirty="0">
                <a:solidFill>
                  <a:schemeClr val="bg1"/>
                </a:solidFill>
              </a:rPr>
              <a:t>fulfilled in your hearing.”</a:t>
            </a:r>
          </a:p>
          <a:p>
            <a:pPr algn="ctr"/>
            <a:r>
              <a:rPr lang="en-US" sz="2400" i="1" dirty="0">
                <a:solidFill>
                  <a:schemeClr val="bg1"/>
                </a:solidFill>
              </a:rPr>
              <a:t>Luke 4:20-21 (See Hebrews 12:2)</a:t>
            </a:r>
          </a:p>
        </p:txBody>
      </p:sp>
    </p:spTree>
    <p:extLst>
      <p:ext uri="{BB962C8B-B14F-4D97-AF65-F5344CB8AC3E}">
        <p14:creationId xmlns:p14="http://schemas.microsoft.com/office/powerpoint/2010/main" val="78618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Hometown Hero</a:t>
            </a:r>
          </a:p>
          <a:p>
            <a:pPr algn="ctr"/>
            <a:endParaRPr lang="en-US" sz="2600" i="1" dirty="0">
              <a:solidFill>
                <a:schemeClr val="bg1"/>
              </a:solidFill>
            </a:endParaRPr>
          </a:p>
          <a:p>
            <a:endParaRPr lang="en-US" dirty="0"/>
          </a:p>
        </p:txBody>
      </p:sp>
      <p:sp>
        <p:nvSpPr>
          <p:cNvPr id="6" name="TextBox 5">
            <a:extLst>
              <a:ext uri="{FF2B5EF4-FFF2-40B4-BE49-F238E27FC236}">
                <a16:creationId xmlns:a16="http://schemas.microsoft.com/office/drawing/2014/main" id="{479F095C-2C2B-47E1-A0EE-F58BD766DD59}"/>
              </a:ext>
            </a:extLst>
          </p:cNvPr>
          <p:cNvSpPr txBox="1"/>
          <p:nvPr/>
        </p:nvSpPr>
        <p:spPr>
          <a:xfrm>
            <a:off x="0" y="2353351"/>
            <a:ext cx="9143980" cy="3785652"/>
          </a:xfrm>
          <a:prstGeom prst="rect">
            <a:avLst/>
          </a:prstGeom>
          <a:solidFill>
            <a:srgbClr val="818086">
              <a:alpha val="62000"/>
            </a:srgb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22 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And all spoke well of him and marveled at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gracious words that were coming from his mouth.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And they said, “Is not this Joseph's son?”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23 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And he said to them, “Doubtless you will quote to me this proverb, ‘“Physician, heal yourself.”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we have heard you did at Capernaum,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do here in your hometown as well.’”</a:t>
            </a: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Calibri" panose="020F0502020204030204"/>
                <a:ea typeface="+mn-ea"/>
                <a:cs typeface="+mn-cs"/>
              </a:rPr>
              <a:t>24 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And he said,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“Truly, I say to you, no prophet is acceptable in his hometown.”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i="1" dirty="0">
                <a:solidFill>
                  <a:prstClr val="white"/>
                </a:solidFill>
                <a:latin typeface="Calibri" panose="020F0502020204030204"/>
              </a:rPr>
              <a:t>Luke 4:22-24</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5096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173583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129" r="10159" b="2"/>
          <a:stretch/>
        </p:blipFill>
        <p:spPr>
          <a:xfrm>
            <a:off x="4562839" y="-168318"/>
            <a:ext cx="4695998" cy="3932313"/>
          </a:xfrm>
          <a:prstGeom prst="rect">
            <a:avLst/>
          </a:prstGeom>
          <a:effectLst>
            <a:softEdge rad="533400"/>
          </a:effectLst>
        </p:spPr>
      </p:pic>
      <p:pic>
        <p:nvPicPr>
          <p:cNvPr id="4" name="Picture 3">
            <a:extLst>
              <a:ext uri="{FF2B5EF4-FFF2-40B4-BE49-F238E27FC236}">
                <a16:creationId xmlns:a16="http://schemas.microsoft.com/office/drawing/2014/main" id="{BF6BCA61-73B1-4285-9AB4-D7D752F4D0E8}"/>
              </a:ext>
            </a:extLst>
          </p:cNvPr>
          <p:cNvPicPr>
            <a:picLocks noChangeAspect="1"/>
          </p:cNvPicPr>
          <p:nvPr/>
        </p:nvPicPr>
        <p:blipFill rotWithShape="1">
          <a:blip r:embed="rId3">
            <a:extLst>
              <a:ext uri="{28A0092B-C50C-407E-A947-70E740481C1C}">
                <a14:useLocalDpi xmlns:a14="http://schemas.microsoft.com/office/drawing/2010/main" val="0"/>
              </a:ext>
            </a:extLst>
          </a:blip>
          <a:srcRect t="5488" r="-3" b="4777"/>
          <a:stretch/>
        </p:blipFill>
        <p:spPr>
          <a:xfrm>
            <a:off x="4567428" y="2487168"/>
            <a:ext cx="4697730" cy="4215384"/>
          </a:xfrm>
          <a:prstGeom prst="rect">
            <a:avLst/>
          </a:prstGeom>
          <a:effectLst>
            <a:softEdge rad="533400"/>
          </a:effectLst>
        </p:spPr>
      </p:pic>
      <p:pic>
        <p:nvPicPr>
          <p:cNvPr id="11" name="Picture 10">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603748" y="798445"/>
            <a:ext cx="4465402" cy="1311664"/>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5200" b="1" kern="1200" dirty="0">
                <a:solidFill>
                  <a:srgbClr val="000000"/>
                </a:solidFill>
                <a:latin typeface="+mj-lt"/>
                <a:ea typeface="+mj-ea"/>
                <a:cs typeface="+mj-cs"/>
              </a:rPr>
              <a:t>Hometown Hero</a:t>
            </a:r>
          </a:p>
          <a:p>
            <a:pPr defTabSz="914400">
              <a:lnSpc>
                <a:spcPct val="90000"/>
              </a:lnSpc>
              <a:spcBef>
                <a:spcPct val="0"/>
              </a:spcBef>
              <a:spcAft>
                <a:spcPts val="600"/>
              </a:spcAft>
            </a:pPr>
            <a:endParaRPr lang="en-US" sz="3500" i="1" kern="1200" dirty="0">
              <a:solidFill>
                <a:srgbClr val="000000"/>
              </a:solidFill>
              <a:latin typeface="+mj-lt"/>
              <a:ea typeface="+mj-ea"/>
              <a:cs typeface="+mj-cs"/>
            </a:endParaRPr>
          </a:p>
          <a:p>
            <a:pPr defTabSz="914400">
              <a:lnSpc>
                <a:spcPct val="90000"/>
              </a:lnSpc>
              <a:spcBef>
                <a:spcPct val="0"/>
              </a:spcBef>
              <a:spcAft>
                <a:spcPts val="600"/>
              </a:spcAft>
            </a:pPr>
            <a:endParaRPr lang="en-US" sz="3500" kern="1200" dirty="0">
              <a:solidFill>
                <a:srgbClr val="000000"/>
              </a:solidFill>
              <a:latin typeface="+mj-lt"/>
              <a:ea typeface="+mj-ea"/>
              <a:cs typeface="+mj-cs"/>
            </a:endParaRPr>
          </a:p>
        </p:txBody>
      </p:sp>
      <p:sp>
        <p:nvSpPr>
          <p:cNvPr id="6" name="TextBox 5">
            <a:extLst>
              <a:ext uri="{FF2B5EF4-FFF2-40B4-BE49-F238E27FC236}">
                <a16:creationId xmlns:a16="http://schemas.microsoft.com/office/drawing/2014/main" id="{479F095C-2C2B-47E1-A0EE-F58BD766DD59}"/>
              </a:ext>
            </a:extLst>
          </p:cNvPr>
          <p:cNvSpPr txBox="1"/>
          <p:nvPr/>
        </p:nvSpPr>
        <p:spPr>
          <a:xfrm>
            <a:off x="603747" y="1393794"/>
            <a:ext cx="4216828" cy="5370990"/>
          </a:xfrm>
          <a:prstGeom prst="rect">
            <a:avLst/>
          </a:prstGeom>
        </p:spPr>
        <p:txBody>
          <a:bodyPr vert="horz" lIns="91440" tIns="45720" rIns="91440" bIns="45720" rtlCol="0" anchor="ctr">
            <a:normAutofit fontScale="77500" lnSpcReduction="20000"/>
          </a:bodyPr>
          <a:lstStyle/>
          <a:p>
            <a:pPr marR="0" lvl="0" defTabSz="914400" fontAlgn="auto">
              <a:lnSpc>
                <a:spcPct val="90000"/>
              </a:lnSpc>
              <a:spcBef>
                <a:spcPts val="0"/>
              </a:spcBef>
              <a:spcAft>
                <a:spcPts val="600"/>
              </a:spcAft>
              <a:buClrTx/>
              <a:buSzTx/>
              <a:tabLst/>
              <a:defRPr/>
            </a:pPr>
            <a:r>
              <a:rPr kumimoji="0" lang="en-US" sz="3100" b="1" i="0" u="none" strike="noStrike" cap="none" spc="0" normalizeH="0" baseline="30000" noProof="0" dirty="0">
                <a:ln>
                  <a:noFill/>
                </a:ln>
                <a:solidFill>
                  <a:srgbClr val="000000"/>
                </a:solidFill>
                <a:effectLst/>
                <a:uLnTx/>
                <a:uFillTx/>
              </a:rPr>
              <a:t>22 </a:t>
            </a:r>
            <a:r>
              <a:rPr kumimoji="0" lang="en-US" sz="3100" b="0" i="0" u="none" strike="noStrike" cap="none" spc="0" normalizeH="0" baseline="0" noProof="0" dirty="0">
                <a:ln>
                  <a:noFill/>
                </a:ln>
                <a:solidFill>
                  <a:srgbClr val="000000"/>
                </a:solidFill>
                <a:effectLst/>
                <a:uLnTx/>
                <a:uFillTx/>
              </a:rPr>
              <a:t>And all spoke well of him and marveled at the gracious words that were coming from his mouth. </a:t>
            </a:r>
          </a:p>
          <a:p>
            <a:pPr marR="0" lvl="0" defTabSz="914400" fontAlgn="auto">
              <a:lnSpc>
                <a:spcPct val="90000"/>
              </a:lnSpc>
              <a:spcBef>
                <a:spcPts val="0"/>
              </a:spcBef>
              <a:spcAft>
                <a:spcPts val="600"/>
              </a:spcAft>
              <a:buClrTx/>
              <a:buSzTx/>
              <a:tabLst/>
              <a:defRPr/>
            </a:pPr>
            <a:r>
              <a:rPr kumimoji="0" lang="en-US" sz="3100" b="0" i="0" u="none" strike="noStrike" cap="none" spc="0" normalizeH="0" baseline="0" noProof="0" dirty="0">
                <a:ln>
                  <a:noFill/>
                </a:ln>
                <a:solidFill>
                  <a:srgbClr val="000000"/>
                </a:solidFill>
                <a:effectLst/>
                <a:uLnTx/>
                <a:uFillTx/>
              </a:rPr>
              <a:t>And they said, “Is not this Joseph’s son?” </a:t>
            </a:r>
          </a:p>
          <a:p>
            <a:pPr marR="0" lvl="0" defTabSz="914400" fontAlgn="auto">
              <a:lnSpc>
                <a:spcPct val="90000"/>
              </a:lnSpc>
              <a:spcBef>
                <a:spcPts val="0"/>
              </a:spcBef>
              <a:spcAft>
                <a:spcPts val="600"/>
              </a:spcAft>
              <a:buClrTx/>
              <a:buSzTx/>
              <a:tabLst/>
              <a:defRPr/>
            </a:pPr>
            <a:r>
              <a:rPr kumimoji="0" lang="en-US" sz="3100" b="1" i="0" u="none" strike="noStrike" cap="none" spc="0" normalizeH="0" baseline="30000" noProof="0" dirty="0">
                <a:ln>
                  <a:noFill/>
                </a:ln>
                <a:solidFill>
                  <a:srgbClr val="000000"/>
                </a:solidFill>
                <a:effectLst/>
                <a:uLnTx/>
                <a:uFillTx/>
              </a:rPr>
              <a:t>23 </a:t>
            </a:r>
            <a:r>
              <a:rPr kumimoji="0" lang="en-US" sz="3100" b="0" i="0" u="none" strike="noStrike" cap="none" spc="0" normalizeH="0" baseline="0" noProof="0" dirty="0">
                <a:ln>
                  <a:noFill/>
                </a:ln>
                <a:solidFill>
                  <a:srgbClr val="000000"/>
                </a:solidFill>
                <a:effectLst/>
                <a:uLnTx/>
                <a:uFillTx/>
              </a:rPr>
              <a:t>And he said to them, “Doubtless you will quote to me this proverb, ‘“Physician, heal yourself.” What we have heard you did at Capernaum, do here in your hometown as well.’”</a:t>
            </a:r>
            <a:r>
              <a:rPr kumimoji="0" lang="en-US" sz="3100" b="1" i="0" u="none" strike="noStrike" cap="none" spc="0" normalizeH="0" baseline="30000" noProof="0" dirty="0">
                <a:ln>
                  <a:noFill/>
                </a:ln>
                <a:solidFill>
                  <a:srgbClr val="000000"/>
                </a:solidFill>
                <a:effectLst/>
                <a:uLnTx/>
                <a:uFillTx/>
              </a:rPr>
              <a:t> </a:t>
            </a:r>
            <a:r>
              <a:rPr kumimoji="0" lang="en-US" sz="3100" b="0" i="0" u="none" strike="noStrike" cap="none" spc="0" normalizeH="0" baseline="0" noProof="0" dirty="0">
                <a:ln>
                  <a:noFill/>
                </a:ln>
                <a:solidFill>
                  <a:srgbClr val="000000"/>
                </a:solidFill>
                <a:effectLst/>
                <a:uLnTx/>
                <a:uFillTx/>
              </a:rPr>
              <a:t> </a:t>
            </a:r>
          </a:p>
          <a:p>
            <a:pPr marR="0" lvl="0" defTabSz="914400" fontAlgn="auto">
              <a:lnSpc>
                <a:spcPct val="90000"/>
              </a:lnSpc>
              <a:spcBef>
                <a:spcPts val="0"/>
              </a:spcBef>
              <a:spcAft>
                <a:spcPts val="600"/>
              </a:spcAft>
              <a:buClrTx/>
              <a:buSzTx/>
              <a:tabLst/>
              <a:defRPr/>
            </a:pPr>
            <a:r>
              <a:rPr kumimoji="0" lang="en-US" sz="3100" b="1" i="0" u="none" strike="noStrike" cap="none" spc="0" normalizeH="0" baseline="30000" noProof="0" dirty="0">
                <a:ln>
                  <a:noFill/>
                </a:ln>
                <a:solidFill>
                  <a:srgbClr val="000000"/>
                </a:solidFill>
                <a:effectLst/>
                <a:uLnTx/>
                <a:uFillTx/>
              </a:rPr>
              <a:t>24 </a:t>
            </a:r>
            <a:r>
              <a:rPr kumimoji="0" lang="en-US" sz="3100" b="0" i="0" u="none" strike="noStrike" cap="none" spc="0" normalizeH="0" baseline="0" noProof="0" dirty="0">
                <a:ln>
                  <a:noFill/>
                </a:ln>
                <a:solidFill>
                  <a:srgbClr val="000000"/>
                </a:solidFill>
                <a:effectLst/>
                <a:uLnTx/>
                <a:uFillTx/>
              </a:rPr>
              <a:t>And he said, “Truly, I </a:t>
            </a:r>
            <a:r>
              <a:rPr kumimoji="0" lang="en-US" sz="3400" b="0" i="0" u="none" strike="noStrike" cap="none" spc="0" normalizeH="0" baseline="0" noProof="0" dirty="0">
                <a:ln>
                  <a:noFill/>
                </a:ln>
                <a:solidFill>
                  <a:srgbClr val="000000"/>
                </a:solidFill>
                <a:effectLst/>
                <a:uLnTx/>
                <a:uFillTx/>
              </a:rPr>
              <a:t>say to you, no prophet is acceptable in his hometown.”</a:t>
            </a:r>
          </a:p>
          <a:p>
            <a:pPr marR="0" lvl="0" algn="r" defTabSz="914400" fontAlgn="auto">
              <a:lnSpc>
                <a:spcPct val="90000"/>
              </a:lnSpc>
              <a:spcBef>
                <a:spcPts val="0"/>
              </a:spcBef>
              <a:spcAft>
                <a:spcPts val="600"/>
              </a:spcAft>
              <a:buClrTx/>
              <a:buSzTx/>
              <a:tabLst/>
              <a:defRPr/>
            </a:pPr>
            <a:r>
              <a:rPr lang="en-US" sz="3400" i="1" dirty="0">
                <a:solidFill>
                  <a:srgbClr val="000000"/>
                </a:solidFill>
              </a:rPr>
              <a:t>Luke 4:22-24</a:t>
            </a:r>
            <a:r>
              <a:rPr kumimoji="0" lang="en-US" sz="3400" b="0" i="0" u="none" strike="noStrike" cap="none" spc="0" normalizeH="0" baseline="0" noProof="0" dirty="0">
                <a:ln>
                  <a:noFill/>
                </a:ln>
                <a:solidFill>
                  <a:srgbClr val="000000"/>
                </a:solidFill>
                <a:effectLst/>
                <a:uLnTx/>
                <a:uFillTx/>
              </a:rPr>
              <a:t> </a:t>
            </a:r>
          </a:p>
        </p:txBody>
      </p:sp>
    </p:spTree>
    <p:extLst>
      <p:ext uri="{BB962C8B-B14F-4D97-AF65-F5344CB8AC3E}">
        <p14:creationId xmlns:p14="http://schemas.microsoft.com/office/powerpoint/2010/main" val="404390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Sermon Illustration #1</a:t>
            </a:r>
          </a:p>
          <a:p>
            <a:pPr algn="ctr"/>
            <a:endParaRPr lang="en-US" sz="2600" i="1" dirty="0">
              <a:solidFill>
                <a:schemeClr val="bg1"/>
              </a:solidFill>
            </a:endParaRPr>
          </a:p>
          <a:p>
            <a:endParaRPr lang="en-US" dirty="0"/>
          </a:p>
        </p:txBody>
      </p:sp>
      <p:sp>
        <p:nvSpPr>
          <p:cNvPr id="6" name="TextBox 5">
            <a:extLst>
              <a:ext uri="{FF2B5EF4-FFF2-40B4-BE49-F238E27FC236}">
                <a16:creationId xmlns:a16="http://schemas.microsoft.com/office/drawing/2014/main" id="{479F095C-2C2B-47E1-A0EE-F58BD766DD59}"/>
              </a:ext>
            </a:extLst>
          </p:cNvPr>
          <p:cNvSpPr txBox="1"/>
          <p:nvPr/>
        </p:nvSpPr>
        <p:spPr>
          <a:xfrm>
            <a:off x="0" y="3463065"/>
            <a:ext cx="9143980" cy="2677656"/>
          </a:xfrm>
          <a:prstGeom prst="rect">
            <a:avLst/>
          </a:prstGeom>
          <a:solidFill>
            <a:srgbClr val="818086">
              <a:alpha val="62000"/>
            </a:srgbClr>
          </a:solidFill>
        </p:spPr>
        <p:txBody>
          <a:bodyPr wrap="square" rtlCol="0">
            <a:spAutoFit/>
          </a:bodyPr>
          <a:lstStyle/>
          <a:p>
            <a:pPr algn="ctr"/>
            <a:r>
              <a:rPr lang="en-US" sz="2400" b="1" baseline="30000" dirty="0">
                <a:solidFill>
                  <a:schemeClr val="bg1"/>
                </a:solidFill>
              </a:rPr>
              <a:t>25 </a:t>
            </a:r>
            <a:r>
              <a:rPr lang="en-US" sz="2400" dirty="0">
                <a:solidFill>
                  <a:schemeClr val="bg1"/>
                </a:solidFill>
              </a:rPr>
              <a:t>“But in truth, I tell you, </a:t>
            </a:r>
          </a:p>
          <a:p>
            <a:pPr algn="ctr"/>
            <a:r>
              <a:rPr lang="en-US" sz="2400" dirty="0">
                <a:solidFill>
                  <a:schemeClr val="bg1"/>
                </a:solidFill>
              </a:rPr>
              <a:t>there were many widows in Israel in the days of Elijah, </a:t>
            </a:r>
          </a:p>
          <a:p>
            <a:pPr algn="ctr"/>
            <a:r>
              <a:rPr lang="en-US" sz="2400" dirty="0">
                <a:solidFill>
                  <a:schemeClr val="bg1"/>
                </a:solidFill>
              </a:rPr>
              <a:t>when the heavens were shut up three years and six months, </a:t>
            </a:r>
          </a:p>
          <a:p>
            <a:pPr algn="ctr"/>
            <a:r>
              <a:rPr lang="en-US" sz="2400" dirty="0">
                <a:solidFill>
                  <a:schemeClr val="bg1"/>
                </a:solidFill>
              </a:rPr>
              <a:t>and a great famine came over all the land, </a:t>
            </a:r>
          </a:p>
          <a:p>
            <a:pPr algn="ctr"/>
            <a:r>
              <a:rPr lang="en-US" sz="2400" b="1" baseline="30000" dirty="0">
                <a:solidFill>
                  <a:schemeClr val="bg1"/>
                </a:solidFill>
              </a:rPr>
              <a:t>26 </a:t>
            </a:r>
            <a:r>
              <a:rPr lang="en-US" sz="2400" dirty="0">
                <a:solidFill>
                  <a:schemeClr val="bg1"/>
                </a:solidFill>
              </a:rPr>
              <a:t>and Elijah was sent to none of them but only to Zarephath, </a:t>
            </a:r>
          </a:p>
          <a:p>
            <a:pPr algn="ctr"/>
            <a:r>
              <a:rPr lang="en-US" sz="2400" dirty="0">
                <a:solidFill>
                  <a:schemeClr val="bg1"/>
                </a:solidFill>
              </a:rPr>
              <a:t>in the land of Sidon, to a woman who was a widow.”</a:t>
            </a:r>
            <a:endParaRPr lang="en-US" sz="2400" dirty="0">
              <a:solidFill>
                <a:prstClr val="whit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i="1" dirty="0">
                <a:solidFill>
                  <a:prstClr val="white"/>
                </a:solidFill>
                <a:latin typeface="Calibri" panose="020F0502020204030204"/>
              </a:rPr>
              <a:t>Luke 4:25-26 (See 1 Kings 17:9-16)</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36120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Sermon Illustration #2</a:t>
            </a:r>
          </a:p>
          <a:p>
            <a:pPr algn="ctr"/>
            <a:endParaRPr lang="en-US" sz="2600" i="1" dirty="0">
              <a:solidFill>
                <a:schemeClr val="bg1"/>
              </a:solidFill>
            </a:endParaRPr>
          </a:p>
          <a:p>
            <a:endParaRPr lang="en-US" dirty="0"/>
          </a:p>
        </p:txBody>
      </p:sp>
      <p:sp>
        <p:nvSpPr>
          <p:cNvPr id="6" name="TextBox 5">
            <a:extLst>
              <a:ext uri="{FF2B5EF4-FFF2-40B4-BE49-F238E27FC236}">
                <a16:creationId xmlns:a16="http://schemas.microsoft.com/office/drawing/2014/main" id="{479F095C-2C2B-47E1-A0EE-F58BD766DD59}"/>
              </a:ext>
            </a:extLst>
          </p:cNvPr>
          <p:cNvSpPr txBox="1"/>
          <p:nvPr/>
        </p:nvSpPr>
        <p:spPr>
          <a:xfrm>
            <a:off x="0" y="4199920"/>
            <a:ext cx="9143980" cy="1938992"/>
          </a:xfrm>
          <a:prstGeom prst="rect">
            <a:avLst/>
          </a:prstGeom>
          <a:solidFill>
            <a:srgbClr val="818086">
              <a:alpha val="62000"/>
            </a:srgbClr>
          </a:solidFill>
        </p:spPr>
        <p:txBody>
          <a:bodyPr wrap="square" rtlCol="0">
            <a:spAutoFit/>
          </a:bodyPr>
          <a:lstStyle/>
          <a:p>
            <a:pPr algn="ctr"/>
            <a:r>
              <a:rPr lang="en-US" sz="2400" dirty="0">
                <a:solidFill>
                  <a:schemeClr val="bg1"/>
                </a:solidFill>
              </a:rPr>
              <a:t>“And there were many lepers in Israel </a:t>
            </a:r>
          </a:p>
          <a:p>
            <a:pPr algn="ctr"/>
            <a:r>
              <a:rPr lang="en-US" sz="2400" dirty="0">
                <a:solidFill>
                  <a:schemeClr val="bg1"/>
                </a:solidFill>
              </a:rPr>
              <a:t>in the time of the prophet Elisha, </a:t>
            </a:r>
          </a:p>
          <a:p>
            <a:pPr algn="ctr"/>
            <a:r>
              <a:rPr lang="en-US" sz="2400" dirty="0">
                <a:solidFill>
                  <a:schemeClr val="bg1"/>
                </a:solidFill>
              </a:rPr>
              <a:t>and none of them was cleansed, </a:t>
            </a:r>
          </a:p>
          <a:p>
            <a:pPr algn="ctr"/>
            <a:r>
              <a:rPr lang="en-US" sz="2400" dirty="0">
                <a:solidFill>
                  <a:schemeClr val="bg1"/>
                </a:solidFill>
              </a:rPr>
              <a:t>but only Naaman the Syrian.”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i="1" dirty="0">
                <a:solidFill>
                  <a:prstClr val="white"/>
                </a:solidFill>
                <a:latin typeface="Calibri" panose="020F0502020204030204"/>
              </a:rPr>
              <a:t>Luke 4:27 (See 2 Kings 5:8-14)</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7324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Fake News Alert!!!</a:t>
            </a:r>
          </a:p>
          <a:p>
            <a:pPr algn="ctr"/>
            <a:endParaRPr lang="en-US" sz="2600" i="1" dirty="0">
              <a:solidFill>
                <a:schemeClr val="bg1"/>
              </a:solidFill>
            </a:endParaRPr>
          </a:p>
          <a:p>
            <a:endParaRPr lang="en-US" dirty="0"/>
          </a:p>
        </p:txBody>
      </p:sp>
      <p:sp>
        <p:nvSpPr>
          <p:cNvPr id="6" name="TextBox 5">
            <a:extLst>
              <a:ext uri="{FF2B5EF4-FFF2-40B4-BE49-F238E27FC236}">
                <a16:creationId xmlns:a16="http://schemas.microsoft.com/office/drawing/2014/main" id="{479F095C-2C2B-47E1-A0EE-F58BD766DD59}"/>
              </a:ext>
            </a:extLst>
          </p:cNvPr>
          <p:cNvSpPr txBox="1"/>
          <p:nvPr/>
        </p:nvSpPr>
        <p:spPr>
          <a:xfrm>
            <a:off x="0" y="4199918"/>
            <a:ext cx="9143980" cy="1938992"/>
          </a:xfrm>
          <a:prstGeom prst="rect">
            <a:avLst/>
          </a:prstGeom>
          <a:solidFill>
            <a:srgbClr val="818086">
              <a:alpha val="62000"/>
            </a:srgbClr>
          </a:solidFill>
        </p:spPr>
        <p:txBody>
          <a:bodyPr wrap="square" rtlCol="0">
            <a:spAutoFit/>
          </a:bodyPr>
          <a:lstStyle/>
          <a:p>
            <a:pPr algn="ctr"/>
            <a:r>
              <a:rPr lang="en-US" sz="2400" dirty="0">
                <a:solidFill>
                  <a:schemeClr val="bg1"/>
                </a:solidFill>
              </a:rPr>
              <a:t>When they heard these things, they were like, </a:t>
            </a:r>
          </a:p>
          <a:p>
            <a:pPr algn="ctr"/>
            <a:r>
              <a:rPr lang="en-US" sz="2400" dirty="0">
                <a:solidFill>
                  <a:schemeClr val="bg1"/>
                </a:solidFill>
              </a:rPr>
              <a:t>“Wow! Amazing grace! Good News is for everybody, </a:t>
            </a:r>
          </a:p>
          <a:p>
            <a:pPr algn="ctr"/>
            <a:r>
              <a:rPr lang="en-US" sz="2400" dirty="0">
                <a:solidFill>
                  <a:schemeClr val="bg1"/>
                </a:solidFill>
              </a:rPr>
              <a:t>Jews AND Gentiles, poor AND wealthy, men AND women. </a:t>
            </a:r>
          </a:p>
          <a:p>
            <a:pPr algn="ctr"/>
            <a:r>
              <a:rPr lang="en-US" sz="2400" dirty="0">
                <a:solidFill>
                  <a:schemeClr val="bg1"/>
                </a:solidFill>
              </a:rPr>
              <a:t>The reckless love of God is awesome!”</a:t>
            </a:r>
          </a:p>
          <a:p>
            <a:pPr algn="ctr"/>
            <a:r>
              <a:rPr lang="en-US" sz="2400" i="1" dirty="0">
                <a:solidFill>
                  <a:prstClr val="white"/>
                </a:solidFill>
                <a:latin typeface="Calibri" panose="020F0502020204030204"/>
              </a:rPr>
              <a:t>Luke 4:28</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9360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Natural Response to Grace</a:t>
            </a:r>
          </a:p>
          <a:p>
            <a:pPr algn="ctr"/>
            <a:endParaRPr lang="en-US" sz="2600" i="1" dirty="0">
              <a:solidFill>
                <a:schemeClr val="bg1"/>
              </a:solidFill>
            </a:endParaRPr>
          </a:p>
          <a:p>
            <a:endParaRPr lang="en-US" dirty="0"/>
          </a:p>
        </p:txBody>
      </p:sp>
      <p:sp>
        <p:nvSpPr>
          <p:cNvPr id="6" name="TextBox 5">
            <a:extLst>
              <a:ext uri="{FF2B5EF4-FFF2-40B4-BE49-F238E27FC236}">
                <a16:creationId xmlns:a16="http://schemas.microsoft.com/office/drawing/2014/main" id="{479F095C-2C2B-47E1-A0EE-F58BD766DD59}"/>
              </a:ext>
            </a:extLst>
          </p:cNvPr>
          <p:cNvSpPr txBox="1"/>
          <p:nvPr/>
        </p:nvSpPr>
        <p:spPr>
          <a:xfrm>
            <a:off x="0" y="1980493"/>
            <a:ext cx="9143980" cy="4154984"/>
          </a:xfrm>
          <a:prstGeom prst="rect">
            <a:avLst/>
          </a:prstGeom>
          <a:solidFill>
            <a:srgbClr val="818086">
              <a:alpha val="62000"/>
            </a:srgbClr>
          </a:solidFill>
        </p:spPr>
        <p:txBody>
          <a:bodyPr wrap="square" rtlCol="0">
            <a:spAutoFit/>
          </a:bodyPr>
          <a:lstStyle/>
          <a:p>
            <a:pPr algn="ctr"/>
            <a:r>
              <a:rPr lang="en-US" sz="2400" b="1" baseline="30000" dirty="0">
                <a:solidFill>
                  <a:schemeClr val="bg1"/>
                </a:solidFill>
              </a:rPr>
              <a:t>28 </a:t>
            </a:r>
            <a:r>
              <a:rPr lang="en-US" sz="2400" dirty="0">
                <a:solidFill>
                  <a:schemeClr val="bg1"/>
                </a:solidFill>
              </a:rPr>
              <a:t>When they heard these things, </a:t>
            </a:r>
          </a:p>
          <a:p>
            <a:pPr algn="ctr"/>
            <a:r>
              <a:rPr lang="en-US" sz="2400" dirty="0">
                <a:solidFill>
                  <a:schemeClr val="bg1"/>
                </a:solidFill>
              </a:rPr>
              <a:t>all in the synagogue were filled with wrath. </a:t>
            </a:r>
          </a:p>
          <a:p>
            <a:pPr algn="ctr"/>
            <a:r>
              <a:rPr lang="en-US" sz="2400" b="1" baseline="30000" dirty="0">
                <a:solidFill>
                  <a:schemeClr val="bg1"/>
                </a:solidFill>
              </a:rPr>
              <a:t>29 </a:t>
            </a:r>
            <a:r>
              <a:rPr lang="en-US" sz="2400" dirty="0">
                <a:solidFill>
                  <a:schemeClr val="bg1"/>
                </a:solidFill>
              </a:rPr>
              <a:t>And they rose up and drove him out of the town and brought</a:t>
            </a:r>
          </a:p>
          <a:p>
            <a:pPr algn="ctr"/>
            <a:r>
              <a:rPr lang="en-US" sz="2400" dirty="0">
                <a:solidFill>
                  <a:schemeClr val="bg1"/>
                </a:solidFill>
              </a:rPr>
              <a:t>him to the brow of the hill on which their town was built, </a:t>
            </a:r>
          </a:p>
          <a:p>
            <a:pPr algn="ctr"/>
            <a:r>
              <a:rPr lang="en-US" sz="2400" dirty="0">
                <a:solidFill>
                  <a:schemeClr val="bg1"/>
                </a:solidFill>
              </a:rPr>
              <a:t>so that they could throw him down the cliff. </a:t>
            </a:r>
          </a:p>
          <a:p>
            <a:pPr algn="ctr"/>
            <a:r>
              <a:rPr lang="en-US" sz="2400" b="1" baseline="30000" dirty="0">
                <a:solidFill>
                  <a:schemeClr val="bg1"/>
                </a:solidFill>
              </a:rPr>
              <a:t>30 </a:t>
            </a:r>
            <a:r>
              <a:rPr lang="en-US" sz="2400" dirty="0">
                <a:solidFill>
                  <a:schemeClr val="bg1"/>
                </a:solidFill>
              </a:rPr>
              <a:t>But passing through their midst, he went away. </a:t>
            </a:r>
          </a:p>
          <a:p>
            <a:pPr algn="ctr"/>
            <a:r>
              <a:rPr lang="en-US" sz="2400" b="1" baseline="30000" dirty="0">
                <a:solidFill>
                  <a:schemeClr val="bg1"/>
                </a:solidFill>
              </a:rPr>
              <a:t>31 </a:t>
            </a:r>
            <a:r>
              <a:rPr lang="en-US" sz="2400" dirty="0">
                <a:solidFill>
                  <a:schemeClr val="bg1"/>
                </a:solidFill>
              </a:rPr>
              <a:t>And he went down to Capernaum, a city of Galilee. </a:t>
            </a:r>
          </a:p>
          <a:p>
            <a:pPr algn="ctr"/>
            <a:r>
              <a:rPr lang="en-US" sz="2400" dirty="0">
                <a:solidFill>
                  <a:schemeClr val="bg1"/>
                </a:solidFill>
              </a:rPr>
              <a:t>And he was teaching them on the Sabbath, </a:t>
            </a:r>
          </a:p>
          <a:p>
            <a:pPr algn="ctr"/>
            <a:r>
              <a:rPr lang="en-US" sz="2400" b="1" baseline="30000" dirty="0">
                <a:solidFill>
                  <a:schemeClr val="bg1"/>
                </a:solidFill>
              </a:rPr>
              <a:t>32 </a:t>
            </a:r>
            <a:r>
              <a:rPr lang="en-US" sz="2400" dirty="0">
                <a:solidFill>
                  <a:schemeClr val="bg1"/>
                </a:solidFill>
              </a:rPr>
              <a:t>and they were astonished at his teaching, </a:t>
            </a:r>
          </a:p>
          <a:p>
            <a:pPr algn="ctr"/>
            <a:r>
              <a:rPr lang="en-US" sz="2400" dirty="0">
                <a:solidFill>
                  <a:schemeClr val="bg1"/>
                </a:solidFill>
              </a:rPr>
              <a:t>for his word possessed authority.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i="1" dirty="0">
                <a:solidFill>
                  <a:prstClr val="white"/>
                </a:solidFill>
                <a:latin typeface="Calibri" panose="020F0502020204030204"/>
              </a:rPr>
              <a:t>Luke 4:28-32 (See Luke 7:36-50; 15:11-32; Matt. 20:1-16)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02857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0419F-13E6-45C7-BF12-D72EC2BA6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31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334964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C2A5-97D1-4BD4-A46D-1552CBEA7A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AA11B2-9B36-4508-AB1B-BB0510A644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 y="-3488913"/>
            <a:ext cx="11942003" cy="15212743"/>
          </a:xfrm>
        </p:spPr>
      </p:pic>
      <p:sp>
        <p:nvSpPr>
          <p:cNvPr id="4" name="TextBox 3">
            <a:extLst>
              <a:ext uri="{FF2B5EF4-FFF2-40B4-BE49-F238E27FC236}">
                <a16:creationId xmlns:a16="http://schemas.microsoft.com/office/drawing/2014/main" id="{631F4210-8767-4F29-8EE3-8B6F49F46966}"/>
              </a:ext>
            </a:extLst>
          </p:cNvPr>
          <p:cNvSpPr txBox="1"/>
          <p:nvPr/>
        </p:nvSpPr>
        <p:spPr>
          <a:xfrm>
            <a:off x="2396984" y="1622149"/>
            <a:ext cx="1961965" cy="923330"/>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E4F44C81-743C-43E8-A802-798755CC763A}"/>
              </a:ext>
            </a:extLst>
          </p:cNvPr>
          <p:cNvSpPr txBox="1"/>
          <p:nvPr/>
        </p:nvSpPr>
        <p:spPr>
          <a:xfrm>
            <a:off x="2386136" y="842851"/>
            <a:ext cx="1961965" cy="369332"/>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FB198EC1-602A-468A-AF53-0A6F47636687}"/>
              </a:ext>
            </a:extLst>
          </p:cNvPr>
          <p:cNvSpPr/>
          <p:nvPr/>
        </p:nvSpPr>
        <p:spPr>
          <a:xfrm>
            <a:off x="202224" y="5615658"/>
            <a:ext cx="4572000" cy="44627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737CE3C-617D-4405-BBD5-8E6FF55AC567}"/>
              </a:ext>
            </a:extLst>
          </p:cNvPr>
          <p:cNvSpPr txBox="1"/>
          <p:nvPr/>
        </p:nvSpPr>
        <p:spPr>
          <a:xfrm>
            <a:off x="26634" y="3420133"/>
            <a:ext cx="3391760" cy="1477328"/>
          </a:xfrm>
          <a:prstGeom prst="rect">
            <a:avLst/>
          </a:prstGeom>
          <a:solidFill>
            <a:srgbClr val="192B3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Rectangle 2">
            <a:extLst>
              <a:ext uri="{FF2B5EF4-FFF2-40B4-BE49-F238E27FC236}">
                <a16:creationId xmlns:a16="http://schemas.microsoft.com/office/drawing/2014/main" id="{A5DFC9E1-8566-4D87-BA1D-201C059A9641}"/>
              </a:ext>
            </a:extLst>
          </p:cNvPr>
          <p:cNvSpPr/>
          <p:nvPr/>
        </p:nvSpPr>
        <p:spPr>
          <a:xfrm>
            <a:off x="287007" y="201052"/>
            <a:ext cx="4572000" cy="4493538"/>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“I must preach the good news of the kingdom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God to the other towns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as well; for I was sent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for this purpose.”</a:t>
            </a: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And he was preaching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in the synagogues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Judea.</a:t>
            </a: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Luke 4:43-44</a:t>
            </a:r>
            <a:endParaRPr kumimoji="0" 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58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62463-3E3A-4AD3-AE1B-639082B22B74}"/>
              </a:ext>
            </a:extLst>
          </p:cNvPr>
          <p:cNvPicPr>
            <a:picLocks noChangeAspect="1"/>
          </p:cNvPicPr>
          <p:nvPr/>
        </p:nvPicPr>
        <p:blipFill rotWithShape="1">
          <a:blip r:embed="rId2">
            <a:extLst>
              <a:ext uri="{28A0092B-C50C-407E-A947-70E740481C1C}">
                <a14:useLocalDpi xmlns:a14="http://schemas.microsoft.com/office/drawing/2010/main" val="0"/>
              </a:ext>
            </a:extLst>
          </a:blip>
          <a:srcRect r="5000" b="-1"/>
          <a:stretch/>
        </p:blipFill>
        <p:spPr>
          <a:xfrm>
            <a:off x="20" y="10"/>
            <a:ext cx="9143980" cy="6857990"/>
          </a:xfrm>
          <a:prstGeom prst="rect">
            <a:avLst/>
          </a:prstGeom>
        </p:spPr>
      </p:pic>
    </p:spTree>
    <p:extLst>
      <p:ext uri="{BB962C8B-B14F-4D97-AF65-F5344CB8AC3E}">
        <p14:creationId xmlns:p14="http://schemas.microsoft.com/office/powerpoint/2010/main" val="333146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294269"/>
            <a:ext cx="9587884" cy="646331"/>
          </a:xfrm>
          <a:prstGeom prst="rect">
            <a:avLst/>
          </a:prstGeom>
          <a:solidFill>
            <a:srgbClr val="818086"/>
          </a:solid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137405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294269"/>
            <a:ext cx="9587884" cy="769441"/>
          </a:xfrm>
          <a:prstGeom prst="rect">
            <a:avLst/>
          </a:prstGeom>
          <a:solidFill>
            <a:srgbClr val="818086"/>
          </a:solidFill>
        </p:spPr>
        <p:txBody>
          <a:bodyPr wrap="square" rtlCol="0">
            <a:spAutoFit/>
          </a:bodyPr>
          <a:lstStyle/>
          <a:p>
            <a:pPr algn="ctr"/>
            <a:r>
              <a:rPr lang="en-US" sz="2600" i="1" dirty="0">
                <a:solidFill>
                  <a:schemeClr val="bg1"/>
                </a:solidFill>
              </a:rPr>
              <a:t>Luke 4:14-16</a:t>
            </a:r>
          </a:p>
          <a:p>
            <a:endParaRPr lang="en-US" dirty="0"/>
          </a:p>
        </p:txBody>
      </p:sp>
      <p:sp>
        <p:nvSpPr>
          <p:cNvPr id="7" name="TextBox 6">
            <a:extLst>
              <a:ext uri="{FF2B5EF4-FFF2-40B4-BE49-F238E27FC236}">
                <a16:creationId xmlns:a16="http://schemas.microsoft.com/office/drawing/2014/main" id="{D57684EA-75B0-48FE-AF6D-F389C7D209CC}"/>
              </a:ext>
            </a:extLst>
          </p:cNvPr>
          <p:cNvSpPr txBox="1"/>
          <p:nvPr/>
        </p:nvSpPr>
        <p:spPr>
          <a:xfrm>
            <a:off x="0" y="3977962"/>
            <a:ext cx="9143980" cy="2308324"/>
          </a:xfrm>
          <a:prstGeom prst="rect">
            <a:avLst/>
          </a:prstGeom>
          <a:solidFill>
            <a:srgbClr val="818086">
              <a:alpha val="62000"/>
            </a:srgbClr>
          </a:solidFill>
        </p:spPr>
        <p:txBody>
          <a:bodyPr wrap="square" rtlCol="0">
            <a:spAutoFit/>
          </a:bodyPr>
          <a:lstStyle/>
          <a:p>
            <a:pPr algn="ctr"/>
            <a:r>
              <a:rPr lang="en-US" sz="2400" b="1" baseline="30000" dirty="0">
                <a:solidFill>
                  <a:schemeClr val="bg1"/>
                </a:solidFill>
              </a:rPr>
              <a:t>14 </a:t>
            </a:r>
            <a:r>
              <a:rPr lang="en-US" sz="2400" dirty="0">
                <a:solidFill>
                  <a:schemeClr val="bg1"/>
                </a:solidFill>
              </a:rPr>
              <a:t>And Jesus returned in the power of the Spirit to Galilee, </a:t>
            </a:r>
          </a:p>
          <a:p>
            <a:pPr algn="ctr"/>
            <a:r>
              <a:rPr lang="en-US" sz="2400" dirty="0">
                <a:solidFill>
                  <a:schemeClr val="bg1"/>
                </a:solidFill>
              </a:rPr>
              <a:t>and a report about him went out through all the surrounding country. </a:t>
            </a:r>
          </a:p>
          <a:p>
            <a:pPr algn="ctr"/>
            <a:r>
              <a:rPr lang="en-US" sz="2400" b="1" baseline="30000" dirty="0">
                <a:solidFill>
                  <a:schemeClr val="bg1"/>
                </a:solidFill>
              </a:rPr>
              <a:t>15 </a:t>
            </a:r>
            <a:r>
              <a:rPr lang="en-US" sz="2400" dirty="0">
                <a:solidFill>
                  <a:schemeClr val="bg1"/>
                </a:solidFill>
              </a:rPr>
              <a:t>And he taught in their synagogues, being glorified by all. </a:t>
            </a:r>
          </a:p>
          <a:p>
            <a:pPr algn="ctr"/>
            <a:r>
              <a:rPr lang="en-US" sz="2400" b="1" baseline="30000" dirty="0">
                <a:solidFill>
                  <a:schemeClr val="bg1"/>
                </a:solidFill>
              </a:rPr>
              <a:t>16 </a:t>
            </a:r>
            <a:r>
              <a:rPr lang="en-US" sz="2400" dirty="0">
                <a:solidFill>
                  <a:schemeClr val="bg1"/>
                </a:solidFill>
              </a:rPr>
              <a:t>And he came to Nazareth, where he had been brought up. </a:t>
            </a:r>
          </a:p>
          <a:p>
            <a:pPr algn="ctr"/>
            <a:r>
              <a:rPr lang="en-US" sz="2400" dirty="0">
                <a:solidFill>
                  <a:schemeClr val="bg1"/>
                </a:solidFill>
              </a:rPr>
              <a:t>And as was his custom, he went to the synagogue on the Sabbath day, and he stood up to read. </a:t>
            </a:r>
          </a:p>
        </p:txBody>
      </p:sp>
    </p:spTree>
    <p:extLst>
      <p:ext uri="{BB962C8B-B14F-4D97-AF65-F5344CB8AC3E}">
        <p14:creationId xmlns:p14="http://schemas.microsoft.com/office/powerpoint/2010/main" val="213480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294269"/>
            <a:ext cx="9587884" cy="769441"/>
          </a:xfrm>
          <a:prstGeom prst="rect">
            <a:avLst/>
          </a:prstGeom>
          <a:solidFill>
            <a:srgbClr val="818086"/>
          </a:solidFill>
        </p:spPr>
        <p:txBody>
          <a:bodyPr wrap="square" rtlCol="0">
            <a:spAutoFit/>
          </a:bodyPr>
          <a:lstStyle/>
          <a:p>
            <a:pPr algn="ctr"/>
            <a:r>
              <a:rPr lang="en-US" sz="2600" i="1" dirty="0">
                <a:solidFill>
                  <a:schemeClr val="bg1"/>
                </a:solidFill>
              </a:rPr>
              <a:t>Luke 4:17</a:t>
            </a:r>
          </a:p>
          <a:p>
            <a:endParaRPr lang="en-US" dirty="0"/>
          </a:p>
        </p:txBody>
      </p:sp>
      <p:sp>
        <p:nvSpPr>
          <p:cNvPr id="7" name="TextBox 6">
            <a:extLst>
              <a:ext uri="{FF2B5EF4-FFF2-40B4-BE49-F238E27FC236}">
                <a16:creationId xmlns:a16="http://schemas.microsoft.com/office/drawing/2014/main" id="{D57684EA-75B0-48FE-AF6D-F389C7D209CC}"/>
              </a:ext>
            </a:extLst>
          </p:cNvPr>
          <p:cNvSpPr txBox="1"/>
          <p:nvPr/>
        </p:nvSpPr>
        <p:spPr>
          <a:xfrm>
            <a:off x="0" y="4599401"/>
            <a:ext cx="9143980" cy="1692771"/>
          </a:xfrm>
          <a:prstGeom prst="rect">
            <a:avLst/>
          </a:prstGeom>
          <a:solidFill>
            <a:srgbClr val="818086">
              <a:alpha val="62000"/>
            </a:srgbClr>
          </a:solidFill>
        </p:spPr>
        <p:txBody>
          <a:bodyPr wrap="square" rtlCol="0">
            <a:spAutoFit/>
          </a:bodyPr>
          <a:lstStyle/>
          <a:p>
            <a:pPr algn="ctr"/>
            <a:r>
              <a:rPr lang="en-US" sz="2600" dirty="0">
                <a:solidFill>
                  <a:schemeClr val="bg1"/>
                </a:solidFill>
              </a:rPr>
              <a:t>And the scroll of the prophet </a:t>
            </a:r>
          </a:p>
          <a:p>
            <a:pPr algn="ctr"/>
            <a:r>
              <a:rPr lang="en-US" sz="2600" dirty="0">
                <a:solidFill>
                  <a:schemeClr val="bg1"/>
                </a:solidFill>
              </a:rPr>
              <a:t>Isaiah was given to him. </a:t>
            </a:r>
          </a:p>
          <a:p>
            <a:pPr algn="ctr"/>
            <a:r>
              <a:rPr lang="en-US" sz="2600" dirty="0">
                <a:solidFill>
                  <a:schemeClr val="bg1"/>
                </a:solidFill>
              </a:rPr>
              <a:t>He unrolled the scroll and found </a:t>
            </a:r>
          </a:p>
          <a:p>
            <a:pPr algn="ctr"/>
            <a:r>
              <a:rPr lang="en-US" sz="2600" dirty="0">
                <a:solidFill>
                  <a:schemeClr val="bg1"/>
                </a:solidFill>
              </a:rPr>
              <a:t>the place where it was written,</a:t>
            </a:r>
            <a:r>
              <a:rPr lang="en-US" sz="2400" dirty="0">
                <a:solidFill>
                  <a:schemeClr val="bg1"/>
                </a:solidFill>
              </a:rPr>
              <a:t> </a:t>
            </a:r>
          </a:p>
        </p:txBody>
      </p:sp>
    </p:spTree>
    <p:extLst>
      <p:ext uri="{BB962C8B-B14F-4D97-AF65-F5344CB8AC3E}">
        <p14:creationId xmlns:p14="http://schemas.microsoft.com/office/powerpoint/2010/main" val="221254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169551"/>
          </a:xfrm>
          <a:prstGeom prst="rect">
            <a:avLst/>
          </a:prstGeom>
          <a:solidFill>
            <a:srgbClr val="818086"/>
          </a:solidFill>
        </p:spPr>
        <p:txBody>
          <a:bodyPr wrap="square" rtlCol="0">
            <a:spAutoFit/>
          </a:bodyPr>
          <a:lstStyle/>
          <a:p>
            <a:pPr algn="ctr"/>
            <a:r>
              <a:rPr lang="en-US" sz="2600" i="1" dirty="0">
                <a:solidFill>
                  <a:schemeClr val="bg1"/>
                </a:solidFill>
              </a:rPr>
              <a:t>Luke 4:18-19</a:t>
            </a: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570482"/>
          </a:xfrm>
          <a:prstGeom prst="rect">
            <a:avLst/>
          </a:prstGeom>
          <a:noFill/>
        </p:spPr>
        <p:txBody>
          <a:bodyPr wrap="square" rtlCol="0">
            <a:spAutoFit/>
          </a:bodyPr>
          <a:lstStyle/>
          <a:p>
            <a:pPr algn="ctr"/>
            <a:r>
              <a:rPr lang="en-US" sz="2600" dirty="0"/>
              <a:t>The Spirit of the Lord is upon me,</a:t>
            </a:r>
          </a:p>
          <a:p>
            <a:pPr algn="ctr"/>
            <a:r>
              <a:rPr lang="en-US" sz="2600" dirty="0"/>
              <a:t>because he has anointed me</a:t>
            </a:r>
          </a:p>
          <a:p>
            <a:pPr algn="ctr"/>
            <a:r>
              <a:rPr lang="en-US" sz="2600" dirty="0"/>
              <a:t>to proclaim good news to the poor.</a:t>
            </a:r>
          </a:p>
          <a:p>
            <a:pPr algn="ctr"/>
            <a:r>
              <a:rPr lang="en-US" sz="2600" dirty="0"/>
              <a:t>He has sent me to proclaim liberty to the captives</a:t>
            </a:r>
            <a:br>
              <a:rPr lang="en-US" sz="2600" dirty="0"/>
            </a:br>
            <a:r>
              <a:rPr lang="en-US" sz="2600" dirty="0"/>
              <a:t>    and recovering of sight to the blind,</a:t>
            </a:r>
            <a:br>
              <a:rPr lang="en-US" sz="2600" dirty="0"/>
            </a:br>
            <a:r>
              <a:rPr lang="en-US" sz="2600" dirty="0"/>
              <a:t>    to set at liberty those who are oppressed,</a:t>
            </a:r>
            <a:br>
              <a:rPr lang="en-US" sz="2600" dirty="0"/>
            </a:br>
            <a:r>
              <a:rPr lang="en-US" sz="2600" dirty="0"/>
              <a:t>to proclaim the year of the Lord's favor,</a:t>
            </a:r>
          </a:p>
          <a:p>
            <a:pPr algn="ctr"/>
            <a:r>
              <a:rPr lang="en-US" sz="2600" dirty="0"/>
              <a:t>and the day of vengeance of our God;</a:t>
            </a:r>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404326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C83A2-27AA-4F4D-B0C6-788FF5547392}"/>
              </a:ext>
            </a:extLst>
          </p:cNvPr>
          <p:cNvPicPr>
            <a:picLocks noChangeAspect="1"/>
          </p:cNvPicPr>
          <p:nvPr/>
        </p:nvPicPr>
        <p:blipFill rotWithShape="1">
          <a:blip r:embed="rId2">
            <a:extLst>
              <a:ext uri="{28A0092B-C50C-407E-A947-70E740481C1C}">
                <a14:useLocalDpi xmlns:a14="http://schemas.microsoft.com/office/drawing/2010/main" val="0"/>
              </a:ext>
            </a:extLst>
          </a:blip>
          <a:srcRect l="5486" r="5513" b="-1"/>
          <a:stretch/>
        </p:blipFill>
        <p:spPr>
          <a:xfrm>
            <a:off x="20" y="10"/>
            <a:ext cx="9143980" cy="6857990"/>
          </a:xfrm>
          <a:prstGeom prst="rect">
            <a:avLst/>
          </a:prstGeom>
        </p:spPr>
      </p:pic>
      <p:sp>
        <p:nvSpPr>
          <p:cNvPr id="5" name="TextBox 4">
            <a:extLst>
              <a:ext uri="{FF2B5EF4-FFF2-40B4-BE49-F238E27FC236}">
                <a16:creationId xmlns:a16="http://schemas.microsoft.com/office/drawing/2014/main" id="{CE5BD3EE-B76D-49FE-AB42-E955CBF1B2DB}"/>
              </a:ext>
            </a:extLst>
          </p:cNvPr>
          <p:cNvSpPr txBox="1"/>
          <p:nvPr/>
        </p:nvSpPr>
        <p:spPr>
          <a:xfrm>
            <a:off x="-204187" y="6143343"/>
            <a:ext cx="9587884" cy="1323439"/>
          </a:xfrm>
          <a:prstGeom prst="rect">
            <a:avLst/>
          </a:prstGeom>
          <a:solidFill>
            <a:srgbClr val="818086"/>
          </a:solidFill>
        </p:spPr>
        <p:txBody>
          <a:bodyPr wrap="square" rtlCol="0">
            <a:spAutoFit/>
          </a:bodyPr>
          <a:lstStyle/>
          <a:p>
            <a:pPr algn="ctr"/>
            <a:r>
              <a:rPr lang="en-US" sz="3600" dirty="0">
                <a:solidFill>
                  <a:schemeClr val="bg1"/>
                </a:solidFill>
              </a:rPr>
              <a:t>#</a:t>
            </a:r>
            <a:r>
              <a:rPr lang="en-US" sz="3600" dirty="0" err="1">
                <a:solidFill>
                  <a:schemeClr val="bg1"/>
                </a:solidFill>
              </a:rPr>
              <a:t>awkwardisthenewawesome</a:t>
            </a:r>
            <a:endParaRPr lang="en-US" sz="3600" dirty="0">
              <a:solidFill>
                <a:schemeClr val="bg1"/>
              </a:solidFill>
            </a:endParaRPr>
          </a:p>
          <a:p>
            <a:pPr algn="ctr"/>
            <a:endParaRPr lang="en-US" sz="2600" i="1" dirty="0">
              <a:solidFill>
                <a:schemeClr val="bg1"/>
              </a:solidFill>
            </a:endParaRPr>
          </a:p>
          <a:p>
            <a:endParaRPr lang="en-US" dirty="0"/>
          </a:p>
        </p:txBody>
      </p:sp>
      <p:pic>
        <p:nvPicPr>
          <p:cNvPr id="4" name="Picture 3">
            <a:extLst>
              <a:ext uri="{FF2B5EF4-FFF2-40B4-BE49-F238E27FC236}">
                <a16:creationId xmlns:a16="http://schemas.microsoft.com/office/drawing/2014/main" id="{D1172453-5043-4214-986F-474425AF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95" y="-3"/>
            <a:ext cx="7713031" cy="6170425"/>
          </a:xfrm>
          <a:prstGeom prst="rect">
            <a:avLst/>
          </a:prstGeom>
        </p:spPr>
      </p:pic>
      <p:sp>
        <p:nvSpPr>
          <p:cNvPr id="6" name="TextBox 5">
            <a:extLst>
              <a:ext uri="{FF2B5EF4-FFF2-40B4-BE49-F238E27FC236}">
                <a16:creationId xmlns:a16="http://schemas.microsoft.com/office/drawing/2014/main" id="{9732444A-C1D3-4DC8-908F-1A5C9C84027C}"/>
              </a:ext>
            </a:extLst>
          </p:cNvPr>
          <p:cNvSpPr txBox="1"/>
          <p:nvPr/>
        </p:nvSpPr>
        <p:spPr>
          <a:xfrm>
            <a:off x="1251751" y="1269503"/>
            <a:ext cx="6862439" cy="4570482"/>
          </a:xfrm>
          <a:prstGeom prst="rect">
            <a:avLst/>
          </a:prstGeom>
          <a:noFill/>
        </p:spPr>
        <p:txBody>
          <a:bodyPr wrap="square" rtlCol="0">
            <a:spAutoFit/>
          </a:bodyPr>
          <a:lstStyle/>
          <a:p>
            <a:pPr algn="ctr"/>
            <a:r>
              <a:rPr lang="en-US" sz="2600" dirty="0"/>
              <a:t>The Spirit of the Lord is upon me,</a:t>
            </a:r>
          </a:p>
          <a:p>
            <a:pPr algn="ctr"/>
            <a:r>
              <a:rPr lang="en-US" sz="2600" dirty="0"/>
              <a:t>because he has anointed me</a:t>
            </a:r>
          </a:p>
          <a:p>
            <a:pPr algn="ctr"/>
            <a:r>
              <a:rPr lang="en-US" sz="2600" dirty="0"/>
              <a:t>to proclaim good news to the poor.</a:t>
            </a:r>
          </a:p>
          <a:p>
            <a:pPr algn="ctr"/>
            <a:r>
              <a:rPr lang="en-US" sz="2600" dirty="0"/>
              <a:t>He has sent me to proclaim liberty to the captives</a:t>
            </a:r>
            <a:br>
              <a:rPr lang="en-US" sz="2600" dirty="0"/>
            </a:br>
            <a:r>
              <a:rPr lang="en-US" sz="2600" dirty="0"/>
              <a:t>    and recovering of sight to the blind,</a:t>
            </a:r>
            <a:br>
              <a:rPr lang="en-US" sz="2600" dirty="0"/>
            </a:br>
            <a:r>
              <a:rPr lang="en-US" sz="2600" dirty="0"/>
              <a:t>    to set at liberty those who are oppressed,</a:t>
            </a:r>
            <a:br>
              <a:rPr lang="en-US" sz="2600" dirty="0"/>
            </a:br>
            <a:r>
              <a:rPr lang="en-US" sz="2600" dirty="0"/>
              <a:t>to proclaim the year of the Lord's favor,</a:t>
            </a:r>
          </a:p>
          <a:p>
            <a:pPr algn="ctr"/>
            <a:r>
              <a:rPr lang="en-US" sz="2600" strike="sngStrike" dirty="0"/>
              <a:t>and the day of vengeance of our God;</a:t>
            </a:r>
          </a:p>
          <a:p>
            <a:pPr algn="ctr"/>
            <a:endParaRPr lang="en-US" sz="1100" dirty="0"/>
          </a:p>
          <a:p>
            <a:pPr algn="ctr"/>
            <a:r>
              <a:rPr lang="en-US" sz="2600" i="1" dirty="0"/>
              <a:t>Isaiah 61:1-2; 58:6b</a:t>
            </a:r>
          </a:p>
          <a:p>
            <a:pPr algn="ctr"/>
            <a:endParaRPr lang="en-US" sz="2800" dirty="0">
              <a:solidFill>
                <a:schemeClr val="bg2">
                  <a:lumMod val="25000"/>
                </a:schemeClr>
              </a:solidFill>
            </a:endParaRPr>
          </a:p>
          <a:p>
            <a:endParaRPr lang="en-US" dirty="0"/>
          </a:p>
        </p:txBody>
      </p:sp>
    </p:spTree>
    <p:extLst>
      <p:ext uri="{BB962C8B-B14F-4D97-AF65-F5344CB8AC3E}">
        <p14:creationId xmlns:p14="http://schemas.microsoft.com/office/powerpoint/2010/main" val="955216097"/>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196</Words>
  <Application>Microsoft Office PowerPoint</Application>
  <PresentationFormat>On-screen Show (4:3)</PresentationFormat>
  <Paragraphs>173</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Kingthings Exeter</vt:lpstr>
      <vt:lpstr>Tw Cen MT</vt:lpstr>
      <vt:lpstr>Ubuntu</vt:lpstr>
      <vt:lpstr>3_Office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 </cp:lastModifiedBy>
  <cp:revision>3</cp:revision>
  <dcterms:created xsi:type="dcterms:W3CDTF">2019-01-20T18:02:27Z</dcterms:created>
  <dcterms:modified xsi:type="dcterms:W3CDTF">2019-01-22T20:17:26Z</dcterms:modified>
</cp:coreProperties>
</file>