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9" r:id="rId2"/>
    <p:sldMasterId id="2147483771" r:id="rId3"/>
  </p:sldMasterIdLst>
  <p:notesMasterIdLst>
    <p:notesMasterId r:id="rId71"/>
  </p:notesMasterIdLst>
  <p:sldIdLst>
    <p:sldId id="1955" r:id="rId4"/>
    <p:sldId id="1299" r:id="rId5"/>
    <p:sldId id="2026" r:id="rId6"/>
    <p:sldId id="1797" r:id="rId7"/>
    <p:sldId id="1813" r:id="rId8"/>
    <p:sldId id="1814" r:id="rId9"/>
    <p:sldId id="1834" r:id="rId10"/>
    <p:sldId id="1816" r:id="rId11"/>
    <p:sldId id="1815" r:id="rId12"/>
    <p:sldId id="1835" r:id="rId13"/>
    <p:sldId id="1812" r:id="rId14"/>
    <p:sldId id="1798" r:id="rId15"/>
    <p:sldId id="1799" r:id="rId16"/>
    <p:sldId id="1800" r:id="rId17"/>
    <p:sldId id="1801" r:id="rId18"/>
    <p:sldId id="1821" r:id="rId19"/>
    <p:sldId id="1828" r:id="rId20"/>
    <p:sldId id="1822" r:id="rId21"/>
    <p:sldId id="1824" r:id="rId22"/>
    <p:sldId id="1823" r:id="rId23"/>
    <p:sldId id="1826" r:id="rId24"/>
    <p:sldId id="1831" r:id="rId25"/>
    <p:sldId id="1827" r:id="rId26"/>
    <p:sldId id="1832" r:id="rId27"/>
    <p:sldId id="1833" r:id="rId28"/>
    <p:sldId id="2061" r:id="rId29"/>
    <p:sldId id="862" r:id="rId30"/>
    <p:sldId id="2050" r:id="rId31"/>
    <p:sldId id="2051" r:id="rId32"/>
    <p:sldId id="2052" r:id="rId33"/>
    <p:sldId id="2053" r:id="rId34"/>
    <p:sldId id="2055" r:id="rId35"/>
    <p:sldId id="2054" r:id="rId36"/>
    <p:sldId id="2056" r:id="rId37"/>
    <p:sldId id="2057" r:id="rId38"/>
    <p:sldId id="2025" r:id="rId39"/>
    <p:sldId id="2017" r:id="rId40"/>
    <p:sldId id="2018" r:id="rId41"/>
    <p:sldId id="2044" r:id="rId42"/>
    <p:sldId id="2046" r:id="rId43"/>
    <p:sldId id="2047" r:id="rId44"/>
    <p:sldId id="2049" r:id="rId45"/>
    <p:sldId id="2048" r:id="rId46"/>
    <p:sldId id="2045" r:id="rId47"/>
    <p:sldId id="2060" r:id="rId48"/>
    <p:sldId id="2022" r:id="rId49"/>
    <p:sldId id="2038" r:id="rId50"/>
    <p:sldId id="2030" r:id="rId51"/>
    <p:sldId id="2035" r:id="rId52"/>
    <p:sldId id="2034" r:id="rId53"/>
    <p:sldId id="2033" r:id="rId54"/>
    <p:sldId id="2040" r:id="rId55"/>
    <p:sldId id="2041" r:id="rId56"/>
    <p:sldId id="2042" r:id="rId57"/>
    <p:sldId id="2043" r:id="rId58"/>
    <p:sldId id="2024" r:id="rId59"/>
    <p:sldId id="2036" r:id="rId60"/>
    <p:sldId id="2037" r:id="rId61"/>
    <p:sldId id="1806" r:id="rId62"/>
    <p:sldId id="1802" r:id="rId63"/>
    <p:sldId id="1807" r:id="rId64"/>
    <p:sldId id="1808" r:id="rId65"/>
    <p:sldId id="1809" r:id="rId66"/>
    <p:sldId id="1810" r:id="rId67"/>
    <p:sldId id="1811" r:id="rId68"/>
    <p:sldId id="1819" r:id="rId69"/>
    <p:sldId id="2027" r:id="rId70"/>
  </p:sldIdLst>
  <p:sldSz cx="9144000" cy="6858000" type="screen4x3"/>
  <p:notesSz cx="9296400" cy="688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 HOPE COMMUNITY CHURCH" initials="NHC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05696"/>
    <a:srgbClr val="43567B"/>
    <a:srgbClr val="345D96"/>
    <a:srgbClr val="F3F2F6"/>
    <a:srgbClr val="16243E"/>
    <a:srgbClr val="003040"/>
    <a:srgbClr val="638D8F"/>
    <a:srgbClr val="0A1832"/>
    <a:srgbClr val="7ABDEA"/>
    <a:srgbClr val="2B52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3" autoAdjust="0"/>
    <p:restoredTop sz="94660"/>
  </p:normalViewPr>
  <p:slideViewPr>
    <p:cSldViewPr snapToGrid="0">
      <p:cViewPr varScale="1">
        <p:scale>
          <a:sx n="86" d="100"/>
          <a:sy n="86" d="100"/>
        </p:scale>
        <p:origin x="1032" y="48"/>
      </p:cViewPr>
      <p:guideLst>
        <p:guide orient="horz" pos="2160"/>
        <p:guide pos="2880"/>
      </p:guideLst>
    </p:cSldViewPr>
  </p:slideViewPr>
  <p:notesTextViewPr>
    <p:cViewPr>
      <p:scale>
        <a:sx n="3" d="2"/>
        <a:sy n="3" d="2"/>
      </p:scale>
      <p:origin x="0" y="0"/>
    </p:cViewPr>
  </p:notesTextViewPr>
  <p:sorterViewPr>
    <p:cViewPr varScale="1">
      <p:scale>
        <a:sx n="1" d="1"/>
        <a:sy n="1" d="1"/>
      </p:scale>
      <p:origin x="0" y="-27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4091"/>
          </a:xfrm>
          <a:prstGeom prst="rect">
            <a:avLst/>
          </a:prstGeom>
        </p:spPr>
        <p:txBody>
          <a:bodyPr vert="horz" lIns="92446" tIns="46223" rIns="92446" bIns="46223" rtlCol="0"/>
          <a:lstStyle>
            <a:lvl1pPr algn="r">
              <a:defRPr sz="1200"/>
            </a:lvl1pPr>
          </a:lstStyle>
          <a:p>
            <a:fld id="{899ACD25-4F95-4891-9E0D-90A6CEC2F40C}" type="datetimeFigureOut">
              <a:rPr lang="en-US" smtClean="0"/>
              <a:t>12/29/2018</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46" tIns="46223" rIns="92446" bIns="46223" rtlCol="0" anchor="b"/>
          <a:lstStyle>
            <a:lvl1pPr algn="r">
              <a:defRPr sz="1200"/>
            </a:lvl1pPr>
          </a:lstStyle>
          <a:p>
            <a:fld id="{494D3BFB-D1C6-48C8-A46B-B7D0457C5EC7}" type="slidenum">
              <a:rPr lang="en-US" smtClean="0"/>
              <a:t>‹#›</a:t>
            </a:fld>
            <a:endParaRPr lang="en-US"/>
          </a:p>
        </p:txBody>
      </p:sp>
    </p:spTree>
    <p:extLst>
      <p:ext uri="{BB962C8B-B14F-4D97-AF65-F5344CB8AC3E}">
        <p14:creationId xmlns:p14="http://schemas.microsoft.com/office/powerpoint/2010/main" val="8174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12/29/2018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10748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12/29/2018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11666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12/29/2018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265671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ADCFE2-C9D0-4AE0-B544-5325F537659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8" y="1560"/>
            <a:ext cx="9138228" cy="6854883"/>
          </a:xfrm>
          <a:prstGeom prst="rect">
            <a:avLst/>
          </a:prstGeom>
          <a:noFill/>
        </p:spPr>
      </p:pic>
      <p:sp>
        <p:nvSpPr>
          <p:cNvPr id="9" name="Rectangle 8">
            <a:extLst>
              <a:ext uri="{FF2B5EF4-FFF2-40B4-BE49-F238E27FC236}">
                <a16:creationId xmlns:a16="http://schemas.microsoft.com/office/drawing/2014/main" id="{27FD6E0A-F623-4264-A47E-1AFC0B5F0227}"/>
              </a:ext>
            </a:extLst>
          </p:cNvPr>
          <p:cNvSpPr/>
          <p:nvPr userDrawn="1"/>
        </p:nvSpPr>
        <p:spPr>
          <a:xfrm>
            <a:off x="-205098" y="171691"/>
            <a:ext cx="9460889" cy="1076980"/>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a:extLst>
              <a:ext uri="{FF2B5EF4-FFF2-40B4-BE49-F238E27FC236}">
                <a16:creationId xmlns:a16="http://schemas.microsoft.com/office/drawing/2014/main" id="{8F3D58B6-739D-4C03-BE4D-B8B8A79C0591}"/>
              </a:ext>
            </a:extLst>
          </p:cNvPr>
          <p:cNvSpPr>
            <a:spLocks noGrp="1"/>
          </p:cNvSpPr>
          <p:nvPr>
            <p:ph type="title"/>
          </p:nvPr>
        </p:nvSpPr>
        <p:spPr>
          <a:xfrm>
            <a:off x="202225" y="67011"/>
            <a:ext cx="8830682" cy="1325563"/>
          </a:xfrm>
        </p:spPr>
        <p:txBody>
          <a:bodyPr/>
          <a:lstStyle>
            <a:lvl1pPr>
              <a:defRPr b="0" cap="all" baseline="0">
                <a:solidFill>
                  <a:schemeClr val="bg1"/>
                </a:solidFill>
                <a:latin typeface="Tw Cen MT" panose="020B0602020104020603"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099FFF2D-EBEC-4901-B3D4-3F5223EA7DFB}"/>
              </a:ext>
            </a:extLst>
          </p:cNvPr>
          <p:cNvSpPr/>
          <p:nvPr userDrawn="1"/>
        </p:nvSpPr>
        <p:spPr>
          <a:xfrm>
            <a:off x="128187" y="1387687"/>
            <a:ext cx="8904719" cy="53337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Content Placeholder 2">
            <a:extLst>
              <a:ext uri="{FF2B5EF4-FFF2-40B4-BE49-F238E27FC236}">
                <a16:creationId xmlns:a16="http://schemas.microsoft.com/office/drawing/2014/main" id="{17622F7B-EE07-4788-B5A8-B42B48121635}"/>
              </a:ext>
            </a:extLst>
          </p:cNvPr>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4789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421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009" y="151486"/>
            <a:ext cx="8776535" cy="1053474"/>
          </a:xfrm>
        </p:spPr>
        <p:txBody>
          <a:bodyPr/>
          <a:lstStyle>
            <a:lvl1pPr>
              <a:defRPr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EFD6C723-33FE-499B-8D76-3195849EA7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4125" y="5287681"/>
            <a:ext cx="1384420" cy="1490173"/>
          </a:xfrm>
          <a:prstGeom prst="rect">
            <a:avLst/>
          </a:prstGeom>
        </p:spPr>
      </p:pic>
    </p:spTree>
    <p:extLst>
      <p:ext uri="{BB962C8B-B14F-4D97-AF65-F5344CB8AC3E}">
        <p14:creationId xmlns:p14="http://schemas.microsoft.com/office/powerpoint/2010/main" val="834792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251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5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068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41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640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A60F2-5FC0-42EF-8B9C-8164E02BFD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 y="2166"/>
            <a:ext cx="9138228" cy="6853671"/>
          </a:xfrm>
          <a:prstGeom prst="rect">
            <a:avLst/>
          </a:prstGeom>
          <a:noFill/>
        </p:spPr>
      </p:pic>
      <p:sp>
        <p:nvSpPr>
          <p:cNvPr id="2" name="Title 1"/>
          <p:cNvSpPr>
            <a:spLocks noGrp="1"/>
          </p:cNvSpPr>
          <p:nvPr>
            <p:ph type="title"/>
          </p:nvPr>
        </p:nvSpPr>
        <p:spPr>
          <a:xfrm>
            <a:off x="202225" y="67011"/>
            <a:ext cx="8830682" cy="1325563"/>
          </a:xfrm>
        </p:spPr>
        <p:txBody>
          <a:bodyPr>
            <a:noAutofit/>
          </a:bodyPr>
          <a:lstStyle>
            <a:lvl1pPr>
              <a:defRPr sz="5500" b="0" cap="all" baseline="0">
                <a:solidFill>
                  <a:srgbClr val="638D8F"/>
                </a:solidFill>
                <a:effectLst/>
                <a:latin typeface="Kingthings Exeter" panose="02000000000000000000" pitchFamily="2" charset="0"/>
              </a:defRPr>
            </a:lvl1pPr>
          </a:lstStyle>
          <a:p>
            <a:r>
              <a:rPr lang="en-US" dirty="0"/>
              <a:t>Click to edit Master title</a:t>
            </a:r>
          </a:p>
        </p:txBody>
      </p:sp>
      <p:sp>
        <p:nvSpPr>
          <p:cNvPr id="3" name="Content Placeholder 2"/>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F4CEE4-815D-451B-96FB-9D21C7BDC208}" type="datetimeFigureOut">
              <a:rPr lang="en-US" smtClean="0"/>
              <a:t>12/29/2018</a:t>
            </a:fld>
            <a:endParaRPr lang="en-US"/>
          </a:p>
        </p:txBody>
      </p:sp>
    </p:spTree>
    <p:extLst>
      <p:ext uri="{BB962C8B-B14F-4D97-AF65-F5344CB8AC3E}">
        <p14:creationId xmlns:p14="http://schemas.microsoft.com/office/powerpoint/2010/main" val="4070309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805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93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990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37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621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9E34AEB6-986E-4078-8D5F-3F325DD11793}"/>
              </a:ext>
            </a:extLst>
          </p:cNvPr>
          <p:cNvSpPr/>
          <p:nvPr userDrawn="1"/>
        </p:nvSpPr>
        <p:spPr>
          <a:xfrm rot="10800000" flipH="1">
            <a:off x="0" y="928801"/>
            <a:ext cx="9765102" cy="337836"/>
          </a:xfrm>
          <a:prstGeom prst="triangle">
            <a:avLst>
              <a:gd name="adj" fmla="val 0"/>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DCEABD0F-401F-4295-AF84-8E3792241555}"/>
              </a:ext>
            </a:extLst>
          </p:cNvPr>
          <p:cNvSpPr/>
          <p:nvPr userDrawn="1"/>
        </p:nvSpPr>
        <p:spPr>
          <a:xfrm>
            <a:off x="1" y="-60385"/>
            <a:ext cx="9144000" cy="992038"/>
          </a:xfrm>
          <a:prstGeom prst="rect">
            <a:avLst/>
          </a:prstGeom>
          <a:solidFill>
            <a:srgbClr val="2E5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282009" y="151486"/>
            <a:ext cx="8776535" cy="1053474"/>
          </a:xfrm>
        </p:spPr>
        <p:txBody>
          <a:bodyPr/>
          <a:lstStyle>
            <a:lvl1pPr>
              <a:defRPr b="1" i="0" baseline="0">
                <a:solidFill>
                  <a:schemeClr val="bg1"/>
                </a:solidFill>
                <a:latin typeface="Ubuntu" panose="020B0504030602030204" pitchFamily="34" charset="0"/>
              </a:defRPr>
            </a:lvl1pPr>
          </a:lstStyle>
          <a:p>
            <a:r>
              <a:rPr lang="en-US" dirty="0"/>
              <a:t>CLICK TO ADD TITLE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EFD6C723-33FE-499B-8D76-3195849EA7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4125" y="5287681"/>
            <a:ext cx="1384420" cy="1490173"/>
          </a:xfrm>
          <a:prstGeom prst="rect">
            <a:avLst/>
          </a:prstGeom>
        </p:spPr>
      </p:pic>
    </p:spTree>
    <p:extLst>
      <p:ext uri="{BB962C8B-B14F-4D97-AF65-F5344CB8AC3E}">
        <p14:creationId xmlns:p14="http://schemas.microsoft.com/office/powerpoint/2010/main" val="4030757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2009" y="151486"/>
            <a:ext cx="8776535" cy="1053474"/>
          </a:xfrm>
        </p:spPr>
        <p:txBody>
          <a:bodyPr/>
          <a:lstStyle>
            <a:lvl1pPr>
              <a:defRPr b="1" i="0" baseline="0">
                <a:solidFill>
                  <a:schemeClr val="bg1"/>
                </a:solidFill>
                <a:latin typeface="Ubuntu" panose="020B0504030602030204" pitchFamily="34" charset="0"/>
              </a:defRPr>
            </a:lvl1pPr>
          </a:lstStyle>
          <a:p>
            <a:r>
              <a:rPr lang="en-US" dirty="0"/>
              <a:t>CLICK TO ADD TITLE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EFD6C723-33FE-499B-8D76-3195849EA7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4125" y="5287681"/>
            <a:ext cx="1384420" cy="1490173"/>
          </a:xfrm>
          <a:prstGeom prst="rect">
            <a:avLst/>
          </a:prstGeom>
        </p:spPr>
      </p:pic>
    </p:spTree>
    <p:extLst>
      <p:ext uri="{BB962C8B-B14F-4D97-AF65-F5344CB8AC3E}">
        <p14:creationId xmlns:p14="http://schemas.microsoft.com/office/powerpoint/2010/main" val="4046398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164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550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672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t>12/29/2018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238887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189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203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504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7886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360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884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t>12/29/2018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955443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t>12/29/2018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306163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t>12/29/2018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624300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t>12/29/2018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02134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12/29/2018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502244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12/29/2018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47211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t>12/29/2018</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t>‹#›</a:t>
            </a:fld>
            <a:endParaRPr lang="en-US"/>
          </a:p>
        </p:txBody>
      </p:sp>
    </p:spTree>
    <p:extLst>
      <p:ext uri="{BB962C8B-B14F-4D97-AF65-F5344CB8AC3E}">
        <p14:creationId xmlns:p14="http://schemas.microsoft.com/office/powerpoint/2010/main" val="1251886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50091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12/29/2018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54974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1.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4F1D7F-C6E3-4AB2-957B-F8672E609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F2A71A6B-F1EC-44EA-B0CF-29A8A572BCE7}"/>
              </a:ext>
            </a:extLst>
          </p:cNvPr>
          <p:cNvSpPr txBox="1"/>
          <p:nvPr/>
        </p:nvSpPr>
        <p:spPr>
          <a:xfrm>
            <a:off x="1599058" y="4934285"/>
            <a:ext cx="8717873" cy="12464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600" normalizeH="0" baseline="0" noProof="0" dirty="0">
                <a:ln>
                  <a:noFill/>
                </a:ln>
                <a:solidFill>
                  <a:srgbClr val="E0DBDB"/>
                </a:solidFill>
                <a:effectLst/>
                <a:uLnTx/>
                <a:uFillTx/>
                <a:latin typeface="Ubuntu" panose="020B0504030602030204" pitchFamily="34" charset="0"/>
                <a:ea typeface="+mn-ea"/>
                <a:cs typeface="+mn-cs"/>
              </a:rPr>
              <a:t>Together</a:t>
            </a:r>
          </a:p>
        </p:txBody>
      </p:sp>
      <p:sp>
        <p:nvSpPr>
          <p:cNvPr id="5" name="TextBox 4">
            <a:extLst>
              <a:ext uri="{FF2B5EF4-FFF2-40B4-BE49-F238E27FC236}">
                <a16:creationId xmlns:a16="http://schemas.microsoft.com/office/drawing/2014/main" id="{3CE252C4-9217-475D-B836-ED397EEED925}"/>
              </a:ext>
            </a:extLst>
          </p:cNvPr>
          <p:cNvSpPr txBox="1"/>
          <p:nvPr/>
        </p:nvSpPr>
        <p:spPr>
          <a:xfrm>
            <a:off x="1811048" y="6179490"/>
            <a:ext cx="5868141" cy="677108"/>
          </a:xfrm>
          <a:prstGeom prst="rect">
            <a:avLst/>
          </a:prstGeom>
          <a:solidFill>
            <a:srgbClr val="F3F2F6">
              <a:alpha val="25000"/>
            </a:srgbClr>
          </a:solid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003040"/>
                </a:solidFill>
                <a:effectLst/>
                <a:uLnTx/>
                <a:uFillTx/>
                <a:latin typeface="Ubuntu" panose="020B0504030602030204" pitchFamily="34" charset="0"/>
                <a:ea typeface="+mn-ea"/>
                <a:cs typeface="+mn-cs"/>
              </a:rPr>
              <a:t>TODAY </a:t>
            </a:r>
            <a:r>
              <a:rPr kumimoji="0" lang="en-US" sz="3800" b="1" i="0" u="none" strike="noStrike" kern="1200" cap="none" spc="0" normalizeH="0" baseline="0" noProof="0" dirty="0">
                <a:ln>
                  <a:noFill/>
                </a:ln>
                <a:solidFill>
                  <a:srgbClr val="305696"/>
                </a:solidFill>
                <a:effectLst/>
                <a:uLnTx/>
                <a:uFillTx/>
                <a:latin typeface="Ubuntu" panose="020B0504030602030204" pitchFamily="34" charset="0"/>
                <a:ea typeface="+mn-ea"/>
                <a:cs typeface="+mn-cs"/>
              </a:rPr>
              <a:t>&amp; NEXT SUNDAY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01055A-5740-43E3-AB5C-A6E16152BD95}"/>
              </a:ext>
            </a:extLst>
          </p:cNvPr>
          <p:cNvSpPr txBox="1"/>
          <p:nvPr/>
        </p:nvSpPr>
        <p:spPr>
          <a:xfrm>
            <a:off x="143115" y="4018882"/>
            <a:ext cx="8708997" cy="12464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600" normalizeH="0" baseline="0" noProof="0" dirty="0">
                <a:ln>
                  <a:noFill/>
                </a:ln>
                <a:solidFill>
                  <a:srgbClr val="E0DBDB"/>
                </a:solidFill>
                <a:effectLst/>
                <a:uLnTx/>
                <a:uFillTx/>
                <a:latin typeface="Ubuntu" panose="020B0504030602030204" pitchFamily="34" charset="0"/>
                <a:ea typeface="+mn-ea"/>
                <a:cs typeface="+mn-cs"/>
              </a:rPr>
              <a:t>Worship</a:t>
            </a:r>
            <a:endParaRPr kumimoji="0" lang="en-US" sz="7500" b="0" i="0" u="none" strike="noStrike" kern="1200" cap="none" spc="60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DC515FF-2B61-4C4F-9F3F-D6B41277767A}"/>
              </a:ext>
            </a:extLst>
          </p:cNvPr>
          <p:cNvPicPr>
            <a:picLocks noChangeAspect="1"/>
          </p:cNvPicPr>
          <p:nvPr/>
        </p:nvPicPr>
        <p:blipFill rotWithShape="1">
          <a:blip r:embed="rId3">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pic>
        <p:nvPicPr>
          <p:cNvPr id="8" name="Picture 7">
            <a:extLst>
              <a:ext uri="{FF2B5EF4-FFF2-40B4-BE49-F238E27FC236}">
                <a16:creationId xmlns:a16="http://schemas.microsoft.com/office/drawing/2014/main" id="{C0CD03B6-368A-412B-84CB-51329ECB9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5824" y="5339719"/>
            <a:ext cx="1274064" cy="1415626"/>
          </a:xfrm>
          <a:prstGeom prst="rect">
            <a:avLst/>
          </a:prstGeom>
        </p:spPr>
      </p:pic>
    </p:spTree>
    <p:extLst>
      <p:ext uri="{BB962C8B-B14F-4D97-AF65-F5344CB8AC3E}">
        <p14:creationId xmlns:p14="http://schemas.microsoft.com/office/powerpoint/2010/main" val="3807750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33B2AC-C2F8-40F4-AF38-E258737A835E}"/>
              </a:ext>
            </a:extLst>
          </p:cNvPr>
          <p:cNvSpPr txBox="1"/>
          <p:nvPr/>
        </p:nvSpPr>
        <p:spPr>
          <a:xfrm>
            <a:off x="0" y="747117"/>
            <a:ext cx="9144000" cy="752513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COME THOU KING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1"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Chorus: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Come Thou Fount come Thou King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Come Thou precious Prince of Peace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Hear Your bride to You we sing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Come Thou Fount of our blessing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1"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(repeat)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id="{EEF2F200-CBDE-4279-AE1E-8C595A6A009D}"/>
              </a:ext>
            </a:extLst>
          </p:cNvPr>
          <p:cNvSpPr txBox="1"/>
          <p:nvPr/>
        </p:nvSpPr>
        <p:spPr>
          <a:xfrm>
            <a:off x="0" y="131978"/>
            <a:ext cx="9144000"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COME THOU FOUNT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78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33B2AC-C2F8-40F4-AF38-E258737A835E}"/>
              </a:ext>
            </a:extLst>
          </p:cNvPr>
          <p:cNvSpPr txBox="1"/>
          <p:nvPr/>
        </p:nvSpPr>
        <p:spPr>
          <a:xfrm>
            <a:off x="0" y="747117"/>
            <a:ext cx="9144000" cy="412420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HOW DEEP THE FATHER’S LOVE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1867890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F2676DE-F0EA-4269-AD25-A43CBA2D05F7}"/>
              </a:ext>
            </a:extLst>
          </p:cNvPr>
          <p:cNvSpPr txBox="1"/>
          <p:nvPr/>
        </p:nvSpPr>
        <p:spPr>
          <a:xfrm>
            <a:off x="0" y="747117"/>
            <a:ext cx="9144000" cy="89255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HOW DEEP THE FATHER’S LOVE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deep the Father’s love for 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vast beyond all measure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That He should give His only Son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To make a wretch His treasure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the pain of searing loss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The Father turns His face away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As wounds which mar the Chosen One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Bring many sons to glory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334928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BC7C77D-72DB-4BA0-918F-97442B12E035}"/>
              </a:ext>
            </a:extLst>
          </p:cNvPr>
          <p:cNvSpPr txBox="1"/>
          <p:nvPr/>
        </p:nvSpPr>
        <p:spPr>
          <a:xfrm>
            <a:off x="0" y="747117"/>
            <a:ext cx="9144000" cy="844846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HOW DEEP THE FATHER’S LOVE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Behold the man upon the cross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My sin upon His shoulders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Ashamed I hear my mocking voice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Call out among the scoffers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It was my sin that held Him there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Until it was accomplished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His dying breath has brought me life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 know that it is finished</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1204637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A5741C-8B95-40BA-91D1-21F36DB4A3B1}"/>
              </a:ext>
            </a:extLst>
          </p:cNvPr>
          <p:cNvSpPr txBox="1"/>
          <p:nvPr/>
        </p:nvSpPr>
        <p:spPr>
          <a:xfrm>
            <a:off x="0" y="747117"/>
            <a:ext cx="9144000" cy="814069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HOW DEEP THE FATHER’S LOVE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 will not boast in anything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No gifts, no power, no wisdom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But I will boast in Jesus Christ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His death and resurrection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Why should I gain from His reward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 cannot give an answer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But this I know with all my heart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His wounds have paid my ransom </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1317992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C2A32EB-F3EE-4A38-9928-161D77ABC938}"/>
              </a:ext>
            </a:extLst>
          </p:cNvPr>
          <p:cNvSpPr txBox="1"/>
          <p:nvPr/>
        </p:nvSpPr>
        <p:spPr>
          <a:xfrm>
            <a:off x="0" y="747117"/>
            <a:ext cx="9144000" cy="510909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HOW DEEP THE FATHER’S LOVE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But this I know with all my heart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His wounds have paid my ransom </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1531316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C2A32EB-F3EE-4A38-9928-161D77ABC938}"/>
              </a:ext>
            </a:extLst>
          </p:cNvPr>
          <p:cNvSpPr txBox="1"/>
          <p:nvPr/>
        </p:nvSpPr>
        <p:spPr>
          <a:xfrm>
            <a:off x="0" y="747117"/>
            <a:ext cx="9144000" cy="415498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HOW GREAT THOU ART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1716108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C2A32EB-F3EE-4A38-9928-161D77ABC938}"/>
              </a:ext>
            </a:extLst>
          </p:cNvPr>
          <p:cNvSpPr txBox="1"/>
          <p:nvPr/>
        </p:nvSpPr>
        <p:spPr>
          <a:xfrm>
            <a:off x="0" y="747117"/>
            <a:ext cx="9144000" cy="89255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HOW GREAT THOU ART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Chorus: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Then sings my soul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My Savior God to Thee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Then sings my soul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My Savior God to Thee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2529112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C2A32EB-F3EE-4A38-9928-161D77ABC938}"/>
              </a:ext>
            </a:extLst>
          </p:cNvPr>
          <p:cNvSpPr txBox="1"/>
          <p:nvPr/>
        </p:nvSpPr>
        <p:spPr>
          <a:xfrm>
            <a:off x="0" y="747117"/>
            <a:ext cx="9144000" cy="844846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HOW GREAT THOU ART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Verse 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O Lord my God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When I in awesome wonder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Consider all the worlds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Thy hands have made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 see the stars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 hear the rolling thunder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Thy </a:t>
            </a:r>
            <a:r>
              <a:rPr kumimoji="0" lang="en-US" sz="3100" b="0" i="0" u="none" strike="noStrike" kern="1200" cap="none" spc="0" normalizeH="0" baseline="0" noProof="0" dirty="0" err="1">
                <a:ln>
                  <a:noFill/>
                </a:ln>
                <a:solidFill>
                  <a:prstClr val="black"/>
                </a:solidFill>
                <a:effectLst/>
                <a:uLnTx/>
                <a:uFillTx/>
                <a:latin typeface="Cooper Hewitt" pitchFamily="50" charset="0"/>
                <a:ea typeface="Cooper Hewitt" pitchFamily="50" charset="0"/>
                <a:cs typeface="+mn-cs"/>
              </a:rPr>
              <a:t>pow'r</a:t>
            </a: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 </a:t>
            </a:r>
            <a:r>
              <a:rPr kumimoji="0" lang="en-US" sz="3100" b="0" i="0" u="none" strike="noStrike" kern="1200" cap="none" spc="0" normalizeH="0" baseline="0" noProof="0" dirty="0" err="1">
                <a:ln>
                  <a:noFill/>
                </a:ln>
                <a:solidFill>
                  <a:prstClr val="black"/>
                </a:solidFill>
                <a:effectLst/>
                <a:uLnTx/>
                <a:uFillTx/>
                <a:latin typeface="Cooper Hewitt" pitchFamily="50" charset="0"/>
                <a:ea typeface="Cooper Hewitt" pitchFamily="50" charset="0"/>
                <a:cs typeface="+mn-cs"/>
              </a:rPr>
              <a:t>thru'out</a:t>
            </a: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The universe displayed </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1783480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C2A32EB-F3EE-4A38-9928-161D77ABC938}"/>
              </a:ext>
            </a:extLst>
          </p:cNvPr>
          <p:cNvSpPr txBox="1"/>
          <p:nvPr/>
        </p:nvSpPr>
        <p:spPr>
          <a:xfrm>
            <a:off x="0" y="747117"/>
            <a:ext cx="9144000" cy="89255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HOW GREAT THOU ART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Verse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When through the woods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And forest glades I wander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And hear the birds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Sing sweetly in the trees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When I look down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From lofty mountain grandeur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And hear the brook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And feel the gentle breeze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2523437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PSALM 113:1-4</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baseline="30000" dirty="0"/>
              <a:t>1 </a:t>
            </a:r>
            <a:r>
              <a:rPr lang="en-US" dirty="0"/>
              <a:t>Praise the </a:t>
            </a:r>
            <a:r>
              <a:rPr lang="en-US" cap="small" dirty="0"/>
              <a:t>Lord</a:t>
            </a:r>
            <a:r>
              <a:rPr lang="en-US" dirty="0"/>
              <a:t>!</a:t>
            </a:r>
            <a:br>
              <a:rPr lang="en-US" dirty="0"/>
            </a:br>
            <a:r>
              <a:rPr lang="en-US" dirty="0"/>
              <a:t>Praise, O servants of the </a:t>
            </a:r>
            <a:r>
              <a:rPr lang="en-US" cap="small" dirty="0"/>
              <a:t>Lord</a:t>
            </a:r>
            <a:r>
              <a:rPr lang="en-US" dirty="0"/>
              <a:t>,</a:t>
            </a:r>
            <a:br>
              <a:rPr lang="en-US" dirty="0"/>
            </a:br>
            <a:r>
              <a:rPr lang="en-US" dirty="0"/>
              <a:t>    praise the name of the </a:t>
            </a:r>
            <a:r>
              <a:rPr lang="en-US" cap="small" dirty="0"/>
              <a:t>Lord</a:t>
            </a:r>
            <a:r>
              <a:rPr lang="en-US" dirty="0"/>
              <a:t>!</a:t>
            </a:r>
          </a:p>
          <a:p>
            <a:pPr marL="0" indent="0">
              <a:buNone/>
            </a:pPr>
            <a:r>
              <a:rPr lang="en-US" b="1" baseline="30000" dirty="0"/>
              <a:t>2 </a:t>
            </a:r>
            <a:r>
              <a:rPr lang="en-US" dirty="0"/>
              <a:t>Blessed be the name of the </a:t>
            </a:r>
            <a:r>
              <a:rPr lang="en-US" cap="small" dirty="0"/>
              <a:t>Lord</a:t>
            </a:r>
            <a:br>
              <a:rPr lang="en-US" dirty="0"/>
            </a:br>
            <a:r>
              <a:rPr lang="en-US" dirty="0"/>
              <a:t>    from this time forth and forevermore!</a:t>
            </a:r>
            <a:br>
              <a:rPr lang="en-US" dirty="0"/>
            </a:br>
            <a:r>
              <a:rPr lang="en-US" b="1" baseline="30000" dirty="0"/>
              <a:t>3 </a:t>
            </a:r>
            <a:r>
              <a:rPr lang="en-US" dirty="0"/>
              <a:t>From the rising of the sun to its setting,</a:t>
            </a:r>
            <a:br>
              <a:rPr lang="en-US" dirty="0"/>
            </a:br>
            <a:r>
              <a:rPr lang="en-US" dirty="0"/>
              <a:t>    the name of the </a:t>
            </a:r>
            <a:r>
              <a:rPr lang="en-US" cap="small" dirty="0"/>
              <a:t>Lord</a:t>
            </a:r>
            <a:r>
              <a:rPr lang="en-US" dirty="0"/>
              <a:t> is to be praised!</a:t>
            </a:r>
          </a:p>
          <a:p>
            <a:pPr marL="0" indent="0">
              <a:buNone/>
            </a:pPr>
            <a:r>
              <a:rPr lang="en-US" b="1" baseline="30000" dirty="0"/>
              <a:t>4 </a:t>
            </a:r>
            <a:r>
              <a:rPr lang="en-US" dirty="0"/>
              <a:t>The </a:t>
            </a:r>
            <a:r>
              <a:rPr lang="en-US" cap="small" dirty="0"/>
              <a:t>Lord</a:t>
            </a:r>
            <a:r>
              <a:rPr lang="en-US" dirty="0"/>
              <a:t> is high above all nations,</a:t>
            </a:r>
            <a:br>
              <a:rPr lang="en-US" dirty="0"/>
            </a:br>
            <a:r>
              <a:rPr lang="en-US" dirty="0"/>
              <a:t>    and his glory above the heavens!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79056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C2A32EB-F3EE-4A38-9928-161D77ABC938}"/>
              </a:ext>
            </a:extLst>
          </p:cNvPr>
          <p:cNvSpPr txBox="1"/>
          <p:nvPr/>
        </p:nvSpPr>
        <p:spPr>
          <a:xfrm>
            <a:off x="0" y="747117"/>
            <a:ext cx="9144000" cy="89255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HOW GREAT THOU ART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Chorus:</a:t>
            </a: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Then sings my soul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My Savior God to Thee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Then sings my soul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My Savior God to Thee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2165220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C2A32EB-F3EE-4A38-9928-161D77ABC938}"/>
              </a:ext>
            </a:extLst>
          </p:cNvPr>
          <p:cNvSpPr txBox="1"/>
          <p:nvPr/>
        </p:nvSpPr>
        <p:spPr>
          <a:xfrm>
            <a:off x="0" y="747117"/>
            <a:ext cx="9144000" cy="89255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HOW GREAT THOU ART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Verse 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And when I think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That God His Son not sparing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Sent Him to die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 scarce can take it 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That on the cross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My burden gladly bearing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He bled and died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To take away my sin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2947723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C2A32EB-F3EE-4A38-9928-161D77ABC938}"/>
              </a:ext>
            </a:extLst>
          </p:cNvPr>
          <p:cNvSpPr txBox="1"/>
          <p:nvPr/>
        </p:nvSpPr>
        <p:spPr>
          <a:xfrm>
            <a:off x="0" y="747117"/>
            <a:ext cx="9144000" cy="89255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HOW GREAT THOU ART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Chorus:</a:t>
            </a: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Then sings my soul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My Savior God to Thee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Then sings my soul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My Savior God to Thee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3107219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C2A32EB-F3EE-4A38-9928-161D77ABC938}"/>
              </a:ext>
            </a:extLst>
          </p:cNvPr>
          <p:cNvSpPr txBox="1"/>
          <p:nvPr/>
        </p:nvSpPr>
        <p:spPr>
          <a:xfrm>
            <a:off x="0" y="747117"/>
            <a:ext cx="9144000" cy="89255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HOW GREAT THOU ART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Verse 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When Christ shall come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With shout of acclamation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And take me home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What joy shall fill my heart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Then I shall bow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In humble adoration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And there proclaim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My God 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1462223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C2A32EB-F3EE-4A38-9928-161D77ABC938}"/>
              </a:ext>
            </a:extLst>
          </p:cNvPr>
          <p:cNvSpPr txBox="1"/>
          <p:nvPr/>
        </p:nvSpPr>
        <p:spPr>
          <a:xfrm>
            <a:off x="0" y="747117"/>
            <a:ext cx="9144000" cy="89255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HOW GREAT THOU ART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Chorus:</a:t>
            </a: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Then sings my soul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My Savior God to Thee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Then sings my soul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My Savior God to Thee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644967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C2A32EB-F3EE-4A38-9928-161D77ABC938}"/>
              </a:ext>
            </a:extLst>
          </p:cNvPr>
          <p:cNvSpPr txBox="1"/>
          <p:nvPr/>
        </p:nvSpPr>
        <p:spPr>
          <a:xfrm>
            <a:off x="0" y="747117"/>
            <a:ext cx="9144000" cy="89255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HOW GREAT THOU ART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Chorus:</a:t>
            </a: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Then sings my soul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My Savior God to Thee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Then sings my soul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My Savior God to Thee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How great Thou 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2779559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4F1D7F-C6E3-4AB2-957B-F8672E609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F2A71A6B-F1EC-44EA-B0CF-29A8A572BCE7}"/>
              </a:ext>
            </a:extLst>
          </p:cNvPr>
          <p:cNvSpPr txBox="1"/>
          <p:nvPr/>
        </p:nvSpPr>
        <p:spPr>
          <a:xfrm>
            <a:off x="1599058" y="4934285"/>
            <a:ext cx="8717873" cy="12464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600" normalizeH="0" baseline="0" noProof="0" dirty="0">
                <a:ln>
                  <a:noFill/>
                </a:ln>
                <a:solidFill>
                  <a:srgbClr val="E0DBDB"/>
                </a:solidFill>
                <a:effectLst/>
                <a:uLnTx/>
                <a:uFillTx/>
                <a:latin typeface="Ubuntu" panose="020B0504030602030204" pitchFamily="34" charset="0"/>
                <a:ea typeface="+mn-ea"/>
                <a:cs typeface="+mn-cs"/>
              </a:rPr>
              <a:t>Together</a:t>
            </a:r>
          </a:p>
        </p:txBody>
      </p:sp>
      <p:sp>
        <p:nvSpPr>
          <p:cNvPr id="5" name="TextBox 4">
            <a:extLst>
              <a:ext uri="{FF2B5EF4-FFF2-40B4-BE49-F238E27FC236}">
                <a16:creationId xmlns:a16="http://schemas.microsoft.com/office/drawing/2014/main" id="{3CE252C4-9217-475D-B836-ED397EEED925}"/>
              </a:ext>
            </a:extLst>
          </p:cNvPr>
          <p:cNvSpPr txBox="1"/>
          <p:nvPr/>
        </p:nvSpPr>
        <p:spPr>
          <a:xfrm>
            <a:off x="1811048" y="6179490"/>
            <a:ext cx="5868141" cy="677108"/>
          </a:xfrm>
          <a:prstGeom prst="rect">
            <a:avLst/>
          </a:prstGeom>
          <a:solidFill>
            <a:srgbClr val="F3F2F6">
              <a:alpha val="25000"/>
            </a:srgbClr>
          </a:solid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003040"/>
                </a:solidFill>
                <a:effectLst/>
                <a:uLnTx/>
                <a:uFillTx/>
                <a:latin typeface="Ubuntu" panose="020B0504030602030204" pitchFamily="34" charset="0"/>
                <a:ea typeface="+mn-ea"/>
                <a:cs typeface="+mn-cs"/>
              </a:rPr>
              <a:t>TODAY </a:t>
            </a:r>
            <a:r>
              <a:rPr kumimoji="0" lang="en-US" sz="3800" b="1" i="0" u="none" strike="noStrike" kern="1200" cap="none" spc="0" normalizeH="0" baseline="0" noProof="0" dirty="0">
                <a:ln>
                  <a:noFill/>
                </a:ln>
                <a:solidFill>
                  <a:srgbClr val="305696"/>
                </a:solidFill>
                <a:effectLst/>
                <a:uLnTx/>
                <a:uFillTx/>
                <a:latin typeface="Ubuntu" panose="020B0504030602030204" pitchFamily="34" charset="0"/>
                <a:ea typeface="+mn-ea"/>
                <a:cs typeface="+mn-cs"/>
              </a:rPr>
              <a:t>&amp; NEXT SUNDAY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01055A-5740-43E3-AB5C-A6E16152BD95}"/>
              </a:ext>
            </a:extLst>
          </p:cNvPr>
          <p:cNvSpPr txBox="1"/>
          <p:nvPr/>
        </p:nvSpPr>
        <p:spPr>
          <a:xfrm>
            <a:off x="143115" y="4018882"/>
            <a:ext cx="8708997" cy="12464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600" normalizeH="0" baseline="0" noProof="0" dirty="0">
                <a:ln>
                  <a:noFill/>
                </a:ln>
                <a:solidFill>
                  <a:srgbClr val="E0DBDB"/>
                </a:solidFill>
                <a:effectLst/>
                <a:uLnTx/>
                <a:uFillTx/>
                <a:latin typeface="Ubuntu" panose="020B0504030602030204" pitchFamily="34" charset="0"/>
                <a:ea typeface="+mn-ea"/>
                <a:cs typeface="+mn-cs"/>
              </a:rPr>
              <a:t>Worship</a:t>
            </a:r>
            <a:endParaRPr kumimoji="0" lang="en-US" sz="7500" b="0" i="0" u="none" strike="noStrike" kern="1200" cap="none" spc="60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DC515FF-2B61-4C4F-9F3F-D6B41277767A}"/>
              </a:ext>
            </a:extLst>
          </p:cNvPr>
          <p:cNvPicPr>
            <a:picLocks noChangeAspect="1"/>
          </p:cNvPicPr>
          <p:nvPr/>
        </p:nvPicPr>
        <p:blipFill rotWithShape="1">
          <a:blip r:embed="rId3">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pic>
        <p:nvPicPr>
          <p:cNvPr id="8" name="Picture 7">
            <a:extLst>
              <a:ext uri="{FF2B5EF4-FFF2-40B4-BE49-F238E27FC236}">
                <a16:creationId xmlns:a16="http://schemas.microsoft.com/office/drawing/2014/main" id="{C0CD03B6-368A-412B-84CB-51329ECB9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5824" y="5339719"/>
            <a:ext cx="1274064" cy="1415626"/>
          </a:xfrm>
          <a:prstGeom prst="rect">
            <a:avLst/>
          </a:prstGeom>
        </p:spPr>
      </p:pic>
    </p:spTree>
    <p:extLst>
      <p:ext uri="{BB962C8B-B14F-4D97-AF65-F5344CB8AC3E}">
        <p14:creationId xmlns:p14="http://schemas.microsoft.com/office/powerpoint/2010/main" val="169976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 y="608"/>
            <a:ext cx="9141239" cy="6855929"/>
          </a:xfrm>
          <a:prstGeom prst="rect">
            <a:avLst/>
          </a:prstGeom>
        </p:spPr>
      </p:pic>
    </p:spTree>
    <p:extLst>
      <p:ext uri="{BB962C8B-B14F-4D97-AF65-F5344CB8AC3E}">
        <p14:creationId xmlns:p14="http://schemas.microsoft.com/office/powerpoint/2010/main" val="1735831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36D698-1F70-4702-9F8C-F777DB74A58A}"/>
              </a:ext>
            </a:extLst>
          </p:cNvPr>
          <p:cNvSpPr txBox="1">
            <a:spLocks/>
          </p:cNvSpPr>
          <p:nvPr/>
        </p:nvSpPr>
        <p:spPr>
          <a:xfrm>
            <a:off x="202225" y="342220"/>
            <a:ext cx="8830682" cy="11669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0" b="0" i="0" u="none" strike="noStrike" kern="1200" cap="none" spc="0" normalizeH="0" baseline="0" noProof="0" dirty="0">
                <a:ln>
                  <a:noFill/>
                </a:ln>
                <a:solidFill>
                  <a:srgbClr val="345D96"/>
                </a:solidFill>
                <a:effectLst/>
                <a:uLnTx/>
                <a:uFillTx/>
                <a:latin typeface="Kingthings Exeter" panose="02000000000000000000" pitchFamily="2" charset="0"/>
                <a:ea typeface="+mj-ea"/>
                <a:cs typeface="+mj-cs"/>
              </a:rPr>
              <a:t>Which is the greatest?</a:t>
            </a:r>
          </a:p>
        </p:txBody>
      </p:sp>
    </p:spTree>
    <p:extLst>
      <p:ext uri="{BB962C8B-B14F-4D97-AF65-F5344CB8AC3E}">
        <p14:creationId xmlns:p14="http://schemas.microsoft.com/office/powerpoint/2010/main" val="958786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36D698-1F70-4702-9F8C-F777DB74A58A}"/>
              </a:ext>
            </a:extLst>
          </p:cNvPr>
          <p:cNvSpPr txBox="1">
            <a:spLocks/>
          </p:cNvSpPr>
          <p:nvPr/>
        </p:nvSpPr>
        <p:spPr>
          <a:xfrm>
            <a:off x="202225" y="342220"/>
            <a:ext cx="8830682" cy="11669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0" b="0" i="0" u="none" strike="noStrike" kern="1200" cap="none" spc="0" normalizeH="0" baseline="0" noProof="0" dirty="0">
                <a:ln>
                  <a:noFill/>
                </a:ln>
                <a:solidFill>
                  <a:srgbClr val="345D96"/>
                </a:solidFill>
                <a:effectLst/>
                <a:uLnTx/>
                <a:uFillTx/>
                <a:latin typeface="Kingthings Exeter" panose="02000000000000000000" pitchFamily="2" charset="0"/>
                <a:ea typeface="+mj-ea"/>
                <a:cs typeface="+mj-cs"/>
              </a:rPr>
              <a:t>Which is the greatest?</a:t>
            </a:r>
          </a:p>
        </p:txBody>
      </p:sp>
      <p:pic>
        <p:nvPicPr>
          <p:cNvPr id="5" name="Picture 4">
            <a:extLst>
              <a:ext uri="{FF2B5EF4-FFF2-40B4-BE49-F238E27FC236}">
                <a16:creationId xmlns:a16="http://schemas.microsoft.com/office/drawing/2014/main" id="{CCAD9C55-8739-44A2-B76E-864E88392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0"/>
            <a:ext cx="5525795" cy="2455909"/>
          </a:xfrm>
          <a:prstGeom prst="rect">
            <a:avLst/>
          </a:prstGeom>
        </p:spPr>
      </p:pic>
      <p:pic>
        <p:nvPicPr>
          <p:cNvPr id="3" name="Picture 2">
            <a:extLst>
              <a:ext uri="{FF2B5EF4-FFF2-40B4-BE49-F238E27FC236}">
                <a16:creationId xmlns:a16="http://schemas.microsoft.com/office/drawing/2014/main" id="{2CBA2E63-9314-40B4-9413-39CB0C3B91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116" y="3429000"/>
            <a:ext cx="5780791" cy="3216013"/>
          </a:xfrm>
          <a:prstGeom prst="rect">
            <a:avLst/>
          </a:prstGeom>
        </p:spPr>
      </p:pic>
    </p:spTree>
    <p:extLst>
      <p:ext uri="{BB962C8B-B14F-4D97-AF65-F5344CB8AC3E}">
        <p14:creationId xmlns:p14="http://schemas.microsoft.com/office/powerpoint/2010/main" val="4103141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PSALM 113:5-9</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baseline="30000" dirty="0"/>
              <a:t>5 </a:t>
            </a:r>
            <a:r>
              <a:rPr lang="en-US" dirty="0"/>
              <a:t>Who is like the </a:t>
            </a:r>
            <a:r>
              <a:rPr lang="en-US" cap="small" dirty="0"/>
              <a:t>Lord</a:t>
            </a:r>
            <a:r>
              <a:rPr lang="en-US" dirty="0"/>
              <a:t> our God,</a:t>
            </a:r>
            <a:br>
              <a:rPr lang="en-US" dirty="0"/>
            </a:br>
            <a:r>
              <a:rPr lang="en-US" dirty="0"/>
              <a:t>    who is seated on high,</a:t>
            </a:r>
            <a:br>
              <a:rPr lang="en-US" dirty="0"/>
            </a:br>
            <a:r>
              <a:rPr lang="en-US" b="1" baseline="30000" dirty="0"/>
              <a:t>6 </a:t>
            </a:r>
            <a:r>
              <a:rPr lang="en-US" dirty="0"/>
              <a:t>who looks far down</a:t>
            </a:r>
            <a:br>
              <a:rPr lang="en-US" dirty="0"/>
            </a:br>
            <a:r>
              <a:rPr lang="en-US" dirty="0"/>
              <a:t>    on the heavens and the earth?</a:t>
            </a:r>
            <a:endParaRPr lang="en-US" sz="1100" dirty="0"/>
          </a:p>
          <a:p>
            <a:pPr marL="0" indent="0">
              <a:buNone/>
            </a:pPr>
            <a:r>
              <a:rPr lang="en-US" b="1" baseline="30000" dirty="0"/>
              <a:t>7 </a:t>
            </a:r>
            <a:r>
              <a:rPr lang="en-US" dirty="0"/>
              <a:t>He raises the poor from the dust</a:t>
            </a:r>
            <a:br>
              <a:rPr lang="en-US" dirty="0"/>
            </a:br>
            <a:r>
              <a:rPr lang="en-US" dirty="0"/>
              <a:t>    and lifts the needy from the ash heap,</a:t>
            </a:r>
            <a:br>
              <a:rPr lang="en-US" dirty="0"/>
            </a:br>
            <a:r>
              <a:rPr lang="en-US" b="1" baseline="30000" dirty="0"/>
              <a:t>8 </a:t>
            </a:r>
            <a:r>
              <a:rPr lang="en-US" dirty="0"/>
              <a:t>to make them sit with princes,</a:t>
            </a:r>
            <a:br>
              <a:rPr lang="en-US" dirty="0"/>
            </a:br>
            <a:r>
              <a:rPr lang="en-US" dirty="0"/>
              <a:t>    with the princes of his people.</a:t>
            </a:r>
          </a:p>
          <a:p>
            <a:pPr marL="0" indent="0">
              <a:buNone/>
            </a:pPr>
            <a:r>
              <a:rPr lang="en-US" b="1" baseline="30000" dirty="0"/>
              <a:t>9 </a:t>
            </a:r>
            <a:r>
              <a:rPr lang="en-US" dirty="0"/>
              <a:t>He gives the barren woman a home,</a:t>
            </a:r>
            <a:br>
              <a:rPr lang="en-US" dirty="0"/>
            </a:br>
            <a:r>
              <a:rPr lang="en-US" dirty="0"/>
              <a:t>    making her the joyous mother of children.</a:t>
            </a:r>
          </a:p>
          <a:p>
            <a:pPr marL="0" indent="0">
              <a:buNone/>
            </a:pPr>
            <a:r>
              <a:rPr lang="en-US" dirty="0"/>
              <a:t>Praise the </a:t>
            </a:r>
            <a:r>
              <a:rPr lang="en-US" cap="small" dirty="0"/>
              <a:t>Lord</a:t>
            </a:r>
            <a:r>
              <a:rPr lang="en-US" dirty="0"/>
              <a:t>!</a:t>
            </a:r>
          </a:p>
        </p:txBody>
      </p:sp>
    </p:spTree>
    <p:extLst>
      <p:ext uri="{BB962C8B-B14F-4D97-AF65-F5344CB8AC3E}">
        <p14:creationId xmlns:p14="http://schemas.microsoft.com/office/powerpoint/2010/main" val="216035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36D698-1F70-4702-9F8C-F777DB74A58A}"/>
              </a:ext>
            </a:extLst>
          </p:cNvPr>
          <p:cNvSpPr txBox="1">
            <a:spLocks/>
          </p:cNvSpPr>
          <p:nvPr/>
        </p:nvSpPr>
        <p:spPr>
          <a:xfrm>
            <a:off x="202225" y="342220"/>
            <a:ext cx="8830682" cy="11669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0" b="0" i="0" u="none" strike="noStrike" kern="1200" cap="none" spc="0" normalizeH="0" baseline="0" noProof="0" dirty="0">
                <a:ln>
                  <a:noFill/>
                </a:ln>
                <a:solidFill>
                  <a:srgbClr val="345D96"/>
                </a:solidFill>
                <a:effectLst/>
                <a:uLnTx/>
                <a:uFillTx/>
                <a:latin typeface="Kingthings Exeter" panose="02000000000000000000" pitchFamily="2" charset="0"/>
                <a:ea typeface="+mj-ea"/>
                <a:cs typeface="+mj-cs"/>
              </a:rPr>
              <a:t>Which is the greatest?</a:t>
            </a:r>
          </a:p>
        </p:txBody>
      </p:sp>
      <p:pic>
        <p:nvPicPr>
          <p:cNvPr id="3" name="Picture 2">
            <a:extLst>
              <a:ext uri="{FF2B5EF4-FFF2-40B4-BE49-F238E27FC236}">
                <a16:creationId xmlns:a16="http://schemas.microsoft.com/office/drawing/2014/main" id="{C0AD08A0-B1ED-4F6D-B954-B2E09ABE8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94" y="1837678"/>
            <a:ext cx="6325092" cy="2110011"/>
          </a:xfrm>
          <a:prstGeom prst="rect">
            <a:avLst/>
          </a:prstGeom>
        </p:spPr>
      </p:pic>
      <p:pic>
        <p:nvPicPr>
          <p:cNvPr id="5" name="Picture 4">
            <a:extLst>
              <a:ext uri="{FF2B5EF4-FFF2-40B4-BE49-F238E27FC236}">
                <a16:creationId xmlns:a16="http://schemas.microsoft.com/office/drawing/2014/main" id="{C726C518-CA92-4477-9D8D-727AFA33D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262" y="4482283"/>
            <a:ext cx="7517549" cy="2033497"/>
          </a:xfrm>
          <a:prstGeom prst="rect">
            <a:avLst/>
          </a:prstGeom>
        </p:spPr>
      </p:pic>
    </p:spTree>
    <p:extLst>
      <p:ext uri="{BB962C8B-B14F-4D97-AF65-F5344CB8AC3E}">
        <p14:creationId xmlns:p14="http://schemas.microsoft.com/office/powerpoint/2010/main" val="3135969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36D698-1F70-4702-9F8C-F777DB74A58A}"/>
              </a:ext>
            </a:extLst>
          </p:cNvPr>
          <p:cNvSpPr txBox="1">
            <a:spLocks/>
          </p:cNvSpPr>
          <p:nvPr/>
        </p:nvSpPr>
        <p:spPr>
          <a:xfrm>
            <a:off x="202225" y="342220"/>
            <a:ext cx="8830682" cy="11669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0" b="0" i="0" u="none" strike="noStrike" kern="1200" cap="none" spc="0" normalizeH="0" baseline="0" noProof="0" dirty="0">
                <a:ln>
                  <a:noFill/>
                </a:ln>
                <a:solidFill>
                  <a:srgbClr val="345D96"/>
                </a:solidFill>
                <a:effectLst/>
                <a:uLnTx/>
                <a:uFillTx/>
                <a:latin typeface="Kingthings Exeter" panose="02000000000000000000" pitchFamily="2" charset="0"/>
                <a:ea typeface="+mj-ea"/>
                <a:cs typeface="+mj-cs"/>
              </a:rPr>
              <a:t>Which is the greatest?</a:t>
            </a:r>
          </a:p>
        </p:txBody>
      </p:sp>
      <p:pic>
        <p:nvPicPr>
          <p:cNvPr id="5" name="Picture 4">
            <a:extLst>
              <a:ext uri="{FF2B5EF4-FFF2-40B4-BE49-F238E27FC236}">
                <a16:creationId xmlns:a16="http://schemas.microsoft.com/office/drawing/2014/main" id="{B765D5E7-1636-422B-898B-138E7DAB8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309" y="1988071"/>
            <a:ext cx="4265598" cy="4265598"/>
          </a:xfrm>
          <a:prstGeom prst="rect">
            <a:avLst/>
          </a:prstGeom>
        </p:spPr>
      </p:pic>
      <p:pic>
        <p:nvPicPr>
          <p:cNvPr id="10" name="Graphic 9">
            <a:extLst>
              <a:ext uri="{FF2B5EF4-FFF2-40B4-BE49-F238E27FC236}">
                <a16:creationId xmlns:a16="http://schemas.microsoft.com/office/drawing/2014/main" id="{D6BDF5BD-7117-4BE2-BC90-D1D3ED44AB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508" y="1757779"/>
            <a:ext cx="3593103" cy="4414095"/>
          </a:xfrm>
          <a:prstGeom prst="rect">
            <a:avLst/>
          </a:prstGeom>
        </p:spPr>
      </p:pic>
    </p:spTree>
    <p:extLst>
      <p:ext uri="{BB962C8B-B14F-4D97-AF65-F5344CB8AC3E}">
        <p14:creationId xmlns:p14="http://schemas.microsoft.com/office/powerpoint/2010/main" val="1220739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36D698-1F70-4702-9F8C-F777DB74A58A}"/>
              </a:ext>
            </a:extLst>
          </p:cNvPr>
          <p:cNvSpPr txBox="1">
            <a:spLocks/>
          </p:cNvSpPr>
          <p:nvPr/>
        </p:nvSpPr>
        <p:spPr>
          <a:xfrm>
            <a:off x="202225" y="342220"/>
            <a:ext cx="8830682" cy="11669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0" b="0" i="0" u="none" strike="noStrike" kern="1200" cap="none" spc="0" normalizeH="0" baseline="0" noProof="0" dirty="0">
                <a:ln>
                  <a:noFill/>
                </a:ln>
                <a:solidFill>
                  <a:srgbClr val="345D96"/>
                </a:solidFill>
                <a:effectLst/>
                <a:uLnTx/>
                <a:uFillTx/>
                <a:latin typeface="Kingthings Exeter" panose="02000000000000000000" pitchFamily="2" charset="0"/>
                <a:ea typeface="+mj-ea"/>
                <a:cs typeface="+mj-cs"/>
              </a:rPr>
              <a:t>Which is the greatest?</a:t>
            </a:r>
          </a:p>
        </p:txBody>
      </p:sp>
      <p:pic>
        <p:nvPicPr>
          <p:cNvPr id="5" name="Picture 4">
            <a:extLst>
              <a:ext uri="{FF2B5EF4-FFF2-40B4-BE49-F238E27FC236}">
                <a16:creationId xmlns:a16="http://schemas.microsoft.com/office/drawing/2014/main" id="{F2A6C219-FF40-433A-B1D0-E1512DA2B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658" y="4074724"/>
            <a:ext cx="5353236" cy="2286596"/>
          </a:xfrm>
          <a:prstGeom prst="rect">
            <a:avLst/>
          </a:prstGeom>
        </p:spPr>
      </p:pic>
      <p:pic>
        <p:nvPicPr>
          <p:cNvPr id="8" name="Picture 7">
            <a:extLst>
              <a:ext uri="{FF2B5EF4-FFF2-40B4-BE49-F238E27FC236}">
                <a16:creationId xmlns:a16="http://schemas.microsoft.com/office/drawing/2014/main" id="{8E0A12A6-7500-4243-A823-3A2F0A67A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93" y="1067760"/>
            <a:ext cx="4740676" cy="4740676"/>
          </a:xfrm>
          <a:prstGeom prst="rect">
            <a:avLst/>
          </a:prstGeom>
        </p:spPr>
      </p:pic>
    </p:spTree>
    <p:extLst>
      <p:ext uri="{BB962C8B-B14F-4D97-AF65-F5344CB8AC3E}">
        <p14:creationId xmlns:p14="http://schemas.microsoft.com/office/powerpoint/2010/main" val="710948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36D698-1F70-4702-9F8C-F777DB74A58A}"/>
              </a:ext>
            </a:extLst>
          </p:cNvPr>
          <p:cNvSpPr txBox="1">
            <a:spLocks/>
          </p:cNvSpPr>
          <p:nvPr/>
        </p:nvSpPr>
        <p:spPr>
          <a:xfrm>
            <a:off x="202225" y="342220"/>
            <a:ext cx="8830682" cy="11669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0" b="0" i="0" u="none" strike="noStrike" kern="1200" cap="none" spc="0" normalizeH="0" baseline="0" noProof="0" dirty="0">
                <a:ln>
                  <a:noFill/>
                </a:ln>
                <a:solidFill>
                  <a:srgbClr val="345D96"/>
                </a:solidFill>
                <a:effectLst/>
                <a:uLnTx/>
                <a:uFillTx/>
                <a:latin typeface="Kingthings Exeter" panose="02000000000000000000" pitchFamily="2" charset="0"/>
                <a:ea typeface="+mj-ea"/>
                <a:cs typeface="+mj-cs"/>
              </a:rPr>
              <a:t>Which is the greatest?</a:t>
            </a:r>
          </a:p>
        </p:txBody>
      </p:sp>
      <p:pic>
        <p:nvPicPr>
          <p:cNvPr id="3" name="Picture 2">
            <a:extLst>
              <a:ext uri="{FF2B5EF4-FFF2-40B4-BE49-F238E27FC236}">
                <a16:creationId xmlns:a16="http://schemas.microsoft.com/office/drawing/2014/main" id="{8AB41A4F-2928-4A71-9F87-5CF8737C2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66" y="1731561"/>
            <a:ext cx="8686800" cy="4886325"/>
          </a:xfrm>
          <a:prstGeom prst="rect">
            <a:avLst/>
          </a:prstGeom>
        </p:spPr>
      </p:pic>
    </p:spTree>
    <p:extLst>
      <p:ext uri="{BB962C8B-B14F-4D97-AF65-F5344CB8AC3E}">
        <p14:creationId xmlns:p14="http://schemas.microsoft.com/office/powerpoint/2010/main" val="3107981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36D698-1F70-4702-9F8C-F777DB74A58A}"/>
              </a:ext>
            </a:extLst>
          </p:cNvPr>
          <p:cNvSpPr txBox="1">
            <a:spLocks/>
          </p:cNvSpPr>
          <p:nvPr/>
        </p:nvSpPr>
        <p:spPr>
          <a:xfrm>
            <a:off x="202225" y="342220"/>
            <a:ext cx="8830682" cy="11669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0" b="0" i="0" u="none" strike="noStrike" kern="1200" cap="none" spc="0" normalizeH="0" baseline="0" noProof="0" dirty="0">
                <a:ln>
                  <a:noFill/>
                </a:ln>
                <a:solidFill>
                  <a:srgbClr val="345D96"/>
                </a:solidFill>
                <a:effectLst/>
                <a:uLnTx/>
                <a:uFillTx/>
                <a:latin typeface="Kingthings Exeter" panose="02000000000000000000" pitchFamily="2" charset="0"/>
                <a:ea typeface="+mj-ea"/>
                <a:cs typeface="+mj-cs"/>
              </a:rPr>
              <a:t>Which is the greatest?</a:t>
            </a:r>
          </a:p>
        </p:txBody>
      </p:sp>
      <p:sp>
        <p:nvSpPr>
          <p:cNvPr id="2" name="TextBox 1">
            <a:extLst>
              <a:ext uri="{FF2B5EF4-FFF2-40B4-BE49-F238E27FC236}">
                <a16:creationId xmlns:a16="http://schemas.microsoft.com/office/drawing/2014/main" id="{87A4CBB7-EC82-4141-8428-F0D90281834E}"/>
              </a:ext>
            </a:extLst>
          </p:cNvPr>
          <p:cNvSpPr txBox="1"/>
          <p:nvPr/>
        </p:nvSpPr>
        <p:spPr>
          <a:xfrm>
            <a:off x="479394" y="1988601"/>
            <a:ext cx="7989903" cy="3939540"/>
          </a:xfrm>
          <a:prstGeom prst="rect">
            <a:avLst/>
          </a:prstGeom>
          <a:noFill/>
        </p:spPr>
        <p:txBody>
          <a:bodyPr wrap="square" rtlCol="0">
            <a:spAutoFit/>
          </a:bodyPr>
          <a:lstStyle/>
          <a:p>
            <a:pPr algn="ctr"/>
            <a:r>
              <a:rPr lang="en-US" sz="25000" dirty="0"/>
              <a:t>5 &gt; 3</a:t>
            </a:r>
          </a:p>
        </p:txBody>
      </p:sp>
    </p:spTree>
    <p:extLst>
      <p:ext uri="{BB962C8B-B14F-4D97-AF65-F5344CB8AC3E}">
        <p14:creationId xmlns:p14="http://schemas.microsoft.com/office/powerpoint/2010/main" val="2269025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36D698-1F70-4702-9F8C-F777DB74A58A}"/>
              </a:ext>
            </a:extLst>
          </p:cNvPr>
          <p:cNvSpPr txBox="1">
            <a:spLocks/>
          </p:cNvSpPr>
          <p:nvPr/>
        </p:nvSpPr>
        <p:spPr>
          <a:xfrm>
            <a:off x="202225" y="146910"/>
            <a:ext cx="8830682" cy="11669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0" b="0" i="0" u="none" strike="noStrike" kern="1200" cap="none" spc="0" normalizeH="0" baseline="0" noProof="0" dirty="0">
                <a:ln>
                  <a:noFill/>
                </a:ln>
                <a:solidFill>
                  <a:srgbClr val="345D96"/>
                </a:solidFill>
                <a:effectLst/>
                <a:uLnTx/>
                <a:uFillTx/>
                <a:latin typeface="Kingthings Exeter" panose="02000000000000000000" pitchFamily="2" charset="0"/>
                <a:ea typeface="+mj-ea"/>
                <a:cs typeface="+mj-cs"/>
              </a:rPr>
              <a:t>Which is the greatest?</a:t>
            </a:r>
          </a:p>
        </p:txBody>
      </p:sp>
      <p:pic>
        <p:nvPicPr>
          <p:cNvPr id="3" name="Picture 2">
            <a:extLst>
              <a:ext uri="{FF2B5EF4-FFF2-40B4-BE49-F238E27FC236}">
                <a16:creationId xmlns:a16="http://schemas.microsoft.com/office/drawing/2014/main" id="{21C1175F-40FF-44D8-AC43-370D5761D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285" y="1401192"/>
            <a:ext cx="8185212" cy="5456808"/>
          </a:xfrm>
          <a:prstGeom prst="rect">
            <a:avLst/>
          </a:prstGeom>
        </p:spPr>
      </p:pic>
    </p:spTree>
    <p:extLst>
      <p:ext uri="{BB962C8B-B14F-4D97-AF65-F5344CB8AC3E}">
        <p14:creationId xmlns:p14="http://schemas.microsoft.com/office/powerpoint/2010/main" val="3701821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22:24-27</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baseline="30000" dirty="0"/>
              <a:t>24 </a:t>
            </a:r>
            <a:r>
              <a:rPr lang="en-US" dirty="0"/>
              <a:t>A dispute also arose among them, as to which of them was to be regarded as the greatest. </a:t>
            </a:r>
            <a:r>
              <a:rPr lang="en-US" b="1" baseline="30000" dirty="0"/>
              <a:t>25 </a:t>
            </a:r>
            <a:r>
              <a:rPr lang="en-US" dirty="0"/>
              <a:t>And he said to them, “The kings of the Gentiles exercise lordship over them, and those in authority over them are called benefactors. </a:t>
            </a:r>
            <a:r>
              <a:rPr lang="en-US" b="1" baseline="30000" dirty="0"/>
              <a:t>26 </a:t>
            </a:r>
            <a:r>
              <a:rPr lang="en-US" dirty="0"/>
              <a:t>But not so with you. Rather, let the greatest among you become as the youngest, and the leader as one who serves. </a:t>
            </a:r>
            <a:r>
              <a:rPr lang="en-US" b="1" baseline="30000" dirty="0"/>
              <a:t>27 </a:t>
            </a:r>
            <a:r>
              <a:rPr lang="en-US" dirty="0"/>
              <a:t>For who is the greater, one who reclines at table or one who serves? Is it not the one who reclines at table? But I am among you as the one who serves.</a:t>
            </a:r>
          </a:p>
        </p:txBody>
      </p:sp>
    </p:spTree>
    <p:extLst>
      <p:ext uri="{BB962C8B-B14F-4D97-AF65-F5344CB8AC3E}">
        <p14:creationId xmlns:p14="http://schemas.microsoft.com/office/powerpoint/2010/main" val="2963905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103387" y="0"/>
            <a:ext cx="11350774" cy="8513080"/>
          </a:xfrm>
          <a:prstGeom prst="rect">
            <a:avLst/>
          </a:prstGeom>
        </p:spPr>
      </p:pic>
      <p:sp>
        <p:nvSpPr>
          <p:cNvPr id="3" name="Rounded Rectangle 6">
            <a:extLst>
              <a:ext uri="{FF2B5EF4-FFF2-40B4-BE49-F238E27FC236}">
                <a16:creationId xmlns:a16="http://schemas.microsoft.com/office/drawing/2014/main" id="{1307BDD7-9368-4210-A28C-63204FB2102F}"/>
              </a:ext>
            </a:extLst>
          </p:cNvPr>
          <p:cNvSpPr/>
          <p:nvPr/>
        </p:nvSpPr>
        <p:spPr>
          <a:xfrm rot="10800000">
            <a:off x="310718" y="133151"/>
            <a:ext cx="8631058" cy="1331667"/>
          </a:xfrm>
          <a:prstGeom prst="roundRect">
            <a:avLst/>
          </a:prstGeom>
          <a:solidFill>
            <a:srgbClr val="638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Big Idea: King Jesus teaches us, then shows us the upside down path to greatness!</a:t>
            </a:r>
            <a:endParaRPr lang="en-US" sz="3600" i="1" dirty="0"/>
          </a:p>
        </p:txBody>
      </p:sp>
    </p:spTree>
    <p:extLst>
      <p:ext uri="{BB962C8B-B14F-4D97-AF65-F5344CB8AC3E}">
        <p14:creationId xmlns:p14="http://schemas.microsoft.com/office/powerpoint/2010/main" val="2955999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387" y="0"/>
            <a:ext cx="11350774" cy="8513080"/>
          </a:xfrm>
          <a:prstGeom prst="rect">
            <a:avLst/>
          </a:prstGeom>
        </p:spPr>
      </p:pic>
      <p:sp>
        <p:nvSpPr>
          <p:cNvPr id="3" name="Rounded Rectangle 6">
            <a:extLst>
              <a:ext uri="{FF2B5EF4-FFF2-40B4-BE49-F238E27FC236}">
                <a16:creationId xmlns:a16="http://schemas.microsoft.com/office/drawing/2014/main" id="{1307BDD7-9368-4210-A28C-63204FB2102F}"/>
              </a:ext>
            </a:extLst>
          </p:cNvPr>
          <p:cNvSpPr/>
          <p:nvPr/>
        </p:nvSpPr>
        <p:spPr>
          <a:xfrm>
            <a:off x="310718" y="133151"/>
            <a:ext cx="8631058" cy="1331667"/>
          </a:xfrm>
          <a:prstGeom prst="roundRect">
            <a:avLst/>
          </a:prstGeom>
          <a:solidFill>
            <a:srgbClr val="638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Big Idea: King Jesus teaches us, then shows us the upside down path to greatness!</a:t>
            </a:r>
            <a:endParaRPr lang="en-US" sz="3600" i="1" dirty="0"/>
          </a:p>
        </p:txBody>
      </p:sp>
    </p:spTree>
    <p:extLst>
      <p:ext uri="{BB962C8B-B14F-4D97-AF65-F5344CB8AC3E}">
        <p14:creationId xmlns:p14="http://schemas.microsoft.com/office/powerpoint/2010/main" val="1537528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009D4F-1AB1-482E-B2B6-368F8BC96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858" y="4065627"/>
            <a:ext cx="2854049" cy="2669520"/>
          </a:xfrm>
          <a:prstGeom prst="rect">
            <a:avLst/>
          </a:prstGeom>
        </p:spPr>
      </p:pic>
      <p:sp>
        <p:nvSpPr>
          <p:cNvPr id="5" name="TextBox 4">
            <a:extLst>
              <a:ext uri="{FF2B5EF4-FFF2-40B4-BE49-F238E27FC236}">
                <a16:creationId xmlns:a16="http://schemas.microsoft.com/office/drawing/2014/main" id="{6E1F6ECB-4CFE-4B9F-B8CA-B2B2DE05D4E6}"/>
              </a:ext>
            </a:extLst>
          </p:cNvPr>
          <p:cNvSpPr txBox="1"/>
          <p:nvPr/>
        </p:nvSpPr>
        <p:spPr>
          <a:xfrm>
            <a:off x="221942" y="1393794"/>
            <a:ext cx="8673483" cy="5262979"/>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t>College Heights began as the Central Baptist Mission in December, 1953 as a home fellowship that met on Tuesday nights at 420 Colorado St. The average attendance was seven. The first meetings were held in a second-floor hall at the intersection of Third Street and </a:t>
            </a:r>
            <a:r>
              <a:rPr lang="en-US" sz="2400" dirty="0" err="1"/>
              <a:t>Poyntz</a:t>
            </a:r>
            <a:r>
              <a:rPr lang="en-US" sz="2400" dirty="0"/>
              <a:t>. </a:t>
            </a:r>
          </a:p>
          <a:p>
            <a:pPr marL="285750" lvl="0" indent="-285750">
              <a:buFont typeface="Arial" panose="020B0604020202020204" pitchFamily="34" charset="0"/>
              <a:buChar char="•"/>
            </a:pPr>
            <a:r>
              <a:rPr lang="en-US" sz="2400" dirty="0"/>
              <a:t>The mission constituted on August 31, 1954 and the church had 48 members. The services during the first two years were held in the Seventh-day Adventist building at Sixth </a:t>
            </a:r>
          </a:p>
          <a:p>
            <a:pPr lvl="0"/>
            <a:r>
              <a:rPr lang="en-US" sz="2400" dirty="0"/>
              <a:t>    and Laramie.</a:t>
            </a:r>
          </a:p>
          <a:p>
            <a:pPr marL="285750" lvl="0" indent="-285750">
              <a:buFont typeface="Arial" panose="020B0604020202020204" pitchFamily="34" charset="0"/>
              <a:buChar char="•"/>
            </a:pPr>
            <a:r>
              <a:rPr lang="en-US" sz="2400" dirty="0"/>
              <a:t>The first building on the present property </a:t>
            </a:r>
          </a:p>
          <a:p>
            <a:pPr lvl="0"/>
            <a:r>
              <a:rPr lang="en-US" sz="2400" dirty="0"/>
              <a:t>    was completed in 1957. The building, </a:t>
            </a:r>
          </a:p>
          <a:p>
            <a:pPr lvl="0"/>
            <a:r>
              <a:rPr lang="en-US" sz="2400" dirty="0"/>
              <a:t>    consisting of a 230 seat auditorium, a </a:t>
            </a:r>
          </a:p>
          <a:p>
            <a:pPr lvl="0"/>
            <a:r>
              <a:rPr lang="en-US" sz="2400" dirty="0"/>
              <a:t>    fellowship hall, and a kitchen, was </a:t>
            </a:r>
          </a:p>
          <a:p>
            <a:pPr lvl="0"/>
            <a:r>
              <a:rPr lang="en-US" sz="2400" dirty="0"/>
              <a:t>    completed in April, 1967. </a:t>
            </a:r>
          </a:p>
        </p:txBody>
      </p:sp>
      <p:sp>
        <p:nvSpPr>
          <p:cNvPr id="6" name="Title 1">
            <a:extLst>
              <a:ext uri="{FF2B5EF4-FFF2-40B4-BE49-F238E27FC236}">
                <a16:creationId xmlns:a16="http://schemas.microsoft.com/office/drawing/2014/main" id="{5F36D698-1F70-4702-9F8C-F777DB74A58A}"/>
              </a:ext>
            </a:extLst>
          </p:cNvPr>
          <p:cNvSpPr txBox="1">
            <a:spLocks/>
          </p:cNvSpPr>
          <p:nvPr/>
        </p:nvSpPr>
        <p:spPr>
          <a:xfrm>
            <a:off x="202225" y="342220"/>
            <a:ext cx="8830682" cy="11669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500" dirty="0">
                <a:solidFill>
                  <a:srgbClr val="345D96"/>
                </a:solidFill>
                <a:latin typeface="Kingthings Exeter" panose="02000000000000000000" pitchFamily="2" charset="0"/>
              </a:rPr>
              <a:t>College Heights History</a:t>
            </a:r>
          </a:p>
        </p:txBody>
      </p:sp>
    </p:spTree>
    <p:extLst>
      <p:ext uri="{BB962C8B-B14F-4D97-AF65-F5344CB8AC3E}">
        <p14:creationId xmlns:p14="http://schemas.microsoft.com/office/powerpoint/2010/main" val="398249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33B2AC-C2F8-40F4-AF38-E258737A835E}"/>
              </a:ext>
            </a:extLst>
          </p:cNvPr>
          <p:cNvSpPr txBox="1"/>
          <p:nvPr/>
        </p:nvSpPr>
        <p:spPr>
          <a:xfrm>
            <a:off x="0" y="747117"/>
            <a:ext cx="9144000" cy="415498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COME THOU KING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id="{EEF2F200-CBDE-4279-AE1E-8C595A6A009D}"/>
              </a:ext>
            </a:extLst>
          </p:cNvPr>
          <p:cNvSpPr txBox="1"/>
          <p:nvPr/>
        </p:nvSpPr>
        <p:spPr>
          <a:xfrm>
            <a:off x="0" y="131978"/>
            <a:ext cx="9144000"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COME THOU FOUNT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184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009D4F-1AB1-482E-B2B6-368F8BC96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858" y="4065627"/>
            <a:ext cx="2854049" cy="2669520"/>
          </a:xfrm>
          <a:prstGeom prst="rect">
            <a:avLst/>
          </a:prstGeom>
        </p:spPr>
      </p:pic>
      <p:sp>
        <p:nvSpPr>
          <p:cNvPr id="5" name="TextBox 4">
            <a:extLst>
              <a:ext uri="{FF2B5EF4-FFF2-40B4-BE49-F238E27FC236}">
                <a16:creationId xmlns:a16="http://schemas.microsoft.com/office/drawing/2014/main" id="{6E1F6ECB-4CFE-4B9F-B8CA-B2B2DE05D4E6}"/>
              </a:ext>
            </a:extLst>
          </p:cNvPr>
          <p:cNvSpPr txBox="1"/>
          <p:nvPr/>
        </p:nvSpPr>
        <p:spPr>
          <a:xfrm>
            <a:off x="221942" y="1393794"/>
            <a:ext cx="8673483" cy="4524315"/>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t>In 1975 the church changed the name to College Heights Baptist.</a:t>
            </a:r>
          </a:p>
          <a:p>
            <a:pPr marL="285750" lvl="0" indent="-285750">
              <a:buFont typeface="Arial" panose="020B0604020202020204" pitchFamily="34" charset="0"/>
              <a:buChar char="•"/>
            </a:pPr>
            <a:r>
              <a:rPr lang="en-US" sz="2400" dirty="0"/>
              <a:t>During the 1980's, College Heights established three new missions, each of which has since been constituted as a self-sustaining church: one of those is New Hope Community Church, September 8, 1991. That’s where Tallgrass Community Church came from. So, in a sense, we, Tallgrass Church, are your grandchild! Church planting</a:t>
            </a:r>
            <a:r>
              <a:rPr lang="en-US" dirty="0"/>
              <a:t>—</a:t>
            </a:r>
            <a:r>
              <a:rPr lang="en-US" sz="2400" dirty="0"/>
              <a:t>that’s awesome!</a:t>
            </a:r>
          </a:p>
          <a:p>
            <a:pPr marL="285750" lvl="0" indent="-285750">
              <a:buFont typeface="Arial" panose="020B0604020202020204" pitchFamily="34" charset="0"/>
              <a:buChar char="•"/>
            </a:pPr>
            <a:r>
              <a:rPr lang="en-US" sz="2400" dirty="0"/>
              <a:t>Since 1982, College Heights Baptist Church has </a:t>
            </a:r>
          </a:p>
          <a:p>
            <a:pPr lvl="0"/>
            <a:r>
              <a:rPr lang="en-US" sz="2400" dirty="0"/>
              <a:t>    sponsored Conversational English classes </a:t>
            </a:r>
          </a:p>
          <a:p>
            <a:pPr lvl="0"/>
            <a:r>
              <a:rPr lang="en-US" sz="2400" dirty="0"/>
              <a:t>    with hundreds of students from all over </a:t>
            </a:r>
          </a:p>
          <a:p>
            <a:pPr lvl="0"/>
            <a:r>
              <a:rPr lang="en-US" sz="2400" dirty="0"/>
              <a:t>    the world having participated in the </a:t>
            </a:r>
          </a:p>
          <a:p>
            <a:pPr lvl="0"/>
            <a:r>
              <a:rPr lang="en-US" sz="2400" dirty="0"/>
              <a:t>    program. </a:t>
            </a:r>
          </a:p>
        </p:txBody>
      </p:sp>
      <p:sp>
        <p:nvSpPr>
          <p:cNvPr id="6" name="Title 1">
            <a:extLst>
              <a:ext uri="{FF2B5EF4-FFF2-40B4-BE49-F238E27FC236}">
                <a16:creationId xmlns:a16="http://schemas.microsoft.com/office/drawing/2014/main" id="{5F36D698-1F70-4702-9F8C-F777DB74A58A}"/>
              </a:ext>
            </a:extLst>
          </p:cNvPr>
          <p:cNvSpPr txBox="1">
            <a:spLocks/>
          </p:cNvSpPr>
          <p:nvPr/>
        </p:nvSpPr>
        <p:spPr>
          <a:xfrm>
            <a:off x="202225" y="342220"/>
            <a:ext cx="8830682" cy="11669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500" dirty="0">
                <a:solidFill>
                  <a:srgbClr val="345D96"/>
                </a:solidFill>
                <a:latin typeface="Kingthings Exeter" panose="02000000000000000000" pitchFamily="2" charset="0"/>
              </a:rPr>
              <a:t>College Heights History</a:t>
            </a:r>
          </a:p>
        </p:txBody>
      </p:sp>
    </p:spTree>
    <p:extLst>
      <p:ext uri="{BB962C8B-B14F-4D97-AF65-F5344CB8AC3E}">
        <p14:creationId xmlns:p14="http://schemas.microsoft.com/office/powerpoint/2010/main" val="91122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009D4F-1AB1-482E-B2B6-368F8BC96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858" y="4065627"/>
            <a:ext cx="2854049" cy="2669520"/>
          </a:xfrm>
          <a:prstGeom prst="rect">
            <a:avLst/>
          </a:prstGeom>
        </p:spPr>
      </p:pic>
      <p:sp>
        <p:nvSpPr>
          <p:cNvPr id="5" name="TextBox 4">
            <a:extLst>
              <a:ext uri="{FF2B5EF4-FFF2-40B4-BE49-F238E27FC236}">
                <a16:creationId xmlns:a16="http://schemas.microsoft.com/office/drawing/2014/main" id="{6E1F6ECB-4CFE-4B9F-B8CA-B2B2DE05D4E6}"/>
              </a:ext>
            </a:extLst>
          </p:cNvPr>
          <p:cNvSpPr txBox="1"/>
          <p:nvPr/>
        </p:nvSpPr>
        <p:spPr>
          <a:xfrm>
            <a:off x="221942" y="1393794"/>
            <a:ext cx="8673483" cy="3970318"/>
          </a:xfrm>
          <a:prstGeom prst="rect">
            <a:avLst/>
          </a:prstGeom>
          <a:noFill/>
        </p:spPr>
        <p:txBody>
          <a:bodyPr wrap="square" rtlCol="0">
            <a:spAutoFit/>
          </a:bodyPr>
          <a:lstStyle/>
          <a:p>
            <a:pPr lvl="0"/>
            <a:r>
              <a:rPr lang="en-US" sz="2800" dirty="0"/>
              <a:t>Remaining focused on the objective, "To lead lost people to a saving knowledge of Jesus Christ and to lead Christians toward spiritual maturity" College Heights has recently embraced a new vision to be a spiritually active community which regularly doubles itself. College Heights is in the beginning stages of reaching that vision and looking forward to seeing the process of </a:t>
            </a:r>
          </a:p>
          <a:p>
            <a:pPr lvl="0"/>
            <a:r>
              <a:rPr lang="en-US" sz="2800" dirty="0"/>
              <a:t>spiritual multiplication continue to </a:t>
            </a:r>
          </a:p>
          <a:p>
            <a:pPr lvl="0"/>
            <a:r>
              <a:rPr lang="en-US" sz="2800" dirty="0"/>
              <a:t>take place.</a:t>
            </a:r>
          </a:p>
        </p:txBody>
      </p:sp>
      <p:sp>
        <p:nvSpPr>
          <p:cNvPr id="6" name="Title 1">
            <a:extLst>
              <a:ext uri="{FF2B5EF4-FFF2-40B4-BE49-F238E27FC236}">
                <a16:creationId xmlns:a16="http://schemas.microsoft.com/office/drawing/2014/main" id="{5F36D698-1F70-4702-9F8C-F777DB74A58A}"/>
              </a:ext>
            </a:extLst>
          </p:cNvPr>
          <p:cNvSpPr txBox="1">
            <a:spLocks/>
          </p:cNvSpPr>
          <p:nvPr/>
        </p:nvSpPr>
        <p:spPr>
          <a:xfrm>
            <a:off x="202225" y="342220"/>
            <a:ext cx="8830682" cy="11669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500" dirty="0">
                <a:solidFill>
                  <a:srgbClr val="345D96"/>
                </a:solidFill>
                <a:latin typeface="Kingthings Exeter" panose="02000000000000000000" pitchFamily="2" charset="0"/>
              </a:rPr>
              <a:t>College Heights History</a:t>
            </a:r>
          </a:p>
        </p:txBody>
      </p:sp>
    </p:spTree>
    <p:extLst>
      <p:ext uri="{BB962C8B-B14F-4D97-AF65-F5344CB8AC3E}">
        <p14:creationId xmlns:p14="http://schemas.microsoft.com/office/powerpoint/2010/main" val="1353474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009D4F-1AB1-482E-B2B6-368F8BC96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858" y="4065627"/>
            <a:ext cx="2854049" cy="2669520"/>
          </a:xfrm>
          <a:prstGeom prst="rect">
            <a:avLst/>
          </a:prstGeom>
        </p:spPr>
      </p:pic>
      <p:sp>
        <p:nvSpPr>
          <p:cNvPr id="5" name="TextBox 4">
            <a:extLst>
              <a:ext uri="{FF2B5EF4-FFF2-40B4-BE49-F238E27FC236}">
                <a16:creationId xmlns:a16="http://schemas.microsoft.com/office/drawing/2014/main" id="{6E1F6ECB-4CFE-4B9F-B8CA-B2B2DE05D4E6}"/>
              </a:ext>
            </a:extLst>
          </p:cNvPr>
          <p:cNvSpPr txBox="1"/>
          <p:nvPr/>
        </p:nvSpPr>
        <p:spPr>
          <a:xfrm>
            <a:off x="221942" y="1393794"/>
            <a:ext cx="8673483" cy="3970318"/>
          </a:xfrm>
          <a:prstGeom prst="rect">
            <a:avLst/>
          </a:prstGeom>
          <a:noFill/>
        </p:spPr>
        <p:txBody>
          <a:bodyPr wrap="square" rtlCol="0">
            <a:spAutoFit/>
          </a:bodyPr>
          <a:lstStyle/>
          <a:p>
            <a:pPr lvl="0"/>
            <a:r>
              <a:rPr lang="en-US" sz="2800" dirty="0"/>
              <a:t>Remaining focused on the objective, "To lead lost people to a saving knowledge of Jesus Christ and to lead Christians toward spiritual maturity" College Heights has recently embraced a new vision to be a spiritually active community which regularly doubles itself. College Heights is in the beginning stages of reaching that vision and looking forward to seeing the process of </a:t>
            </a:r>
          </a:p>
          <a:p>
            <a:pPr lvl="0"/>
            <a:r>
              <a:rPr lang="en-US" sz="2800" dirty="0"/>
              <a:t>spiritual multiplication continue to </a:t>
            </a:r>
          </a:p>
          <a:p>
            <a:pPr lvl="0"/>
            <a:r>
              <a:rPr lang="en-US" sz="2800" dirty="0"/>
              <a:t>take place.</a:t>
            </a:r>
          </a:p>
        </p:txBody>
      </p:sp>
      <p:sp>
        <p:nvSpPr>
          <p:cNvPr id="6" name="Title 1">
            <a:extLst>
              <a:ext uri="{FF2B5EF4-FFF2-40B4-BE49-F238E27FC236}">
                <a16:creationId xmlns:a16="http://schemas.microsoft.com/office/drawing/2014/main" id="{5F36D698-1F70-4702-9F8C-F777DB74A58A}"/>
              </a:ext>
            </a:extLst>
          </p:cNvPr>
          <p:cNvSpPr txBox="1">
            <a:spLocks/>
          </p:cNvSpPr>
          <p:nvPr/>
        </p:nvSpPr>
        <p:spPr>
          <a:xfrm>
            <a:off x="202225" y="342220"/>
            <a:ext cx="8830682" cy="11669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500" dirty="0">
                <a:solidFill>
                  <a:srgbClr val="345D96"/>
                </a:solidFill>
                <a:latin typeface="Kingthings Exeter" panose="02000000000000000000" pitchFamily="2" charset="0"/>
              </a:rPr>
              <a:t>College Heights History</a:t>
            </a:r>
          </a:p>
        </p:txBody>
      </p:sp>
      <p:sp>
        <p:nvSpPr>
          <p:cNvPr id="2" name="Rectangle: Rounded Corners 1">
            <a:extLst>
              <a:ext uri="{FF2B5EF4-FFF2-40B4-BE49-F238E27FC236}">
                <a16:creationId xmlns:a16="http://schemas.microsoft.com/office/drawing/2014/main" id="{CA37483E-6621-46F7-BDC7-C3E5D811369B}"/>
              </a:ext>
            </a:extLst>
          </p:cNvPr>
          <p:cNvSpPr/>
          <p:nvPr/>
        </p:nvSpPr>
        <p:spPr>
          <a:xfrm>
            <a:off x="479398" y="5364112"/>
            <a:ext cx="5370990" cy="1371035"/>
          </a:xfrm>
          <a:prstGeom prst="roundRect">
            <a:avLst/>
          </a:prstGeom>
          <a:solidFill>
            <a:srgbClr val="4356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t>What’s your path to greatness?!?!</a:t>
            </a:r>
          </a:p>
        </p:txBody>
      </p:sp>
    </p:spTree>
    <p:extLst>
      <p:ext uri="{BB962C8B-B14F-4D97-AF65-F5344CB8AC3E}">
        <p14:creationId xmlns:p14="http://schemas.microsoft.com/office/powerpoint/2010/main" val="4035221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1F6ECB-4CFE-4B9F-B8CA-B2B2DE05D4E6}"/>
              </a:ext>
            </a:extLst>
          </p:cNvPr>
          <p:cNvSpPr txBox="1"/>
          <p:nvPr/>
        </p:nvSpPr>
        <p:spPr>
          <a:xfrm>
            <a:off x="221942" y="1393794"/>
            <a:ext cx="8673483" cy="3416320"/>
          </a:xfrm>
          <a:prstGeom prst="rect">
            <a:avLst/>
          </a:prstGeom>
          <a:noFill/>
        </p:spPr>
        <p:txBody>
          <a:bodyPr wrap="square" rtlCol="0">
            <a:spAutoFit/>
          </a:bodyPr>
          <a:lstStyle/>
          <a:p>
            <a:pPr marL="342900" lvl="0" indent="-342900">
              <a:buFont typeface="Arial" panose="020B0604020202020204" pitchFamily="34" charset="0"/>
              <a:buChar char="•"/>
            </a:pPr>
            <a:r>
              <a:rPr lang="en-US" sz="2400" dirty="0"/>
              <a:t>Tallgrass Church began on April 8, 2018. Tallgrass Church met at College Heights Baptist Church on Sunday evenings until... </a:t>
            </a:r>
          </a:p>
          <a:p>
            <a:pPr marL="342900" lvl="0" indent="-342900">
              <a:buFont typeface="Arial" panose="020B0604020202020204" pitchFamily="34" charset="0"/>
              <a:buChar char="•"/>
            </a:pPr>
            <a:r>
              <a:rPr lang="en-US" sz="2400" dirty="0"/>
              <a:t>Who knows what the rest of our story will be? </a:t>
            </a:r>
          </a:p>
          <a:p>
            <a:pPr marL="342900" lvl="0" indent="-342900">
              <a:buFont typeface="Arial" panose="020B0604020202020204" pitchFamily="34" charset="0"/>
              <a:buChar char="•"/>
            </a:pPr>
            <a:r>
              <a:rPr lang="en-US" sz="2400" dirty="0"/>
              <a:t>How will we love our neighbors as ourselves?</a:t>
            </a:r>
          </a:p>
          <a:p>
            <a:pPr marL="342900" lvl="0" indent="-342900">
              <a:buFont typeface="Arial" panose="020B0604020202020204" pitchFamily="34" charset="0"/>
              <a:buChar char="•"/>
            </a:pPr>
            <a:r>
              <a:rPr lang="en-US" sz="2400" dirty="0"/>
              <a:t>Will we plant churches? </a:t>
            </a:r>
          </a:p>
          <a:p>
            <a:pPr marL="342900" indent="-342900">
              <a:buFont typeface="Arial" panose="020B0604020202020204" pitchFamily="34" charset="0"/>
              <a:buChar char="•"/>
            </a:pPr>
            <a:r>
              <a:rPr lang="en-US" sz="2400" dirty="0"/>
              <a:t>Will we change our name in 22 years, in 2040, like the Central Baptist Mission did?</a:t>
            </a:r>
          </a:p>
          <a:p>
            <a:pPr marL="342900" indent="-342900">
              <a:buFont typeface="Arial" panose="020B0604020202020204" pitchFamily="34" charset="0"/>
              <a:buChar char="•"/>
            </a:pPr>
            <a:r>
              <a:rPr lang="en-US" sz="2400" dirty="0"/>
              <a:t>Will Jesus return before then?</a:t>
            </a:r>
          </a:p>
          <a:p>
            <a:pPr marL="342900" lvl="0" indent="-342900">
              <a:buFont typeface="Arial" panose="020B0604020202020204" pitchFamily="34" charset="0"/>
              <a:buChar char="•"/>
            </a:pPr>
            <a:r>
              <a:rPr lang="en-US" sz="2400" dirty="0"/>
              <a:t>Who knows what the rest of our story will be? </a:t>
            </a:r>
          </a:p>
        </p:txBody>
      </p:sp>
      <p:sp>
        <p:nvSpPr>
          <p:cNvPr id="6" name="Title 1">
            <a:extLst>
              <a:ext uri="{FF2B5EF4-FFF2-40B4-BE49-F238E27FC236}">
                <a16:creationId xmlns:a16="http://schemas.microsoft.com/office/drawing/2014/main" id="{5F36D698-1F70-4702-9F8C-F777DB74A58A}"/>
              </a:ext>
            </a:extLst>
          </p:cNvPr>
          <p:cNvSpPr txBox="1">
            <a:spLocks/>
          </p:cNvSpPr>
          <p:nvPr/>
        </p:nvSpPr>
        <p:spPr>
          <a:xfrm>
            <a:off x="202225" y="342220"/>
            <a:ext cx="8830682" cy="11669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500" dirty="0">
                <a:solidFill>
                  <a:srgbClr val="305696"/>
                </a:solidFill>
                <a:latin typeface="Kingthings Exeter" panose="02000000000000000000" pitchFamily="2" charset="0"/>
              </a:rPr>
              <a:t>Tallgrass Church History</a:t>
            </a:r>
          </a:p>
        </p:txBody>
      </p:sp>
      <p:pic>
        <p:nvPicPr>
          <p:cNvPr id="4" name="Picture 3">
            <a:extLst>
              <a:ext uri="{FF2B5EF4-FFF2-40B4-BE49-F238E27FC236}">
                <a16:creationId xmlns:a16="http://schemas.microsoft.com/office/drawing/2014/main" id="{31C51B34-B782-4E48-9217-CC897368A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8460" y="3988137"/>
            <a:ext cx="2472309" cy="2747010"/>
          </a:xfrm>
          <a:prstGeom prst="rect">
            <a:avLst/>
          </a:prstGeom>
        </p:spPr>
      </p:pic>
      <p:sp>
        <p:nvSpPr>
          <p:cNvPr id="7" name="Rectangle: Rounded Corners 6">
            <a:extLst>
              <a:ext uri="{FF2B5EF4-FFF2-40B4-BE49-F238E27FC236}">
                <a16:creationId xmlns:a16="http://schemas.microsoft.com/office/drawing/2014/main" id="{555BC740-B5A6-4195-BE0F-A89241264413}"/>
              </a:ext>
            </a:extLst>
          </p:cNvPr>
          <p:cNvSpPr/>
          <p:nvPr/>
        </p:nvSpPr>
        <p:spPr>
          <a:xfrm>
            <a:off x="319596" y="5142166"/>
            <a:ext cx="5370990" cy="1371035"/>
          </a:xfrm>
          <a:prstGeom prst="roundRect">
            <a:avLst/>
          </a:prstGeom>
          <a:solidFill>
            <a:srgbClr val="3056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t>What’s our path to greatness?!?!</a:t>
            </a:r>
          </a:p>
        </p:txBody>
      </p:sp>
    </p:spTree>
    <p:extLst>
      <p:ext uri="{BB962C8B-B14F-4D97-AF65-F5344CB8AC3E}">
        <p14:creationId xmlns:p14="http://schemas.microsoft.com/office/powerpoint/2010/main" val="329911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THE path to greatness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baseline="30000" dirty="0"/>
              <a:t>24 </a:t>
            </a:r>
            <a:r>
              <a:rPr lang="en-US" sz="3200" b="1" dirty="0"/>
              <a:t>A dispute also arose among them, as to which of them was to be regarded as the greatest.</a:t>
            </a:r>
            <a:r>
              <a:rPr lang="en-US" dirty="0"/>
              <a:t> </a:t>
            </a:r>
            <a:r>
              <a:rPr lang="en-US" b="1" baseline="30000" dirty="0"/>
              <a:t>25 </a:t>
            </a:r>
            <a:r>
              <a:rPr lang="en-US" dirty="0"/>
              <a:t>And he said to them, “The kings of the Gentiles exercise lordship over them, and those in authority over them are called benefactors. </a:t>
            </a:r>
            <a:r>
              <a:rPr lang="en-US" b="1" baseline="30000" dirty="0"/>
              <a:t>26 </a:t>
            </a:r>
            <a:r>
              <a:rPr lang="en-US" dirty="0"/>
              <a:t>But not so with you. Rather, let the greatest among you become as the youngest, and the leader as one who serves. </a:t>
            </a:r>
            <a:r>
              <a:rPr lang="en-US" b="1" baseline="30000" dirty="0"/>
              <a:t>27 </a:t>
            </a:r>
            <a:r>
              <a:rPr lang="en-US" dirty="0"/>
              <a:t>For who is the greater, one who reclines at table or one who serves? Is it not the one who reclines at table? But I am among you as the one who serves.</a:t>
            </a:r>
          </a:p>
          <a:p>
            <a:pPr marL="0" indent="0" algn="r">
              <a:buNone/>
            </a:pPr>
            <a:r>
              <a:rPr lang="en-US" i="1" dirty="0"/>
              <a:t>Luke 22:24-27</a:t>
            </a:r>
          </a:p>
        </p:txBody>
      </p:sp>
    </p:spTree>
    <p:extLst>
      <p:ext uri="{BB962C8B-B14F-4D97-AF65-F5344CB8AC3E}">
        <p14:creationId xmlns:p14="http://schemas.microsoft.com/office/powerpoint/2010/main" val="685734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THE path to greatness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baseline="30000" dirty="0"/>
              <a:t>24 </a:t>
            </a:r>
            <a:r>
              <a:rPr lang="en-US" sz="3200" b="1" dirty="0"/>
              <a:t>A dispute also arose among them, as to which of them was to be regarded as the greatest.</a:t>
            </a:r>
            <a:r>
              <a:rPr lang="en-US" dirty="0"/>
              <a:t> </a:t>
            </a:r>
            <a:r>
              <a:rPr lang="en-US" b="1" baseline="30000" dirty="0"/>
              <a:t>25 </a:t>
            </a:r>
            <a:r>
              <a:rPr lang="en-US" dirty="0"/>
              <a:t>And he said to them, “The kings of the Gentiles exercise lordship over them, and those in authority over them are called benefactors. </a:t>
            </a:r>
            <a:r>
              <a:rPr lang="en-US" b="1" baseline="30000" dirty="0"/>
              <a:t>26 </a:t>
            </a:r>
            <a:r>
              <a:rPr lang="en-US" dirty="0"/>
              <a:t>But not so with you. Rather, let the greatest among you become as the youngest, and the leader as one who serves. </a:t>
            </a:r>
            <a:r>
              <a:rPr lang="en-US" b="1" baseline="30000" dirty="0"/>
              <a:t>27 </a:t>
            </a:r>
            <a:r>
              <a:rPr lang="en-US" dirty="0"/>
              <a:t>For who is the greater, one who reclines at table or one who serves? Is it not the one who reclines at table? But I am among you as the one who serves.</a:t>
            </a:r>
          </a:p>
          <a:p>
            <a:pPr marL="0" indent="0" algn="r">
              <a:buNone/>
            </a:pPr>
            <a:r>
              <a:rPr lang="en-US" i="1" dirty="0"/>
              <a:t>Luke 22:24-27</a:t>
            </a:r>
          </a:p>
        </p:txBody>
      </p:sp>
      <p:sp>
        <p:nvSpPr>
          <p:cNvPr id="4" name="Rounded Rectangle 6">
            <a:extLst>
              <a:ext uri="{FF2B5EF4-FFF2-40B4-BE49-F238E27FC236}">
                <a16:creationId xmlns:a16="http://schemas.microsoft.com/office/drawing/2014/main" id="{9D435247-8A2A-4F20-8937-779887602968}"/>
              </a:ext>
            </a:extLst>
          </p:cNvPr>
          <p:cNvSpPr/>
          <p:nvPr/>
        </p:nvSpPr>
        <p:spPr>
          <a:xfrm>
            <a:off x="310718" y="5424259"/>
            <a:ext cx="8631058" cy="1331667"/>
          </a:xfrm>
          <a:prstGeom prst="roundRect">
            <a:avLst/>
          </a:prstGeom>
          <a:solidFill>
            <a:srgbClr val="638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Big Idea: King Jesus teaches us, then shows us the upside down path to greatness!</a:t>
            </a:r>
            <a:endParaRPr lang="en-US" sz="3600" i="1" dirty="0"/>
          </a:p>
        </p:txBody>
      </p:sp>
    </p:spTree>
    <p:extLst>
      <p:ext uri="{BB962C8B-B14F-4D97-AF65-F5344CB8AC3E}">
        <p14:creationId xmlns:p14="http://schemas.microsoft.com/office/powerpoint/2010/main" val="4143719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226815"/>
            <a:ext cx="8941775" cy="1325563"/>
          </a:xfrm>
        </p:spPr>
        <p:txBody>
          <a:bodyPr>
            <a:noAutofit/>
          </a:bodyPr>
          <a:lstStyle/>
          <a:p>
            <a:r>
              <a:rPr lang="en-US" sz="6000" dirty="0"/>
              <a:t>The WORLD’s path to greatness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670325"/>
            <a:ext cx="8813590" cy="2067178"/>
          </a:xfrm>
        </p:spPr>
        <p:txBody>
          <a:bodyPr>
            <a:noAutofit/>
          </a:bodyPr>
          <a:lstStyle/>
          <a:p>
            <a:pPr marL="0" indent="0">
              <a:buNone/>
            </a:pPr>
            <a:r>
              <a:rPr lang="en-US" dirty="0"/>
              <a:t>The kings of the Gentiles exercise lordship over them, and those in authority over them are called benefactors. For who is the greater, one who reclines at table or one who serves? Is it not the one who reclines at table? </a:t>
            </a:r>
            <a:r>
              <a:rPr lang="en-US" sz="2400" dirty="0"/>
              <a:t>–vv. 25, 27a</a:t>
            </a:r>
            <a:endParaRPr lang="en-US" dirty="0"/>
          </a:p>
        </p:txBody>
      </p:sp>
      <p:sp>
        <p:nvSpPr>
          <p:cNvPr id="5" name="Content Placeholder 2">
            <a:extLst>
              <a:ext uri="{FF2B5EF4-FFF2-40B4-BE49-F238E27FC236}">
                <a16:creationId xmlns:a16="http://schemas.microsoft.com/office/drawing/2014/main" id="{3C6A2616-07D6-4699-B3E2-EAE9C936096A}"/>
              </a:ext>
            </a:extLst>
          </p:cNvPr>
          <p:cNvSpPr txBox="1">
            <a:spLocks/>
          </p:cNvSpPr>
          <p:nvPr/>
        </p:nvSpPr>
        <p:spPr>
          <a:xfrm rot="10800000">
            <a:off x="219317" y="2774271"/>
            <a:ext cx="8813590" cy="2067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But not so with you. Rather, let the greatest among you become as the youngest, and the leader as one who serves. But I am among you as the one who serves.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–vv. 26, 27b</a:t>
            </a:r>
          </a:p>
        </p:txBody>
      </p:sp>
      <p:sp>
        <p:nvSpPr>
          <p:cNvPr id="6" name="Title 1">
            <a:extLst>
              <a:ext uri="{FF2B5EF4-FFF2-40B4-BE49-F238E27FC236}">
                <a16:creationId xmlns:a16="http://schemas.microsoft.com/office/drawing/2014/main" id="{2E3649DA-2F45-49A9-90BF-1553048AE736}"/>
              </a:ext>
            </a:extLst>
          </p:cNvPr>
          <p:cNvSpPr txBox="1">
            <a:spLocks/>
          </p:cNvSpPr>
          <p:nvPr/>
        </p:nvSpPr>
        <p:spPr>
          <a:xfrm rot="10800000">
            <a:off x="0" y="4637253"/>
            <a:ext cx="9024360" cy="20165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kern="1200" cap="all" baseline="0">
                <a:solidFill>
                  <a:srgbClr val="638D8F"/>
                </a:solidFill>
                <a:effectLst/>
                <a:latin typeface="Kingthings Exeter" panose="020000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all" spc="0" normalizeH="0" baseline="0" noProof="0" dirty="0">
                <a:ln>
                  <a:noFill/>
                </a:ln>
                <a:solidFill>
                  <a:srgbClr val="638D8F"/>
                </a:solidFill>
                <a:effectLst/>
                <a:uLnTx/>
                <a:uFillTx/>
                <a:latin typeface="Kingthings Exeter" panose="02000000000000000000" pitchFamily="2" charset="0"/>
                <a:ea typeface="+mj-ea"/>
                <a:cs typeface="+mj-cs"/>
              </a:rPr>
              <a:t> </a:t>
            </a:r>
            <a:r>
              <a:rPr lang="en-US" sz="6000" dirty="0"/>
              <a:t>King </a:t>
            </a:r>
            <a:r>
              <a:rPr kumimoji="0" lang="en-US" sz="6000" b="0" i="0" u="none" strike="noStrike" kern="1200" cap="all" spc="0" normalizeH="0" baseline="0" noProof="0" dirty="0">
                <a:ln>
                  <a:noFill/>
                </a:ln>
                <a:solidFill>
                  <a:srgbClr val="638D8F"/>
                </a:solidFill>
                <a:effectLst/>
                <a:uLnTx/>
                <a:uFillTx/>
                <a:latin typeface="Kingthings Exeter" panose="02000000000000000000" pitchFamily="2" charset="0"/>
                <a:ea typeface="+mj-ea"/>
                <a:cs typeface="+mj-cs"/>
              </a:rPr>
              <a:t>Jesus’ path to</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all" spc="0" normalizeH="0" baseline="0" noProof="0" dirty="0">
                <a:ln>
                  <a:noFill/>
                </a:ln>
                <a:solidFill>
                  <a:srgbClr val="638D8F"/>
                </a:solidFill>
                <a:effectLst/>
                <a:uLnTx/>
                <a:uFillTx/>
                <a:latin typeface="Kingthings Exeter" panose="02000000000000000000" pitchFamily="2" charset="0"/>
                <a:ea typeface="+mj-ea"/>
                <a:cs typeface="+mj-cs"/>
              </a:rPr>
              <a:t> greatness</a:t>
            </a:r>
          </a:p>
        </p:txBody>
      </p:sp>
      <p:cxnSp>
        <p:nvCxnSpPr>
          <p:cNvPr id="8" name="Straight Connector 7">
            <a:extLst>
              <a:ext uri="{FF2B5EF4-FFF2-40B4-BE49-F238E27FC236}">
                <a16:creationId xmlns:a16="http://schemas.microsoft.com/office/drawing/2014/main" id="{566D8E18-FE1C-4AB9-98CE-D4C4E6C3568F}"/>
              </a:ext>
            </a:extLst>
          </p:cNvPr>
          <p:cNvCxnSpPr/>
          <p:nvPr/>
        </p:nvCxnSpPr>
        <p:spPr>
          <a:xfrm>
            <a:off x="-346229" y="3425833"/>
            <a:ext cx="9978501" cy="0"/>
          </a:xfrm>
          <a:prstGeom prst="line">
            <a:avLst/>
          </a:prstGeom>
          <a:ln w="127000">
            <a:solidFill>
              <a:srgbClr val="638D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947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1EA01-E327-4EB2-AD08-BE0B5A795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3813055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3DDEB8-7FB8-4CEF-B673-F42C4FFD1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pic>
        <p:nvPicPr>
          <p:cNvPr id="4" name="Picture 3">
            <a:extLst>
              <a:ext uri="{FF2B5EF4-FFF2-40B4-BE49-F238E27FC236}">
                <a16:creationId xmlns:a16="http://schemas.microsoft.com/office/drawing/2014/main" id="{FFC497C8-E39D-4CD8-82B8-A08748894664}"/>
              </a:ext>
            </a:extLst>
          </p:cNvPr>
          <p:cNvPicPr>
            <a:picLocks noChangeAspect="1"/>
          </p:cNvPicPr>
          <p:nvPr/>
        </p:nvPicPr>
        <p:blipFill rotWithShape="1">
          <a:blip r:embed="rId3">
            <a:extLst>
              <a:ext uri="{28A0092B-C50C-407E-A947-70E740481C1C}">
                <a14:useLocalDpi xmlns:a14="http://schemas.microsoft.com/office/drawing/2010/main" val="0"/>
              </a:ext>
            </a:extLst>
          </a:blip>
          <a:srcRect l="5358" t="35803" r="5230" b="3086"/>
          <a:stretch/>
        </p:blipFill>
        <p:spPr>
          <a:xfrm>
            <a:off x="1398230" y="1"/>
            <a:ext cx="6392897" cy="6858000"/>
          </a:xfrm>
          <a:prstGeom prst="rect">
            <a:avLst/>
          </a:prstGeom>
        </p:spPr>
      </p:pic>
    </p:spTree>
    <p:extLst>
      <p:ext uri="{BB962C8B-B14F-4D97-AF65-F5344CB8AC3E}">
        <p14:creationId xmlns:p14="http://schemas.microsoft.com/office/powerpoint/2010/main" val="1776683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3DDEB8-7FB8-4CEF-B673-F42C4FFD1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pic>
        <p:nvPicPr>
          <p:cNvPr id="4" name="Picture 3">
            <a:extLst>
              <a:ext uri="{FF2B5EF4-FFF2-40B4-BE49-F238E27FC236}">
                <a16:creationId xmlns:a16="http://schemas.microsoft.com/office/drawing/2014/main" id="{FFC497C8-E39D-4CD8-82B8-A08748894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72" y="124009"/>
            <a:ext cx="4202584" cy="6596109"/>
          </a:xfrm>
          <a:prstGeom prst="rect">
            <a:avLst/>
          </a:prstGeom>
        </p:spPr>
      </p:pic>
      <p:sp>
        <p:nvSpPr>
          <p:cNvPr id="5" name="Content Placeholder 2">
            <a:extLst>
              <a:ext uri="{FF2B5EF4-FFF2-40B4-BE49-F238E27FC236}">
                <a16:creationId xmlns:a16="http://schemas.microsoft.com/office/drawing/2014/main" id="{F1862970-5065-4224-B27D-87ECB9DDAC70}"/>
              </a:ext>
            </a:extLst>
          </p:cNvPr>
          <p:cNvSpPr txBox="1">
            <a:spLocks/>
          </p:cNvSpPr>
          <p:nvPr/>
        </p:nvSpPr>
        <p:spPr>
          <a:xfrm>
            <a:off x="4468728" y="124010"/>
            <a:ext cx="4547086" cy="64720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t>“If you are selfish, and make yourself and your own private interests your idol, God will leave you to yourself, and let you promote your own interests as well as you can. But…”</a:t>
            </a:r>
          </a:p>
        </p:txBody>
      </p:sp>
    </p:spTree>
    <p:extLst>
      <p:ext uri="{BB962C8B-B14F-4D97-AF65-F5344CB8AC3E}">
        <p14:creationId xmlns:p14="http://schemas.microsoft.com/office/powerpoint/2010/main" val="1121707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33B2AC-C2F8-40F4-AF38-E258737A835E}"/>
              </a:ext>
            </a:extLst>
          </p:cNvPr>
          <p:cNvSpPr txBox="1"/>
          <p:nvPr/>
        </p:nvSpPr>
        <p:spPr>
          <a:xfrm>
            <a:off x="0" y="747117"/>
            <a:ext cx="9144000" cy="87870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COME THOU KING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1"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Verse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Come Thou Fount of </a:t>
            </a:r>
            <a:r>
              <a:rPr kumimoji="0" lang="en-US" altLang="en-US" sz="3100" b="0" i="0" u="none" strike="noStrike" kern="1200" cap="none" spc="0" normalizeH="0" baseline="0" noProof="0" dirty="0" err="1">
                <a:ln>
                  <a:noFill/>
                </a:ln>
                <a:solidFill>
                  <a:srgbClr val="000000"/>
                </a:solidFill>
                <a:effectLst/>
                <a:uLnTx/>
                <a:uFillTx/>
                <a:latin typeface="Cooper Hewitt" pitchFamily="50" charset="0"/>
                <a:ea typeface="Cooper Hewitt" pitchFamily="50" charset="0"/>
                <a:cs typeface="+mn-cs"/>
              </a:rPr>
              <a:t>ev'ry</a:t>
            </a: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 blessing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Tune my heart to sing Thy grace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Streams of mercy never ceasing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Call for songs of loudest praise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Teach me some melodious sonnet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Sung by flaming tongues above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Praise the mount I'm fixed upon it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Mount of Thy redeeming love</a:t>
            </a:r>
            <a:r>
              <a:rPr kumimoji="0" lang="en-US" alt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id="{EEF2F200-CBDE-4279-AE1E-8C595A6A009D}"/>
              </a:ext>
            </a:extLst>
          </p:cNvPr>
          <p:cNvSpPr txBox="1"/>
          <p:nvPr/>
        </p:nvSpPr>
        <p:spPr>
          <a:xfrm>
            <a:off x="0" y="131978"/>
            <a:ext cx="9144000"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COME THOU FOUNT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158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3DDEB8-7FB8-4CEF-B673-F42C4FFD1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pic>
        <p:nvPicPr>
          <p:cNvPr id="4" name="Picture 3">
            <a:extLst>
              <a:ext uri="{FF2B5EF4-FFF2-40B4-BE49-F238E27FC236}">
                <a16:creationId xmlns:a16="http://schemas.microsoft.com/office/drawing/2014/main" id="{FFC497C8-E39D-4CD8-82B8-A08748894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72" y="124009"/>
            <a:ext cx="4202584" cy="6596109"/>
          </a:xfrm>
          <a:prstGeom prst="rect">
            <a:avLst/>
          </a:prstGeom>
        </p:spPr>
      </p:pic>
      <p:sp>
        <p:nvSpPr>
          <p:cNvPr id="5" name="Content Placeholder 2">
            <a:extLst>
              <a:ext uri="{FF2B5EF4-FFF2-40B4-BE49-F238E27FC236}">
                <a16:creationId xmlns:a16="http://schemas.microsoft.com/office/drawing/2014/main" id="{F1862970-5065-4224-B27D-87ECB9DDAC70}"/>
              </a:ext>
            </a:extLst>
          </p:cNvPr>
          <p:cNvSpPr txBox="1">
            <a:spLocks/>
          </p:cNvSpPr>
          <p:nvPr/>
        </p:nvSpPr>
        <p:spPr>
          <a:xfrm>
            <a:off x="4468728" y="124010"/>
            <a:ext cx="4547086" cy="64720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t>“…if you do not selfishly seek your own, but do seek the things that are Jesus Christ’s, and the things of your fellow human beings, then </a:t>
            </a:r>
            <a:r>
              <a:rPr lang="en-US" sz="3000" i="1" dirty="0"/>
              <a:t>God will make your interest and happiness his own charge, </a:t>
            </a:r>
            <a:r>
              <a:rPr lang="en-US" sz="3000" dirty="0"/>
              <a:t>and he is infinitely more able to provide for and promote it than you are.”</a:t>
            </a:r>
          </a:p>
        </p:txBody>
      </p:sp>
    </p:spTree>
    <p:extLst>
      <p:ext uri="{BB962C8B-B14F-4D97-AF65-F5344CB8AC3E}">
        <p14:creationId xmlns:p14="http://schemas.microsoft.com/office/powerpoint/2010/main" val="1519636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3DDEB8-7FB8-4CEF-B673-F42C4FFD1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pic>
        <p:nvPicPr>
          <p:cNvPr id="4" name="Picture 3">
            <a:extLst>
              <a:ext uri="{FF2B5EF4-FFF2-40B4-BE49-F238E27FC236}">
                <a16:creationId xmlns:a16="http://schemas.microsoft.com/office/drawing/2014/main" id="{FFC497C8-E39D-4CD8-82B8-A08748894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72" y="124009"/>
            <a:ext cx="4202584" cy="6596109"/>
          </a:xfrm>
          <a:prstGeom prst="rect">
            <a:avLst/>
          </a:prstGeom>
        </p:spPr>
      </p:pic>
      <p:sp>
        <p:nvSpPr>
          <p:cNvPr id="5" name="Content Placeholder 2">
            <a:extLst>
              <a:ext uri="{FF2B5EF4-FFF2-40B4-BE49-F238E27FC236}">
                <a16:creationId xmlns:a16="http://schemas.microsoft.com/office/drawing/2014/main" id="{F1862970-5065-4224-B27D-87ECB9DDAC70}"/>
              </a:ext>
            </a:extLst>
          </p:cNvPr>
          <p:cNvSpPr txBox="1">
            <a:spLocks/>
          </p:cNvSpPr>
          <p:nvPr/>
        </p:nvSpPr>
        <p:spPr>
          <a:xfrm>
            <a:off x="4468728" y="124010"/>
            <a:ext cx="4547086" cy="64720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t>“The resources of the universe move at his bidding, and he can easily command them all to </a:t>
            </a:r>
            <a:r>
              <a:rPr lang="en-US" sz="3000" dirty="0" err="1"/>
              <a:t>subserve</a:t>
            </a:r>
            <a:r>
              <a:rPr lang="en-US" sz="3000" dirty="0"/>
              <a:t> your welfare. So that, not to seek your own, in the selfish sense, is the best way of seeking your own in a better sense. It is the </a:t>
            </a:r>
            <a:r>
              <a:rPr lang="en-US" sz="3000" dirty="0" err="1"/>
              <a:t>directest</a:t>
            </a:r>
            <a:r>
              <a:rPr lang="en-US" sz="3000" dirty="0"/>
              <a:t> course you can take to secure your highest happiness.”</a:t>
            </a:r>
          </a:p>
        </p:txBody>
      </p:sp>
    </p:spTree>
    <p:extLst>
      <p:ext uri="{BB962C8B-B14F-4D97-AF65-F5344CB8AC3E}">
        <p14:creationId xmlns:p14="http://schemas.microsoft.com/office/powerpoint/2010/main" val="3486249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1EA01-E327-4EB2-AD08-BE0B5A795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
        <p:nvSpPr>
          <p:cNvPr id="4" name="Rounded Rectangle 6">
            <a:extLst>
              <a:ext uri="{FF2B5EF4-FFF2-40B4-BE49-F238E27FC236}">
                <a16:creationId xmlns:a16="http://schemas.microsoft.com/office/drawing/2014/main" id="{F5460251-C45B-4C7A-9555-E6579EF8AA15}"/>
              </a:ext>
            </a:extLst>
          </p:cNvPr>
          <p:cNvSpPr/>
          <p:nvPr/>
        </p:nvSpPr>
        <p:spPr>
          <a:xfrm>
            <a:off x="115407" y="3604335"/>
            <a:ext cx="8886547" cy="3098328"/>
          </a:xfrm>
          <a:prstGeom prst="roundRect">
            <a:avLst/>
          </a:prstGeom>
          <a:solidFill>
            <a:srgbClr val="638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0" dirty="0"/>
              <a:t>“It is more happy to give than to receive!”</a:t>
            </a:r>
            <a:r>
              <a:rPr lang="en-US" sz="2800" dirty="0"/>
              <a:t> </a:t>
            </a:r>
          </a:p>
          <a:p>
            <a:pPr algn="ctr"/>
            <a:r>
              <a:rPr lang="en-US" sz="2600" dirty="0"/>
              <a:t>–Jesus, the Upside Down King, quoted by the Apostle Paul</a:t>
            </a:r>
            <a:endParaRPr lang="en-US" sz="2600" i="1" dirty="0"/>
          </a:p>
        </p:txBody>
      </p:sp>
    </p:spTree>
    <p:extLst>
      <p:ext uri="{BB962C8B-B14F-4D97-AF65-F5344CB8AC3E}">
        <p14:creationId xmlns:p14="http://schemas.microsoft.com/office/powerpoint/2010/main" val="1139158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1EA01-E327-4EB2-AD08-BE0B5A795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
        <p:nvSpPr>
          <p:cNvPr id="4" name="Rounded Rectangle 6">
            <a:extLst>
              <a:ext uri="{FF2B5EF4-FFF2-40B4-BE49-F238E27FC236}">
                <a16:creationId xmlns:a16="http://schemas.microsoft.com/office/drawing/2014/main" id="{F5460251-C45B-4C7A-9555-E6579EF8AA15}"/>
              </a:ext>
            </a:extLst>
          </p:cNvPr>
          <p:cNvSpPr/>
          <p:nvPr/>
        </p:nvSpPr>
        <p:spPr>
          <a:xfrm>
            <a:off x="115407" y="3604335"/>
            <a:ext cx="8886547" cy="3098328"/>
          </a:xfrm>
          <a:prstGeom prst="roundRect">
            <a:avLst/>
          </a:prstGeom>
          <a:solidFill>
            <a:srgbClr val="638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baseline="30000" dirty="0"/>
              <a:t>28 </a:t>
            </a:r>
            <a:r>
              <a:rPr lang="en-US" sz="2800" dirty="0"/>
              <a:t>“You are those who have stayed with me in my trials, </a:t>
            </a:r>
            <a:r>
              <a:rPr lang="en-US" sz="2800" b="1" baseline="30000" dirty="0"/>
              <a:t>29 </a:t>
            </a:r>
            <a:r>
              <a:rPr lang="en-US" sz="2800" dirty="0"/>
              <a:t>and I assign to you, as my Father assigned to me, a kingdom, </a:t>
            </a:r>
            <a:r>
              <a:rPr lang="en-US" sz="2800" b="1" baseline="30000" dirty="0"/>
              <a:t>30 </a:t>
            </a:r>
            <a:r>
              <a:rPr lang="en-US" sz="2800" dirty="0"/>
              <a:t>that you may eat and drink at my table in my kingdom and sit on thrones judging the twelve tribes of Israel.” </a:t>
            </a:r>
          </a:p>
          <a:p>
            <a:pPr algn="r"/>
            <a:r>
              <a:rPr lang="en-US" sz="2600" dirty="0"/>
              <a:t>–Jesus, the Upside Down King, in Luke 22:28-30</a:t>
            </a:r>
            <a:endParaRPr lang="en-US" sz="2600" i="1" dirty="0"/>
          </a:p>
        </p:txBody>
      </p:sp>
    </p:spTree>
    <p:extLst>
      <p:ext uri="{BB962C8B-B14F-4D97-AF65-F5344CB8AC3E}">
        <p14:creationId xmlns:p14="http://schemas.microsoft.com/office/powerpoint/2010/main" val="36062250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1EA01-E327-4EB2-AD08-BE0B5A795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
        <p:nvSpPr>
          <p:cNvPr id="4" name="Rounded Rectangle 6">
            <a:extLst>
              <a:ext uri="{FF2B5EF4-FFF2-40B4-BE49-F238E27FC236}">
                <a16:creationId xmlns:a16="http://schemas.microsoft.com/office/drawing/2014/main" id="{F5460251-C45B-4C7A-9555-E6579EF8AA15}"/>
              </a:ext>
            </a:extLst>
          </p:cNvPr>
          <p:cNvSpPr/>
          <p:nvPr/>
        </p:nvSpPr>
        <p:spPr>
          <a:xfrm>
            <a:off x="115407" y="3604335"/>
            <a:ext cx="8886547" cy="3098328"/>
          </a:xfrm>
          <a:prstGeom prst="roundRect">
            <a:avLst/>
          </a:prstGeom>
          <a:solidFill>
            <a:srgbClr val="638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baseline="30000" dirty="0"/>
              <a:t>10 </a:t>
            </a:r>
            <a:r>
              <a:rPr lang="en-US" sz="2800" dirty="0"/>
              <a:t>Love one another with brotherly affection. </a:t>
            </a:r>
          </a:p>
          <a:p>
            <a:pPr lvl="0" algn="ctr"/>
            <a:r>
              <a:rPr lang="en-US" sz="2800" dirty="0"/>
              <a:t>Outdo one another in showing honor. </a:t>
            </a:r>
          </a:p>
          <a:p>
            <a:pPr lvl="0" algn="ctr"/>
            <a:r>
              <a:rPr lang="en-US" sz="2800" b="1" baseline="30000" dirty="0"/>
              <a:t>11 </a:t>
            </a:r>
            <a:r>
              <a:rPr lang="en-US" sz="2800" dirty="0"/>
              <a:t>Do not be slothful in zeal, be fervent in spirit, </a:t>
            </a:r>
          </a:p>
          <a:p>
            <a:pPr lvl="0" algn="ctr"/>
            <a:r>
              <a:rPr lang="en-US" sz="2800" dirty="0"/>
              <a:t>serve the Lord. </a:t>
            </a:r>
            <a:r>
              <a:rPr lang="en-US" sz="2800" b="1" baseline="30000" dirty="0"/>
              <a:t>12 </a:t>
            </a:r>
            <a:r>
              <a:rPr lang="en-US" sz="2800" dirty="0"/>
              <a:t>Rejoice in hope, be patient in tribulation, be constant in prayer. </a:t>
            </a:r>
            <a:r>
              <a:rPr lang="en-US" sz="2800" b="1" baseline="30000" dirty="0"/>
              <a:t>13 </a:t>
            </a:r>
            <a:r>
              <a:rPr lang="en-US" sz="2800" dirty="0"/>
              <a:t>Contribute to the needs of the saints and seek to show hospitality. </a:t>
            </a:r>
          </a:p>
          <a:p>
            <a:pPr lvl="0" algn="r"/>
            <a:r>
              <a:rPr lang="en-US" sz="2600" i="1" dirty="0"/>
              <a:t>Romans 12:10-13</a:t>
            </a:r>
          </a:p>
        </p:txBody>
      </p:sp>
    </p:spTree>
    <p:extLst>
      <p:ext uri="{BB962C8B-B14F-4D97-AF65-F5344CB8AC3E}">
        <p14:creationId xmlns:p14="http://schemas.microsoft.com/office/powerpoint/2010/main" val="3088202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1EA01-E327-4EB2-AD08-BE0B5A795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
        <p:nvSpPr>
          <p:cNvPr id="4" name="Rounded Rectangle 6">
            <a:extLst>
              <a:ext uri="{FF2B5EF4-FFF2-40B4-BE49-F238E27FC236}">
                <a16:creationId xmlns:a16="http://schemas.microsoft.com/office/drawing/2014/main" id="{F5460251-C45B-4C7A-9555-E6579EF8AA15}"/>
              </a:ext>
            </a:extLst>
          </p:cNvPr>
          <p:cNvSpPr/>
          <p:nvPr/>
        </p:nvSpPr>
        <p:spPr>
          <a:xfrm>
            <a:off x="115407" y="3604335"/>
            <a:ext cx="8886547" cy="3098328"/>
          </a:xfrm>
          <a:prstGeom prst="roundRect">
            <a:avLst/>
          </a:prstGeom>
          <a:solidFill>
            <a:srgbClr val="638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t>For even the Son of Man came </a:t>
            </a:r>
          </a:p>
          <a:p>
            <a:pPr lvl="0" algn="ctr"/>
            <a:r>
              <a:rPr lang="en-US" sz="4000" dirty="0"/>
              <a:t>not to be served but to serve, </a:t>
            </a:r>
          </a:p>
          <a:p>
            <a:pPr lvl="0" algn="ctr"/>
            <a:r>
              <a:rPr lang="en-US" sz="4000" dirty="0"/>
              <a:t>and to give his life as a ransom for many.</a:t>
            </a:r>
          </a:p>
          <a:p>
            <a:pPr lvl="0" algn="r"/>
            <a:r>
              <a:rPr lang="en-US" sz="2600" i="1" dirty="0"/>
              <a:t>Matthew 20:28 &amp; Mark 10:45</a:t>
            </a:r>
          </a:p>
        </p:txBody>
      </p:sp>
    </p:spTree>
    <p:extLst>
      <p:ext uri="{BB962C8B-B14F-4D97-AF65-F5344CB8AC3E}">
        <p14:creationId xmlns:p14="http://schemas.microsoft.com/office/powerpoint/2010/main" val="639003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2978A2-7E10-49F4-A281-9C7030BC0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pic>
        <p:nvPicPr>
          <p:cNvPr id="4" name="Picture 3">
            <a:extLst>
              <a:ext uri="{FF2B5EF4-FFF2-40B4-BE49-F238E27FC236}">
                <a16:creationId xmlns:a16="http://schemas.microsoft.com/office/drawing/2014/main" id="{0FD06E6C-2E3F-481A-9683-7C5A1E731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77188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The lord’s supper</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2"/>
            <a:ext cx="8813590" cy="5613807"/>
          </a:xfrm>
        </p:spPr>
        <p:txBody>
          <a:bodyPr>
            <a:noAutofit/>
          </a:bodyPr>
          <a:lstStyle/>
          <a:p>
            <a:pPr marL="0" indent="0">
              <a:buNone/>
            </a:pPr>
            <a:r>
              <a:rPr lang="en-US" b="1" baseline="30000" dirty="0"/>
              <a:t>14 </a:t>
            </a:r>
            <a:r>
              <a:rPr lang="en-US" dirty="0"/>
              <a:t>And when the hour came, he reclined at table, and the apostles with him. </a:t>
            </a:r>
            <a:r>
              <a:rPr lang="en-US" b="1" baseline="30000" dirty="0"/>
              <a:t>15 </a:t>
            </a:r>
            <a:r>
              <a:rPr lang="en-US" dirty="0"/>
              <a:t>And he said to them, “I have earnestly desired to eat this Passover with you before I suffer. </a:t>
            </a:r>
            <a:r>
              <a:rPr lang="en-US" b="1" baseline="30000" dirty="0"/>
              <a:t>16 </a:t>
            </a:r>
            <a:r>
              <a:rPr lang="en-US" dirty="0"/>
              <a:t>For I tell you I will not eat it until it is fulfilled in the kingdom of God.” </a:t>
            </a:r>
            <a:r>
              <a:rPr lang="en-US" b="1" baseline="30000" dirty="0"/>
              <a:t>17 </a:t>
            </a:r>
            <a:r>
              <a:rPr lang="en-US" dirty="0"/>
              <a:t>And he took a cup, and when he had given thanks he said, “Take this, and divide it among yourselves. </a:t>
            </a:r>
            <a:r>
              <a:rPr lang="en-US" b="1" baseline="30000" dirty="0"/>
              <a:t>18 </a:t>
            </a:r>
            <a:r>
              <a:rPr lang="en-US" dirty="0"/>
              <a:t>For I tell you that from now on I will not drink of the fruit of the vine until the kingdom of God comes.”</a:t>
            </a:r>
            <a:r>
              <a:rPr lang="en-US" b="1" baseline="30000" dirty="0"/>
              <a:t> 19 </a:t>
            </a:r>
            <a:r>
              <a:rPr lang="en-US" dirty="0"/>
              <a:t>And he took bread, and when he had given thanks, he broke it and gave it to them, saying, “This is my body, which is given for you. Do this in remembrance of me.” </a:t>
            </a:r>
            <a:r>
              <a:rPr lang="en-US" b="1" baseline="30000" dirty="0"/>
              <a:t>20</a:t>
            </a:r>
            <a:r>
              <a:rPr lang="en-US" dirty="0"/>
              <a:t> And likewise the cup after they had eaten, saying, “This cup that is poured out for you is the new covenant in my blood.” </a:t>
            </a:r>
          </a:p>
          <a:p>
            <a:pPr marL="0" indent="0" algn="r">
              <a:buNone/>
            </a:pPr>
            <a:r>
              <a:rPr lang="en-US" i="1" dirty="0"/>
              <a:t>Luke 22:14-20</a:t>
            </a:r>
          </a:p>
        </p:txBody>
      </p:sp>
    </p:spTree>
    <p:extLst>
      <p:ext uri="{BB962C8B-B14F-4D97-AF65-F5344CB8AC3E}">
        <p14:creationId xmlns:p14="http://schemas.microsoft.com/office/powerpoint/2010/main" val="41884626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2978A2-7E10-49F4-A281-9C7030BC0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pic>
        <p:nvPicPr>
          <p:cNvPr id="4" name="Picture 3">
            <a:extLst>
              <a:ext uri="{FF2B5EF4-FFF2-40B4-BE49-F238E27FC236}">
                <a16:creationId xmlns:a16="http://schemas.microsoft.com/office/drawing/2014/main" id="{0FD06E6C-2E3F-481A-9683-7C5A1E731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43036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33B2AC-C2F8-40F4-AF38-E258737A835E}"/>
              </a:ext>
            </a:extLst>
          </p:cNvPr>
          <p:cNvSpPr txBox="1"/>
          <p:nvPr/>
        </p:nvSpPr>
        <p:spPr>
          <a:xfrm>
            <a:off x="0" y="747117"/>
            <a:ext cx="9144000" cy="412420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AT THE CROSS (LOVE RAN RED)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2835728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33B2AC-C2F8-40F4-AF38-E258737A835E}"/>
              </a:ext>
            </a:extLst>
          </p:cNvPr>
          <p:cNvSpPr txBox="1"/>
          <p:nvPr/>
        </p:nvSpPr>
        <p:spPr>
          <a:xfrm>
            <a:off x="0" y="747117"/>
            <a:ext cx="9144000" cy="87870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COME THOU KING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1"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Verse 2:</a:t>
            </a:r>
            <a:endPar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I was lost in utter darkness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err="1">
                <a:ln>
                  <a:noFill/>
                </a:ln>
                <a:solidFill>
                  <a:srgbClr val="000000"/>
                </a:solidFill>
                <a:effectLst/>
                <a:uLnTx/>
                <a:uFillTx/>
                <a:latin typeface="Cooper Hewitt" pitchFamily="50" charset="0"/>
                <a:ea typeface="Cooper Hewitt" pitchFamily="50" charset="0"/>
                <a:cs typeface="+mn-cs"/>
              </a:rPr>
              <a:t>'Til</a:t>
            </a: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 You came and rescued me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I was bound by all my sin when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Your love came and set me free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Now my soul can sing a new song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Now my heart has found a home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Now Your grace is always with me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And I'll never be alone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id="{EEF2F200-CBDE-4279-AE1E-8C595A6A009D}"/>
              </a:ext>
            </a:extLst>
          </p:cNvPr>
          <p:cNvSpPr txBox="1"/>
          <p:nvPr/>
        </p:nvSpPr>
        <p:spPr>
          <a:xfrm>
            <a:off x="0" y="131978"/>
            <a:ext cx="9144000"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COME THOU FOUNT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487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15688"/>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B3280A0-4B62-46F0-A8F7-5DAA7BD299E3}"/>
              </a:ext>
            </a:extLst>
          </p:cNvPr>
          <p:cNvSpPr txBox="1"/>
          <p:nvPr/>
        </p:nvSpPr>
        <p:spPr>
          <a:xfrm>
            <a:off x="0" y="747117"/>
            <a:ext cx="9144000" cy="749435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AT THE CROSS (LOVE RAN RED)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Verse 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There's a place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Where mercy reigns and never dies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There's a place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Where streams of grace flow deep and wide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Where all the love I've ever found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Comes like a flood comes flowing down </a:t>
            </a:r>
            <a:endParaRPr kumimoji="0" lang="en-US" sz="24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7160632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15688"/>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B3280A0-4B62-46F0-A8F7-5DAA7BD299E3}"/>
              </a:ext>
            </a:extLst>
          </p:cNvPr>
          <p:cNvSpPr txBox="1"/>
          <p:nvPr/>
        </p:nvSpPr>
        <p:spPr>
          <a:xfrm>
            <a:off x="0" y="728263"/>
            <a:ext cx="9144000" cy="701730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AT THE CROSS (LOVE RAN RED)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Chorus: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At the cross at the cross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 surrender my life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I'm in awe of You I'm in awe of You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Where Your love ran red and my sin washed white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 owe all to You I owe all to You </a:t>
            </a:r>
            <a:endParaRPr kumimoji="0" lang="en-US" sz="24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37384336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15688"/>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B3280A0-4B62-46F0-A8F7-5DAA7BD299E3}"/>
              </a:ext>
            </a:extLst>
          </p:cNvPr>
          <p:cNvSpPr txBox="1"/>
          <p:nvPr/>
        </p:nvSpPr>
        <p:spPr>
          <a:xfrm>
            <a:off x="0" y="728263"/>
            <a:ext cx="9144000" cy="749435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AT THE CROSS (LOVE RAN RED)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Verse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There's a place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Where sin and shame are powerless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Where my heart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Has peace with God and forgiveness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Where all the love I've ever found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Comes like a flood comes flowing down </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29784151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15688"/>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B3280A0-4B62-46F0-A8F7-5DAA7BD299E3}"/>
              </a:ext>
            </a:extLst>
          </p:cNvPr>
          <p:cNvSpPr txBox="1"/>
          <p:nvPr/>
        </p:nvSpPr>
        <p:spPr>
          <a:xfrm>
            <a:off x="0" y="728263"/>
            <a:ext cx="9144000" cy="701730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AT THE CROSS (LOVE RAN RED)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Chorus: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At the cross at the cross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 surrender my life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I'm in awe of You I'm in awe of You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Where Your love ran red and my sin washed white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 owe all to You I owe all to You </a:t>
            </a:r>
            <a:endParaRPr kumimoji="0" lang="en-US" sz="24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36019810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15688"/>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B3280A0-4B62-46F0-A8F7-5DAA7BD299E3}"/>
              </a:ext>
            </a:extLst>
          </p:cNvPr>
          <p:cNvSpPr txBox="1"/>
          <p:nvPr/>
        </p:nvSpPr>
        <p:spPr>
          <a:xfrm>
            <a:off x="0" y="728263"/>
            <a:ext cx="9144000" cy="797141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AT THE CROSS (LOVE RAN RED)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Bridge: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Here my hope is found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Here on holy ground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Here I bow down here I bow down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Here arms open wide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Here You saved my life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Here I bow down here I bow (down)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 </a:t>
            </a:r>
            <a:endParaRPr kumimoji="0" lang="en-US" sz="24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852754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15688"/>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B3280A0-4B62-46F0-A8F7-5DAA7BD299E3}"/>
              </a:ext>
            </a:extLst>
          </p:cNvPr>
          <p:cNvSpPr txBox="1"/>
          <p:nvPr/>
        </p:nvSpPr>
        <p:spPr>
          <a:xfrm>
            <a:off x="0" y="728263"/>
            <a:ext cx="9144000" cy="701730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AT THE CROSS (LOVE RAN RED)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Chorus: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At the cross at the cross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 surrender my life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I'm in awe of You I'm in awe of You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Where Your love ran red and my sin washed white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 owe all to You I owe all to You </a:t>
            </a:r>
            <a:endParaRPr kumimoji="0" lang="en-US" sz="24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8334210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15688"/>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B3280A0-4B62-46F0-A8F7-5DAA7BD299E3}"/>
              </a:ext>
            </a:extLst>
          </p:cNvPr>
          <p:cNvSpPr txBox="1"/>
          <p:nvPr/>
        </p:nvSpPr>
        <p:spPr>
          <a:xfrm>
            <a:off x="0" y="728263"/>
            <a:ext cx="9144000" cy="797141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AT THE CROSS (LOVE RAN RED)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1"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Chorus:</a:t>
            </a: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At the cross at the cross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 surrender my life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I'm in awe of You I'm in awe of You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Where Your love ran red and my sin washed white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I owe all to You I owe all to You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t>Jesus!</a:t>
            </a:r>
            <a:endParaRPr kumimoji="0" lang="en-US" sz="24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Tree>
    <p:extLst>
      <p:ext uri="{BB962C8B-B14F-4D97-AF65-F5344CB8AC3E}">
        <p14:creationId xmlns:p14="http://schemas.microsoft.com/office/powerpoint/2010/main" val="35524036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4F1D7F-C6E3-4AB2-957B-F8672E609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F2A71A6B-F1EC-44EA-B0CF-29A8A572BCE7}"/>
              </a:ext>
            </a:extLst>
          </p:cNvPr>
          <p:cNvSpPr txBox="1"/>
          <p:nvPr/>
        </p:nvSpPr>
        <p:spPr>
          <a:xfrm>
            <a:off x="1599058" y="4934285"/>
            <a:ext cx="8717873" cy="12464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600" normalizeH="0" baseline="0" noProof="0" dirty="0">
                <a:ln>
                  <a:noFill/>
                </a:ln>
                <a:solidFill>
                  <a:srgbClr val="E0DBDB"/>
                </a:solidFill>
                <a:effectLst/>
                <a:uLnTx/>
                <a:uFillTx/>
                <a:latin typeface="Ubuntu" panose="020B0504030602030204" pitchFamily="34" charset="0"/>
                <a:ea typeface="+mn-ea"/>
                <a:cs typeface="+mn-cs"/>
              </a:rPr>
              <a:t>Together</a:t>
            </a:r>
          </a:p>
        </p:txBody>
      </p:sp>
      <p:sp>
        <p:nvSpPr>
          <p:cNvPr id="5" name="TextBox 4">
            <a:extLst>
              <a:ext uri="{FF2B5EF4-FFF2-40B4-BE49-F238E27FC236}">
                <a16:creationId xmlns:a16="http://schemas.microsoft.com/office/drawing/2014/main" id="{3CE252C4-9217-475D-B836-ED397EEED925}"/>
              </a:ext>
            </a:extLst>
          </p:cNvPr>
          <p:cNvSpPr txBox="1"/>
          <p:nvPr/>
        </p:nvSpPr>
        <p:spPr>
          <a:xfrm>
            <a:off x="1811048" y="6179490"/>
            <a:ext cx="5868141" cy="677108"/>
          </a:xfrm>
          <a:prstGeom prst="rect">
            <a:avLst/>
          </a:prstGeom>
          <a:solidFill>
            <a:srgbClr val="F3F2F6">
              <a:alpha val="25000"/>
            </a:srgbClr>
          </a:solid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003040"/>
                </a:solidFill>
                <a:effectLst/>
                <a:uLnTx/>
                <a:uFillTx/>
                <a:latin typeface="Ubuntu" panose="020B0504030602030204" pitchFamily="34" charset="0"/>
                <a:ea typeface="+mn-ea"/>
                <a:cs typeface="+mn-cs"/>
              </a:rPr>
              <a:t>TODAY </a:t>
            </a:r>
            <a:r>
              <a:rPr kumimoji="0" lang="en-US" sz="3800" b="1" i="0" u="none" strike="noStrike" kern="1200" cap="none" spc="0" normalizeH="0" baseline="0" noProof="0" dirty="0">
                <a:ln>
                  <a:noFill/>
                </a:ln>
                <a:solidFill>
                  <a:srgbClr val="305696"/>
                </a:solidFill>
                <a:effectLst/>
                <a:uLnTx/>
                <a:uFillTx/>
                <a:latin typeface="Ubuntu" panose="020B0504030602030204" pitchFamily="34" charset="0"/>
                <a:ea typeface="+mn-ea"/>
                <a:cs typeface="+mn-cs"/>
              </a:rPr>
              <a:t>&amp; NEXT SUNDAY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01055A-5740-43E3-AB5C-A6E16152BD95}"/>
              </a:ext>
            </a:extLst>
          </p:cNvPr>
          <p:cNvSpPr txBox="1"/>
          <p:nvPr/>
        </p:nvSpPr>
        <p:spPr>
          <a:xfrm>
            <a:off x="143115" y="4018882"/>
            <a:ext cx="8708997" cy="12464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600" normalizeH="0" baseline="0" noProof="0" dirty="0">
                <a:ln>
                  <a:noFill/>
                </a:ln>
                <a:solidFill>
                  <a:srgbClr val="E0DBDB"/>
                </a:solidFill>
                <a:effectLst/>
                <a:uLnTx/>
                <a:uFillTx/>
                <a:latin typeface="Ubuntu" panose="020B0504030602030204" pitchFamily="34" charset="0"/>
                <a:ea typeface="+mn-ea"/>
                <a:cs typeface="+mn-cs"/>
              </a:rPr>
              <a:t>Worship</a:t>
            </a:r>
            <a:endParaRPr kumimoji="0" lang="en-US" sz="7500" b="0" i="0" u="none" strike="noStrike" kern="1200" cap="none" spc="60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DC515FF-2B61-4C4F-9F3F-D6B41277767A}"/>
              </a:ext>
            </a:extLst>
          </p:cNvPr>
          <p:cNvPicPr>
            <a:picLocks noChangeAspect="1"/>
          </p:cNvPicPr>
          <p:nvPr/>
        </p:nvPicPr>
        <p:blipFill rotWithShape="1">
          <a:blip r:embed="rId3">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pic>
        <p:nvPicPr>
          <p:cNvPr id="8" name="Picture 7">
            <a:extLst>
              <a:ext uri="{FF2B5EF4-FFF2-40B4-BE49-F238E27FC236}">
                <a16:creationId xmlns:a16="http://schemas.microsoft.com/office/drawing/2014/main" id="{C0CD03B6-368A-412B-84CB-51329ECB9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5824" y="5339719"/>
            <a:ext cx="1274064" cy="1415626"/>
          </a:xfrm>
          <a:prstGeom prst="rect">
            <a:avLst/>
          </a:prstGeom>
        </p:spPr>
      </p:pic>
    </p:spTree>
    <p:extLst>
      <p:ext uri="{BB962C8B-B14F-4D97-AF65-F5344CB8AC3E}">
        <p14:creationId xmlns:p14="http://schemas.microsoft.com/office/powerpoint/2010/main" val="84309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33B2AC-C2F8-40F4-AF38-E258737A835E}"/>
              </a:ext>
            </a:extLst>
          </p:cNvPr>
          <p:cNvSpPr txBox="1"/>
          <p:nvPr/>
        </p:nvSpPr>
        <p:spPr>
          <a:xfrm>
            <a:off x="0" y="747117"/>
            <a:ext cx="9144000" cy="752513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COME THOU KING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1"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Chorus: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Come Thou Fount come Thou King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Come Thou precious Prince of Peace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Hear Your bride to You we sing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Come Thou Fount of our blessing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1"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(repeat)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id="{EEF2F200-CBDE-4279-AE1E-8C595A6A009D}"/>
              </a:ext>
            </a:extLst>
          </p:cNvPr>
          <p:cNvSpPr txBox="1"/>
          <p:nvPr/>
        </p:nvSpPr>
        <p:spPr>
          <a:xfrm>
            <a:off x="0" y="131978"/>
            <a:ext cx="9144000"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COME THOU FOUNT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589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33B2AC-C2F8-40F4-AF38-E258737A835E}"/>
              </a:ext>
            </a:extLst>
          </p:cNvPr>
          <p:cNvSpPr txBox="1"/>
          <p:nvPr/>
        </p:nvSpPr>
        <p:spPr>
          <a:xfrm>
            <a:off x="0" y="747117"/>
            <a:ext cx="9144000" cy="87870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COME THOU KING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1"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Verse 3:</a:t>
            </a:r>
            <a:endPar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O to grace how great a debtor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Daily I'm constrained to be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Let Thy goodness like a fetter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Bind my </a:t>
            </a:r>
            <a:r>
              <a:rPr kumimoji="0" lang="en-US" altLang="en-US" sz="3100" b="0" i="0" u="none" strike="noStrike" kern="1200" cap="none" spc="0" normalizeH="0" baseline="0" noProof="0" dirty="0" err="1">
                <a:ln>
                  <a:noFill/>
                </a:ln>
                <a:solidFill>
                  <a:srgbClr val="000000"/>
                </a:solidFill>
                <a:effectLst/>
                <a:uLnTx/>
                <a:uFillTx/>
                <a:latin typeface="Cooper Hewitt" pitchFamily="50" charset="0"/>
                <a:ea typeface="Cooper Hewitt" pitchFamily="50" charset="0"/>
                <a:cs typeface="+mn-cs"/>
              </a:rPr>
              <a:t>wand'ring</a:t>
            </a: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 heart to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Thee Prone to wander Lord I feel it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Prone to leave the God I love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Here's my heart Lord take and seal it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Seal it for Thy courts above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id="{EEF2F200-CBDE-4279-AE1E-8C595A6A009D}"/>
              </a:ext>
            </a:extLst>
          </p:cNvPr>
          <p:cNvSpPr txBox="1"/>
          <p:nvPr/>
        </p:nvSpPr>
        <p:spPr>
          <a:xfrm>
            <a:off x="0" y="131978"/>
            <a:ext cx="9144000"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COME THOU FOUNT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472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969853-2352-4E10-AF8E-2EC6E723E486}"/>
              </a:ext>
            </a:extLst>
          </p:cNvPr>
          <p:cNvSpPr/>
          <p:nvPr/>
        </p:nvSpPr>
        <p:spPr>
          <a:xfrm>
            <a:off x="0" y="-102550"/>
            <a:ext cx="9246550" cy="14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565593" y="250556"/>
            <a:ext cx="5172307"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19C3C92-FE46-4A0C-9E0E-F7BFCD26184A}"/>
              </a:ext>
            </a:extLst>
          </p:cNvPr>
          <p:cNvPicPr>
            <a:picLocks noChangeAspect="1"/>
          </p:cNvPicPr>
          <p:nvPr/>
        </p:nvPicPr>
        <p:blipFill rotWithShape="1">
          <a:blip r:embed="rId2">
            <a:extLst>
              <a:ext uri="{28A0092B-C50C-407E-A947-70E740481C1C}">
                <a14:useLocalDpi xmlns:a14="http://schemas.microsoft.com/office/drawing/2010/main" val="0"/>
              </a:ext>
            </a:extLst>
          </a:blip>
          <a:srcRect r="78342"/>
          <a:stretch/>
        </p:blipFill>
        <p:spPr>
          <a:xfrm>
            <a:off x="114344" y="5134129"/>
            <a:ext cx="1667322" cy="1615120"/>
          </a:xfrm>
          <a:prstGeom prst="rect">
            <a:avLst/>
          </a:prstGeom>
        </p:spPr>
      </p:pic>
      <p:cxnSp>
        <p:nvCxnSpPr>
          <p:cNvPr id="7" name="Straight Connector 6">
            <a:extLst>
              <a:ext uri="{FF2B5EF4-FFF2-40B4-BE49-F238E27FC236}">
                <a16:creationId xmlns:a16="http://schemas.microsoft.com/office/drawing/2014/main" id="{306EF772-A49C-4191-B917-0CE360DF0C93}"/>
              </a:ext>
            </a:extLst>
          </p:cNvPr>
          <p:cNvCxnSpPr>
            <a:cxnSpLocks/>
          </p:cNvCxnSpPr>
          <p:nvPr/>
        </p:nvCxnSpPr>
        <p:spPr>
          <a:xfrm>
            <a:off x="1152100" y="1647906"/>
            <a:ext cx="6629400" cy="0"/>
          </a:xfrm>
          <a:prstGeom prst="line">
            <a:avLst/>
          </a:prstGeom>
          <a:ln w="12700">
            <a:solidFill>
              <a:srgbClr val="71717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33B2AC-C2F8-40F4-AF38-E258737A835E}"/>
              </a:ext>
            </a:extLst>
          </p:cNvPr>
          <p:cNvSpPr txBox="1"/>
          <p:nvPr/>
        </p:nvSpPr>
        <p:spPr>
          <a:xfrm>
            <a:off x="0" y="747117"/>
            <a:ext cx="9144000" cy="752513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COME THOU KING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1"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Chorus: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Come Thou Fount come Thou King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Come Thou precious Prince of Peace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Hear Your bride to You we sing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Come Thou Fount of our blessing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0" i="1"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rPr>
              <a:t>(repeat)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rPr>
            </a:b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dirty="0">
              <a:ln>
                <a:noFill/>
              </a:ln>
              <a:solidFill>
                <a:prstClr val="black"/>
              </a:solidFill>
              <a:effectLst/>
              <a:uLnTx/>
              <a:uFillTx/>
              <a:latin typeface="Cooper Hewitt" pitchFamily="50" charset="0"/>
              <a:ea typeface="Cooper Hewitt" pitchFamily="50" charset="0"/>
              <a:cs typeface="+mn-cs"/>
            </a:endParaRPr>
          </a:p>
        </p:txBody>
      </p:sp>
      <p:sp>
        <p:nvSpPr>
          <p:cNvPr id="2" name="TextBox 1">
            <a:extLst>
              <a:ext uri="{FF2B5EF4-FFF2-40B4-BE49-F238E27FC236}">
                <a16:creationId xmlns:a16="http://schemas.microsoft.com/office/drawing/2014/main" id="{EEF2F200-CBDE-4279-AE1E-8C595A6A009D}"/>
              </a:ext>
            </a:extLst>
          </p:cNvPr>
          <p:cNvSpPr txBox="1"/>
          <p:nvPr/>
        </p:nvSpPr>
        <p:spPr>
          <a:xfrm>
            <a:off x="0" y="131978"/>
            <a:ext cx="9144000"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300" normalizeH="0" baseline="0" noProof="0" dirty="0">
                <a:ln>
                  <a:noFill/>
                </a:ln>
                <a:solidFill>
                  <a:srgbClr val="C8780E"/>
                </a:solidFill>
                <a:effectLst/>
                <a:uLnTx/>
                <a:uFillTx/>
                <a:latin typeface="Calibri" panose="020F0502020204030204"/>
                <a:ea typeface="Cooper Hewitt" pitchFamily="50" charset="0"/>
                <a:cs typeface="+mn-cs"/>
              </a:rPr>
              <a:t>COME THOU FOUNT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654180"/>
      </p:ext>
    </p:extLst>
  </p:cSld>
  <p:clrMapOvr>
    <a:masterClrMapping/>
  </p:clrMapOvr>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2217</TotalTime>
  <Words>2052</Words>
  <Application>Microsoft Office PowerPoint</Application>
  <PresentationFormat>On-screen Show (4:3)</PresentationFormat>
  <Paragraphs>541</Paragraphs>
  <Slides>67</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67</vt:i4>
      </vt:variant>
    </vt:vector>
  </HeadingPairs>
  <TitlesOfParts>
    <vt:vector size="77" baseType="lpstr">
      <vt:lpstr>Arial</vt:lpstr>
      <vt:lpstr>Calibri</vt:lpstr>
      <vt:lpstr>Calibri Light</vt:lpstr>
      <vt:lpstr>Cooper Hewitt</vt:lpstr>
      <vt:lpstr>Kingthings Exeter</vt:lpstr>
      <vt:lpstr>Tw Cen MT</vt:lpstr>
      <vt:lpstr>Ubuntu</vt:lpstr>
      <vt:lpstr>3_Office Theme</vt:lpstr>
      <vt:lpstr>7_Office Theme</vt:lpstr>
      <vt:lpstr>11_Office Theme</vt:lpstr>
      <vt:lpstr>PowerPoint Presentation</vt:lpstr>
      <vt:lpstr>PSALM 113:1-4</vt:lpstr>
      <vt:lpstr>PSALM 113:5-9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Luke 22:24-27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path to greatness</vt:lpstr>
      <vt:lpstr>THE path to greatness</vt:lpstr>
      <vt:lpstr>The WORLD’s path to greatness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lord’s supper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HOPE COMMUNITY CHURCH</dc:creator>
  <cp:lastModifiedBy>NEW HOPE COMMUNITY CHURCH</cp:lastModifiedBy>
  <cp:revision>60</cp:revision>
  <dcterms:created xsi:type="dcterms:W3CDTF">2018-12-14T19:42:08Z</dcterms:created>
  <dcterms:modified xsi:type="dcterms:W3CDTF">2018-12-30T15:15:16Z</dcterms:modified>
</cp:coreProperties>
</file>