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9" r:id="rId2"/>
    <p:sldMasterId id="2147483771" r:id="rId3"/>
  </p:sldMasterIdLst>
  <p:notesMasterIdLst>
    <p:notesMasterId r:id="rId58"/>
  </p:notesMasterIdLst>
  <p:sldIdLst>
    <p:sldId id="885" r:id="rId4"/>
    <p:sldId id="2016" r:id="rId5"/>
    <p:sldId id="2017" r:id="rId6"/>
    <p:sldId id="2018" r:id="rId7"/>
    <p:sldId id="862" r:id="rId8"/>
    <p:sldId id="1956" r:id="rId9"/>
    <p:sldId id="2019" r:id="rId10"/>
    <p:sldId id="2020" r:id="rId11"/>
    <p:sldId id="1367" r:id="rId12"/>
    <p:sldId id="2022" r:id="rId13"/>
    <p:sldId id="2021" r:id="rId14"/>
    <p:sldId id="2023" r:id="rId15"/>
    <p:sldId id="1957" r:id="rId16"/>
    <p:sldId id="1978" r:id="rId17"/>
    <p:sldId id="1979" r:id="rId18"/>
    <p:sldId id="1980" r:id="rId19"/>
    <p:sldId id="1981" r:id="rId20"/>
    <p:sldId id="1974" r:id="rId21"/>
    <p:sldId id="1985" r:id="rId22"/>
    <p:sldId id="1986" r:id="rId23"/>
    <p:sldId id="1987" r:id="rId24"/>
    <p:sldId id="1977" r:id="rId25"/>
    <p:sldId id="1975" r:id="rId26"/>
    <p:sldId id="1976" r:id="rId27"/>
    <p:sldId id="1315" r:id="rId28"/>
    <p:sldId id="1984" r:id="rId29"/>
    <p:sldId id="1982" r:id="rId30"/>
    <p:sldId id="1983" r:id="rId31"/>
    <p:sldId id="1988" r:id="rId32"/>
    <p:sldId id="1965" r:id="rId33"/>
    <p:sldId id="1991" r:id="rId34"/>
    <p:sldId id="1992" r:id="rId35"/>
    <p:sldId id="1994" r:id="rId36"/>
    <p:sldId id="1995" r:id="rId37"/>
    <p:sldId id="2031" r:id="rId38"/>
    <p:sldId id="1998" r:id="rId39"/>
    <p:sldId id="1970" r:id="rId40"/>
    <p:sldId id="2032" r:id="rId41"/>
    <p:sldId id="2000" r:id="rId42"/>
    <p:sldId id="2029" r:id="rId43"/>
    <p:sldId id="2033" r:id="rId44"/>
    <p:sldId id="2001" r:id="rId45"/>
    <p:sldId id="2002" r:id="rId46"/>
    <p:sldId id="2003" r:id="rId47"/>
    <p:sldId id="2004" r:id="rId48"/>
    <p:sldId id="2030" r:id="rId49"/>
    <p:sldId id="2009" r:id="rId50"/>
    <p:sldId id="2010" r:id="rId51"/>
    <p:sldId id="2011" r:id="rId52"/>
    <p:sldId id="2012" r:id="rId53"/>
    <p:sldId id="2013" r:id="rId54"/>
    <p:sldId id="2014" r:id="rId55"/>
    <p:sldId id="2024" r:id="rId56"/>
    <p:sldId id="2025" r:id="rId57"/>
  </p:sldIdLst>
  <p:sldSz cx="9144000" cy="6858000" type="screen4x3"/>
  <p:notesSz cx="9296400"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 HOPE COMMUNITY CHURCH" initials="NHC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ABDEA"/>
    <a:srgbClr val="2B528B"/>
    <a:srgbClr val="026490"/>
    <a:srgbClr val="638D8F"/>
    <a:srgbClr val="F0F0F0"/>
    <a:srgbClr val="F1EBDF"/>
    <a:srgbClr val="192B3F"/>
    <a:srgbClr val="1F334E"/>
    <a:srgbClr val="2F5697"/>
    <a:srgbClr val="25A0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2623" autoAdjust="0"/>
    <p:restoredTop sz="94660"/>
  </p:normalViewPr>
  <p:slideViewPr>
    <p:cSldViewPr snapToGrid="0">
      <p:cViewPr varScale="1">
        <p:scale>
          <a:sx n="110" d="100"/>
          <a:sy n="110" d="100"/>
        </p:scale>
        <p:origin x="1164" y="108"/>
      </p:cViewPr>
      <p:guideLst>
        <p:guide orient="horz" pos="2160"/>
        <p:guide pos="2880"/>
      </p:guideLst>
    </p:cSldViewPr>
  </p:slideViewPr>
  <p:notesTextViewPr>
    <p:cViewPr>
      <p:scale>
        <a:sx n="3" d="2"/>
        <a:sy n="3" d="2"/>
      </p:scale>
      <p:origin x="0" y="0"/>
    </p:cViewPr>
  </p:notesTextViewPr>
  <p:sorterViewPr>
    <p:cViewPr varScale="1">
      <p:scale>
        <a:sx n="1" d="1"/>
        <a:sy n="1" d="1"/>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09" y="0"/>
            <a:ext cx="4028440" cy="344091"/>
          </a:xfrm>
          <a:prstGeom prst="rect">
            <a:avLst/>
          </a:prstGeom>
        </p:spPr>
        <p:txBody>
          <a:bodyPr vert="horz" lIns="92446" tIns="46223" rIns="92446" bIns="46223" rtlCol="0"/>
          <a:lstStyle>
            <a:lvl1pPr algn="r">
              <a:defRPr sz="1200"/>
            </a:lvl1pPr>
          </a:lstStyle>
          <a:p>
            <a:fld id="{899ACD25-4F95-4891-9E0D-90A6CEC2F40C}" type="datetimeFigureOut">
              <a:rPr lang="en-US" smtClean="0"/>
              <a:t>12/17/2018</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2446" tIns="46223" rIns="92446" bIns="46223" rtlCol="0" anchor="b"/>
          <a:lstStyle>
            <a:lvl1pPr algn="r">
              <a:defRPr sz="1200"/>
            </a:lvl1pPr>
          </a:lstStyle>
          <a:p>
            <a:fld id="{494D3BFB-D1C6-48C8-A46B-B7D0457C5EC7}" type="slidenum">
              <a:rPr lang="en-US" smtClean="0"/>
              <a:t>‹#›</a:t>
            </a:fld>
            <a:endParaRPr lang="en-US"/>
          </a:p>
        </p:txBody>
      </p:sp>
    </p:spTree>
    <p:extLst>
      <p:ext uri="{BB962C8B-B14F-4D97-AF65-F5344CB8AC3E}">
        <p14:creationId xmlns:p14="http://schemas.microsoft.com/office/powerpoint/2010/main" val="8174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10748703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11666985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26567177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ADCFE2-C9D0-4AE0-B544-5325F5376599}"/>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08" y="1560"/>
            <a:ext cx="9138228" cy="6854883"/>
          </a:xfrm>
          <a:prstGeom prst="rect">
            <a:avLst/>
          </a:prstGeom>
          <a:noFill/>
        </p:spPr>
      </p:pic>
      <p:sp>
        <p:nvSpPr>
          <p:cNvPr id="9" name="Rectangle 8">
            <a:extLst>
              <a:ext uri="{FF2B5EF4-FFF2-40B4-BE49-F238E27FC236}">
                <a16:creationId xmlns:a16="http://schemas.microsoft.com/office/drawing/2014/main" id="{27FD6E0A-F623-4264-A47E-1AFC0B5F0227}"/>
              </a:ext>
            </a:extLst>
          </p:cNvPr>
          <p:cNvSpPr/>
          <p:nvPr userDrawn="1"/>
        </p:nvSpPr>
        <p:spPr>
          <a:xfrm>
            <a:off x="-205098" y="171691"/>
            <a:ext cx="9460889" cy="1076980"/>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itle 1">
            <a:extLst>
              <a:ext uri="{FF2B5EF4-FFF2-40B4-BE49-F238E27FC236}">
                <a16:creationId xmlns:a16="http://schemas.microsoft.com/office/drawing/2014/main" id="{8F3D58B6-739D-4C03-BE4D-B8B8A79C0591}"/>
              </a:ext>
            </a:extLst>
          </p:cNvPr>
          <p:cNvSpPr>
            <a:spLocks noGrp="1"/>
          </p:cNvSpPr>
          <p:nvPr>
            <p:ph type="title"/>
          </p:nvPr>
        </p:nvSpPr>
        <p:spPr>
          <a:xfrm>
            <a:off x="202225" y="67011"/>
            <a:ext cx="8830682" cy="1325563"/>
          </a:xfrm>
        </p:spPr>
        <p:txBody>
          <a:bodyPr/>
          <a:lstStyle>
            <a:lvl1pPr>
              <a:defRPr b="0" cap="all" baseline="0">
                <a:solidFill>
                  <a:schemeClr val="bg1"/>
                </a:solidFill>
                <a:latin typeface="Tw Cen MT" panose="020B0602020104020603" pitchFamily="34" charset="0"/>
              </a:defRPr>
            </a:lvl1pPr>
          </a:lstStyle>
          <a:p>
            <a:r>
              <a:rPr lang="en-US" dirty="0"/>
              <a:t>Click to edit Master title style</a:t>
            </a:r>
          </a:p>
        </p:txBody>
      </p:sp>
      <p:sp>
        <p:nvSpPr>
          <p:cNvPr id="11" name="Rectangle 10">
            <a:extLst>
              <a:ext uri="{FF2B5EF4-FFF2-40B4-BE49-F238E27FC236}">
                <a16:creationId xmlns:a16="http://schemas.microsoft.com/office/drawing/2014/main" id="{099FFF2D-EBEC-4901-B3D4-3F5223EA7DFB}"/>
              </a:ext>
            </a:extLst>
          </p:cNvPr>
          <p:cNvSpPr/>
          <p:nvPr userDrawn="1"/>
        </p:nvSpPr>
        <p:spPr>
          <a:xfrm>
            <a:off x="128187" y="1387687"/>
            <a:ext cx="8904719" cy="53337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Content Placeholder 2">
            <a:extLst>
              <a:ext uri="{FF2B5EF4-FFF2-40B4-BE49-F238E27FC236}">
                <a16:creationId xmlns:a16="http://schemas.microsoft.com/office/drawing/2014/main" id="{17622F7B-EE07-4788-B5A8-B42B48121635}"/>
              </a:ext>
            </a:extLst>
          </p:cNvPr>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478907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42104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09" y="151486"/>
            <a:ext cx="8776535" cy="1053474"/>
          </a:xfrm>
        </p:spPr>
        <p:txBody>
          <a:bodyPr/>
          <a:lstStyle>
            <a:lvl1pPr>
              <a:defRPr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09" y="1392965"/>
            <a:ext cx="8776535" cy="538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EFD6C723-33FE-499B-8D76-3195849EA7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4125" y="5287681"/>
            <a:ext cx="1384420" cy="1490173"/>
          </a:xfrm>
          <a:prstGeom prst="rect">
            <a:avLst/>
          </a:prstGeom>
        </p:spPr>
      </p:pic>
    </p:spTree>
    <p:extLst>
      <p:ext uri="{BB962C8B-B14F-4D97-AF65-F5344CB8AC3E}">
        <p14:creationId xmlns:p14="http://schemas.microsoft.com/office/powerpoint/2010/main" val="83479273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25160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589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12/17/2018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6843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12/17/2018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4134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12/17/2018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64000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 y="2166"/>
            <a:ext cx="9138228" cy="6853671"/>
          </a:xfrm>
          <a:prstGeom prst="rect">
            <a:avLst/>
          </a:prstGeom>
          <a:noFill/>
        </p:spPr>
      </p:pic>
      <p:sp>
        <p:nvSpPr>
          <p:cNvPr id="2" name="Title 1"/>
          <p:cNvSpPr>
            <a:spLocks noGrp="1"/>
          </p:cNvSpPr>
          <p:nvPr>
            <p:ph type="title"/>
          </p:nvPr>
        </p:nvSpPr>
        <p:spPr>
          <a:xfrm>
            <a:off x="202225" y="67011"/>
            <a:ext cx="8830682" cy="1325563"/>
          </a:xfrm>
        </p:spPr>
        <p:txBody>
          <a:bodyPr>
            <a:noAutofit/>
          </a:bodyPr>
          <a:lstStyle>
            <a:lvl1pPr>
              <a:defRPr sz="5500" b="0" cap="all" baseline="0">
                <a:solidFill>
                  <a:srgbClr val="638D8F"/>
                </a:solidFill>
                <a:effectLst/>
                <a:latin typeface="Kingthings Exeter" panose="02000000000000000000" pitchFamily="2" charset="0"/>
              </a:defRPr>
            </a:lvl1pPr>
          </a:lstStyle>
          <a:p>
            <a:r>
              <a:rPr lang="en-US" dirty="0"/>
              <a:t>Click to edit Master title</a:t>
            </a:r>
          </a:p>
        </p:txBody>
      </p:sp>
      <p:sp>
        <p:nvSpPr>
          <p:cNvPr id="3" name="Content Placeholder 2"/>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t>12/17/2018</a:t>
            </a:fld>
            <a:endParaRPr lang="en-US"/>
          </a:p>
        </p:txBody>
      </p:sp>
    </p:spTree>
    <p:extLst>
      <p:ext uri="{BB962C8B-B14F-4D97-AF65-F5344CB8AC3E}">
        <p14:creationId xmlns:p14="http://schemas.microsoft.com/office/powerpoint/2010/main" val="407030970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80562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9328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99083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3794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18358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08" y="1558"/>
            <a:ext cx="9138228" cy="6854883"/>
          </a:xfrm>
          <a:prstGeom prst="rect">
            <a:avLst/>
          </a:prstGeom>
          <a:noFill/>
        </p:spPr>
      </p:pic>
      <p:sp>
        <p:nvSpPr>
          <p:cNvPr id="10" name="Rectangle 9">
            <a:extLst>
              <a:ext uri="{FF2B5EF4-FFF2-40B4-BE49-F238E27FC236}">
                <a16:creationId xmlns:a16="http://schemas.microsoft.com/office/drawing/2014/main" id="{F8E24EE3-F3B6-47DE-8ACD-77BE788A9E84}"/>
              </a:ext>
            </a:extLst>
          </p:cNvPr>
          <p:cNvSpPr/>
          <p:nvPr userDrawn="1"/>
        </p:nvSpPr>
        <p:spPr>
          <a:xfrm>
            <a:off x="-205099" y="171691"/>
            <a:ext cx="9460889" cy="1076980"/>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02224" y="67009"/>
            <a:ext cx="8830682" cy="1325563"/>
          </a:xfrm>
        </p:spPr>
        <p:txBody>
          <a:bodyPr>
            <a:noAutofit/>
          </a:bodyPr>
          <a:lstStyle>
            <a:lvl1pPr>
              <a:defRPr sz="5500" b="0" cap="all" baseline="0">
                <a:solidFill>
                  <a:schemeClr val="bg1"/>
                </a:solidFill>
                <a:effectLst/>
                <a:latin typeface="Tw Cen MT" panose="020B0602020104020603" pitchFamily="34" charset="0"/>
              </a:defRPr>
            </a:lvl1pPr>
          </a:lstStyle>
          <a:p>
            <a:r>
              <a:rPr lang="en-US" dirty="0"/>
              <a:t>Click to edit Master title</a:t>
            </a:r>
          </a:p>
        </p:txBody>
      </p:sp>
      <p:sp>
        <p:nvSpPr>
          <p:cNvPr id="9" name="Rectangle 8">
            <a:extLst>
              <a:ext uri="{FF2B5EF4-FFF2-40B4-BE49-F238E27FC236}">
                <a16:creationId xmlns:a16="http://schemas.microsoft.com/office/drawing/2014/main" id="{F9526E21-7597-4FAF-8C0F-D966064266FF}"/>
              </a:ext>
            </a:extLst>
          </p:cNvPr>
          <p:cNvSpPr/>
          <p:nvPr userDrawn="1"/>
        </p:nvSpPr>
        <p:spPr>
          <a:xfrm>
            <a:off x="128186" y="1387687"/>
            <a:ext cx="8904719" cy="53337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12/17/2018</a:t>
            </a:fld>
            <a:endParaRPr lang="en-US">
              <a:solidFill>
                <a:prstClr val="black">
                  <a:tint val="75000"/>
                </a:prstClr>
              </a:solidFill>
            </a:endParaRPr>
          </a:p>
        </p:txBody>
      </p:sp>
    </p:spTree>
    <p:extLst>
      <p:ext uri="{BB962C8B-B14F-4D97-AF65-F5344CB8AC3E}">
        <p14:creationId xmlns:p14="http://schemas.microsoft.com/office/powerpoint/2010/main" val="235348884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34780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57145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12/17/2018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09341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12/17/2018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72145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23888765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12/17/2018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12572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9514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24258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74795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06769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9554435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t>12/17/2018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30616324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t>12/17/2018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62430094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t>12/17/2018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0213485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50224493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4721149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t>12/17/2018</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t>‹#›</a:t>
            </a:fld>
            <a:endParaRPr lang="en-US"/>
          </a:p>
        </p:txBody>
      </p:sp>
    </p:spTree>
    <p:extLst>
      <p:ext uri="{BB962C8B-B14F-4D97-AF65-F5344CB8AC3E}">
        <p14:creationId xmlns:p14="http://schemas.microsoft.com/office/powerpoint/2010/main" val="1251886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58" r:id="rId12"/>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12/17/2018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50091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12/17/2018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5651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2" y="224286"/>
            <a:ext cx="8169215" cy="6126911"/>
          </a:xfrm>
        </p:spPr>
      </p:pic>
    </p:spTree>
    <p:extLst>
      <p:ext uri="{BB962C8B-B14F-4D97-AF65-F5344CB8AC3E}">
        <p14:creationId xmlns:p14="http://schemas.microsoft.com/office/powerpoint/2010/main" val="686308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C2A5-97D1-4BD4-A46D-1552CBEA7A2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AA11B2-9B36-4508-AB1B-BB0510A644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 y="-3471169"/>
            <a:ext cx="11942003" cy="15212743"/>
          </a:xfrm>
        </p:spPr>
      </p:pic>
      <p:sp>
        <p:nvSpPr>
          <p:cNvPr id="4" name="TextBox 3">
            <a:extLst>
              <a:ext uri="{FF2B5EF4-FFF2-40B4-BE49-F238E27FC236}">
                <a16:creationId xmlns:a16="http://schemas.microsoft.com/office/drawing/2014/main" id="{631F4210-8767-4F29-8EE3-8B6F49F46966}"/>
              </a:ext>
            </a:extLst>
          </p:cNvPr>
          <p:cNvSpPr txBox="1"/>
          <p:nvPr/>
        </p:nvSpPr>
        <p:spPr>
          <a:xfrm>
            <a:off x="1882068" y="583459"/>
            <a:ext cx="1961965" cy="923330"/>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TextBox 5">
            <a:extLst>
              <a:ext uri="{FF2B5EF4-FFF2-40B4-BE49-F238E27FC236}">
                <a16:creationId xmlns:a16="http://schemas.microsoft.com/office/drawing/2014/main" id="{E4F44C81-743C-43E8-A802-798755CC763A}"/>
              </a:ext>
            </a:extLst>
          </p:cNvPr>
          <p:cNvSpPr txBox="1"/>
          <p:nvPr/>
        </p:nvSpPr>
        <p:spPr>
          <a:xfrm>
            <a:off x="2386136" y="1943685"/>
            <a:ext cx="1961965" cy="369332"/>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FB198EC1-602A-468A-AF53-0A6F47636687}"/>
              </a:ext>
            </a:extLst>
          </p:cNvPr>
          <p:cNvSpPr/>
          <p:nvPr/>
        </p:nvSpPr>
        <p:spPr>
          <a:xfrm>
            <a:off x="202224" y="5615658"/>
            <a:ext cx="4572000" cy="446276"/>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737CE3C-617D-4405-BBD5-8E6FF55AC567}"/>
              </a:ext>
            </a:extLst>
          </p:cNvPr>
          <p:cNvSpPr txBox="1"/>
          <p:nvPr/>
        </p:nvSpPr>
        <p:spPr>
          <a:xfrm>
            <a:off x="17265" y="3438681"/>
            <a:ext cx="3391760" cy="1477328"/>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Rectangle 2">
            <a:extLst>
              <a:ext uri="{FF2B5EF4-FFF2-40B4-BE49-F238E27FC236}">
                <a16:creationId xmlns:a16="http://schemas.microsoft.com/office/drawing/2014/main" id="{A5DFC9E1-8566-4D87-BA1D-201C059A9641}"/>
              </a:ext>
            </a:extLst>
          </p:cNvPr>
          <p:cNvSpPr/>
          <p:nvPr/>
        </p:nvSpPr>
        <p:spPr>
          <a:xfrm>
            <a:off x="211102" y="164669"/>
            <a:ext cx="4572000" cy="4832092"/>
          </a:xfrm>
          <a:prstGeom prst="rect">
            <a:avLst/>
          </a:prstGeom>
        </p:spPr>
        <p:txBody>
          <a:bodyPr>
            <a:spAutoFit/>
          </a:bodyPr>
          <a:lstStyle/>
          <a:p>
            <a:pPr lvl="0"/>
            <a:r>
              <a:rPr lang="en-US" sz="2800" b="1" baseline="30000" dirty="0">
                <a:solidFill>
                  <a:schemeClr val="bg1"/>
                </a:solidFill>
              </a:rPr>
              <a:t>4 </a:t>
            </a:r>
            <a:r>
              <a:rPr lang="en-US" sz="2800" dirty="0">
                <a:solidFill>
                  <a:schemeClr val="bg1"/>
                </a:solidFill>
              </a:rPr>
              <a:t>And Joseph also went up from Galilee, from the town of Nazareth, to Judea, to </a:t>
            </a:r>
          </a:p>
          <a:p>
            <a:pPr lvl="0"/>
            <a:r>
              <a:rPr lang="en-US" sz="2800" dirty="0">
                <a:solidFill>
                  <a:schemeClr val="bg1"/>
                </a:solidFill>
              </a:rPr>
              <a:t>the city of David, which is called Bethlehem, because </a:t>
            </a:r>
          </a:p>
          <a:p>
            <a:pPr lvl="0"/>
            <a:r>
              <a:rPr lang="en-US" sz="2800" dirty="0">
                <a:solidFill>
                  <a:schemeClr val="bg1"/>
                </a:solidFill>
              </a:rPr>
              <a:t>he was of the house and lineage of David, </a:t>
            </a:r>
            <a:r>
              <a:rPr lang="en-US" sz="2800" b="1" baseline="30000" dirty="0">
                <a:solidFill>
                  <a:schemeClr val="bg1"/>
                </a:solidFill>
              </a:rPr>
              <a:t>5 </a:t>
            </a:r>
            <a:r>
              <a:rPr lang="en-US" sz="2800" dirty="0">
                <a:solidFill>
                  <a:schemeClr val="bg1"/>
                </a:solidFill>
              </a:rPr>
              <a:t>to be registered with Mary, </a:t>
            </a:r>
          </a:p>
          <a:p>
            <a:pPr lvl="0"/>
            <a:r>
              <a:rPr lang="en-US" sz="2800" dirty="0">
                <a:solidFill>
                  <a:schemeClr val="bg1"/>
                </a:solidFill>
              </a:rPr>
              <a:t>his betrothed, who </a:t>
            </a:r>
          </a:p>
          <a:p>
            <a:pPr lvl="0"/>
            <a:r>
              <a:rPr lang="en-US" sz="2800" dirty="0">
                <a:solidFill>
                  <a:schemeClr val="bg1"/>
                </a:solidFill>
              </a:rPr>
              <a:t>was with child. </a:t>
            </a:r>
          </a:p>
          <a:p>
            <a:pPr lvl="0"/>
            <a:r>
              <a:rPr lang="en-US" sz="2800" i="1" dirty="0">
                <a:solidFill>
                  <a:prstClr val="white"/>
                </a:solidFill>
                <a:latin typeface="Calibri" panose="020F0502020204030204" pitchFamily="34" charset="0"/>
                <a:ea typeface="Times New Roman" panose="02020603050405020304" pitchFamily="18" charset="0"/>
              </a:rPr>
              <a:t>Luke 2:4-5</a:t>
            </a:r>
            <a:endParaRPr lang="en-US" sz="2800" i="1" dirty="0">
              <a:solidFill>
                <a:prstClr val="white"/>
              </a:solidFill>
            </a:endParaRPr>
          </a:p>
        </p:txBody>
      </p:sp>
      <p:cxnSp>
        <p:nvCxnSpPr>
          <p:cNvPr id="10" name="Straight Arrow Connector 9">
            <a:extLst>
              <a:ext uri="{FF2B5EF4-FFF2-40B4-BE49-F238E27FC236}">
                <a16:creationId xmlns:a16="http://schemas.microsoft.com/office/drawing/2014/main" id="{03FCEB7E-8C6F-48AA-8879-C9FF9234F41D}"/>
              </a:ext>
            </a:extLst>
          </p:cNvPr>
          <p:cNvCxnSpPr>
            <a:cxnSpLocks/>
          </p:cNvCxnSpPr>
          <p:nvPr/>
        </p:nvCxnSpPr>
        <p:spPr>
          <a:xfrm flipH="1">
            <a:off x="5292436" y="1625600"/>
            <a:ext cx="397164" cy="3713018"/>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462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C2A5-97D1-4BD4-A46D-1552CBEA7A2D}"/>
              </a:ext>
            </a:extLst>
          </p:cNvPr>
          <p:cNvSpPr>
            <a:spLocks noGrp="1"/>
          </p:cNvSpPr>
          <p:nvPr>
            <p:ph type="title"/>
          </p:nvPr>
        </p:nvSpPr>
        <p:spPr/>
        <p:txBody>
          <a:bodyPr/>
          <a:lstStyle/>
          <a:p>
            <a:r>
              <a:rPr lang="en-US" dirty="0"/>
              <a:t>2</a:t>
            </a:r>
          </a:p>
        </p:txBody>
      </p:sp>
      <p:pic>
        <p:nvPicPr>
          <p:cNvPr id="5" name="Content Placeholder 4">
            <a:extLst>
              <a:ext uri="{FF2B5EF4-FFF2-40B4-BE49-F238E27FC236}">
                <a16:creationId xmlns:a16="http://schemas.microsoft.com/office/drawing/2014/main" id="{14AA11B2-9B36-4508-AB1B-BB0510A644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 y="-3471169"/>
            <a:ext cx="11942003" cy="15212743"/>
          </a:xfrm>
        </p:spPr>
      </p:pic>
      <p:sp>
        <p:nvSpPr>
          <p:cNvPr id="4" name="TextBox 3">
            <a:extLst>
              <a:ext uri="{FF2B5EF4-FFF2-40B4-BE49-F238E27FC236}">
                <a16:creationId xmlns:a16="http://schemas.microsoft.com/office/drawing/2014/main" id="{631F4210-8767-4F29-8EE3-8B6F49F46966}"/>
              </a:ext>
            </a:extLst>
          </p:cNvPr>
          <p:cNvSpPr txBox="1"/>
          <p:nvPr/>
        </p:nvSpPr>
        <p:spPr>
          <a:xfrm>
            <a:off x="1882068" y="583459"/>
            <a:ext cx="1961965" cy="923330"/>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TextBox 5">
            <a:extLst>
              <a:ext uri="{FF2B5EF4-FFF2-40B4-BE49-F238E27FC236}">
                <a16:creationId xmlns:a16="http://schemas.microsoft.com/office/drawing/2014/main" id="{E4F44C81-743C-43E8-A802-798755CC763A}"/>
              </a:ext>
            </a:extLst>
          </p:cNvPr>
          <p:cNvSpPr txBox="1"/>
          <p:nvPr/>
        </p:nvSpPr>
        <p:spPr>
          <a:xfrm>
            <a:off x="2386136" y="1943685"/>
            <a:ext cx="1961965" cy="369332"/>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FB198EC1-602A-468A-AF53-0A6F47636687}"/>
              </a:ext>
            </a:extLst>
          </p:cNvPr>
          <p:cNvSpPr/>
          <p:nvPr/>
        </p:nvSpPr>
        <p:spPr>
          <a:xfrm>
            <a:off x="202224" y="5615658"/>
            <a:ext cx="4572000" cy="446276"/>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737CE3C-617D-4405-BBD5-8E6FF55AC567}"/>
              </a:ext>
            </a:extLst>
          </p:cNvPr>
          <p:cNvSpPr txBox="1"/>
          <p:nvPr/>
        </p:nvSpPr>
        <p:spPr>
          <a:xfrm>
            <a:off x="17265" y="3438681"/>
            <a:ext cx="3391760" cy="1477328"/>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Rectangle 2">
            <a:extLst>
              <a:ext uri="{FF2B5EF4-FFF2-40B4-BE49-F238E27FC236}">
                <a16:creationId xmlns:a16="http://schemas.microsoft.com/office/drawing/2014/main" id="{A5DFC9E1-8566-4D87-BA1D-201C059A9641}"/>
              </a:ext>
            </a:extLst>
          </p:cNvPr>
          <p:cNvSpPr/>
          <p:nvPr/>
        </p:nvSpPr>
        <p:spPr>
          <a:xfrm>
            <a:off x="211102" y="164669"/>
            <a:ext cx="4572000" cy="4832092"/>
          </a:xfrm>
          <a:prstGeom prst="rect">
            <a:avLst/>
          </a:prstGeom>
        </p:spPr>
        <p:txBody>
          <a:bodyPr>
            <a:spAutoFit/>
          </a:bodyPr>
          <a:lstStyle/>
          <a:p>
            <a:pPr lvl="0"/>
            <a:r>
              <a:rPr lang="en-US" sz="2800" b="1" baseline="30000" dirty="0">
                <a:solidFill>
                  <a:schemeClr val="bg1"/>
                </a:solidFill>
              </a:rPr>
              <a:t>4 </a:t>
            </a:r>
            <a:r>
              <a:rPr lang="en-US" sz="2800" dirty="0">
                <a:solidFill>
                  <a:schemeClr val="bg1"/>
                </a:solidFill>
              </a:rPr>
              <a:t>And Joseph also went up from Galilee, from the town of Nazareth, to Judea, to </a:t>
            </a:r>
          </a:p>
          <a:p>
            <a:pPr lvl="0"/>
            <a:r>
              <a:rPr lang="en-US" sz="2800" dirty="0">
                <a:solidFill>
                  <a:schemeClr val="bg1"/>
                </a:solidFill>
              </a:rPr>
              <a:t>the city of David, which is called Bethlehem, because </a:t>
            </a:r>
          </a:p>
          <a:p>
            <a:pPr lvl="0"/>
            <a:r>
              <a:rPr lang="en-US" sz="2800" dirty="0">
                <a:solidFill>
                  <a:schemeClr val="bg1"/>
                </a:solidFill>
              </a:rPr>
              <a:t>he was of the house and lineage of David, </a:t>
            </a:r>
            <a:r>
              <a:rPr lang="en-US" sz="2800" b="1" baseline="30000" dirty="0">
                <a:solidFill>
                  <a:schemeClr val="bg1"/>
                </a:solidFill>
              </a:rPr>
              <a:t>5 </a:t>
            </a:r>
            <a:r>
              <a:rPr lang="en-US" sz="2800" dirty="0">
                <a:solidFill>
                  <a:schemeClr val="bg1"/>
                </a:solidFill>
              </a:rPr>
              <a:t>to be registered with Mary, </a:t>
            </a:r>
          </a:p>
          <a:p>
            <a:pPr lvl="0"/>
            <a:r>
              <a:rPr lang="en-US" sz="2800" dirty="0">
                <a:solidFill>
                  <a:schemeClr val="bg1"/>
                </a:solidFill>
              </a:rPr>
              <a:t>his betrothed, who </a:t>
            </a:r>
          </a:p>
          <a:p>
            <a:pPr lvl="0"/>
            <a:r>
              <a:rPr lang="en-US" sz="2800" dirty="0">
                <a:solidFill>
                  <a:schemeClr val="bg1"/>
                </a:solidFill>
              </a:rPr>
              <a:t>was with child. </a:t>
            </a:r>
          </a:p>
          <a:p>
            <a:pPr lvl="0"/>
            <a:r>
              <a:rPr lang="en-US" sz="2800" i="1" dirty="0">
                <a:solidFill>
                  <a:prstClr val="white"/>
                </a:solidFill>
                <a:latin typeface="Calibri" panose="020F0502020204030204" pitchFamily="34" charset="0"/>
                <a:ea typeface="Times New Roman" panose="02020603050405020304" pitchFamily="18" charset="0"/>
              </a:rPr>
              <a:t>Luke 2:4-5</a:t>
            </a:r>
            <a:endParaRPr lang="en-US" sz="2800" i="1" dirty="0">
              <a:solidFill>
                <a:prstClr val="white"/>
              </a:solidFill>
            </a:endParaRPr>
          </a:p>
        </p:txBody>
      </p:sp>
      <p:sp>
        <p:nvSpPr>
          <p:cNvPr id="11" name="Rounded Rectangle 6">
            <a:extLst>
              <a:ext uri="{FF2B5EF4-FFF2-40B4-BE49-F238E27FC236}">
                <a16:creationId xmlns:a16="http://schemas.microsoft.com/office/drawing/2014/main" id="{78381799-D093-41B9-8DB0-046E3FA4F8E9}"/>
              </a:ext>
            </a:extLst>
          </p:cNvPr>
          <p:cNvSpPr/>
          <p:nvPr/>
        </p:nvSpPr>
        <p:spPr>
          <a:xfrm>
            <a:off x="4492100" y="164669"/>
            <a:ext cx="4449675" cy="6535125"/>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t>The Savior would be:</a:t>
            </a:r>
          </a:p>
          <a:p>
            <a:pPr marL="285750" lvl="0" indent="-285750">
              <a:buFont typeface="Wingdings" panose="05000000000000000000" pitchFamily="2" charset="2"/>
              <a:buChar char="Ø"/>
            </a:pPr>
            <a:r>
              <a:rPr lang="en-US" sz="2800" dirty="0"/>
              <a:t>A human, not an angel</a:t>
            </a:r>
            <a:r>
              <a:rPr lang="en-US" sz="2400" dirty="0"/>
              <a:t> </a:t>
            </a:r>
            <a:r>
              <a:rPr lang="en-US" sz="2400" i="1" dirty="0"/>
              <a:t>Genesis 3:15; Hebrews 2:16</a:t>
            </a:r>
          </a:p>
          <a:p>
            <a:pPr marL="285750" lvl="0" indent="-285750">
              <a:buFont typeface="Wingdings" panose="05000000000000000000" pitchFamily="2" charset="2"/>
              <a:buChar char="Ø"/>
            </a:pPr>
            <a:r>
              <a:rPr lang="en-US" sz="2800" dirty="0"/>
              <a:t>A Jew, not a Gentile   </a:t>
            </a:r>
            <a:r>
              <a:rPr lang="en-US" sz="2400" i="1" dirty="0"/>
              <a:t>Genesis 12:2; Num. 24:17</a:t>
            </a:r>
          </a:p>
          <a:p>
            <a:pPr marL="285750" lvl="0" indent="-285750">
              <a:buFont typeface="Wingdings" panose="05000000000000000000" pitchFamily="2" charset="2"/>
              <a:buChar char="Ø"/>
            </a:pPr>
            <a:r>
              <a:rPr lang="en-US" sz="2800" dirty="0"/>
              <a:t>From the tribe of Judah </a:t>
            </a:r>
            <a:r>
              <a:rPr lang="en-US" sz="2400" i="1" dirty="0"/>
              <a:t>Genesis 49:10</a:t>
            </a:r>
            <a:r>
              <a:rPr lang="en-US" sz="2400" dirty="0"/>
              <a:t>  </a:t>
            </a:r>
          </a:p>
          <a:p>
            <a:pPr marL="285750" lvl="0" indent="-285750">
              <a:buFont typeface="Wingdings" panose="05000000000000000000" pitchFamily="2" charset="2"/>
              <a:buChar char="Ø"/>
            </a:pPr>
            <a:r>
              <a:rPr lang="en-US" sz="2800" dirty="0"/>
              <a:t>From the family of David</a:t>
            </a:r>
            <a:r>
              <a:rPr lang="en-US" sz="2400" dirty="0"/>
              <a:t> </a:t>
            </a:r>
            <a:r>
              <a:rPr lang="en-US" sz="2400" i="1" dirty="0"/>
              <a:t>2 Samuel 7:12-16</a:t>
            </a:r>
          </a:p>
          <a:p>
            <a:pPr marL="285750" lvl="0" indent="-285750">
              <a:buFont typeface="Wingdings" panose="05000000000000000000" pitchFamily="2" charset="2"/>
              <a:buChar char="Ø"/>
            </a:pPr>
            <a:r>
              <a:rPr lang="en-US" sz="2800" dirty="0"/>
              <a:t>Born of a virgin</a:t>
            </a:r>
            <a:r>
              <a:rPr lang="en-US" sz="2400" dirty="0"/>
              <a:t>          </a:t>
            </a:r>
            <a:r>
              <a:rPr lang="en-US" sz="2400" i="1" dirty="0"/>
              <a:t>Isaiah 7:14   </a:t>
            </a:r>
          </a:p>
          <a:p>
            <a:pPr marL="285750" lvl="0" indent="-285750">
              <a:buFont typeface="Wingdings" panose="05000000000000000000" pitchFamily="2" charset="2"/>
              <a:buChar char="Ø"/>
            </a:pPr>
            <a:r>
              <a:rPr lang="en-US" sz="2800" dirty="0"/>
              <a:t>In Bethlehem, the city of David</a:t>
            </a:r>
            <a:r>
              <a:rPr lang="en-US" sz="2400" dirty="0"/>
              <a:t>—</a:t>
            </a:r>
            <a:r>
              <a:rPr lang="en-US" sz="2400" i="1" dirty="0"/>
              <a:t>Micah 5:2  </a:t>
            </a:r>
          </a:p>
        </p:txBody>
      </p:sp>
    </p:spTree>
    <p:extLst>
      <p:ext uri="{BB962C8B-B14F-4D97-AF65-F5344CB8AC3E}">
        <p14:creationId xmlns:p14="http://schemas.microsoft.com/office/powerpoint/2010/main" val="387127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C2A5-97D1-4BD4-A46D-1552CBEA7A2D}"/>
              </a:ext>
            </a:extLst>
          </p:cNvPr>
          <p:cNvSpPr>
            <a:spLocks noGrp="1"/>
          </p:cNvSpPr>
          <p:nvPr>
            <p:ph type="title"/>
          </p:nvPr>
        </p:nvSpPr>
        <p:spPr/>
        <p:txBody>
          <a:bodyPr/>
          <a:lstStyle/>
          <a:p>
            <a:r>
              <a:rPr lang="en-US" dirty="0"/>
              <a:t>2</a:t>
            </a:r>
          </a:p>
        </p:txBody>
      </p:sp>
      <p:pic>
        <p:nvPicPr>
          <p:cNvPr id="5" name="Content Placeholder 4">
            <a:extLst>
              <a:ext uri="{FF2B5EF4-FFF2-40B4-BE49-F238E27FC236}">
                <a16:creationId xmlns:a16="http://schemas.microsoft.com/office/drawing/2014/main" id="{14AA11B2-9B36-4508-AB1B-BB0510A644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 y="-3471169"/>
            <a:ext cx="11942003" cy="15212743"/>
          </a:xfrm>
        </p:spPr>
      </p:pic>
      <p:sp>
        <p:nvSpPr>
          <p:cNvPr id="4" name="TextBox 3">
            <a:extLst>
              <a:ext uri="{FF2B5EF4-FFF2-40B4-BE49-F238E27FC236}">
                <a16:creationId xmlns:a16="http://schemas.microsoft.com/office/drawing/2014/main" id="{631F4210-8767-4F29-8EE3-8B6F49F46966}"/>
              </a:ext>
            </a:extLst>
          </p:cNvPr>
          <p:cNvSpPr txBox="1"/>
          <p:nvPr/>
        </p:nvSpPr>
        <p:spPr>
          <a:xfrm>
            <a:off x="1882068" y="583459"/>
            <a:ext cx="1961965" cy="923330"/>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TextBox 5">
            <a:extLst>
              <a:ext uri="{FF2B5EF4-FFF2-40B4-BE49-F238E27FC236}">
                <a16:creationId xmlns:a16="http://schemas.microsoft.com/office/drawing/2014/main" id="{E4F44C81-743C-43E8-A802-798755CC763A}"/>
              </a:ext>
            </a:extLst>
          </p:cNvPr>
          <p:cNvSpPr txBox="1"/>
          <p:nvPr/>
        </p:nvSpPr>
        <p:spPr>
          <a:xfrm>
            <a:off x="2386136" y="1943685"/>
            <a:ext cx="1961965" cy="369332"/>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FB198EC1-602A-468A-AF53-0A6F47636687}"/>
              </a:ext>
            </a:extLst>
          </p:cNvPr>
          <p:cNvSpPr/>
          <p:nvPr/>
        </p:nvSpPr>
        <p:spPr>
          <a:xfrm>
            <a:off x="202224" y="5615658"/>
            <a:ext cx="4572000" cy="446276"/>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737CE3C-617D-4405-BBD5-8E6FF55AC567}"/>
              </a:ext>
            </a:extLst>
          </p:cNvPr>
          <p:cNvSpPr txBox="1"/>
          <p:nvPr/>
        </p:nvSpPr>
        <p:spPr>
          <a:xfrm>
            <a:off x="17265" y="3438681"/>
            <a:ext cx="3391760" cy="1477328"/>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Rectangle 2">
            <a:extLst>
              <a:ext uri="{FF2B5EF4-FFF2-40B4-BE49-F238E27FC236}">
                <a16:creationId xmlns:a16="http://schemas.microsoft.com/office/drawing/2014/main" id="{A5DFC9E1-8566-4D87-BA1D-201C059A9641}"/>
              </a:ext>
            </a:extLst>
          </p:cNvPr>
          <p:cNvSpPr/>
          <p:nvPr/>
        </p:nvSpPr>
        <p:spPr>
          <a:xfrm>
            <a:off x="211102" y="164669"/>
            <a:ext cx="4572000" cy="4832092"/>
          </a:xfrm>
          <a:prstGeom prst="rect">
            <a:avLst/>
          </a:prstGeom>
        </p:spPr>
        <p:txBody>
          <a:bodyPr>
            <a:spAutoFit/>
          </a:bodyPr>
          <a:lstStyle/>
          <a:p>
            <a:pPr lvl="0"/>
            <a:r>
              <a:rPr lang="en-US" sz="2800" b="1" baseline="30000" dirty="0">
                <a:solidFill>
                  <a:schemeClr val="bg1"/>
                </a:solidFill>
              </a:rPr>
              <a:t>4 </a:t>
            </a:r>
            <a:r>
              <a:rPr lang="en-US" sz="2800" dirty="0">
                <a:solidFill>
                  <a:schemeClr val="bg1"/>
                </a:solidFill>
              </a:rPr>
              <a:t>And Joseph also went up from Galilee, from the town of Nazareth, to Judea, to </a:t>
            </a:r>
          </a:p>
          <a:p>
            <a:pPr lvl="0"/>
            <a:r>
              <a:rPr lang="en-US" sz="2800" dirty="0">
                <a:solidFill>
                  <a:schemeClr val="bg1"/>
                </a:solidFill>
              </a:rPr>
              <a:t>the city of David, which is called Bethlehem, because </a:t>
            </a:r>
          </a:p>
          <a:p>
            <a:pPr lvl="0"/>
            <a:r>
              <a:rPr lang="en-US" sz="2800" dirty="0">
                <a:solidFill>
                  <a:schemeClr val="bg1"/>
                </a:solidFill>
              </a:rPr>
              <a:t>he was of the house and lineage of David, </a:t>
            </a:r>
            <a:r>
              <a:rPr lang="en-US" sz="2800" b="1" baseline="30000" dirty="0">
                <a:solidFill>
                  <a:schemeClr val="bg1"/>
                </a:solidFill>
              </a:rPr>
              <a:t>5 </a:t>
            </a:r>
            <a:r>
              <a:rPr lang="en-US" sz="2800" dirty="0">
                <a:solidFill>
                  <a:schemeClr val="bg1"/>
                </a:solidFill>
              </a:rPr>
              <a:t>to be registered with Mary, </a:t>
            </a:r>
          </a:p>
          <a:p>
            <a:pPr lvl="0"/>
            <a:r>
              <a:rPr lang="en-US" sz="2800" dirty="0">
                <a:solidFill>
                  <a:schemeClr val="bg1"/>
                </a:solidFill>
              </a:rPr>
              <a:t>his betrothed, who </a:t>
            </a:r>
          </a:p>
          <a:p>
            <a:pPr lvl="0"/>
            <a:r>
              <a:rPr lang="en-US" sz="2800" dirty="0">
                <a:solidFill>
                  <a:schemeClr val="bg1"/>
                </a:solidFill>
              </a:rPr>
              <a:t>was with child. </a:t>
            </a:r>
          </a:p>
          <a:p>
            <a:pPr lvl="0"/>
            <a:endParaRPr lang="en-US" sz="2800" i="1" dirty="0">
              <a:solidFill>
                <a:prstClr val="white"/>
              </a:solidFill>
            </a:endParaRPr>
          </a:p>
        </p:txBody>
      </p:sp>
      <p:sp>
        <p:nvSpPr>
          <p:cNvPr id="11" name="Rounded Rectangle 6">
            <a:extLst>
              <a:ext uri="{FF2B5EF4-FFF2-40B4-BE49-F238E27FC236}">
                <a16:creationId xmlns:a16="http://schemas.microsoft.com/office/drawing/2014/main" id="{78381799-D093-41B9-8DB0-046E3FA4F8E9}"/>
              </a:ext>
            </a:extLst>
          </p:cNvPr>
          <p:cNvSpPr/>
          <p:nvPr/>
        </p:nvSpPr>
        <p:spPr>
          <a:xfrm>
            <a:off x="4492100" y="164669"/>
            <a:ext cx="4449675" cy="6535125"/>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t>The Savior would be:</a:t>
            </a:r>
          </a:p>
          <a:p>
            <a:pPr marL="285750" lvl="0" indent="-285750">
              <a:buFont typeface="Wingdings" panose="05000000000000000000" pitchFamily="2" charset="2"/>
              <a:buChar char="Ø"/>
            </a:pPr>
            <a:r>
              <a:rPr lang="en-US" sz="2800" dirty="0"/>
              <a:t>A human, not an angel</a:t>
            </a:r>
            <a:r>
              <a:rPr lang="en-US" sz="2400" dirty="0"/>
              <a:t> </a:t>
            </a:r>
            <a:r>
              <a:rPr lang="en-US" sz="2400" i="1" dirty="0"/>
              <a:t>Genesis 3:15; Hebrews 2:16</a:t>
            </a:r>
          </a:p>
          <a:p>
            <a:pPr marL="285750" lvl="0" indent="-285750">
              <a:buFont typeface="Wingdings" panose="05000000000000000000" pitchFamily="2" charset="2"/>
              <a:buChar char="Ø"/>
            </a:pPr>
            <a:r>
              <a:rPr lang="en-US" sz="2800" dirty="0"/>
              <a:t>A Jew, not a Gentile   </a:t>
            </a:r>
            <a:r>
              <a:rPr lang="en-US" sz="2400" i="1" dirty="0"/>
              <a:t>Genesis 12:2; Num. 24:17</a:t>
            </a:r>
          </a:p>
          <a:p>
            <a:pPr marL="285750" lvl="0" indent="-285750">
              <a:buFont typeface="Wingdings" panose="05000000000000000000" pitchFamily="2" charset="2"/>
              <a:buChar char="Ø"/>
            </a:pPr>
            <a:r>
              <a:rPr lang="en-US" sz="2800" dirty="0"/>
              <a:t>From the tribe of Judah </a:t>
            </a:r>
            <a:r>
              <a:rPr lang="en-US" sz="2400" i="1" dirty="0"/>
              <a:t>Genesis 49:10</a:t>
            </a:r>
            <a:r>
              <a:rPr lang="en-US" sz="2400" dirty="0"/>
              <a:t>  </a:t>
            </a:r>
          </a:p>
          <a:p>
            <a:pPr marL="285750" lvl="0" indent="-285750">
              <a:buFont typeface="Wingdings" panose="05000000000000000000" pitchFamily="2" charset="2"/>
              <a:buChar char="Ø"/>
            </a:pPr>
            <a:r>
              <a:rPr lang="en-US" sz="2800" dirty="0"/>
              <a:t>From the family of David</a:t>
            </a:r>
            <a:r>
              <a:rPr lang="en-US" sz="2400" dirty="0"/>
              <a:t> </a:t>
            </a:r>
            <a:r>
              <a:rPr lang="en-US" sz="2400" i="1" dirty="0"/>
              <a:t>2 Samuel 7:12-16</a:t>
            </a:r>
          </a:p>
          <a:p>
            <a:pPr marL="285750" lvl="0" indent="-285750">
              <a:buFont typeface="Wingdings" panose="05000000000000000000" pitchFamily="2" charset="2"/>
              <a:buChar char="Ø"/>
            </a:pPr>
            <a:r>
              <a:rPr lang="en-US" sz="2800" dirty="0"/>
              <a:t>Born of a virgin</a:t>
            </a:r>
            <a:r>
              <a:rPr lang="en-US" sz="2400" dirty="0"/>
              <a:t>          </a:t>
            </a:r>
            <a:r>
              <a:rPr lang="en-US" sz="2400" i="1" dirty="0"/>
              <a:t>Isaiah 7:14   </a:t>
            </a:r>
          </a:p>
          <a:p>
            <a:pPr marL="285750" lvl="0" indent="-285750">
              <a:buFont typeface="Wingdings" panose="05000000000000000000" pitchFamily="2" charset="2"/>
              <a:buChar char="Ø"/>
            </a:pPr>
            <a:r>
              <a:rPr lang="en-US" sz="2800" dirty="0"/>
              <a:t>In Bethlehem, the city of David</a:t>
            </a:r>
            <a:r>
              <a:rPr lang="en-US" sz="2400" dirty="0"/>
              <a:t>—</a:t>
            </a:r>
            <a:r>
              <a:rPr lang="en-US" sz="2400" i="1" dirty="0"/>
              <a:t>Micah 5:2  </a:t>
            </a:r>
          </a:p>
        </p:txBody>
      </p:sp>
      <p:sp>
        <p:nvSpPr>
          <p:cNvPr id="10" name="Rounded Rectangle 6">
            <a:extLst>
              <a:ext uri="{FF2B5EF4-FFF2-40B4-BE49-F238E27FC236}">
                <a16:creationId xmlns:a16="http://schemas.microsoft.com/office/drawing/2014/main" id="{506AC6D5-9A5C-4B00-A1A7-2DA500C8B3C5}"/>
              </a:ext>
            </a:extLst>
          </p:cNvPr>
          <p:cNvSpPr/>
          <p:nvPr/>
        </p:nvSpPr>
        <p:spPr>
          <a:xfrm>
            <a:off x="328474" y="4565874"/>
            <a:ext cx="3852909" cy="2133920"/>
          </a:xfrm>
          <a:prstGeom prst="roundRect">
            <a:avLst/>
          </a:prstGeom>
          <a:solidFill>
            <a:srgbClr val="2B52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Caesar Augustus set the stage for the upside down birth of the King!</a:t>
            </a:r>
          </a:p>
        </p:txBody>
      </p:sp>
    </p:spTree>
    <p:extLst>
      <p:ext uri="{BB962C8B-B14F-4D97-AF65-F5344CB8AC3E}">
        <p14:creationId xmlns:p14="http://schemas.microsoft.com/office/powerpoint/2010/main" val="241559472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C2A5-97D1-4BD4-A46D-1552CBEA7A2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AA11B2-9B36-4508-AB1B-BB0510A644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 y="-3471169"/>
            <a:ext cx="11942003" cy="15212743"/>
          </a:xfrm>
        </p:spPr>
      </p:pic>
      <p:sp>
        <p:nvSpPr>
          <p:cNvPr id="4" name="TextBox 3">
            <a:extLst>
              <a:ext uri="{FF2B5EF4-FFF2-40B4-BE49-F238E27FC236}">
                <a16:creationId xmlns:a16="http://schemas.microsoft.com/office/drawing/2014/main" id="{631F4210-8767-4F29-8EE3-8B6F49F46966}"/>
              </a:ext>
            </a:extLst>
          </p:cNvPr>
          <p:cNvSpPr txBox="1"/>
          <p:nvPr/>
        </p:nvSpPr>
        <p:spPr>
          <a:xfrm>
            <a:off x="1882068" y="583459"/>
            <a:ext cx="1961965" cy="923330"/>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TextBox 5">
            <a:extLst>
              <a:ext uri="{FF2B5EF4-FFF2-40B4-BE49-F238E27FC236}">
                <a16:creationId xmlns:a16="http://schemas.microsoft.com/office/drawing/2014/main" id="{E4F44C81-743C-43E8-A802-798755CC763A}"/>
              </a:ext>
            </a:extLst>
          </p:cNvPr>
          <p:cNvSpPr txBox="1"/>
          <p:nvPr/>
        </p:nvSpPr>
        <p:spPr>
          <a:xfrm>
            <a:off x="2386136" y="1943685"/>
            <a:ext cx="1961965" cy="369332"/>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FB198EC1-602A-468A-AF53-0A6F47636687}"/>
              </a:ext>
            </a:extLst>
          </p:cNvPr>
          <p:cNvSpPr/>
          <p:nvPr/>
        </p:nvSpPr>
        <p:spPr>
          <a:xfrm>
            <a:off x="202224" y="5615658"/>
            <a:ext cx="4572000" cy="446276"/>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737CE3C-617D-4405-BBD5-8E6FF55AC567}"/>
              </a:ext>
            </a:extLst>
          </p:cNvPr>
          <p:cNvSpPr txBox="1"/>
          <p:nvPr/>
        </p:nvSpPr>
        <p:spPr>
          <a:xfrm>
            <a:off x="17265" y="3438681"/>
            <a:ext cx="3391760" cy="1477328"/>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Rectangle 2">
            <a:extLst>
              <a:ext uri="{FF2B5EF4-FFF2-40B4-BE49-F238E27FC236}">
                <a16:creationId xmlns:a16="http://schemas.microsoft.com/office/drawing/2014/main" id="{A5DFC9E1-8566-4D87-BA1D-201C059A9641}"/>
              </a:ext>
            </a:extLst>
          </p:cNvPr>
          <p:cNvSpPr/>
          <p:nvPr/>
        </p:nvSpPr>
        <p:spPr>
          <a:xfrm>
            <a:off x="211102" y="164669"/>
            <a:ext cx="4572000" cy="4401205"/>
          </a:xfrm>
          <a:prstGeom prst="rect">
            <a:avLst/>
          </a:prstGeom>
        </p:spPr>
        <p:txBody>
          <a:bodyPr>
            <a:spAutoFit/>
          </a:bodyPr>
          <a:lstStyle/>
          <a:p>
            <a:pPr lvl="0"/>
            <a:r>
              <a:rPr lang="en-US" sz="2800" b="1" baseline="30000" dirty="0">
                <a:solidFill>
                  <a:schemeClr val="bg1"/>
                </a:solidFill>
              </a:rPr>
              <a:t>6 </a:t>
            </a:r>
            <a:r>
              <a:rPr lang="en-US" sz="2800" dirty="0">
                <a:solidFill>
                  <a:schemeClr val="bg1"/>
                </a:solidFill>
              </a:rPr>
              <a:t>And while they were there, the time came for her to give birth. </a:t>
            </a:r>
            <a:r>
              <a:rPr lang="en-US" sz="2800" b="1" baseline="30000" dirty="0">
                <a:solidFill>
                  <a:schemeClr val="bg1"/>
                </a:solidFill>
              </a:rPr>
              <a:t>7 </a:t>
            </a:r>
            <a:r>
              <a:rPr lang="en-US" sz="2800" dirty="0">
                <a:solidFill>
                  <a:schemeClr val="bg1"/>
                </a:solidFill>
              </a:rPr>
              <a:t>And she gave birth </a:t>
            </a:r>
          </a:p>
          <a:p>
            <a:pPr lvl="0"/>
            <a:r>
              <a:rPr lang="en-US" sz="2800" dirty="0">
                <a:solidFill>
                  <a:schemeClr val="bg1"/>
                </a:solidFill>
              </a:rPr>
              <a:t>to her firstborn son and wrapped him in swaddling cloths and laid him in a manger, because there </a:t>
            </a:r>
          </a:p>
          <a:p>
            <a:pPr lvl="0"/>
            <a:r>
              <a:rPr lang="en-US" sz="2800" dirty="0">
                <a:solidFill>
                  <a:schemeClr val="bg1"/>
                </a:solidFill>
              </a:rPr>
              <a:t>was no place for them </a:t>
            </a:r>
          </a:p>
          <a:p>
            <a:pPr lvl="0"/>
            <a:r>
              <a:rPr lang="en-US" sz="2800" dirty="0">
                <a:solidFill>
                  <a:schemeClr val="bg1"/>
                </a:solidFill>
              </a:rPr>
              <a:t>in the inn. </a:t>
            </a:r>
          </a:p>
          <a:p>
            <a:pPr lvl="0"/>
            <a:r>
              <a:rPr lang="en-US" sz="2800" i="1" dirty="0">
                <a:solidFill>
                  <a:prstClr val="white"/>
                </a:solidFill>
                <a:latin typeface="Calibri" panose="020F0502020204030204" pitchFamily="34" charset="0"/>
                <a:ea typeface="Times New Roman" panose="02020603050405020304" pitchFamily="18" charset="0"/>
              </a:rPr>
              <a:t>Luke 2:6-7</a:t>
            </a:r>
            <a:endParaRPr lang="en-US" sz="2800" i="1" dirty="0">
              <a:solidFill>
                <a:prstClr val="white"/>
              </a:solidFill>
            </a:endParaRPr>
          </a:p>
        </p:txBody>
      </p:sp>
    </p:spTree>
    <p:extLst>
      <p:ext uri="{BB962C8B-B14F-4D97-AF65-F5344CB8AC3E}">
        <p14:creationId xmlns:p14="http://schemas.microsoft.com/office/powerpoint/2010/main" val="405161271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C2A5-97D1-4BD4-A46D-1552CBEA7A2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AA11B2-9B36-4508-AB1B-BB0510A644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 y="-3471169"/>
            <a:ext cx="11942003" cy="15212743"/>
          </a:xfrm>
        </p:spPr>
      </p:pic>
      <p:sp>
        <p:nvSpPr>
          <p:cNvPr id="4" name="TextBox 3">
            <a:extLst>
              <a:ext uri="{FF2B5EF4-FFF2-40B4-BE49-F238E27FC236}">
                <a16:creationId xmlns:a16="http://schemas.microsoft.com/office/drawing/2014/main" id="{631F4210-8767-4F29-8EE3-8B6F49F46966}"/>
              </a:ext>
            </a:extLst>
          </p:cNvPr>
          <p:cNvSpPr txBox="1"/>
          <p:nvPr/>
        </p:nvSpPr>
        <p:spPr>
          <a:xfrm>
            <a:off x="1882068" y="583459"/>
            <a:ext cx="1961965" cy="923330"/>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TextBox 5">
            <a:extLst>
              <a:ext uri="{FF2B5EF4-FFF2-40B4-BE49-F238E27FC236}">
                <a16:creationId xmlns:a16="http://schemas.microsoft.com/office/drawing/2014/main" id="{E4F44C81-743C-43E8-A802-798755CC763A}"/>
              </a:ext>
            </a:extLst>
          </p:cNvPr>
          <p:cNvSpPr txBox="1"/>
          <p:nvPr/>
        </p:nvSpPr>
        <p:spPr>
          <a:xfrm>
            <a:off x="2386136" y="1943685"/>
            <a:ext cx="1961965" cy="369332"/>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FB198EC1-602A-468A-AF53-0A6F47636687}"/>
              </a:ext>
            </a:extLst>
          </p:cNvPr>
          <p:cNvSpPr/>
          <p:nvPr/>
        </p:nvSpPr>
        <p:spPr>
          <a:xfrm>
            <a:off x="202224" y="5615658"/>
            <a:ext cx="4572000" cy="446276"/>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737CE3C-617D-4405-BBD5-8E6FF55AC567}"/>
              </a:ext>
            </a:extLst>
          </p:cNvPr>
          <p:cNvSpPr txBox="1"/>
          <p:nvPr/>
        </p:nvSpPr>
        <p:spPr>
          <a:xfrm>
            <a:off x="17265" y="3438681"/>
            <a:ext cx="3391760" cy="1477328"/>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Rectangle 2">
            <a:extLst>
              <a:ext uri="{FF2B5EF4-FFF2-40B4-BE49-F238E27FC236}">
                <a16:creationId xmlns:a16="http://schemas.microsoft.com/office/drawing/2014/main" id="{A5DFC9E1-8566-4D87-BA1D-201C059A9641}"/>
              </a:ext>
            </a:extLst>
          </p:cNvPr>
          <p:cNvSpPr/>
          <p:nvPr/>
        </p:nvSpPr>
        <p:spPr>
          <a:xfrm>
            <a:off x="211102" y="164669"/>
            <a:ext cx="4572000" cy="4524315"/>
          </a:xfrm>
          <a:prstGeom prst="rect">
            <a:avLst/>
          </a:prstGeom>
        </p:spPr>
        <p:txBody>
          <a:bodyPr>
            <a:spAutoFit/>
          </a:bodyPr>
          <a:lstStyle/>
          <a:p>
            <a:pPr lvl="0"/>
            <a:r>
              <a:rPr lang="en-US" sz="2800" b="1" baseline="30000" dirty="0">
                <a:solidFill>
                  <a:schemeClr val="bg1"/>
                </a:solidFill>
              </a:rPr>
              <a:t>6 </a:t>
            </a:r>
            <a:r>
              <a:rPr lang="en-US" sz="2800" dirty="0">
                <a:solidFill>
                  <a:schemeClr val="bg1"/>
                </a:solidFill>
              </a:rPr>
              <a:t>And while they were there, the time came for her to give birth. </a:t>
            </a:r>
            <a:r>
              <a:rPr lang="en-US" sz="2800" b="1" baseline="30000" dirty="0">
                <a:solidFill>
                  <a:schemeClr val="bg1"/>
                </a:solidFill>
              </a:rPr>
              <a:t>7 </a:t>
            </a:r>
            <a:r>
              <a:rPr lang="en-US" sz="2800" dirty="0">
                <a:solidFill>
                  <a:schemeClr val="bg1"/>
                </a:solidFill>
              </a:rPr>
              <a:t>And she gave birth </a:t>
            </a:r>
          </a:p>
          <a:p>
            <a:pPr lvl="0"/>
            <a:r>
              <a:rPr lang="en-US" sz="2800" dirty="0">
                <a:solidFill>
                  <a:schemeClr val="bg1"/>
                </a:solidFill>
              </a:rPr>
              <a:t>to her firstborn son and wrapped him in swaddling cloths and laid him in a manger, because there </a:t>
            </a:r>
          </a:p>
          <a:p>
            <a:pPr lvl="0"/>
            <a:r>
              <a:rPr lang="en-US" sz="2800" dirty="0">
                <a:solidFill>
                  <a:schemeClr val="bg1"/>
                </a:solidFill>
              </a:rPr>
              <a:t>was no place for them </a:t>
            </a:r>
          </a:p>
          <a:p>
            <a:pPr lvl="0"/>
            <a:r>
              <a:rPr lang="en-US" sz="2800" dirty="0">
                <a:solidFill>
                  <a:schemeClr val="bg1"/>
                </a:solidFill>
              </a:rPr>
              <a:t>in the </a:t>
            </a:r>
            <a:r>
              <a:rPr lang="en-US" sz="2800" strike="sngStrike" dirty="0">
                <a:solidFill>
                  <a:schemeClr val="bg1"/>
                </a:solidFill>
              </a:rPr>
              <a:t>inn</a:t>
            </a:r>
            <a:r>
              <a:rPr lang="en-US" sz="2800" dirty="0">
                <a:solidFill>
                  <a:schemeClr val="bg1"/>
                </a:solidFill>
              </a:rPr>
              <a:t>.</a:t>
            </a:r>
          </a:p>
          <a:p>
            <a:pPr lvl="0"/>
            <a:r>
              <a:rPr lang="en-US" sz="2800" i="1" dirty="0">
                <a:solidFill>
                  <a:prstClr val="white"/>
                </a:solidFill>
                <a:latin typeface="Calibri" panose="020F0502020204030204" pitchFamily="34" charset="0"/>
                <a:ea typeface="Times New Roman" panose="02020603050405020304" pitchFamily="18" charset="0"/>
              </a:rPr>
              <a:t>Luke 2:6-7</a:t>
            </a:r>
            <a:endParaRPr lang="en-US" sz="2800" i="1" dirty="0">
              <a:solidFill>
                <a:prstClr val="white"/>
              </a:solidFill>
            </a:endParaRPr>
          </a:p>
        </p:txBody>
      </p:sp>
      <p:cxnSp>
        <p:nvCxnSpPr>
          <p:cNvPr id="11" name="Straight Arrow Connector 10">
            <a:extLst>
              <a:ext uri="{FF2B5EF4-FFF2-40B4-BE49-F238E27FC236}">
                <a16:creationId xmlns:a16="http://schemas.microsoft.com/office/drawing/2014/main" id="{E62036D1-5558-4F34-ADB5-D8DFC687FD29}"/>
              </a:ext>
            </a:extLst>
          </p:cNvPr>
          <p:cNvCxnSpPr/>
          <p:nvPr/>
        </p:nvCxnSpPr>
        <p:spPr>
          <a:xfrm flipH="1" flipV="1">
            <a:off x="1882068" y="3932808"/>
            <a:ext cx="2466033" cy="914400"/>
          </a:xfrm>
          <a:prstGeom prst="straightConnector1">
            <a:avLst/>
          </a:prstGeom>
          <a:ln w="127000">
            <a:solidFill>
              <a:srgbClr val="638D8F"/>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6">
            <a:extLst>
              <a:ext uri="{FF2B5EF4-FFF2-40B4-BE49-F238E27FC236}">
                <a16:creationId xmlns:a16="http://schemas.microsoft.com/office/drawing/2014/main" id="{19B9D21C-9256-483B-A1FA-66DF487991CA}"/>
              </a:ext>
            </a:extLst>
          </p:cNvPr>
          <p:cNvSpPr/>
          <p:nvPr/>
        </p:nvSpPr>
        <p:spPr>
          <a:xfrm>
            <a:off x="2497102" y="4748908"/>
            <a:ext cx="6109799" cy="1898554"/>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0" b="1" i="1" dirty="0"/>
              <a:t>guest room</a:t>
            </a:r>
            <a:endParaRPr lang="en-US" sz="8500" i="1" dirty="0"/>
          </a:p>
        </p:txBody>
      </p:sp>
    </p:spTree>
    <p:extLst>
      <p:ext uri="{BB962C8B-B14F-4D97-AF65-F5344CB8AC3E}">
        <p14:creationId xmlns:p14="http://schemas.microsoft.com/office/powerpoint/2010/main" val="170183121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C2A5-97D1-4BD4-A46D-1552CBEA7A2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AA11B2-9B36-4508-AB1B-BB0510A644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 y="-3471169"/>
            <a:ext cx="11942003" cy="15212743"/>
          </a:xfrm>
        </p:spPr>
      </p:pic>
      <p:sp>
        <p:nvSpPr>
          <p:cNvPr id="4" name="TextBox 3">
            <a:extLst>
              <a:ext uri="{FF2B5EF4-FFF2-40B4-BE49-F238E27FC236}">
                <a16:creationId xmlns:a16="http://schemas.microsoft.com/office/drawing/2014/main" id="{631F4210-8767-4F29-8EE3-8B6F49F46966}"/>
              </a:ext>
            </a:extLst>
          </p:cNvPr>
          <p:cNvSpPr txBox="1"/>
          <p:nvPr/>
        </p:nvSpPr>
        <p:spPr>
          <a:xfrm>
            <a:off x="1882068" y="583459"/>
            <a:ext cx="1961965" cy="923330"/>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TextBox 5">
            <a:extLst>
              <a:ext uri="{FF2B5EF4-FFF2-40B4-BE49-F238E27FC236}">
                <a16:creationId xmlns:a16="http://schemas.microsoft.com/office/drawing/2014/main" id="{E4F44C81-743C-43E8-A802-798755CC763A}"/>
              </a:ext>
            </a:extLst>
          </p:cNvPr>
          <p:cNvSpPr txBox="1"/>
          <p:nvPr/>
        </p:nvSpPr>
        <p:spPr>
          <a:xfrm>
            <a:off x="2386136" y="1943685"/>
            <a:ext cx="1961965" cy="369332"/>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FB198EC1-602A-468A-AF53-0A6F47636687}"/>
              </a:ext>
            </a:extLst>
          </p:cNvPr>
          <p:cNvSpPr/>
          <p:nvPr/>
        </p:nvSpPr>
        <p:spPr>
          <a:xfrm>
            <a:off x="202224" y="5615658"/>
            <a:ext cx="4572000" cy="446276"/>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737CE3C-617D-4405-BBD5-8E6FF55AC567}"/>
              </a:ext>
            </a:extLst>
          </p:cNvPr>
          <p:cNvSpPr txBox="1"/>
          <p:nvPr/>
        </p:nvSpPr>
        <p:spPr>
          <a:xfrm>
            <a:off x="17265" y="3438681"/>
            <a:ext cx="3391760" cy="1477328"/>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Rectangle 2">
            <a:extLst>
              <a:ext uri="{FF2B5EF4-FFF2-40B4-BE49-F238E27FC236}">
                <a16:creationId xmlns:a16="http://schemas.microsoft.com/office/drawing/2014/main" id="{A5DFC9E1-8566-4D87-BA1D-201C059A9641}"/>
              </a:ext>
            </a:extLst>
          </p:cNvPr>
          <p:cNvSpPr/>
          <p:nvPr/>
        </p:nvSpPr>
        <p:spPr>
          <a:xfrm>
            <a:off x="211102" y="164669"/>
            <a:ext cx="4572000" cy="4524315"/>
          </a:xfrm>
          <a:prstGeom prst="rect">
            <a:avLst/>
          </a:prstGeom>
        </p:spPr>
        <p:txBody>
          <a:bodyPr>
            <a:spAutoFit/>
          </a:bodyPr>
          <a:lstStyle/>
          <a:p>
            <a:pPr lvl="0"/>
            <a:r>
              <a:rPr lang="en-US" sz="2800" b="1" baseline="30000" dirty="0">
                <a:solidFill>
                  <a:schemeClr val="bg1"/>
                </a:solidFill>
              </a:rPr>
              <a:t>6 </a:t>
            </a:r>
            <a:r>
              <a:rPr lang="en-US" sz="2800" dirty="0">
                <a:solidFill>
                  <a:schemeClr val="bg1"/>
                </a:solidFill>
              </a:rPr>
              <a:t>And while they were there, the time came for her to give birth. </a:t>
            </a:r>
            <a:r>
              <a:rPr lang="en-US" sz="2800" b="1" baseline="30000" dirty="0">
                <a:solidFill>
                  <a:schemeClr val="bg1"/>
                </a:solidFill>
              </a:rPr>
              <a:t>7 </a:t>
            </a:r>
            <a:r>
              <a:rPr lang="en-US" sz="2800" dirty="0">
                <a:solidFill>
                  <a:schemeClr val="bg1"/>
                </a:solidFill>
              </a:rPr>
              <a:t>And she gave birth </a:t>
            </a:r>
          </a:p>
          <a:p>
            <a:pPr lvl="0"/>
            <a:r>
              <a:rPr lang="en-US" sz="2800" dirty="0">
                <a:solidFill>
                  <a:schemeClr val="bg1"/>
                </a:solidFill>
              </a:rPr>
              <a:t>to her firstborn son and wrapped him in swaddling cloths and laid him in a manger, because there </a:t>
            </a:r>
          </a:p>
          <a:p>
            <a:pPr lvl="0"/>
            <a:r>
              <a:rPr lang="en-US" sz="2800" dirty="0">
                <a:solidFill>
                  <a:schemeClr val="bg1"/>
                </a:solidFill>
              </a:rPr>
              <a:t>was no place for them </a:t>
            </a:r>
          </a:p>
          <a:p>
            <a:pPr lvl="0"/>
            <a:r>
              <a:rPr lang="en-US" sz="2800" dirty="0">
                <a:solidFill>
                  <a:schemeClr val="bg1"/>
                </a:solidFill>
              </a:rPr>
              <a:t>in the </a:t>
            </a:r>
            <a:r>
              <a:rPr lang="en-US" sz="2800" strike="sngStrike" dirty="0">
                <a:solidFill>
                  <a:schemeClr val="bg1"/>
                </a:solidFill>
              </a:rPr>
              <a:t>inn</a:t>
            </a:r>
            <a:r>
              <a:rPr lang="en-US" sz="2800" dirty="0">
                <a:solidFill>
                  <a:schemeClr val="bg1"/>
                </a:solidFill>
              </a:rPr>
              <a:t> </a:t>
            </a:r>
            <a:r>
              <a:rPr lang="en-US" sz="3200" b="1" i="1" dirty="0">
                <a:solidFill>
                  <a:schemeClr val="bg1"/>
                </a:solidFill>
              </a:rPr>
              <a:t>guest room</a:t>
            </a:r>
            <a:r>
              <a:rPr lang="en-US" sz="2800" dirty="0">
                <a:solidFill>
                  <a:schemeClr val="bg1"/>
                </a:solidFill>
              </a:rPr>
              <a:t>.</a:t>
            </a:r>
          </a:p>
          <a:p>
            <a:pPr lvl="0"/>
            <a:r>
              <a:rPr lang="en-US" sz="2800" i="1" dirty="0">
                <a:solidFill>
                  <a:prstClr val="white"/>
                </a:solidFill>
                <a:latin typeface="Calibri" panose="020F0502020204030204" pitchFamily="34" charset="0"/>
                <a:ea typeface="Times New Roman" panose="02020603050405020304" pitchFamily="18" charset="0"/>
              </a:rPr>
              <a:t>Luke 2:6-7</a:t>
            </a:r>
            <a:endParaRPr lang="en-US" sz="2800" i="1" dirty="0">
              <a:solidFill>
                <a:prstClr val="white"/>
              </a:solidFill>
            </a:endParaRPr>
          </a:p>
        </p:txBody>
      </p:sp>
      <p:sp>
        <p:nvSpPr>
          <p:cNvPr id="9" name="Rounded Rectangle 6">
            <a:extLst>
              <a:ext uri="{FF2B5EF4-FFF2-40B4-BE49-F238E27FC236}">
                <a16:creationId xmlns:a16="http://schemas.microsoft.com/office/drawing/2014/main" id="{EB9976C5-0FC7-4E1C-9E09-4898B695D6E3}"/>
              </a:ext>
            </a:extLst>
          </p:cNvPr>
          <p:cNvSpPr/>
          <p:nvPr/>
        </p:nvSpPr>
        <p:spPr>
          <a:xfrm>
            <a:off x="310718" y="4688984"/>
            <a:ext cx="8631058" cy="2010810"/>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…and tell the master of the house, ‘The Teacher says to you, Where is the </a:t>
            </a:r>
            <a:r>
              <a:rPr lang="en-US" sz="3200" b="1" i="1" dirty="0"/>
              <a:t>guest room</a:t>
            </a:r>
            <a:r>
              <a:rPr lang="en-US" sz="2800" dirty="0"/>
              <a:t>, where I may eat the Passover with my disciples?’</a:t>
            </a:r>
          </a:p>
          <a:p>
            <a:pPr algn="r"/>
            <a:r>
              <a:rPr lang="en-US" sz="2800" i="1" dirty="0"/>
              <a:t>Luke 22:11</a:t>
            </a:r>
          </a:p>
        </p:txBody>
      </p:sp>
    </p:spTree>
    <p:extLst>
      <p:ext uri="{BB962C8B-B14F-4D97-AF65-F5344CB8AC3E}">
        <p14:creationId xmlns:p14="http://schemas.microsoft.com/office/powerpoint/2010/main" val="147250811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C2A5-97D1-4BD4-A46D-1552CBEA7A2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AA11B2-9B36-4508-AB1B-BB0510A644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 y="-3471169"/>
            <a:ext cx="11942003" cy="15212743"/>
          </a:xfrm>
        </p:spPr>
      </p:pic>
      <p:sp>
        <p:nvSpPr>
          <p:cNvPr id="4" name="TextBox 3">
            <a:extLst>
              <a:ext uri="{FF2B5EF4-FFF2-40B4-BE49-F238E27FC236}">
                <a16:creationId xmlns:a16="http://schemas.microsoft.com/office/drawing/2014/main" id="{631F4210-8767-4F29-8EE3-8B6F49F46966}"/>
              </a:ext>
            </a:extLst>
          </p:cNvPr>
          <p:cNvSpPr txBox="1"/>
          <p:nvPr/>
        </p:nvSpPr>
        <p:spPr>
          <a:xfrm>
            <a:off x="1882068" y="583459"/>
            <a:ext cx="1961965" cy="923330"/>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TextBox 5">
            <a:extLst>
              <a:ext uri="{FF2B5EF4-FFF2-40B4-BE49-F238E27FC236}">
                <a16:creationId xmlns:a16="http://schemas.microsoft.com/office/drawing/2014/main" id="{E4F44C81-743C-43E8-A802-798755CC763A}"/>
              </a:ext>
            </a:extLst>
          </p:cNvPr>
          <p:cNvSpPr txBox="1"/>
          <p:nvPr/>
        </p:nvSpPr>
        <p:spPr>
          <a:xfrm>
            <a:off x="2386136" y="1943685"/>
            <a:ext cx="1961965" cy="369332"/>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FB198EC1-602A-468A-AF53-0A6F47636687}"/>
              </a:ext>
            </a:extLst>
          </p:cNvPr>
          <p:cNvSpPr/>
          <p:nvPr/>
        </p:nvSpPr>
        <p:spPr>
          <a:xfrm>
            <a:off x="202224" y="5615658"/>
            <a:ext cx="4572000" cy="446276"/>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737CE3C-617D-4405-BBD5-8E6FF55AC567}"/>
              </a:ext>
            </a:extLst>
          </p:cNvPr>
          <p:cNvSpPr txBox="1"/>
          <p:nvPr/>
        </p:nvSpPr>
        <p:spPr>
          <a:xfrm>
            <a:off x="17265" y="3438681"/>
            <a:ext cx="3391760" cy="1477328"/>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Rectangle 2">
            <a:extLst>
              <a:ext uri="{FF2B5EF4-FFF2-40B4-BE49-F238E27FC236}">
                <a16:creationId xmlns:a16="http://schemas.microsoft.com/office/drawing/2014/main" id="{A5DFC9E1-8566-4D87-BA1D-201C059A9641}"/>
              </a:ext>
            </a:extLst>
          </p:cNvPr>
          <p:cNvSpPr/>
          <p:nvPr/>
        </p:nvSpPr>
        <p:spPr>
          <a:xfrm>
            <a:off x="211102" y="164669"/>
            <a:ext cx="4572000" cy="4524315"/>
          </a:xfrm>
          <a:prstGeom prst="rect">
            <a:avLst/>
          </a:prstGeom>
        </p:spPr>
        <p:txBody>
          <a:bodyPr>
            <a:spAutoFit/>
          </a:bodyPr>
          <a:lstStyle/>
          <a:p>
            <a:pPr lvl="0"/>
            <a:r>
              <a:rPr lang="en-US" sz="2800" b="1" baseline="30000" dirty="0">
                <a:solidFill>
                  <a:schemeClr val="bg1"/>
                </a:solidFill>
              </a:rPr>
              <a:t>6 </a:t>
            </a:r>
            <a:r>
              <a:rPr lang="en-US" sz="2800" dirty="0">
                <a:solidFill>
                  <a:schemeClr val="bg1"/>
                </a:solidFill>
              </a:rPr>
              <a:t>And while they were there, the time came for her to give birth. </a:t>
            </a:r>
            <a:r>
              <a:rPr lang="en-US" sz="2800" b="1" baseline="30000" dirty="0">
                <a:solidFill>
                  <a:schemeClr val="bg1"/>
                </a:solidFill>
              </a:rPr>
              <a:t>7 </a:t>
            </a:r>
            <a:r>
              <a:rPr lang="en-US" sz="2800" dirty="0">
                <a:solidFill>
                  <a:schemeClr val="bg1"/>
                </a:solidFill>
              </a:rPr>
              <a:t>And she gave birth </a:t>
            </a:r>
          </a:p>
          <a:p>
            <a:pPr lvl="0"/>
            <a:r>
              <a:rPr lang="en-US" sz="2800" dirty="0">
                <a:solidFill>
                  <a:schemeClr val="bg1"/>
                </a:solidFill>
              </a:rPr>
              <a:t>to her firstborn son and wrapped him in swaddling cloths and laid him in a manger, because there </a:t>
            </a:r>
          </a:p>
          <a:p>
            <a:pPr lvl="0"/>
            <a:r>
              <a:rPr lang="en-US" sz="2800" dirty="0">
                <a:solidFill>
                  <a:schemeClr val="bg1"/>
                </a:solidFill>
              </a:rPr>
              <a:t>was no place for them </a:t>
            </a:r>
          </a:p>
          <a:p>
            <a:pPr lvl="0"/>
            <a:r>
              <a:rPr lang="en-US" sz="2800" dirty="0">
                <a:solidFill>
                  <a:schemeClr val="bg1"/>
                </a:solidFill>
              </a:rPr>
              <a:t>in the </a:t>
            </a:r>
            <a:r>
              <a:rPr lang="en-US" sz="2800" strike="sngStrike" dirty="0">
                <a:solidFill>
                  <a:schemeClr val="bg1"/>
                </a:solidFill>
              </a:rPr>
              <a:t>inn</a:t>
            </a:r>
            <a:r>
              <a:rPr lang="en-US" sz="2800" dirty="0">
                <a:solidFill>
                  <a:schemeClr val="bg1"/>
                </a:solidFill>
              </a:rPr>
              <a:t> </a:t>
            </a:r>
            <a:r>
              <a:rPr lang="en-US" sz="3200" b="1" i="1" dirty="0">
                <a:solidFill>
                  <a:schemeClr val="bg1"/>
                </a:solidFill>
              </a:rPr>
              <a:t>guest room</a:t>
            </a:r>
            <a:r>
              <a:rPr lang="en-US" sz="2800" dirty="0">
                <a:solidFill>
                  <a:schemeClr val="bg1"/>
                </a:solidFill>
              </a:rPr>
              <a:t>.</a:t>
            </a:r>
          </a:p>
          <a:p>
            <a:pPr lvl="0"/>
            <a:r>
              <a:rPr lang="en-US" sz="2800" i="1" dirty="0">
                <a:solidFill>
                  <a:prstClr val="white"/>
                </a:solidFill>
                <a:latin typeface="Calibri" panose="020F0502020204030204" pitchFamily="34" charset="0"/>
                <a:ea typeface="Times New Roman" panose="02020603050405020304" pitchFamily="18" charset="0"/>
              </a:rPr>
              <a:t>Luke 2:6-7</a:t>
            </a:r>
            <a:endParaRPr lang="en-US" sz="2800" i="1" dirty="0">
              <a:solidFill>
                <a:prstClr val="white"/>
              </a:solidFill>
            </a:endParaRPr>
          </a:p>
        </p:txBody>
      </p:sp>
      <p:sp>
        <p:nvSpPr>
          <p:cNvPr id="9" name="Rounded Rectangle 6">
            <a:extLst>
              <a:ext uri="{FF2B5EF4-FFF2-40B4-BE49-F238E27FC236}">
                <a16:creationId xmlns:a16="http://schemas.microsoft.com/office/drawing/2014/main" id="{EB9976C5-0FC7-4E1C-9E09-4898B695D6E3}"/>
              </a:ext>
            </a:extLst>
          </p:cNvPr>
          <p:cNvSpPr/>
          <p:nvPr/>
        </p:nvSpPr>
        <p:spPr>
          <a:xfrm>
            <a:off x="310718" y="4688984"/>
            <a:ext cx="8631058" cy="2010810"/>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Then he set him on his own animal and brought him to an </a:t>
            </a:r>
            <a:r>
              <a:rPr lang="en-US" sz="3200" b="1" i="1" dirty="0"/>
              <a:t>inn</a:t>
            </a:r>
            <a:r>
              <a:rPr lang="en-US" sz="2800" dirty="0"/>
              <a:t> and took care of him.</a:t>
            </a:r>
          </a:p>
          <a:p>
            <a:pPr algn="r"/>
            <a:r>
              <a:rPr lang="en-US" sz="2800" i="1" dirty="0"/>
              <a:t>Luke 10:34b</a:t>
            </a:r>
          </a:p>
        </p:txBody>
      </p:sp>
    </p:spTree>
    <p:extLst>
      <p:ext uri="{BB962C8B-B14F-4D97-AF65-F5344CB8AC3E}">
        <p14:creationId xmlns:p14="http://schemas.microsoft.com/office/powerpoint/2010/main" val="71556967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28FAE-8143-4036-B8C8-F566CFEF4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914778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E8698A-C5A4-430B-BA70-625524399A49}"/>
              </a:ext>
            </a:extLst>
          </p:cNvPr>
          <p:cNvPicPr>
            <a:picLocks noChangeAspect="1"/>
          </p:cNvPicPr>
          <p:nvPr/>
        </p:nvPicPr>
        <p:blipFill>
          <a:blip r:embed="rId2"/>
          <a:stretch>
            <a:fillRect/>
          </a:stretch>
        </p:blipFill>
        <p:spPr>
          <a:xfrm>
            <a:off x="-436215" y="-417249"/>
            <a:ext cx="10006343" cy="7684754"/>
          </a:xfrm>
          <a:prstGeom prst="rect">
            <a:avLst/>
          </a:prstGeom>
        </p:spPr>
      </p:pic>
    </p:spTree>
    <p:extLst>
      <p:ext uri="{BB962C8B-B14F-4D97-AF65-F5344CB8AC3E}">
        <p14:creationId xmlns:p14="http://schemas.microsoft.com/office/powerpoint/2010/main" val="140723157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E8698A-C5A4-430B-BA70-625524399A49}"/>
              </a:ext>
            </a:extLst>
          </p:cNvPr>
          <p:cNvPicPr>
            <a:picLocks noChangeAspect="1"/>
          </p:cNvPicPr>
          <p:nvPr/>
        </p:nvPicPr>
        <p:blipFill>
          <a:blip r:embed="rId2"/>
          <a:stretch>
            <a:fillRect/>
          </a:stretch>
        </p:blipFill>
        <p:spPr>
          <a:xfrm>
            <a:off x="-436215" y="-417249"/>
            <a:ext cx="10006343" cy="7684754"/>
          </a:xfrm>
          <a:prstGeom prst="rect">
            <a:avLst/>
          </a:prstGeom>
        </p:spPr>
      </p:pic>
      <p:sp>
        <p:nvSpPr>
          <p:cNvPr id="3" name="TextBox 2">
            <a:extLst>
              <a:ext uri="{FF2B5EF4-FFF2-40B4-BE49-F238E27FC236}">
                <a16:creationId xmlns:a16="http://schemas.microsoft.com/office/drawing/2014/main" id="{2D552FFA-3545-4991-9945-847418BF42DE}"/>
              </a:ext>
            </a:extLst>
          </p:cNvPr>
          <p:cNvSpPr txBox="1"/>
          <p:nvPr/>
        </p:nvSpPr>
        <p:spPr>
          <a:xfrm>
            <a:off x="124286" y="79899"/>
            <a:ext cx="8824406" cy="1631216"/>
          </a:xfrm>
          <a:prstGeom prst="rect">
            <a:avLst/>
          </a:prstGeom>
          <a:noFill/>
        </p:spPr>
        <p:txBody>
          <a:bodyPr wrap="square" rtlCol="0">
            <a:spAutoFit/>
          </a:bodyPr>
          <a:lstStyle/>
          <a:p>
            <a:r>
              <a:rPr lang="en-US" sz="2800" dirty="0"/>
              <a:t>Away in a Manger</a:t>
            </a:r>
            <a:r>
              <a:rPr lang="en-US" sz="2400" dirty="0"/>
              <a:t> (Verse 2) </a:t>
            </a:r>
          </a:p>
          <a:p>
            <a:r>
              <a:rPr lang="en-US" sz="2400" dirty="0"/>
              <a:t>The cattle are lowing, the baby awakes</a:t>
            </a:r>
            <a:br>
              <a:rPr lang="en-US" sz="2400" dirty="0"/>
            </a:br>
            <a:r>
              <a:rPr lang="en-US" sz="2400" dirty="0"/>
              <a:t>But little Lord Jesus, no crying He makes…</a:t>
            </a:r>
          </a:p>
          <a:p>
            <a:endParaRPr lang="en-US" sz="2400" dirty="0"/>
          </a:p>
        </p:txBody>
      </p:sp>
    </p:spTree>
    <p:extLst>
      <p:ext uri="{BB962C8B-B14F-4D97-AF65-F5344CB8AC3E}">
        <p14:creationId xmlns:p14="http://schemas.microsoft.com/office/powerpoint/2010/main" val="115837428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3387" y="0"/>
            <a:ext cx="11350774" cy="8513080"/>
          </a:xfrm>
          <a:prstGeom prst="rect">
            <a:avLst/>
          </a:prstGeom>
        </p:spPr>
      </p:pic>
    </p:spTree>
    <p:extLst>
      <p:ext uri="{BB962C8B-B14F-4D97-AF65-F5344CB8AC3E}">
        <p14:creationId xmlns:p14="http://schemas.microsoft.com/office/powerpoint/2010/main" val="344041562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E8698A-C5A4-430B-BA70-625524399A49}"/>
              </a:ext>
            </a:extLst>
          </p:cNvPr>
          <p:cNvPicPr>
            <a:picLocks noChangeAspect="1"/>
          </p:cNvPicPr>
          <p:nvPr/>
        </p:nvPicPr>
        <p:blipFill>
          <a:blip r:embed="rId2"/>
          <a:stretch>
            <a:fillRect/>
          </a:stretch>
        </p:blipFill>
        <p:spPr>
          <a:xfrm>
            <a:off x="-436215" y="-417249"/>
            <a:ext cx="10006343" cy="7684754"/>
          </a:xfrm>
          <a:prstGeom prst="rect">
            <a:avLst/>
          </a:prstGeom>
        </p:spPr>
      </p:pic>
      <p:sp>
        <p:nvSpPr>
          <p:cNvPr id="3" name="TextBox 2">
            <a:extLst>
              <a:ext uri="{FF2B5EF4-FFF2-40B4-BE49-F238E27FC236}">
                <a16:creationId xmlns:a16="http://schemas.microsoft.com/office/drawing/2014/main" id="{2D552FFA-3545-4991-9945-847418BF42DE}"/>
              </a:ext>
            </a:extLst>
          </p:cNvPr>
          <p:cNvSpPr txBox="1"/>
          <p:nvPr/>
        </p:nvSpPr>
        <p:spPr>
          <a:xfrm>
            <a:off x="124286" y="79899"/>
            <a:ext cx="8824406" cy="1631216"/>
          </a:xfrm>
          <a:prstGeom prst="rect">
            <a:avLst/>
          </a:prstGeom>
          <a:noFill/>
        </p:spPr>
        <p:txBody>
          <a:bodyPr wrap="square" rtlCol="0">
            <a:spAutoFit/>
          </a:bodyPr>
          <a:lstStyle/>
          <a:p>
            <a:r>
              <a:rPr lang="en-US" sz="2800" dirty="0"/>
              <a:t>Away in a Manger</a:t>
            </a:r>
            <a:r>
              <a:rPr lang="en-US" sz="2400" dirty="0"/>
              <a:t> (Verse 2) </a:t>
            </a:r>
          </a:p>
          <a:p>
            <a:r>
              <a:rPr lang="en-US" sz="2400" dirty="0"/>
              <a:t>The cattle are </a:t>
            </a:r>
            <a:r>
              <a:rPr lang="en-US" sz="2400" i="1" dirty="0" err="1"/>
              <a:t>mooooing</a:t>
            </a:r>
            <a:r>
              <a:rPr lang="en-US" sz="2400" i="1" dirty="0"/>
              <a:t>, the baby needs changed</a:t>
            </a:r>
            <a:br>
              <a:rPr lang="en-US" sz="2400" i="1" dirty="0"/>
            </a:br>
            <a:r>
              <a:rPr lang="en-US" sz="2400" i="1" dirty="0"/>
              <a:t>The</a:t>
            </a:r>
            <a:r>
              <a:rPr lang="en-US" sz="2400" dirty="0"/>
              <a:t> little Lord Jesus, </a:t>
            </a:r>
            <a:r>
              <a:rPr lang="en-US" sz="2400" i="1" dirty="0"/>
              <a:t>does cry and burp up…</a:t>
            </a:r>
          </a:p>
          <a:p>
            <a:endParaRPr lang="en-US" sz="2400" dirty="0"/>
          </a:p>
        </p:txBody>
      </p:sp>
    </p:spTree>
    <p:extLst>
      <p:ext uri="{BB962C8B-B14F-4D97-AF65-F5344CB8AC3E}">
        <p14:creationId xmlns:p14="http://schemas.microsoft.com/office/powerpoint/2010/main" val="375820709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E8698A-C5A4-430B-BA70-625524399A49}"/>
              </a:ext>
            </a:extLst>
          </p:cNvPr>
          <p:cNvPicPr>
            <a:picLocks noChangeAspect="1"/>
          </p:cNvPicPr>
          <p:nvPr/>
        </p:nvPicPr>
        <p:blipFill>
          <a:blip r:embed="rId2"/>
          <a:stretch>
            <a:fillRect/>
          </a:stretch>
        </p:blipFill>
        <p:spPr>
          <a:xfrm>
            <a:off x="-436215" y="-417249"/>
            <a:ext cx="10006343" cy="7684754"/>
          </a:xfrm>
          <a:prstGeom prst="rect">
            <a:avLst/>
          </a:prstGeom>
        </p:spPr>
      </p:pic>
      <p:sp>
        <p:nvSpPr>
          <p:cNvPr id="3" name="TextBox 2">
            <a:extLst>
              <a:ext uri="{FF2B5EF4-FFF2-40B4-BE49-F238E27FC236}">
                <a16:creationId xmlns:a16="http://schemas.microsoft.com/office/drawing/2014/main" id="{2D552FFA-3545-4991-9945-847418BF42DE}"/>
              </a:ext>
            </a:extLst>
          </p:cNvPr>
          <p:cNvSpPr txBox="1"/>
          <p:nvPr/>
        </p:nvSpPr>
        <p:spPr>
          <a:xfrm>
            <a:off x="124286" y="79899"/>
            <a:ext cx="8824406" cy="2092881"/>
          </a:xfrm>
          <a:prstGeom prst="rect">
            <a:avLst/>
          </a:prstGeom>
          <a:noFill/>
        </p:spPr>
        <p:txBody>
          <a:bodyPr wrap="square" rtlCol="0">
            <a:spAutoFit/>
          </a:bodyPr>
          <a:lstStyle/>
          <a:p>
            <a:r>
              <a:rPr lang="en-US" sz="4200" dirty="0"/>
              <a:t>Silent Night</a:t>
            </a:r>
          </a:p>
          <a:p>
            <a:pPr lvl="0"/>
            <a:r>
              <a:rPr lang="en-US" sz="3200" dirty="0"/>
              <a:t>Silent night, holy night</a:t>
            </a:r>
          </a:p>
          <a:p>
            <a:r>
              <a:rPr lang="en-US" sz="3200" dirty="0"/>
              <a:t>All is calm, all is bright</a:t>
            </a:r>
          </a:p>
          <a:p>
            <a:endParaRPr lang="en-US" sz="2400" dirty="0"/>
          </a:p>
        </p:txBody>
      </p:sp>
    </p:spTree>
    <p:extLst>
      <p:ext uri="{BB962C8B-B14F-4D97-AF65-F5344CB8AC3E}">
        <p14:creationId xmlns:p14="http://schemas.microsoft.com/office/powerpoint/2010/main" val="125820096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E8698A-C5A4-430B-BA70-625524399A49}"/>
              </a:ext>
            </a:extLst>
          </p:cNvPr>
          <p:cNvPicPr>
            <a:picLocks noChangeAspect="1"/>
          </p:cNvPicPr>
          <p:nvPr/>
        </p:nvPicPr>
        <p:blipFill>
          <a:blip r:embed="rId2"/>
          <a:stretch>
            <a:fillRect/>
          </a:stretch>
        </p:blipFill>
        <p:spPr>
          <a:xfrm>
            <a:off x="-436215" y="-417249"/>
            <a:ext cx="10006343" cy="7684754"/>
          </a:xfrm>
          <a:prstGeom prst="rect">
            <a:avLst/>
          </a:prstGeom>
        </p:spPr>
      </p:pic>
      <p:sp>
        <p:nvSpPr>
          <p:cNvPr id="3" name="TextBox 2">
            <a:extLst>
              <a:ext uri="{FF2B5EF4-FFF2-40B4-BE49-F238E27FC236}">
                <a16:creationId xmlns:a16="http://schemas.microsoft.com/office/drawing/2014/main" id="{F504876A-5FA4-49F8-9059-DEFCDFD6191E}"/>
              </a:ext>
            </a:extLst>
          </p:cNvPr>
          <p:cNvSpPr txBox="1"/>
          <p:nvPr/>
        </p:nvSpPr>
        <p:spPr>
          <a:xfrm>
            <a:off x="124286" y="79899"/>
            <a:ext cx="8824406" cy="461665"/>
          </a:xfrm>
          <a:prstGeom prst="rect">
            <a:avLst/>
          </a:prstGeom>
          <a:noFill/>
        </p:spPr>
        <p:txBody>
          <a:bodyPr wrap="square" rtlCol="0">
            <a:spAutoFit/>
          </a:bodyPr>
          <a:lstStyle/>
          <a:p>
            <a:r>
              <a:rPr lang="en-US" sz="2400" dirty="0"/>
              <a:t>“Or consider Christmas…”</a:t>
            </a:r>
          </a:p>
        </p:txBody>
      </p:sp>
    </p:spTree>
    <p:extLst>
      <p:ext uri="{BB962C8B-B14F-4D97-AF65-F5344CB8AC3E}">
        <p14:creationId xmlns:p14="http://schemas.microsoft.com/office/powerpoint/2010/main" val="68205287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E8698A-C5A4-430B-BA70-625524399A49}"/>
              </a:ext>
            </a:extLst>
          </p:cNvPr>
          <p:cNvPicPr>
            <a:picLocks noChangeAspect="1"/>
          </p:cNvPicPr>
          <p:nvPr/>
        </p:nvPicPr>
        <p:blipFill>
          <a:blip r:embed="rId2"/>
          <a:stretch>
            <a:fillRect/>
          </a:stretch>
        </p:blipFill>
        <p:spPr>
          <a:xfrm>
            <a:off x="-436215" y="-417249"/>
            <a:ext cx="10006343" cy="7684754"/>
          </a:xfrm>
          <a:prstGeom prst="rect">
            <a:avLst/>
          </a:prstGeom>
        </p:spPr>
      </p:pic>
      <p:sp>
        <p:nvSpPr>
          <p:cNvPr id="3" name="TextBox 2">
            <a:extLst>
              <a:ext uri="{FF2B5EF4-FFF2-40B4-BE49-F238E27FC236}">
                <a16:creationId xmlns:a16="http://schemas.microsoft.com/office/drawing/2014/main" id="{F504876A-5FA4-49F8-9059-DEFCDFD6191E}"/>
              </a:ext>
            </a:extLst>
          </p:cNvPr>
          <p:cNvSpPr txBox="1"/>
          <p:nvPr/>
        </p:nvSpPr>
        <p:spPr>
          <a:xfrm>
            <a:off x="124285" y="79899"/>
            <a:ext cx="8930937" cy="1938992"/>
          </a:xfrm>
          <a:prstGeom prst="rect">
            <a:avLst/>
          </a:prstGeom>
          <a:noFill/>
        </p:spPr>
        <p:txBody>
          <a:bodyPr wrap="square" rtlCol="0">
            <a:spAutoFit/>
          </a:bodyPr>
          <a:lstStyle/>
          <a:p>
            <a:r>
              <a:rPr lang="en-US" sz="2400" dirty="0"/>
              <a:t>“Or consider Christmas—could Satan in his most malignant (vengeful) mood have devised a worse combination of graft (corruption) plus bunkum (nonsense) than the system whereby several hundred million people get a billion or so gifts </a:t>
            </a:r>
          </a:p>
          <a:p>
            <a:r>
              <a:rPr lang="en-US" sz="2400" dirty="0"/>
              <a:t>for which they have no use…”</a:t>
            </a:r>
          </a:p>
        </p:txBody>
      </p:sp>
    </p:spTree>
    <p:extLst>
      <p:ext uri="{BB962C8B-B14F-4D97-AF65-F5344CB8AC3E}">
        <p14:creationId xmlns:p14="http://schemas.microsoft.com/office/powerpoint/2010/main" val="22605603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E8698A-C5A4-430B-BA70-625524399A49}"/>
              </a:ext>
            </a:extLst>
          </p:cNvPr>
          <p:cNvPicPr>
            <a:picLocks noChangeAspect="1"/>
          </p:cNvPicPr>
          <p:nvPr/>
        </p:nvPicPr>
        <p:blipFill>
          <a:blip r:embed="rId2"/>
          <a:stretch>
            <a:fillRect/>
          </a:stretch>
        </p:blipFill>
        <p:spPr>
          <a:xfrm>
            <a:off x="-436215" y="-417249"/>
            <a:ext cx="10006343" cy="7684754"/>
          </a:xfrm>
          <a:prstGeom prst="rect">
            <a:avLst/>
          </a:prstGeom>
        </p:spPr>
      </p:pic>
      <p:sp>
        <p:nvSpPr>
          <p:cNvPr id="3" name="TextBox 2">
            <a:extLst>
              <a:ext uri="{FF2B5EF4-FFF2-40B4-BE49-F238E27FC236}">
                <a16:creationId xmlns:a16="http://schemas.microsoft.com/office/drawing/2014/main" id="{F504876A-5FA4-49F8-9059-DEFCDFD6191E}"/>
              </a:ext>
            </a:extLst>
          </p:cNvPr>
          <p:cNvSpPr txBox="1"/>
          <p:nvPr/>
        </p:nvSpPr>
        <p:spPr>
          <a:xfrm>
            <a:off x="124285" y="79899"/>
            <a:ext cx="8930937" cy="1569660"/>
          </a:xfrm>
          <a:prstGeom prst="rect">
            <a:avLst/>
          </a:prstGeom>
          <a:noFill/>
        </p:spPr>
        <p:txBody>
          <a:bodyPr wrap="square" rtlCol="0">
            <a:spAutoFit/>
          </a:bodyPr>
          <a:lstStyle/>
          <a:p>
            <a:r>
              <a:rPr lang="en-US" sz="2400" dirty="0"/>
              <a:t>“…and some thousands of shop clerks die of exhaustion while selling them, and every other child in the Western world is made ill from overeating—all in the name of the lowly Jesus?”</a:t>
            </a:r>
          </a:p>
          <a:p>
            <a:r>
              <a:rPr lang="en-US" sz="2400" dirty="0"/>
              <a:t>–Upton Sinclair, </a:t>
            </a:r>
            <a:r>
              <a:rPr lang="en-US" sz="2400" i="1" dirty="0"/>
              <a:t>Money Writes!</a:t>
            </a:r>
            <a:r>
              <a:rPr lang="en-US" sz="2400" dirty="0"/>
              <a:t>, p. 23</a:t>
            </a:r>
          </a:p>
        </p:txBody>
      </p:sp>
    </p:spTree>
    <p:extLst>
      <p:ext uri="{BB962C8B-B14F-4D97-AF65-F5344CB8AC3E}">
        <p14:creationId xmlns:p14="http://schemas.microsoft.com/office/powerpoint/2010/main" val="280858172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0" y="0"/>
            <a:ext cx="9141239" cy="6857141"/>
          </a:xfrm>
          <a:prstGeom prst="rect">
            <a:avLst/>
          </a:prstGeom>
        </p:spPr>
      </p:pic>
      <p:sp>
        <p:nvSpPr>
          <p:cNvPr id="7" name="Oval 6"/>
          <p:cNvSpPr/>
          <p:nvPr/>
        </p:nvSpPr>
        <p:spPr>
          <a:xfrm>
            <a:off x="-705085" y="-215660"/>
            <a:ext cx="7278788" cy="7220309"/>
          </a:xfrm>
          <a:prstGeom prst="ellipse">
            <a:avLst/>
          </a:prstGeom>
          <a:solidFill>
            <a:schemeClr val="bg1">
              <a:lumMod val="75000"/>
              <a:alpha val="73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5" name="Oval 4"/>
          <p:cNvSpPr/>
          <p:nvPr/>
        </p:nvSpPr>
        <p:spPr>
          <a:xfrm>
            <a:off x="2570296" y="-215660"/>
            <a:ext cx="7278788" cy="7220309"/>
          </a:xfrm>
          <a:prstGeom prst="ellipse">
            <a:avLst/>
          </a:prstGeom>
          <a:solidFill>
            <a:srgbClr val="F9D087">
              <a:alpha val="72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 name="TextBox 1"/>
          <p:cNvSpPr txBox="1"/>
          <p:nvPr/>
        </p:nvSpPr>
        <p:spPr>
          <a:xfrm>
            <a:off x="1199031" y="77671"/>
            <a:ext cx="315726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Hedonists</a:t>
            </a:r>
          </a:p>
        </p:txBody>
      </p:sp>
      <p:sp>
        <p:nvSpPr>
          <p:cNvPr id="6" name="TextBox 5"/>
          <p:cNvSpPr txBox="1"/>
          <p:nvPr/>
        </p:nvSpPr>
        <p:spPr>
          <a:xfrm>
            <a:off x="5374167" y="57550"/>
            <a:ext cx="315726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Ascetics</a:t>
            </a:r>
          </a:p>
        </p:txBody>
      </p:sp>
      <p:sp>
        <p:nvSpPr>
          <p:cNvPr id="3" name="TextBox 2"/>
          <p:cNvSpPr txBox="1"/>
          <p:nvPr/>
        </p:nvSpPr>
        <p:spPr>
          <a:xfrm>
            <a:off x="224298" y="914411"/>
            <a:ext cx="3191762"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world </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&amp; of</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world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Irreligious</a:t>
            </a:r>
          </a:p>
        </p:txBody>
      </p:sp>
      <p:sp>
        <p:nvSpPr>
          <p:cNvPr id="8" name="TextBox 7"/>
          <p:cNvSpPr txBox="1"/>
          <p:nvPr/>
        </p:nvSpPr>
        <p:spPr>
          <a:xfrm>
            <a:off x="5733702" y="914411"/>
            <a:ext cx="3191762" cy="132343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Out of</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world &amp; not of the world</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Religious</a:t>
            </a:r>
          </a:p>
        </p:txBody>
      </p:sp>
      <p:sp>
        <p:nvSpPr>
          <p:cNvPr id="10" name="TextBox 9"/>
          <p:cNvSpPr txBox="1"/>
          <p:nvPr/>
        </p:nvSpPr>
        <p:spPr>
          <a:xfrm>
            <a:off x="2976118" y="937419"/>
            <a:ext cx="3191762"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world but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not of the world </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200" b="0" i="1" u="none" strike="noStrike" kern="1200" cap="none" spc="0" normalizeH="0" baseline="0" noProof="0" dirty="0" err="1">
                <a:ln>
                  <a:noFill/>
                </a:ln>
                <a:solidFill>
                  <a:prstClr val="black"/>
                </a:solidFill>
                <a:effectLst/>
                <a:uLnTx/>
                <a:uFillTx/>
                <a:latin typeface="Calibri" panose="020F0502020204030204"/>
                <a:ea typeface="+mn-ea"/>
                <a:cs typeface="+mn-cs"/>
              </a:rPr>
              <a:t>Jn</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 17)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Godly</a:t>
            </a: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92629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0" y="0"/>
            <a:ext cx="9141239" cy="6857141"/>
          </a:xfrm>
          <a:prstGeom prst="rect">
            <a:avLst/>
          </a:prstGeom>
        </p:spPr>
      </p:pic>
      <p:sp>
        <p:nvSpPr>
          <p:cNvPr id="7" name="Oval 6"/>
          <p:cNvSpPr/>
          <p:nvPr/>
        </p:nvSpPr>
        <p:spPr>
          <a:xfrm>
            <a:off x="-705085" y="-215660"/>
            <a:ext cx="7278788" cy="7220309"/>
          </a:xfrm>
          <a:prstGeom prst="ellipse">
            <a:avLst/>
          </a:prstGeom>
          <a:solidFill>
            <a:schemeClr val="bg1">
              <a:lumMod val="75000"/>
              <a:alpha val="73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5" name="Oval 4"/>
          <p:cNvSpPr/>
          <p:nvPr/>
        </p:nvSpPr>
        <p:spPr>
          <a:xfrm>
            <a:off x="2570296" y="-215660"/>
            <a:ext cx="7278788" cy="7220309"/>
          </a:xfrm>
          <a:prstGeom prst="ellipse">
            <a:avLst/>
          </a:prstGeom>
          <a:solidFill>
            <a:srgbClr val="F9D087">
              <a:alpha val="72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 name="TextBox 1"/>
          <p:cNvSpPr txBox="1"/>
          <p:nvPr/>
        </p:nvSpPr>
        <p:spPr>
          <a:xfrm>
            <a:off x="1199031" y="77671"/>
            <a:ext cx="315726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Hedonists</a:t>
            </a:r>
          </a:p>
        </p:txBody>
      </p:sp>
      <p:sp>
        <p:nvSpPr>
          <p:cNvPr id="6" name="TextBox 5"/>
          <p:cNvSpPr txBox="1"/>
          <p:nvPr/>
        </p:nvSpPr>
        <p:spPr>
          <a:xfrm>
            <a:off x="5374167" y="57550"/>
            <a:ext cx="315726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Ascetics</a:t>
            </a:r>
          </a:p>
        </p:txBody>
      </p:sp>
      <p:sp>
        <p:nvSpPr>
          <p:cNvPr id="3" name="TextBox 2"/>
          <p:cNvSpPr txBox="1"/>
          <p:nvPr/>
        </p:nvSpPr>
        <p:spPr>
          <a:xfrm>
            <a:off x="224298" y="914411"/>
            <a:ext cx="3191762"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world </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&amp; of</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world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Irreligious</a:t>
            </a:r>
          </a:p>
        </p:txBody>
      </p:sp>
      <p:sp>
        <p:nvSpPr>
          <p:cNvPr id="8" name="TextBox 7"/>
          <p:cNvSpPr txBox="1"/>
          <p:nvPr/>
        </p:nvSpPr>
        <p:spPr>
          <a:xfrm>
            <a:off x="5733702" y="914411"/>
            <a:ext cx="3191762" cy="433965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Out of</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world &amp; not of the world</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Religious</a:t>
            </a:r>
          </a:p>
          <a:p>
            <a:pPr marL="0" marR="0" lvl="0" indent="0" algn="r" defTabSz="4572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panose="020F0502020204030204"/>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Absolutely no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Santa!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Jesus. No holiday songs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that aren’t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focused on Jesus!</a:t>
            </a:r>
          </a:p>
        </p:txBody>
      </p:sp>
      <p:sp>
        <p:nvSpPr>
          <p:cNvPr id="10" name="TextBox 9"/>
          <p:cNvSpPr txBox="1"/>
          <p:nvPr/>
        </p:nvSpPr>
        <p:spPr>
          <a:xfrm>
            <a:off x="2976118" y="937419"/>
            <a:ext cx="3191762"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world but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not of the world </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200" b="0" i="1" u="none" strike="noStrike" kern="1200" cap="none" spc="0" normalizeH="0" baseline="0" noProof="0" dirty="0" err="1">
                <a:ln>
                  <a:noFill/>
                </a:ln>
                <a:solidFill>
                  <a:prstClr val="black"/>
                </a:solidFill>
                <a:effectLst/>
                <a:uLnTx/>
                <a:uFillTx/>
                <a:latin typeface="Calibri" panose="020F0502020204030204"/>
                <a:ea typeface="+mn-ea"/>
                <a:cs typeface="+mn-cs"/>
              </a:rPr>
              <a:t>Jn</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 17)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Godly</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panose="020F0502020204030204"/>
            </a:endParaRPr>
          </a:p>
        </p:txBody>
      </p:sp>
    </p:spTree>
    <p:extLst>
      <p:ext uri="{BB962C8B-B14F-4D97-AF65-F5344CB8AC3E}">
        <p14:creationId xmlns:p14="http://schemas.microsoft.com/office/powerpoint/2010/main" val="285079489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0" y="0"/>
            <a:ext cx="9141239" cy="6857141"/>
          </a:xfrm>
          <a:prstGeom prst="rect">
            <a:avLst/>
          </a:prstGeom>
        </p:spPr>
      </p:pic>
      <p:sp>
        <p:nvSpPr>
          <p:cNvPr id="7" name="Oval 6"/>
          <p:cNvSpPr/>
          <p:nvPr/>
        </p:nvSpPr>
        <p:spPr>
          <a:xfrm>
            <a:off x="-705085" y="-215660"/>
            <a:ext cx="7278788" cy="7220309"/>
          </a:xfrm>
          <a:prstGeom prst="ellipse">
            <a:avLst/>
          </a:prstGeom>
          <a:solidFill>
            <a:schemeClr val="bg1">
              <a:lumMod val="75000"/>
              <a:alpha val="73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5" name="Oval 4"/>
          <p:cNvSpPr/>
          <p:nvPr/>
        </p:nvSpPr>
        <p:spPr>
          <a:xfrm>
            <a:off x="2570296" y="-215660"/>
            <a:ext cx="7278788" cy="7220309"/>
          </a:xfrm>
          <a:prstGeom prst="ellipse">
            <a:avLst/>
          </a:prstGeom>
          <a:solidFill>
            <a:srgbClr val="F9D087">
              <a:alpha val="72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 name="TextBox 1"/>
          <p:cNvSpPr txBox="1"/>
          <p:nvPr/>
        </p:nvSpPr>
        <p:spPr>
          <a:xfrm>
            <a:off x="1199031" y="77671"/>
            <a:ext cx="315726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Hedonists</a:t>
            </a:r>
          </a:p>
        </p:txBody>
      </p:sp>
      <p:sp>
        <p:nvSpPr>
          <p:cNvPr id="6" name="TextBox 5"/>
          <p:cNvSpPr txBox="1"/>
          <p:nvPr/>
        </p:nvSpPr>
        <p:spPr>
          <a:xfrm>
            <a:off x="5374167" y="57550"/>
            <a:ext cx="315726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Ascetics</a:t>
            </a:r>
          </a:p>
        </p:txBody>
      </p:sp>
      <p:sp>
        <p:nvSpPr>
          <p:cNvPr id="3" name="TextBox 2"/>
          <p:cNvSpPr txBox="1"/>
          <p:nvPr/>
        </p:nvSpPr>
        <p:spPr>
          <a:xfrm>
            <a:off x="224298" y="914411"/>
            <a:ext cx="3191762" cy="39087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world </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&amp; of</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world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Irreligious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Full blown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Santa &amp; Elf 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Shelf.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Absolutely no genuine Jesus!</a:t>
            </a:r>
          </a:p>
        </p:txBody>
      </p:sp>
      <p:sp>
        <p:nvSpPr>
          <p:cNvPr id="8" name="TextBox 7"/>
          <p:cNvSpPr txBox="1"/>
          <p:nvPr/>
        </p:nvSpPr>
        <p:spPr>
          <a:xfrm>
            <a:off x="5733702" y="914411"/>
            <a:ext cx="3191762" cy="433965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Out of</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world &amp; not of the world</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Religious</a:t>
            </a:r>
          </a:p>
          <a:p>
            <a:pPr marL="0" marR="0" lvl="0" indent="0" algn="r" defTabSz="4572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panose="020F0502020204030204"/>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Absolutely no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Santa!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Jesus. No holiday songs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that aren’t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focused on Jesus!</a:t>
            </a:r>
          </a:p>
        </p:txBody>
      </p:sp>
      <p:sp>
        <p:nvSpPr>
          <p:cNvPr id="10" name="TextBox 9"/>
          <p:cNvSpPr txBox="1"/>
          <p:nvPr/>
        </p:nvSpPr>
        <p:spPr>
          <a:xfrm>
            <a:off x="2976118" y="937419"/>
            <a:ext cx="3191762"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world but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not of the world </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200" b="0" i="1" u="none" strike="noStrike" kern="1200" cap="none" spc="0" normalizeH="0" baseline="0" noProof="0" dirty="0" err="1">
                <a:ln>
                  <a:noFill/>
                </a:ln>
                <a:solidFill>
                  <a:prstClr val="black"/>
                </a:solidFill>
                <a:effectLst/>
                <a:uLnTx/>
                <a:uFillTx/>
                <a:latin typeface="Calibri" panose="020F0502020204030204"/>
                <a:ea typeface="+mn-ea"/>
                <a:cs typeface="+mn-cs"/>
              </a:rPr>
              <a:t>Jn</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 17)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Godly</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panose="020F0502020204030204"/>
            </a:endParaRPr>
          </a:p>
        </p:txBody>
      </p:sp>
    </p:spTree>
    <p:extLst>
      <p:ext uri="{BB962C8B-B14F-4D97-AF65-F5344CB8AC3E}">
        <p14:creationId xmlns:p14="http://schemas.microsoft.com/office/powerpoint/2010/main" val="300015197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0" y="0"/>
            <a:ext cx="9141239" cy="6857141"/>
          </a:xfrm>
          <a:prstGeom prst="rect">
            <a:avLst/>
          </a:prstGeom>
        </p:spPr>
      </p:pic>
      <p:sp>
        <p:nvSpPr>
          <p:cNvPr id="7" name="Oval 6"/>
          <p:cNvSpPr/>
          <p:nvPr/>
        </p:nvSpPr>
        <p:spPr>
          <a:xfrm>
            <a:off x="-705085" y="-215660"/>
            <a:ext cx="7278788" cy="7220309"/>
          </a:xfrm>
          <a:prstGeom prst="ellipse">
            <a:avLst/>
          </a:prstGeom>
          <a:solidFill>
            <a:schemeClr val="bg1">
              <a:lumMod val="75000"/>
              <a:alpha val="73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5" name="Oval 4"/>
          <p:cNvSpPr/>
          <p:nvPr/>
        </p:nvSpPr>
        <p:spPr>
          <a:xfrm>
            <a:off x="2570296" y="-215660"/>
            <a:ext cx="7278788" cy="7220309"/>
          </a:xfrm>
          <a:prstGeom prst="ellipse">
            <a:avLst/>
          </a:prstGeom>
          <a:solidFill>
            <a:srgbClr val="F9D087">
              <a:alpha val="72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 name="TextBox 1"/>
          <p:cNvSpPr txBox="1"/>
          <p:nvPr/>
        </p:nvSpPr>
        <p:spPr>
          <a:xfrm>
            <a:off x="1199031" y="77671"/>
            <a:ext cx="315726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Hedonists</a:t>
            </a:r>
          </a:p>
        </p:txBody>
      </p:sp>
      <p:sp>
        <p:nvSpPr>
          <p:cNvPr id="6" name="TextBox 5"/>
          <p:cNvSpPr txBox="1"/>
          <p:nvPr/>
        </p:nvSpPr>
        <p:spPr>
          <a:xfrm>
            <a:off x="5374167" y="57550"/>
            <a:ext cx="315726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Ascetics</a:t>
            </a:r>
          </a:p>
        </p:txBody>
      </p:sp>
      <p:sp>
        <p:nvSpPr>
          <p:cNvPr id="3" name="TextBox 2"/>
          <p:cNvSpPr txBox="1"/>
          <p:nvPr/>
        </p:nvSpPr>
        <p:spPr>
          <a:xfrm>
            <a:off x="224298" y="914411"/>
            <a:ext cx="3191762" cy="39087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world </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&amp; of</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world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Irreligious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Full blown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Santa &amp; Elf 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Shelf.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Absolutely no genuine Jesus!</a:t>
            </a:r>
          </a:p>
        </p:txBody>
      </p:sp>
      <p:sp>
        <p:nvSpPr>
          <p:cNvPr id="8" name="TextBox 7"/>
          <p:cNvSpPr txBox="1"/>
          <p:nvPr/>
        </p:nvSpPr>
        <p:spPr>
          <a:xfrm>
            <a:off x="5733702" y="914411"/>
            <a:ext cx="3191762" cy="433965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Out of</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world &amp; not of the world</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Religious</a:t>
            </a:r>
          </a:p>
          <a:p>
            <a:pPr marL="0" marR="0" lvl="0" indent="0" algn="r" defTabSz="4572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panose="020F0502020204030204"/>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Absolutely no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Santa!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Jesus. No holiday songs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that aren’t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focused on Jesus!</a:t>
            </a:r>
          </a:p>
        </p:txBody>
      </p:sp>
      <p:sp>
        <p:nvSpPr>
          <p:cNvPr id="10" name="TextBox 9"/>
          <p:cNvSpPr txBox="1"/>
          <p:nvPr/>
        </p:nvSpPr>
        <p:spPr>
          <a:xfrm>
            <a:off x="2976118" y="937419"/>
            <a:ext cx="3191762"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world but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not of the world </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200" b="0" i="1" u="none" strike="noStrike" kern="1200" cap="none" spc="0" normalizeH="0" baseline="0" noProof="0" dirty="0" err="1">
                <a:ln>
                  <a:noFill/>
                </a:ln>
                <a:solidFill>
                  <a:prstClr val="black"/>
                </a:solidFill>
                <a:effectLst/>
                <a:uLnTx/>
                <a:uFillTx/>
                <a:latin typeface="Calibri" panose="020F0502020204030204"/>
                <a:ea typeface="+mn-ea"/>
                <a:cs typeface="+mn-cs"/>
              </a:rPr>
              <a:t>Jn</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 17)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Godly</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What will this look </a:t>
            </a:r>
            <a:r>
              <a:rPr kumimoji="0" lang="en-US" sz="2800" b="0" u="none" strike="noStrike" kern="1200" cap="none" spc="0" normalizeH="0" baseline="0" noProof="0" dirty="0" err="1">
                <a:ln>
                  <a:noFill/>
                </a:ln>
                <a:solidFill>
                  <a:prstClr val="black"/>
                </a:solidFill>
                <a:effectLst/>
                <a:uLnTx/>
                <a:uFillTx/>
                <a:latin typeface="Calibri" panose="020F0502020204030204"/>
                <a:ea typeface="+mn-ea"/>
                <a:cs typeface="+mn-cs"/>
              </a:rPr>
              <a:t>lik</a:t>
            </a:r>
            <a:r>
              <a:rPr lang="en-US" sz="2800" dirty="0">
                <a:solidFill>
                  <a:prstClr val="black"/>
                </a:solidFill>
                <a:latin typeface="Calibri" panose="020F0502020204030204"/>
              </a:rPr>
              <a:t>e for you &amp; your family?!?!</a:t>
            </a:r>
            <a:endPar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46757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0" y="0"/>
            <a:ext cx="9141239" cy="6857141"/>
          </a:xfrm>
          <a:prstGeom prst="rect">
            <a:avLst/>
          </a:prstGeom>
        </p:spPr>
      </p:pic>
      <p:sp>
        <p:nvSpPr>
          <p:cNvPr id="7" name="Oval 6"/>
          <p:cNvSpPr/>
          <p:nvPr/>
        </p:nvSpPr>
        <p:spPr>
          <a:xfrm>
            <a:off x="-705085" y="-215660"/>
            <a:ext cx="7278788" cy="7220309"/>
          </a:xfrm>
          <a:prstGeom prst="ellipse">
            <a:avLst/>
          </a:prstGeom>
          <a:solidFill>
            <a:schemeClr val="bg1">
              <a:lumMod val="75000"/>
              <a:alpha val="73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5" name="Oval 4"/>
          <p:cNvSpPr/>
          <p:nvPr/>
        </p:nvSpPr>
        <p:spPr>
          <a:xfrm>
            <a:off x="2570296" y="-215660"/>
            <a:ext cx="7278788" cy="7220309"/>
          </a:xfrm>
          <a:prstGeom prst="ellipse">
            <a:avLst/>
          </a:prstGeom>
          <a:solidFill>
            <a:srgbClr val="F9D087">
              <a:alpha val="72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 name="TextBox 1"/>
          <p:cNvSpPr txBox="1"/>
          <p:nvPr/>
        </p:nvSpPr>
        <p:spPr>
          <a:xfrm>
            <a:off x="1199031" y="77671"/>
            <a:ext cx="315726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Hedonists</a:t>
            </a:r>
          </a:p>
        </p:txBody>
      </p:sp>
      <p:sp>
        <p:nvSpPr>
          <p:cNvPr id="6" name="TextBox 5"/>
          <p:cNvSpPr txBox="1"/>
          <p:nvPr/>
        </p:nvSpPr>
        <p:spPr>
          <a:xfrm>
            <a:off x="5374167" y="57550"/>
            <a:ext cx="315726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Ascetics</a:t>
            </a:r>
          </a:p>
        </p:txBody>
      </p:sp>
      <p:sp>
        <p:nvSpPr>
          <p:cNvPr id="3" name="TextBox 2"/>
          <p:cNvSpPr txBox="1"/>
          <p:nvPr/>
        </p:nvSpPr>
        <p:spPr>
          <a:xfrm>
            <a:off x="224298" y="914411"/>
            <a:ext cx="3191762" cy="39087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world </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&amp; of</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world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Irreligious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Full blown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Santa &amp; Elf 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Shelf.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Absolutely no genuine Jesus!</a:t>
            </a:r>
          </a:p>
        </p:txBody>
      </p:sp>
      <p:sp>
        <p:nvSpPr>
          <p:cNvPr id="8" name="TextBox 7"/>
          <p:cNvSpPr txBox="1"/>
          <p:nvPr/>
        </p:nvSpPr>
        <p:spPr>
          <a:xfrm>
            <a:off x="5733702" y="914411"/>
            <a:ext cx="3191762" cy="433965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Out of</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world &amp; not of the world</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Religious</a:t>
            </a:r>
          </a:p>
          <a:p>
            <a:pPr marL="0" marR="0" lvl="0" indent="0" algn="r" defTabSz="4572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panose="020F0502020204030204"/>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Absolutely no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Santa!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Jesus. No holiday songs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that aren’t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focused on Jesus!</a:t>
            </a:r>
          </a:p>
        </p:txBody>
      </p:sp>
      <p:sp>
        <p:nvSpPr>
          <p:cNvPr id="10" name="TextBox 9"/>
          <p:cNvSpPr txBox="1"/>
          <p:nvPr/>
        </p:nvSpPr>
        <p:spPr>
          <a:xfrm>
            <a:off x="2976118" y="937419"/>
            <a:ext cx="3191762" cy="44627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world but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not of the world </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200" b="0" i="1" u="none" strike="noStrike" kern="1200" cap="none" spc="0" normalizeH="0" baseline="0" noProof="0" dirty="0" err="1">
                <a:ln>
                  <a:noFill/>
                </a:ln>
                <a:solidFill>
                  <a:prstClr val="black"/>
                </a:solidFill>
                <a:effectLst/>
                <a:uLnTx/>
                <a:uFillTx/>
                <a:latin typeface="Calibri" panose="020F0502020204030204"/>
                <a:ea typeface="+mn-ea"/>
                <a:cs typeface="+mn-cs"/>
              </a:rPr>
              <a:t>Jn</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 17)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Godly</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What will this look </a:t>
            </a:r>
            <a:r>
              <a:rPr kumimoji="0" lang="en-US" sz="2800" b="0" u="none" strike="noStrike" kern="1200" cap="none" spc="0" normalizeH="0" baseline="0" noProof="0" dirty="0" err="1">
                <a:ln>
                  <a:noFill/>
                </a:ln>
                <a:solidFill>
                  <a:prstClr val="black"/>
                </a:solidFill>
                <a:effectLst/>
                <a:uLnTx/>
                <a:uFillTx/>
                <a:latin typeface="Calibri" panose="020F0502020204030204"/>
                <a:ea typeface="+mn-ea"/>
                <a:cs typeface="+mn-cs"/>
              </a:rPr>
              <a:t>lik</a:t>
            </a:r>
            <a:r>
              <a:rPr lang="en-US" sz="2800" dirty="0">
                <a:solidFill>
                  <a:prstClr val="black"/>
                </a:solidFill>
                <a:latin typeface="Calibri" panose="020F0502020204030204"/>
              </a:rPr>
              <a:t>e for you &amp; your family?!?!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i="1" dirty="0">
                <a:solidFill>
                  <a:prstClr val="black"/>
                </a:solidFill>
                <a:latin typeface="Calibri" panose="020F0502020204030204"/>
              </a:rPr>
              <a:t>Kids, you can lead out here!!!</a:t>
            </a:r>
            <a:endPar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2396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3387" y="0"/>
            <a:ext cx="11350774" cy="8513080"/>
          </a:xfrm>
          <a:prstGeom prst="rect">
            <a:avLst/>
          </a:prstGeom>
        </p:spPr>
      </p:pic>
      <p:sp>
        <p:nvSpPr>
          <p:cNvPr id="3" name="Rounded Rectangle 6">
            <a:extLst>
              <a:ext uri="{FF2B5EF4-FFF2-40B4-BE49-F238E27FC236}">
                <a16:creationId xmlns:a16="http://schemas.microsoft.com/office/drawing/2014/main" id="{1307BDD7-9368-4210-A28C-63204FB2102F}"/>
              </a:ext>
            </a:extLst>
          </p:cNvPr>
          <p:cNvSpPr/>
          <p:nvPr/>
        </p:nvSpPr>
        <p:spPr>
          <a:xfrm rot="10800000">
            <a:off x="310718" y="133151"/>
            <a:ext cx="8631058" cy="1331667"/>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Big Idea: The upside down birth of the King tells us what His Kingdom will be like!</a:t>
            </a:r>
            <a:endParaRPr lang="en-US" sz="3600" i="1" dirty="0"/>
          </a:p>
        </p:txBody>
      </p:sp>
    </p:spTree>
    <p:extLst>
      <p:ext uri="{BB962C8B-B14F-4D97-AF65-F5344CB8AC3E}">
        <p14:creationId xmlns:p14="http://schemas.microsoft.com/office/powerpoint/2010/main" val="295599912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bleon1.files.wordpress.com/2013/06/herodium_lmauldin.jpg">
            <a:extLst>
              <a:ext uri="{FF2B5EF4-FFF2-40B4-BE49-F238E27FC236}">
                <a16:creationId xmlns:a16="http://schemas.microsoft.com/office/drawing/2014/main" id="{5A9850DA-FA05-4633-882A-C6D5C0DE6ED7}"/>
              </a:ext>
            </a:extLst>
          </p:cNvPr>
          <p:cNvPicPr>
            <a:picLocks noChangeAspect="1" noChangeArrowheads="1"/>
          </p:cNvPicPr>
          <p:nvPr/>
        </p:nvPicPr>
        <p:blipFill>
          <a:blip r:embed="rId2" cstate="print"/>
          <a:srcRect/>
          <a:stretch>
            <a:fillRect/>
          </a:stretch>
        </p:blipFill>
        <p:spPr bwMode="auto">
          <a:xfrm>
            <a:off x="-914400" y="-895350"/>
            <a:ext cx="10744200" cy="8058151"/>
          </a:xfrm>
          <a:prstGeom prst="rect">
            <a:avLst/>
          </a:prstGeom>
          <a:noFill/>
        </p:spPr>
      </p:pic>
    </p:spTree>
    <p:extLst>
      <p:ext uri="{BB962C8B-B14F-4D97-AF65-F5344CB8AC3E}">
        <p14:creationId xmlns:p14="http://schemas.microsoft.com/office/powerpoint/2010/main" val="95961116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bleon1.files.wordpress.com/2013/06/herodium_lmauldin.jpg">
            <a:extLst>
              <a:ext uri="{FF2B5EF4-FFF2-40B4-BE49-F238E27FC236}">
                <a16:creationId xmlns:a16="http://schemas.microsoft.com/office/drawing/2014/main" id="{5A9850DA-FA05-4633-882A-C6D5C0DE6ED7}"/>
              </a:ext>
            </a:extLst>
          </p:cNvPr>
          <p:cNvPicPr>
            <a:picLocks noChangeAspect="1" noChangeArrowheads="1"/>
          </p:cNvPicPr>
          <p:nvPr/>
        </p:nvPicPr>
        <p:blipFill>
          <a:blip r:embed="rId2" cstate="print"/>
          <a:srcRect/>
          <a:stretch>
            <a:fillRect/>
          </a:stretch>
        </p:blipFill>
        <p:spPr bwMode="auto">
          <a:xfrm>
            <a:off x="-914400" y="-895350"/>
            <a:ext cx="10744200" cy="8058151"/>
          </a:xfrm>
          <a:prstGeom prst="rect">
            <a:avLst/>
          </a:prstGeom>
          <a:noFill/>
        </p:spPr>
      </p:pic>
      <p:sp>
        <p:nvSpPr>
          <p:cNvPr id="3" name="TextBox 2">
            <a:extLst>
              <a:ext uri="{FF2B5EF4-FFF2-40B4-BE49-F238E27FC236}">
                <a16:creationId xmlns:a16="http://schemas.microsoft.com/office/drawing/2014/main" id="{B8282A46-CE2A-4BC1-BFAA-64BABD2D7A40}"/>
              </a:ext>
            </a:extLst>
          </p:cNvPr>
          <p:cNvSpPr txBox="1"/>
          <p:nvPr/>
        </p:nvSpPr>
        <p:spPr>
          <a:xfrm>
            <a:off x="124286" y="79899"/>
            <a:ext cx="8824406" cy="1384995"/>
          </a:xfrm>
          <a:prstGeom prst="rect">
            <a:avLst/>
          </a:prstGeom>
          <a:noFill/>
        </p:spPr>
        <p:txBody>
          <a:bodyPr wrap="square" rtlCol="0">
            <a:spAutoFit/>
          </a:bodyPr>
          <a:lstStyle/>
          <a:p>
            <a:r>
              <a:rPr lang="en-US" sz="2800" dirty="0"/>
              <a:t>And in the same region there were shepherds out in the field, keeping watch over their flock by night.</a:t>
            </a:r>
          </a:p>
          <a:p>
            <a:pPr algn="r"/>
            <a:r>
              <a:rPr lang="en-US" sz="2800" i="1" dirty="0"/>
              <a:t>Luke 2:8</a:t>
            </a:r>
          </a:p>
        </p:txBody>
      </p:sp>
    </p:spTree>
    <p:extLst>
      <p:ext uri="{BB962C8B-B14F-4D97-AF65-F5344CB8AC3E}">
        <p14:creationId xmlns:p14="http://schemas.microsoft.com/office/powerpoint/2010/main" val="338975187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bleon1.files.wordpress.com/2013/06/herodium_lmauldin.jpg">
            <a:extLst>
              <a:ext uri="{FF2B5EF4-FFF2-40B4-BE49-F238E27FC236}">
                <a16:creationId xmlns:a16="http://schemas.microsoft.com/office/drawing/2014/main" id="{5A9850DA-FA05-4633-882A-C6D5C0DE6ED7}"/>
              </a:ext>
            </a:extLst>
          </p:cNvPr>
          <p:cNvPicPr>
            <a:picLocks noChangeAspect="1" noChangeArrowheads="1"/>
          </p:cNvPicPr>
          <p:nvPr/>
        </p:nvPicPr>
        <p:blipFill>
          <a:blip r:embed="rId2" cstate="print"/>
          <a:srcRect/>
          <a:stretch>
            <a:fillRect/>
          </a:stretch>
        </p:blipFill>
        <p:spPr bwMode="auto">
          <a:xfrm>
            <a:off x="-914400" y="-895350"/>
            <a:ext cx="10744200" cy="8058151"/>
          </a:xfrm>
          <a:prstGeom prst="rect">
            <a:avLst/>
          </a:prstGeom>
          <a:noFill/>
        </p:spPr>
      </p:pic>
      <p:sp>
        <p:nvSpPr>
          <p:cNvPr id="3" name="TextBox 2">
            <a:extLst>
              <a:ext uri="{FF2B5EF4-FFF2-40B4-BE49-F238E27FC236}">
                <a16:creationId xmlns:a16="http://schemas.microsoft.com/office/drawing/2014/main" id="{B8282A46-CE2A-4BC1-BFAA-64BABD2D7A40}"/>
              </a:ext>
            </a:extLst>
          </p:cNvPr>
          <p:cNvSpPr txBox="1"/>
          <p:nvPr/>
        </p:nvSpPr>
        <p:spPr>
          <a:xfrm>
            <a:off x="124286" y="79899"/>
            <a:ext cx="8824406" cy="1384995"/>
          </a:xfrm>
          <a:prstGeom prst="rect">
            <a:avLst/>
          </a:prstGeom>
          <a:noFill/>
        </p:spPr>
        <p:txBody>
          <a:bodyPr wrap="square" rtlCol="0">
            <a:spAutoFit/>
          </a:bodyPr>
          <a:lstStyle/>
          <a:p>
            <a:r>
              <a:rPr lang="en-US" sz="2800" dirty="0"/>
              <a:t>And in the same region there were shepherds out in the field, keeping watch over their flock by night.</a:t>
            </a:r>
          </a:p>
          <a:p>
            <a:pPr algn="r"/>
            <a:r>
              <a:rPr lang="en-US" sz="2800" i="1" dirty="0"/>
              <a:t>Luke 2:8</a:t>
            </a:r>
          </a:p>
        </p:txBody>
      </p:sp>
      <p:sp>
        <p:nvSpPr>
          <p:cNvPr id="4" name="Oval 3">
            <a:extLst>
              <a:ext uri="{FF2B5EF4-FFF2-40B4-BE49-F238E27FC236}">
                <a16:creationId xmlns:a16="http://schemas.microsoft.com/office/drawing/2014/main" id="{AD393AC7-5266-430A-8D9A-E8BD447AEB2A}"/>
              </a:ext>
            </a:extLst>
          </p:cNvPr>
          <p:cNvSpPr/>
          <p:nvPr/>
        </p:nvSpPr>
        <p:spPr>
          <a:xfrm>
            <a:off x="1322773" y="1615736"/>
            <a:ext cx="6560598" cy="1813264"/>
          </a:xfrm>
          <a:prstGeom prst="ellipse">
            <a:avLst/>
          </a:prstGeom>
          <a:noFill/>
          <a:ln w="127000">
            <a:solidFill>
              <a:srgbClr val="638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18889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bleon1.files.wordpress.com/2013/06/herodium_lmauldin.jpg">
            <a:extLst>
              <a:ext uri="{FF2B5EF4-FFF2-40B4-BE49-F238E27FC236}">
                <a16:creationId xmlns:a16="http://schemas.microsoft.com/office/drawing/2014/main" id="{5A9850DA-FA05-4633-882A-C6D5C0DE6ED7}"/>
              </a:ext>
            </a:extLst>
          </p:cNvPr>
          <p:cNvPicPr>
            <a:picLocks noChangeAspect="1" noChangeArrowheads="1"/>
          </p:cNvPicPr>
          <p:nvPr/>
        </p:nvPicPr>
        <p:blipFill>
          <a:blip r:embed="rId2" cstate="print"/>
          <a:srcRect/>
          <a:stretch>
            <a:fillRect/>
          </a:stretch>
        </p:blipFill>
        <p:spPr bwMode="auto">
          <a:xfrm>
            <a:off x="-914400" y="-895350"/>
            <a:ext cx="10744200" cy="8058151"/>
          </a:xfrm>
          <a:prstGeom prst="rect">
            <a:avLst/>
          </a:prstGeom>
          <a:noFill/>
        </p:spPr>
      </p:pic>
      <p:sp>
        <p:nvSpPr>
          <p:cNvPr id="3" name="TextBox 2">
            <a:extLst>
              <a:ext uri="{FF2B5EF4-FFF2-40B4-BE49-F238E27FC236}">
                <a16:creationId xmlns:a16="http://schemas.microsoft.com/office/drawing/2014/main" id="{B8282A46-CE2A-4BC1-BFAA-64BABD2D7A40}"/>
              </a:ext>
            </a:extLst>
          </p:cNvPr>
          <p:cNvSpPr txBox="1"/>
          <p:nvPr/>
        </p:nvSpPr>
        <p:spPr>
          <a:xfrm>
            <a:off x="124286" y="79899"/>
            <a:ext cx="8824406" cy="1384995"/>
          </a:xfrm>
          <a:prstGeom prst="rect">
            <a:avLst/>
          </a:prstGeom>
          <a:noFill/>
        </p:spPr>
        <p:txBody>
          <a:bodyPr wrap="square" rtlCol="0">
            <a:spAutoFit/>
          </a:bodyPr>
          <a:lstStyle/>
          <a:p>
            <a:r>
              <a:rPr lang="en-US" sz="2800" dirty="0"/>
              <a:t>And in the same region there were shepherds out in the field, keeping watch over their flock by night.</a:t>
            </a:r>
          </a:p>
          <a:p>
            <a:pPr algn="r"/>
            <a:r>
              <a:rPr lang="en-US" sz="2800" i="1" dirty="0"/>
              <a:t>Luke 2:8</a:t>
            </a:r>
          </a:p>
        </p:txBody>
      </p:sp>
      <p:sp>
        <p:nvSpPr>
          <p:cNvPr id="4" name="Oval 3">
            <a:extLst>
              <a:ext uri="{FF2B5EF4-FFF2-40B4-BE49-F238E27FC236}">
                <a16:creationId xmlns:a16="http://schemas.microsoft.com/office/drawing/2014/main" id="{AD393AC7-5266-430A-8D9A-E8BD447AEB2A}"/>
              </a:ext>
            </a:extLst>
          </p:cNvPr>
          <p:cNvSpPr/>
          <p:nvPr/>
        </p:nvSpPr>
        <p:spPr>
          <a:xfrm>
            <a:off x="1322773" y="1615736"/>
            <a:ext cx="6560598" cy="1813264"/>
          </a:xfrm>
          <a:prstGeom prst="ellipse">
            <a:avLst/>
          </a:prstGeom>
          <a:noFill/>
          <a:ln w="127000">
            <a:solidFill>
              <a:srgbClr val="638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6">
            <a:extLst>
              <a:ext uri="{FF2B5EF4-FFF2-40B4-BE49-F238E27FC236}">
                <a16:creationId xmlns:a16="http://schemas.microsoft.com/office/drawing/2014/main" id="{C495DD39-5465-4045-9CB9-B587C97B0348}"/>
              </a:ext>
            </a:extLst>
          </p:cNvPr>
          <p:cNvSpPr/>
          <p:nvPr/>
        </p:nvSpPr>
        <p:spPr>
          <a:xfrm>
            <a:off x="310718" y="5242264"/>
            <a:ext cx="8631058" cy="1457530"/>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dirty="0" err="1"/>
              <a:t>Herodium</a:t>
            </a:r>
            <a:endParaRPr lang="en-US" sz="9000" i="1" dirty="0"/>
          </a:p>
        </p:txBody>
      </p:sp>
    </p:spTree>
    <p:extLst>
      <p:ext uri="{BB962C8B-B14F-4D97-AF65-F5344CB8AC3E}">
        <p14:creationId xmlns:p14="http://schemas.microsoft.com/office/powerpoint/2010/main" val="392209038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bleon1.files.wordpress.com/2013/06/herodium_lmauldin.jpg">
            <a:extLst>
              <a:ext uri="{FF2B5EF4-FFF2-40B4-BE49-F238E27FC236}">
                <a16:creationId xmlns:a16="http://schemas.microsoft.com/office/drawing/2014/main" id="{5A9850DA-FA05-4633-882A-C6D5C0DE6ED7}"/>
              </a:ext>
            </a:extLst>
          </p:cNvPr>
          <p:cNvPicPr>
            <a:picLocks noChangeAspect="1" noChangeArrowheads="1"/>
          </p:cNvPicPr>
          <p:nvPr/>
        </p:nvPicPr>
        <p:blipFill>
          <a:blip r:embed="rId2" cstate="print"/>
          <a:srcRect/>
          <a:stretch>
            <a:fillRect/>
          </a:stretch>
        </p:blipFill>
        <p:spPr bwMode="auto">
          <a:xfrm>
            <a:off x="-914400" y="-895350"/>
            <a:ext cx="10744200" cy="8058151"/>
          </a:xfrm>
          <a:prstGeom prst="rect">
            <a:avLst/>
          </a:prstGeom>
          <a:noFill/>
        </p:spPr>
      </p:pic>
      <p:sp>
        <p:nvSpPr>
          <p:cNvPr id="3" name="TextBox 2">
            <a:extLst>
              <a:ext uri="{FF2B5EF4-FFF2-40B4-BE49-F238E27FC236}">
                <a16:creationId xmlns:a16="http://schemas.microsoft.com/office/drawing/2014/main" id="{B8282A46-CE2A-4BC1-BFAA-64BABD2D7A40}"/>
              </a:ext>
            </a:extLst>
          </p:cNvPr>
          <p:cNvSpPr txBox="1"/>
          <p:nvPr/>
        </p:nvSpPr>
        <p:spPr>
          <a:xfrm>
            <a:off x="124286" y="79899"/>
            <a:ext cx="8824406" cy="1384995"/>
          </a:xfrm>
          <a:prstGeom prst="rect">
            <a:avLst/>
          </a:prstGeom>
          <a:noFill/>
        </p:spPr>
        <p:txBody>
          <a:bodyPr wrap="square" rtlCol="0">
            <a:spAutoFit/>
          </a:bodyPr>
          <a:lstStyle/>
          <a:p>
            <a:r>
              <a:rPr lang="en-US" sz="2800" dirty="0"/>
              <a:t>And in the same region there were shepherds out in the field, keeping watch over their flock by night.</a:t>
            </a:r>
          </a:p>
          <a:p>
            <a:pPr algn="r"/>
            <a:r>
              <a:rPr lang="en-US" sz="2800" i="1" dirty="0"/>
              <a:t>Luke 2:8</a:t>
            </a:r>
          </a:p>
        </p:txBody>
      </p:sp>
      <p:sp>
        <p:nvSpPr>
          <p:cNvPr id="5" name="Rounded Rectangle 6">
            <a:extLst>
              <a:ext uri="{FF2B5EF4-FFF2-40B4-BE49-F238E27FC236}">
                <a16:creationId xmlns:a16="http://schemas.microsoft.com/office/drawing/2014/main" id="{C495DD39-5465-4045-9CB9-B587C97B0348}"/>
              </a:ext>
            </a:extLst>
          </p:cNvPr>
          <p:cNvSpPr/>
          <p:nvPr/>
        </p:nvSpPr>
        <p:spPr>
          <a:xfrm>
            <a:off x="310718" y="5242264"/>
            <a:ext cx="8631058" cy="1457530"/>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t>In the days of Herod, king of Judea…</a:t>
            </a:r>
          </a:p>
          <a:p>
            <a:pPr algn="r"/>
            <a:r>
              <a:rPr lang="en-US" sz="3600" i="1" dirty="0"/>
              <a:t>Luke 1:5a</a:t>
            </a:r>
          </a:p>
        </p:txBody>
      </p:sp>
    </p:spTree>
    <p:extLst>
      <p:ext uri="{BB962C8B-B14F-4D97-AF65-F5344CB8AC3E}">
        <p14:creationId xmlns:p14="http://schemas.microsoft.com/office/powerpoint/2010/main" val="163414788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bleon1.files.wordpress.com/2013/06/herodium_lmauldin.jpg">
            <a:extLst>
              <a:ext uri="{FF2B5EF4-FFF2-40B4-BE49-F238E27FC236}">
                <a16:creationId xmlns:a16="http://schemas.microsoft.com/office/drawing/2014/main" id="{5A9850DA-FA05-4633-882A-C6D5C0DE6ED7}"/>
              </a:ext>
            </a:extLst>
          </p:cNvPr>
          <p:cNvPicPr>
            <a:picLocks noChangeAspect="1" noChangeArrowheads="1"/>
          </p:cNvPicPr>
          <p:nvPr/>
        </p:nvPicPr>
        <p:blipFill>
          <a:blip r:embed="rId2" cstate="print"/>
          <a:srcRect/>
          <a:stretch>
            <a:fillRect/>
          </a:stretch>
        </p:blipFill>
        <p:spPr bwMode="auto">
          <a:xfrm>
            <a:off x="-914400" y="-895350"/>
            <a:ext cx="10744200" cy="8058151"/>
          </a:xfrm>
          <a:prstGeom prst="rect">
            <a:avLst/>
          </a:prstGeom>
          <a:noFill/>
        </p:spPr>
      </p:pic>
      <p:pic>
        <p:nvPicPr>
          <p:cNvPr id="6" name="Picture 5">
            <a:extLst>
              <a:ext uri="{FF2B5EF4-FFF2-40B4-BE49-F238E27FC236}">
                <a16:creationId xmlns:a16="http://schemas.microsoft.com/office/drawing/2014/main" id="{C0D51B9E-6E26-49D6-95FD-7228D3878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31AAF49F-088A-45BF-A71D-A33A2279D8DC}"/>
              </a:ext>
            </a:extLst>
          </p:cNvPr>
          <p:cNvSpPr txBox="1"/>
          <p:nvPr/>
        </p:nvSpPr>
        <p:spPr>
          <a:xfrm>
            <a:off x="639192" y="2440375"/>
            <a:ext cx="7856738" cy="4062651"/>
          </a:xfrm>
          <a:prstGeom prst="rect">
            <a:avLst/>
          </a:prstGeom>
          <a:noFill/>
        </p:spPr>
        <p:txBody>
          <a:bodyPr wrap="square" rtlCol="0">
            <a:spAutoFit/>
          </a:bodyPr>
          <a:lstStyle/>
          <a:p>
            <a:pPr algn="ctr"/>
            <a:r>
              <a:rPr lang="en-US" sz="2400" dirty="0">
                <a:solidFill>
                  <a:schemeClr val="bg1"/>
                </a:solidFill>
                <a:latin typeface="Lucida Calligraphy" panose="03010101010101010101" pitchFamily="66" charset="0"/>
              </a:rPr>
              <a:t>Then Herod, </a:t>
            </a:r>
          </a:p>
          <a:p>
            <a:pPr algn="ctr"/>
            <a:r>
              <a:rPr lang="en-US" sz="2400" dirty="0">
                <a:solidFill>
                  <a:schemeClr val="bg1"/>
                </a:solidFill>
                <a:latin typeface="Lucida Calligraphy" panose="03010101010101010101" pitchFamily="66" charset="0"/>
              </a:rPr>
              <a:t>when he saw that he had been tricked </a:t>
            </a:r>
          </a:p>
          <a:p>
            <a:pPr algn="ctr"/>
            <a:r>
              <a:rPr lang="en-US" sz="2400" dirty="0">
                <a:solidFill>
                  <a:schemeClr val="bg1"/>
                </a:solidFill>
                <a:latin typeface="Lucida Calligraphy" panose="03010101010101010101" pitchFamily="66" charset="0"/>
              </a:rPr>
              <a:t>by the wise men, became furious, </a:t>
            </a:r>
          </a:p>
          <a:p>
            <a:pPr algn="ctr"/>
            <a:r>
              <a:rPr lang="en-US" sz="2400" dirty="0">
                <a:solidFill>
                  <a:schemeClr val="bg1"/>
                </a:solidFill>
                <a:latin typeface="Lucida Calligraphy" panose="03010101010101010101" pitchFamily="66" charset="0"/>
              </a:rPr>
              <a:t>and he sent and killed all the </a:t>
            </a:r>
          </a:p>
          <a:p>
            <a:pPr algn="ctr"/>
            <a:r>
              <a:rPr lang="en-US" sz="2400" dirty="0">
                <a:solidFill>
                  <a:schemeClr val="bg1"/>
                </a:solidFill>
                <a:latin typeface="Lucida Calligraphy" panose="03010101010101010101" pitchFamily="66" charset="0"/>
              </a:rPr>
              <a:t>male children in Bethlehem and </a:t>
            </a:r>
          </a:p>
          <a:p>
            <a:pPr algn="ctr"/>
            <a:r>
              <a:rPr lang="en-US" sz="2400" dirty="0">
                <a:solidFill>
                  <a:schemeClr val="bg1"/>
                </a:solidFill>
                <a:latin typeface="Lucida Calligraphy" panose="03010101010101010101" pitchFamily="66" charset="0"/>
              </a:rPr>
              <a:t>in all that region who were two </a:t>
            </a:r>
          </a:p>
          <a:p>
            <a:pPr algn="ctr"/>
            <a:r>
              <a:rPr lang="en-US" sz="2400" dirty="0">
                <a:solidFill>
                  <a:schemeClr val="bg1"/>
                </a:solidFill>
                <a:latin typeface="Lucida Calligraphy" panose="03010101010101010101" pitchFamily="66" charset="0"/>
              </a:rPr>
              <a:t>years old or under, according to </a:t>
            </a:r>
          </a:p>
          <a:p>
            <a:pPr algn="ctr"/>
            <a:r>
              <a:rPr lang="en-US" sz="2400" dirty="0">
                <a:solidFill>
                  <a:schemeClr val="bg1"/>
                </a:solidFill>
                <a:latin typeface="Lucida Calligraphy" panose="03010101010101010101" pitchFamily="66" charset="0"/>
              </a:rPr>
              <a:t>the time that he had ascertained </a:t>
            </a:r>
          </a:p>
          <a:p>
            <a:pPr algn="ctr"/>
            <a:r>
              <a:rPr lang="en-US" sz="2400" dirty="0">
                <a:solidFill>
                  <a:schemeClr val="bg1"/>
                </a:solidFill>
                <a:latin typeface="Lucida Calligraphy" panose="03010101010101010101" pitchFamily="66" charset="0"/>
              </a:rPr>
              <a:t>from the wise men.</a:t>
            </a:r>
          </a:p>
          <a:p>
            <a:pPr algn="ctr"/>
            <a:r>
              <a:rPr lang="en-US" sz="2400" i="1" dirty="0">
                <a:solidFill>
                  <a:schemeClr val="bg1"/>
                </a:solidFill>
                <a:latin typeface="Lucida Calligraphy" panose="03010101010101010101" pitchFamily="66" charset="0"/>
              </a:rPr>
              <a:t>                                             </a:t>
            </a:r>
            <a:r>
              <a:rPr lang="en-US" sz="2000" i="1" dirty="0">
                <a:solidFill>
                  <a:schemeClr val="bg1"/>
                </a:solidFill>
                <a:latin typeface="Lucida Calligraphy" panose="03010101010101010101" pitchFamily="66" charset="0"/>
              </a:rPr>
              <a:t>Matthew 2:16</a:t>
            </a:r>
          </a:p>
          <a:p>
            <a:endParaRPr lang="en-US" dirty="0"/>
          </a:p>
        </p:txBody>
      </p:sp>
      <p:sp>
        <p:nvSpPr>
          <p:cNvPr id="8" name="TextBox 7">
            <a:extLst>
              <a:ext uri="{FF2B5EF4-FFF2-40B4-BE49-F238E27FC236}">
                <a16:creationId xmlns:a16="http://schemas.microsoft.com/office/drawing/2014/main" id="{A48BDBA2-9D27-42EA-9388-D5A0FB461ACF}"/>
              </a:ext>
            </a:extLst>
          </p:cNvPr>
          <p:cNvSpPr txBox="1"/>
          <p:nvPr/>
        </p:nvSpPr>
        <p:spPr>
          <a:xfrm>
            <a:off x="639192" y="878889"/>
            <a:ext cx="7856738" cy="1015663"/>
          </a:xfrm>
          <a:prstGeom prst="rect">
            <a:avLst/>
          </a:prstGeom>
          <a:noFill/>
        </p:spPr>
        <p:txBody>
          <a:bodyPr wrap="square" rtlCol="0">
            <a:spAutoFit/>
          </a:bodyPr>
          <a:lstStyle/>
          <a:p>
            <a:pPr algn="ctr"/>
            <a:r>
              <a:rPr lang="en-US" sz="6000" dirty="0">
                <a:solidFill>
                  <a:srgbClr val="FF0000"/>
                </a:solidFill>
                <a:latin typeface="Lucida Calligraphy" panose="03010101010101010101" pitchFamily="66" charset="0"/>
              </a:rPr>
              <a:t>Merry Christmas!</a:t>
            </a:r>
          </a:p>
        </p:txBody>
      </p:sp>
    </p:spTree>
    <p:extLst>
      <p:ext uri="{BB962C8B-B14F-4D97-AF65-F5344CB8AC3E}">
        <p14:creationId xmlns:p14="http://schemas.microsoft.com/office/powerpoint/2010/main" val="348692072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bleon1.files.wordpress.com/2013/06/herodium_lmauldin.jpg">
            <a:extLst>
              <a:ext uri="{FF2B5EF4-FFF2-40B4-BE49-F238E27FC236}">
                <a16:creationId xmlns:a16="http://schemas.microsoft.com/office/drawing/2014/main" id="{5A9850DA-FA05-4633-882A-C6D5C0DE6ED7}"/>
              </a:ext>
            </a:extLst>
          </p:cNvPr>
          <p:cNvPicPr>
            <a:picLocks noChangeAspect="1" noChangeArrowheads="1"/>
          </p:cNvPicPr>
          <p:nvPr/>
        </p:nvPicPr>
        <p:blipFill>
          <a:blip r:embed="rId2" cstate="print"/>
          <a:srcRect/>
          <a:stretch>
            <a:fillRect/>
          </a:stretch>
        </p:blipFill>
        <p:spPr bwMode="auto">
          <a:xfrm>
            <a:off x="-914400" y="-895350"/>
            <a:ext cx="10744200" cy="8058151"/>
          </a:xfrm>
          <a:prstGeom prst="rect">
            <a:avLst/>
          </a:prstGeom>
          <a:noFill/>
        </p:spPr>
      </p:pic>
      <p:sp>
        <p:nvSpPr>
          <p:cNvPr id="3" name="TextBox 2">
            <a:extLst>
              <a:ext uri="{FF2B5EF4-FFF2-40B4-BE49-F238E27FC236}">
                <a16:creationId xmlns:a16="http://schemas.microsoft.com/office/drawing/2014/main" id="{B8282A46-CE2A-4BC1-BFAA-64BABD2D7A40}"/>
              </a:ext>
            </a:extLst>
          </p:cNvPr>
          <p:cNvSpPr txBox="1"/>
          <p:nvPr/>
        </p:nvSpPr>
        <p:spPr>
          <a:xfrm>
            <a:off x="124286" y="79899"/>
            <a:ext cx="8824406" cy="2677656"/>
          </a:xfrm>
          <a:prstGeom prst="rect">
            <a:avLst/>
          </a:prstGeom>
          <a:noFill/>
        </p:spPr>
        <p:txBody>
          <a:bodyPr wrap="square" rtlCol="0">
            <a:spAutoFit/>
          </a:bodyPr>
          <a:lstStyle/>
          <a:p>
            <a:r>
              <a:rPr kumimoji="0" lang="en-US" sz="2800" b="1" i="0" u="none" strike="noStrike" kern="1200" cap="none" spc="0" normalizeH="0" baseline="30000" noProof="0" dirty="0">
                <a:ln>
                  <a:noFill/>
                </a:ln>
                <a:solidFill>
                  <a:prstClr val="black"/>
                </a:solidFill>
                <a:effectLst/>
                <a:uLnTx/>
                <a:uFillTx/>
                <a:latin typeface="Calibri" panose="020F0502020204030204"/>
                <a:ea typeface="+mn-ea"/>
                <a:cs typeface="+mn-cs"/>
              </a:rPr>
              <a:t>8</a:t>
            </a:r>
            <a:r>
              <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And in the same region there were shepherds out in the field, keeping watch over their flock by night.</a:t>
            </a:r>
            <a:r>
              <a:rPr lang="en-US" sz="2800" dirty="0"/>
              <a:t> </a:t>
            </a:r>
            <a:r>
              <a:rPr lang="en-US" sz="2800" b="1" baseline="30000" dirty="0">
                <a:solidFill>
                  <a:prstClr val="black"/>
                </a:solidFill>
              </a:rPr>
              <a:t>9 </a:t>
            </a:r>
            <a:r>
              <a:rPr lang="en-US" sz="2800" dirty="0"/>
              <a:t>And an angel of the Lord appeared to them, and the glory of the Lord shone around them, and they were filled with great fear.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Luke 2:8-9</a:t>
            </a:r>
          </a:p>
        </p:txBody>
      </p:sp>
    </p:spTree>
    <p:extLst>
      <p:ext uri="{BB962C8B-B14F-4D97-AF65-F5344CB8AC3E}">
        <p14:creationId xmlns:p14="http://schemas.microsoft.com/office/powerpoint/2010/main" val="166164891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bleon1.files.wordpress.com/2013/06/herodium_lmauldin.jpg">
            <a:extLst>
              <a:ext uri="{FF2B5EF4-FFF2-40B4-BE49-F238E27FC236}">
                <a16:creationId xmlns:a16="http://schemas.microsoft.com/office/drawing/2014/main" id="{5A9850DA-FA05-4633-882A-C6D5C0DE6ED7}"/>
              </a:ext>
            </a:extLst>
          </p:cNvPr>
          <p:cNvPicPr>
            <a:picLocks noChangeAspect="1" noChangeArrowheads="1"/>
          </p:cNvPicPr>
          <p:nvPr/>
        </p:nvPicPr>
        <p:blipFill>
          <a:blip r:embed="rId2" cstate="print"/>
          <a:srcRect/>
          <a:stretch>
            <a:fillRect/>
          </a:stretch>
        </p:blipFill>
        <p:spPr bwMode="auto">
          <a:xfrm>
            <a:off x="-914400" y="-895350"/>
            <a:ext cx="10744200" cy="8058151"/>
          </a:xfrm>
          <a:prstGeom prst="rect">
            <a:avLst/>
          </a:prstGeom>
          <a:noFill/>
        </p:spPr>
      </p:pic>
      <p:sp>
        <p:nvSpPr>
          <p:cNvPr id="3" name="TextBox 2">
            <a:extLst>
              <a:ext uri="{FF2B5EF4-FFF2-40B4-BE49-F238E27FC236}">
                <a16:creationId xmlns:a16="http://schemas.microsoft.com/office/drawing/2014/main" id="{B8282A46-CE2A-4BC1-BFAA-64BABD2D7A40}"/>
              </a:ext>
            </a:extLst>
          </p:cNvPr>
          <p:cNvSpPr txBox="1"/>
          <p:nvPr/>
        </p:nvSpPr>
        <p:spPr>
          <a:xfrm>
            <a:off x="124286" y="79899"/>
            <a:ext cx="8824406" cy="2308324"/>
          </a:xfrm>
          <a:prstGeom prst="rect">
            <a:avLst/>
          </a:prstGeom>
          <a:noFill/>
        </p:spPr>
        <p:txBody>
          <a:bodyPr wrap="square" rtlCol="0">
            <a:spAutoFit/>
          </a:bodyPr>
          <a:lstStyle/>
          <a:p>
            <a:r>
              <a:rPr lang="en-US" sz="2400" b="1" baseline="30000" dirty="0"/>
              <a:t>10 </a:t>
            </a:r>
            <a:r>
              <a:rPr lang="en-US" sz="2400" dirty="0"/>
              <a:t>And the angel said to them, “Fear not, for behold, I bring you good news of great joy that will be for all the people. </a:t>
            </a:r>
            <a:r>
              <a:rPr lang="en-US" sz="2400" b="1" baseline="30000" dirty="0"/>
              <a:t>11 </a:t>
            </a:r>
            <a:r>
              <a:rPr lang="en-US" sz="2400" dirty="0"/>
              <a:t>For unto you is born this day in the city of David a Savior, who is Christ the Lord. </a:t>
            </a:r>
            <a:r>
              <a:rPr lang="en-US" sz="2400" b="1" baseline="30000" dirty="0"/>
              <a:t>12 </a:t>
            </a:r>
            <a:r>
              <a:rPr lang="en-US" sz="2400" dirty="0"/>
              <a:t>And this will be a sign for you: you will find a baby wrapped in swaddling cloths and lying in a manger.” </a:t>
            </a:r>
          </a:p>
          <a:p>
            <a:pPr algn="r"/>
            <a:r>
              <a:rPr lang="en-US" sz="2400" i="1" dirty="0"/>
              <a:t>Luke 2:10-12</a:t>
            </a:r>
          </a:p>
        </p:txBody>
      </p:sp>
    </p:spTree>
    <p:extLst>
      <p:ext uri="{BB962C8B-B14F-4D97-AF65-F5344CB8AC3E}">
        <p14:creationId xmlns:p14="http://schemas.microsoft.com/office/powerpoint/2010/main" val="66567874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bleon1.files.wordpress.com/2013/06/herodium_lmauldin.jpg">
            <a:extLst>
              <a:ext uri="{FF2B5EF4-FFF2-40B4-BE49-F238E27FC236}">
                <a16:creationId xmlns:a16="http://schemas.microsoft.com/office/drawing/2014/main" id="{5A9850DA-FA05-4633-882A-C6D5C0DE6ED7}"/>
              </a:ext>
            </a:extLst>
          </p:cNvPr>
          <p:cNvPicPr>
            <a:picLocks noChangeAspect="1" noChangeArrowheads="1"/>
          </p:cNvPicPr>
          <p:nvPr/>
        </p:nvPicPr>
        <p:blipFill>
          <a:blip r:embed="rId2" cstate="print"/>
          <a:srcRect/>
          <a:stretch>
            <a:fillRect/>
          </a:stretch>
        </p:blipFill>
        <p:spPr bwMode="auto">
          <a:xfrm>
            <a:off x="-914400" y="-895350"/>
            <a:ext cx="10744200" cy="8058151"/>
          </a:xfrm>
          <a:prstGeom prst="rect">
            <a:avLst/>
          </a:prstGeom>
          <a:noFill/>
        </p:spPr>
      </p:pic>
      <p:pic>
        <p:nvPicPr>
          <p:cNvPr id="6" name="Picture 5">
            <a:extLst>
              <a:ext uri="{FF2B5EF4-FFF2-40B4-BE49-F238E27FC236}">
                <a16:creationId xmlns:a16="http://schemas.microsoft.com/office/drawing/2014/main" id="{C0D51B9E-6E26-49D6-95FD-7228D3878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31AAF49F-088A-45BF-A71D-A33A2279D8DC}"/>
              </a:ext>
            </a:extLst>
          </p:cNvPr>
          <p:cNvSpPr txBox="1"/>
          <p:nvPr/>
        </p:nvSpPr>
        <p:spPr>
          <a:xfrm>
            <a:off x="639192" y="3243922"/>
            <a:ext cx="7856738" cy="3139321"/>
          </a:xfrm>
          <a:prstGeom prst="rect">
            <a:avLst/>
          </a:prstGeom>
          <a:noFill/>
        </p:spPr>
        <p:txBody>
          <a:bodyPr wrap="square" rtlCol="0">
            <a:spAutoFit/>
          </a:bodyPr>
          <a:lstStyle/>
          <a:p>
            <a:pPr algn="ctr"/>
            <a:r>
              <a:rPr lang="en-US" sz="2600" b="1" baseline="30000" dirty="0">
                <a:solidFill>
                  <a:schemeClr val="bg1"/>
                </a:solidFill>
                <a:latin typeface="Lucida Calligraphy" panose="03010101010101010101" pitchFamily="66" charset="0"/>
              </a:rPr>
              <a:t>51 </a:t>
            </a:r>
            <a:r>
              <a:rPr lang="en-US" sz="2600" dirty="0">
                <a:solidFill>
                  <a:schemeClr val="bg1"/>
                </a:solidFill>
                <a:latin typeface="Lucida Calligraphy" panose="03010101010101010101" pitchFamily="66" charset="0"/>
              </a:rPr>
              <a:t>He has shown strength with his arm; </a:t>
            </a:r>
          </a:p>
          <a:p>
            <a:pPr algn="ctr"/>
            <a:r>
              <a:rPr lang="en-US" sz="2600" dirty="0">
                <a:solidFill>
                  <a:schemeClr val="bg1"/>
                </a:solidFill>
                <a:latin typeface="Lucida Calligraphy" panose="03010101010101010101" pitchFamily="66" charset="0"/>
              </a:rPr>
              <a:t>he has scattered the proud </a:t>
            </a:r>
          </a:p>
          <a:p>
            <a:pPr algn="ctr"/>
            <a:r>
              <a:rPr lang="en-US" sz="2600" dirty="0">
                <a:solidFill>
                  <a:schemeClr val="bg1"/>
                </a:solidFill>
                <a:latin typeface="Lucida Calligraphy" panose="03010101010101010101" pitchFamily="66" charset="0"/>
              </a:rPr>
              <a:t>in the thoughts of their hearts; </a:t>
            </a:r>
          </a:p>
          <a:p>
            <a:pPr algn="ctr"/>
            <a:r>
              <a:rPr lang="en-US" sz="2600" b="1" baseline="30000" dirty="0">
                <a:solidFill>
                  <a:schemeClr val="bg1"/>
                </a:solidFill>
                <a:latin typeface="Lucida Calligraphy" panose="03010101010101010101" pitchFamily="66" charset="0"/>
              </a:rPr>
              <a:t>52 </a:t>
            </a:r>
            <a:r>
              <a:rPr lang="en-US" sz="2600" dirty="0">
                <a:solidFill>
                  <a:schemeClr val="bg1"/>
                </a:solidFill>
                <a:latin typeface="Lucida Calligraphy" panose="03010101010101010101" pitchFamily="66" charset="0"/>
              </a:rPr>
              <a:t>he has brought down the </a:t>
            </a:r>
          </a:p>
          <a:p>
            <a:pPr algn="ctr"/>
            <a:r>
              <a:rPr lang="en-US" sz="2600" dirty="0">
                <a:solidFill>
                  <a:schemeClr val="bg1"/>
                </a:solidFill>
                <a:latin typeface="Lucida Calligraphy" panose="03010101010101010101" pitchFamily="66" charset="0"/>
              </a:rPr>
              <a:t>mighty from their thrones </a:t>
            </a:r>
          </a:p>
          <a:p>
            <a:pPr algn="ctr"/>
            <a:r>
              <a:rPr lang="en-US" sz="2600" dirty="0">
                <a:solidFill>
                  <a:schemeClr val="bg1"/>
                </a:solidFill>
                <a:latin typeface="Lucida Calligraphy" panose="03010101010101010101" pitchFamily="66" charset="0"/>
              </a:rPr>
              <a:t>and exalted those of humble estate…</a:t>
            </a:r>
          </a:p>
          <a:p>
            <a:pPr algn="ctr"/>
            <a:r>
              <a:rPr lang="en-US" sz="2400" i="1" dirty="0">
                <a:solidFill>
                  <a:schemeClr val="bg1"/>
                </a:solidFill>
                <a:latin typeface="Lucida Calligraphy" panose="03010101010101010101" pitchFamily="66" charset="0"/>
              </a:rPr>
              <a:t>                                                Luke 1:51-52</a:t>
            </a:r>
          </a:p>
          <a:p>
            <a:endParaRPr lang="en-US" dirty="0"/>
          </a:p>
        </p:txBody>
      </p:sp>
      <p:sp>
        <p:nvSpPr>
          <p:cNvPr id="8" name="TextBox 7">
            <a:extLst>
              <a:ext uri="{FF2B5EF4-FFF2-40B4-BE49-F238E27FC236}">
                <a16:creationId xmlns:a16="http://schemas.microsoft.com/office/drawing/2014/main" id="{A48BDBA2-9D27-42EA-9388-D5A0FB461ACF}"/>
              </a:ext>
            </a:extLst>
          </p:cNvPr>
          <p:cNvSpPr txBox="1"/>
          <p:nvPr/>
        </p:nvSpPr>
        <p:spPr>
          <a:xfrm>
            <a:off x="639192" y="878889"/>
            <a:ext cx="7856738" cy="1015663"/>
          </a:xfrm>
          <a:prstGeom prst="rect">
            <a:avLst/>
          </a:prstGeom>
          <a:noFill/>
        </p:spPr>
        <p:txBody>
          <a:bodyPr wrap="square" rtlCol="0">
            <a:spAutoFit/>
          </a:bodyPr>
          <a:lstStyle/>
          <a:p>
            <a:pPr algn="ctr"/>
            <a:r>
              <a:rPr lang="en-US" sz="6000" dirty="0">
                <a:solidFill>
                  <a:srgbClr val="FF0000"/>
                </a:solidFill>
                <a:latin typeface="Lucida Calligraphy" panose="03010101010101010101" pitchFamily="66" charset="0"/>
              </a:rPr>
              <a:t>Merry Christmas!</a:t>
            </a:r>
          </a:p>
        </p:txBody>
      </p:sp>
    </p:spTree>
    <p:extLst>
      <p:ext uri="{BB962C8B-B14F-4D97-AF65-F5344CB8AC3E}">
        <p14:creationId xmlns:p14="http://schemas.microsoft.com/office/powerpoint/2010/main" val="99853830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bleon1.files.wordpress.com/2013/06/herodium_lmauldin.jpg">
            <a:extLst>
              <a:ext uri="{FF2B5EF4-FFF2-40B4-BE49-F238E27FC236}">
                <a16:creationId xmlns:a16="http://schemas.microsoft.com/office/drawing/2014/main" id="{5A9850DA-FA05-4633-882A-C6D5C0DE6ED7}"/>
              </a:ext>
            </a:extLst>
          </p:cNvPr>
          <p:cNvPicPr>
            <a:picLocks noChangeAspect="1" noChangeArrowheads="1"/>
          </p:cNvPicPr>
          <p:nvPr/>
        </p:nvPicPr>
        <p:blipFill>
          <a:blip r:embed="rId2" cstate="print"/>
          <a:srcRect/>
          <a:stretch>
            <a:fillRect/>
          </a:stretch>
        </p:blipFill>
        <p:spPr bwMode="auto">
          <a:xfrm>
            <a:off x="-914400" y="-895350"/>
            <a:ext cx="10744200" cy="8058151"/>
          </a:xfrm>
          <a:prstGeom prst="rect">
            <a:avLst/>
          </a:prstGeom>
          <a:noFill/>
        </p:spPr>
      </p:pic>
      <p:sp>
        <p:nvSpPr>
          <p:cNvPr id="3" name="TextBox 2">
            <a:extLst>
              <a:ext uri="{FF2B5EF4-FFF2-40B4-BE49-F238E27FC236}">
                <a16:creationId xmlns:a16="http://schemas.microsoft.com/office/drawing/2014/main" id="{B8282A46-CE2A-4BC1-BFAA-64BABD2D7A40}"/>
              </a:ext>
            </a:extLst>
          </p:cNvPr>
          <p:cNvSpPr txBox="1"/>
          <p:nvPr/>
        </p:nvSpPr>
        <p:spPr>
          <a:xfrm>
            <a:off x="124286" y="79899"/>
            <a:ext cx="8824406" cy="2308324"/>
          </a:xfrm>
          <a:prstGeom prst="rect">
            <a:avLst/>
          </a:prstGeom>
          <a:noFill/>
        </p:spPr>
        <p:txBody>
          <a:bodyPr wrap="square" rtlCol="0">
            <a:spAutoFit/>
          </a:bodyPr>
          <a:lstStyle/>
          <a:p>
            <a:r>
              <a:rPr lang="en-US" sz="2400" b="1" baseline="30000" dirty="0"/>
              <a:t>10 </a:t>
            </a:r>
            <a:r>
              <a:rPr lang="en-US" sz="2400" dirty="0"/>
              <a:t>And the angel said to them, “Fear not, for behold, I bring you good news of great joy that will be for all the people. </a:t>
            </a:r>
            <a:r>
              <a:rPr lang="en-US" sz="2400" b="1" baseline="30000" dirty="0"/>
              <a:t>11 </a:t>
            </a:r>
            <a:r>
              <a:rPr lang="en-US" sz="2400" dirty="0"/>
              <a:t>For unto you is born this day in the city of David a Savior, who is Christ the Lord. </a:t>
            </a:r>
            <a:r>
              <a:rPr lang="en-US" sz="2400" b="1" baseline="30000" dirty="0"/>
              <a:t>12 </a:t>
            </a:r>
            <a:r>
              <a:rPr lang="en-US" sz="2400" dirty="0"/>
              <a:t>And this will be a sign for you: you will find a baby wrapped in swaddling cloths and lying in a manger.” </a:t>
            </a:r>
          </a:p>
          <a:p>
            <a:pPr algn="r"/>
            <a:r>
              <a:rPr lang="en-US" sz="2400" i="1" dirty="0"/>
              <a:t>Luke 2:10-12</a:t>
            </a:r>
          </a:p>
        </p:txBody>
      </p:sp>
      <p:sp>
        <p:nvSpPr>
          <p:cNvPr id="4" name="Rounded Rectangle 6">
            <a:extLst>
              <a:ext uri="{FF2B5EF4-FFF2-40B4-BE49-F238E27FC236}">
                <a16:creationId xmlns:a16="http://schemas.microsoft.com/office/drawing/2014/main" id="{E044F3A3-137F-458E-AB50-D28370054078}"/>
              </a:ext>
            </a:extLst>
          </p:cNvPr>
          <p:cNvSpPr/>
          <p:nvPr/>
        </p:nvSpPr>
        <p:spPr>
          <a:xfrm>
            <a:off x="310718" y="2405836"/>
            <a:ext cx="8631058" cy="2456269"/>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baseline="30000" dirty="0"/>
              <a:t>13 </a:t>
            </a:r>
            <a:r>
              <a:rPr lang="en-US" sz="2800" dirty="0"/>
              <a:t>And suddenly there was with the angel a multitude of the heavenly host praising God and saying, </a:t>
            </a:r>
            <a:r>
              <a:rPr lang="en-US" sz="2800" b="1" baseline="30000" dirty="0"/>
              <a:t>14 </a:t>
            </a:r>
            <a:r>
              <a:rPr lang="en-US" sz="2800" dirty="0"/>
              <a:t>“Glory to God in the highest, and on earth peace among those with whom he is pleased!” </a:t>
            </a:r>
          </a:p>
          <a:p>
            <a:pPr algn="r"/>
            <a:r>
              <a:rPr lang="en-US" sz="2800" i="1" dirty="0"/>
              <a:t>Luke 2:13-14</a:t>
            </a:r>
          </a:p>
        </p:txBody>
      </p:sp>
    </p:spTree>
    <p:extLst>
      <p:ext uri="{BB962C8B-B14F-4D97-AF65-F5344CB8AC3E}">
        <p14:creationId xmlns:p14="http://schemas.microsoft.com/office/powerpoint/2010/main" val="149071644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387" y="0"/>
            <a:ext cx="11350774" cy="8513080"/>
          </a:xfrm>
          <a:prstGeom prst="rect">
            <a:avLst/>
          </a:prstGeom>
        </p:spPr>
      </p:pic>
      <p:sp>
        <p:nvSpPr>
          <p:cNvPr id="3" name="Rounded Rectangle 6">
            <a:extLst>
              <a:ext uri="{FF2B5EF4-FFF2-40B4-BE49-F238E27FC236}">
                <a16:creationId xmlns:a16="http://schemas.microsoft.com/office/drawing/2014/main" id="{1307BDD7-9368-4210-A28C-63204FB2102F}"/>
              </a:ext>
            </a:extLst>
          </p:cNvPr>
          <p:cNvSpPr/>
          <p:nvPr/>
        </p:nvSpPr>
        <p:spPr>
          <a:xfrm>
            <a:off x="310718" y="133151"/>
            <a:ext cx="8631058" cy="1331667"/>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Big Idea: The upside down birth of the King tells us what His Kingdom will be like!</a:t>
            </a:r>
            <a:endParaRPr lang="en-US" sz="3600" i="1" dirty="0"/>
          </a:p>
        </p:txBody>
      </p:sp>
    </p:spTree>
    <p:extLst>
      <p:ext uri="{BB962C8B-B14F-4D97-AF65-F5344CB8AC3E}">
        <p14:creationId xmlns:p14="http://schemas.microsoft.com/office/powerpoint/2010/main" val="153752873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bleon1.files.wordpress.com/2013/06/herodium_lmauldin.jpg">
            <a:extLst>
              <a:ext uri="{FF2B5EF4-FFF2-40B4-BE49-F238E27FC236}">
                <a16:creationId xmlns:a16="http://schemas.microsoft.com/office/drawing/2014/main" id="{5A9850DA-FA05-4633-882A-C6D5C0DE6ED7}"/>
              </a:ext>
            </a:extLst>
          </p:cNvPr>
          <p:cNvPicPr>
            <a:picLocks noChangeAspect="1" noChangeArrowheads="1"/>
          </p:cNvPicPr>
          <p:nvPr/>
        </p:nvPicPr>
        <p:blipFill>
          <a:blip r:embed="rId2" cstate="print"/>
          <a:srcRect/>
          <a:stretch>
            <a:fillRect/>
          </a:stretch>
        </p:blipFill>
        <p:spPr bwMode="auto">
          <a:xfrm>
            <a:off x="-914400" y="-895350"/>
            <a:ext cx="10744200" cy="8058151"/>
          </a:xfrm>
          <a:prstGeom prst="rect">
            <a:avLst/>
          </a:prstGeom>
          <a:noFill/>
        </p:spPr>
      </p:pic>
      <p:sp>
        <p:nvSpPr>
          <p:cNvPr id="3" name="TextBox 2">
            <a:extLst>
              <a:ext uri="{FF2B5EF4-FFF2-40B4-BE49-F238E27FC236}">
                <a16:creationId xmlns:a16="http://schemas.microsoft.com/office/drawing/2014/main" id="{B8282A46-CE2A-4BC1-BFAA-64BABD2D7A40}"/>
              </a:ext>
            </a:extLst>
          </p:cNvPr>
          <p:cNvSpPr txBox="1"/>
          <p:nvPr/>
        </p:nvSpPr>
        <p:spPr>
          <a:xfrm>
            <a:off x="124286" y="79899"/>
            <a:ext cx="8824406" cy="2308324"/>
          </a:xfrm>
          <a:prstGeom prst="rect">
            <a:avLst/>
          </a:prstGeom>
          <a:noFill/>
        </p:spPr>
        <p:txBody>
          <a:bodyPr wrap="square" rtlCol="0">
            <a:spAutoFit/>
          </a:bodyPr>
          <a:lstStyle/>
          <a:p>
            <a:r>
              <a:rPr lang="en-US" sz="2400" b="1" baseline="30000" dirty="0"/>
              <a:t>10 </a:t>
            </a:r>
            <a:r>
              <a:rPr lang="en-US" sz="2400" dirty="0"/>
              <a:t>And the angel said to them, “Fear not, for behold, I bring you good news of great joy that will be for all the people. </a:t>
            </a:r>
            <a:r>
              <a:rPr lang="en-US" sz="2400" b="1" baseline="30000" dirty="0"/>
              <a:t>11 </a:t>
            </a:r>
            <a:r>
              <a:rPr lang="en-US" sz="2400" dirty="0"/>
              <a:t>For unto you is born this day in the city of David a Savior, who is Christ the Lord. </a:t>
            </a:r>
            <a:r>
              <a:rPr lang="en-US" sz="2400" b="1" baseline="30000" dirty="0"/>
              <a:t>12 </a:t>
            </a:r>
            <a:r>
              <a:rPr lang="en-US" sz="2400" dirty="0"/>
              <a:t>And this will be a sign for you: you will find a baby wrapped in swaddling cloths and lying in a manger.” </a:t>
            </a:r>
          </a:p>
          <a:p>
            <a:pPr algn="r"/>
            <a:r>
              <a:rPr lang="en-US" sz="2400" i="1" dirty="0"/>
              <a:t>Luke 2:10-12</a:t>
            </a:r>
          </a:p>
        </p:txBody>
      </p:sp>
      <p:sp>
        <p:nvSpPr>
          <p:cNvPr id="4" name="Rounded Rectangle 6">
            <a:extLst>
              <a:ext uri="{FF2B5EF4-FFF2-40B4-BE49-F238E27FC236}">
                <a16:creationId xmlns:a16="http://schemas.microsoft.com/office/drawing/2014/main" id="{E044F3A3-137F-458E-AB50-D28370054078}"/>
              </a:ext>
            </a:extLst>
          </p:cNvPr>
          <p:cNvSpPr/>
          <p:nvPr/>
        </p:nvSpPr>
        <p:spPr>
          <a:xfrm>
            <a:off x="310718" y="2405836"/>
            <a:ext cx="8631058" cy="2456269"/>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baseline="30000" dirty="0"/>
              <a:t>13 </a:t>
            </a:r>
            <a:r>
              <a:rPr lang="en-US" sz="2800" dirty="0"/>
              <a:t>And suddenly there was with the angel a multitude of the heavenly host praising God and saying, </a:t>
            </a:r>
            <a:r>
              <a:rPr lang="en-US" sz="2800" b="1" baseline="30000" dirty="0"/>
              <a:t>14 </a:t>
            </a:r>
            <a:r>
              <a:rPr lang="en-US" sz="2800" dirty="0"/>
              <a:t>“Glory to God in the highest, and on earth peace among those with whom he is pleased!” </a:t>
            </a:r>
          </a:p>
          <a:p>
            <a:pPr algn="r"/>
            <a:r>
              <a:rPr lang="en-US" sz="2800" i="1" dirty="0"/>
              <a:t>Luke 2:13-14</a:t>
            </a:r>
          </a:p>
        </p:txBody>
      </p:sp>
      <p:sp>
        <p:nvSpPr>
          <p:cNvPr id="5" name="Rounded Rectangle 6">
            <a:extLst>
              <a:ext uri="{FF2B5EF4-FFF2-40B4-BE49-F238E27FC236}">
                <a16:creationId xmlns:a16="http://schemas.microsoft.com/office/drawing/2014/main" id="{7E687B80-D6E7-4CA0-84EF-DED212AD9CCC}"/>
              </a:ext>
            </a:extLst>
          </p:cNvPr>
          <p:cNvSpPr/>
          <p:nvPr/>
        </p:nvSpPr>
        <p:spPr>
          <a:xfrm>
            <a:off x="328474" y="5069150"/>
            <a:ext cx="8631058" cy="1630644"/>
          </a:xfrm>
          <a:prstGeom prst="roundRect">
            <a:avLst/>
          </a:prstGeom>
          <a:solidFill>
            <a:srgbClr val="2B52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t>The Gospel proclamation for the upside down King of kings!</a:t>
            </a:r>
          </a:p>
        </p:txBody>
      </p:sp>
    </p:spTree>
    <p:extLst>
      <p:ext uri="{BB962C8B-B14F-4D97-AF65-F5344CB8AC3E}">
        <p14:creationId xmlns:p14="http://schemas.microsoft.com/office/powerpoint/2010/main" val="257435788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bleon1.files.wordpress.com/2013/06/herodium_lmauldin.jpg">
            <a:extLst>
              <a:ext uri="{FF2B5EF4-FFF2-40B4-BE49-F238E27FC236}">
                <a16:creationId xmlns:a16="http://schemas.microsoft.com/office/drawing/2014/main" id="{5A9850DA-FA05-4633-882A-C6D5C0DE6ED7}"/>
              </a:ext>
            </a:extLst>
          </p:cNvPr>
          <p:cNvPicPr>
            <a:picLocks noChangeAspect="1" noChangeArrowheads="1"/>
          </p:cNvPicPr>
          <p:nvPr/>
        </p:nvPicPr>
        <p:blipFill>
          <a:blip r:embed="rId2" cstate="print"/>
          <a:srcRect/>
          <a:stretch>
            <a:fillRect/>
          </a:stretch>
        </p:blipFill>
        <p:spPr bwMode="auto">
          <a:xfrm>
            <a:off x="-914400" y="-895350"/>
            <a:ext cx="10744200" cy="8058151"/>
          </a:xfrm>
          <a:prstGeom prst="rect">
            <a:avLst/>
          </a:prstGeom>
          <a:noFill/>
        </p:spPr>
      </p:pic>
      <p:sp>
        <p:nvSpPr>
          <p:cNvPr id="3" name="TextBox 2">
            <a:extLst>
              <a:ext uri="{FF2B5EF4-FFF2-40B4-BE49-F238E27FC236}">
                <a16:creationId xmlns:a16="http://schemas.microsoft.com/office/drawing/2014/main" id="{B8282A46-CE2A-4BC1-BFAA-64BABD2D7A40}"/>
              </a:ext>
            </a:extLst>
          </p:cNvPr>
          <p:cNvSpPr txBox="1"/>
          <p:nvPr/>
        </p:nvSpPr>
        <p:spPr>
          <a:xfrm>
            <a:off x="124286" y="79899"/>
            <a:ext cx="8824406" cy="2308324"/>
          </a:xfrm>
          <a:prstGeom prst="rect">
            <a:avLst/>
          </a:prstGeom>
          <a:noFill/>
        </p:spPr>
        <p:txBody>
          <a:bodyPr wrap="square" rtlCol="0">
            <a:spAutoFit/>
          </a:bodyPr>
          <a:lstStyle/>
          <a:p>
            <a:r>
              <a:rPr lang="en-US" sz="2400" b="1" baseline="30000" dirty="0"/>
              <a:t>10 </a:t>
            </a:r>
            <a:r>
              <a:rPr lang="en-US" sz="2400" dirty="0"/>
              <a:t>And the angel said to them, “Fear not, for behold, I bring you good news of great joy that will be for all the people. </a:t>
            </a:r>
            <a:r>
              <a:rPr lang="en-US" sz="2400" b="1" baseline="30000" dirty="0"/>
              <a:t>11 </a:t>
            </a:r>
            <a:r>
              <a:rPr lang="en-US" sz="2400" dirty="0"/>
              <a:t>For unto you is born this day in the city of David a Savior, who is Christ the Lord. </a:t>
            </a:r>
            <a:r>
              <a:rPr lang="en-US" sz="2400" b="1" baseline="30000" dirty="0"/>
              <a:t>12 </a:t>
            </a:r>
            <a:r>
              <a:rPr lang="en-US" sz="2400" dirty="0"/>
              <a:t>And this will be a sign for you: you will find a baby wrapped in swaddling cloths and lying in a manger.” </a:t>
            </a:r>
          </a:p>
          <a:p>
            <a:pPr algn="r"/>
            <a:r>
              <a:rPr lang="en-US" sz="2400" i="1" dirty="0"/>
              <a:t>Luke 2:10-12</a:t>
            </a:r>
          </a:p>
        </p:txBody>
      </p:sp>
      <p:sp>
        <p:nvSpPr>
          <p:cNvPr id="4" name="Rounded Rectangle 6">
            <a:extLst>
              <a:ext uri="{FF2B5EF4-FFF2-40B4-BE49-F238E27FC236}">
                <a16:creationId xmlns:a16="http://schemas.microsoft.com/office/drawing/2014/main" id="{E044F3A3-137F-458E-AB50-D28370054078}"/>
              </a:ext>
            </a:extLst>
          </p:cNvPr>
          <p:cNvSpPr/>
          <p:nvPr/>
        </p:nvSpPr>
        <p:spPr>
          <a:xfrm>
            <a:off x="310718" y="2405836"/>
            <a:ext cx="8631058" cy="2456269"/>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baseline="30000" dirty="0"/>
              <a:t>13 </a:t>
            </a:r>
            <a:r>
              <a:rPr lang="en-US" sz="2800" dirty="0"/>
              <a:t>And suddenly there was with the angel a multitude of the heavenly host praising God and saying, </a:t>
            </a:r>
            <a:r>
              <a:rPr lang="en-US" sz="2800" b="1" baseline="30000" dirty="0"/>
              <a:t>14 </a:t>
            </a:r>
            <a:r>
              <a:rPr lang="en-US" sz="2800" dirty="0"/>
              <a:t>“Glory to God in the highest, and on earth peace among those with whom he is pleased!” </a:t>
            </a:r>
          </a:p>
          <a:p>
            <a:pPr algn="r"/>
            <a:r>
              <a:rPr lang="en-US" sz="2800" i="1" dirty="0"/>
              <a:t>Luke 2:13-14</a:t>
            </a:r>
          </a:p>
        </p:txBody>
      </p:sp>
      <p:sp>
        <p:nvSpPr>
          <p:cNvPr id="5" name="Rounded Rectangle 6">
            <a:extLst>
              <a:ext uri="{FF2B5EF4-FFF2-40B4-BE49-F238E27FC236}">
                <a16:creationId xmlns:a16="http://schemas.microsoft.com/office/drawing/2014/main" id="{7E687B80-D6E7-4CA0-84EF-DED212AD9CCC}"/>
              </a:ext>
            </a:extLst>
          </p:cNvPr>
          <p:cNvSpPr/>
          <p:nvPr/>
        </p:nvSpPr>
        <p:spPr>
          <a:xfrm>
            <a:off x="328474" y="5069150"/>
            <a:ext cx="8631058" cy="1630644"/>
          </a:xfrm>
          <a:prstGeom prst="roundRect">
            <a:avLst/>
          </a:prstGeom>
          <a:solidFill>
            <a:srgbClr val="2B52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t>Herod the Great set the stage for the birth of the Upside Down King!</a:t>
            </a:r>
          </a:p>
        </p:txBody>
      </p:sp>
    </p:spTree>
    <p:extLst>
      <p:ext uri="{BB962C8B-B14F-4D97-AF65-F5344CB8AC3E}">
        <p14:creationId xmlns:p14="http://schemas.microsoft.com/office/powerpoint/2010/main" val="235803350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BADE2E-2772-4A77-8448-5FD6440A3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75" y="588151"/>
            <a:ext cx="9392575" cy="6261717"/>
          </a:xfrm>
          <a:prstGeom prst="rect">
            <a:avLst/>
          </a:prstGeom>
        </p:spPr>
      </p:pic>
    </p:spTree>
    <p:extLst>
      <p:ext uri="{BB962C8B-B14F-4D97-AF65-F5344CB8AC3E}">
        <p14:creationId xmlns:p14="http://schemas.microsoft.com/office/powerpoint/2010/main" val="702725870"/>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BADE2E-2772-4A77-8448-5FD6440A3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75" y="588151"/>
            <a:ext cx="9392575" cy="6261717"/>
          </a:xfrm>
          <a:prstGeom prst="rect">
            <a:avLst/>
          </a:prstGeom>
        </p:spPr>
      </p:pic>
      <p:sp>
        <p:nvSpPr>
          <p:cNvPr id="4" name="TextBox 3">
            <a:extLst>
              <a:ext uri="{FF2B5EF4-FFF2-40B4-BE49-F238E27FC236}">
                <a16:creationId xmlns:a16="http://schemas.microsoft.com/office/drawing/2014/main" id="{656E77A7-4AF6-4764-8CC6-8A0182638779}"/>
              </a:ext>
            </a:extLst>
          </p:cNvPr>
          <p:cNvSpPr txBox="1"/>
          <p:nvPr/>
        </p:nvSpPr>
        <p:spPr>
          <a:xfrm>
            <a:off x="124286" y="79899"/>
            <a:ext cx="8824406" cy="1815882"/>
          </a:xfrm>
          <a:prstGeom prst="rect">
            <a:avLst/>
          </a:prstGeom>
          <a:noFill/>
        </p:spPr>
        <p:txBody>
          <a:bodyPr wrap="square" rtlCol="0">
            <a:spAutoFit/>
          </a:bodyPr>
          <a:lstStyle/>
          <a:p>
            <a:r>
              <a:rPr lang="en-US" sz="2800" dirty="0"/>
              <a:t>“Whereas the Providence which has guided our whole existence and which has shown such care and liberality, has brought our life to the peak of perfection in giving to us Augustus Caesar…”</a:t>
            </a:r>
            <a:endParaRPr lang="en-US" sz="2800" i="1" dirty="0"/>
          </a:p>
        </p:txBody>
      </p:sp>
    </p:spTree>
    <p:extLst>
      <p:ext uri="{BB962C8B-B14F-4D97-AF65-F5344CB8AC3E}">
        <p14:creationId xmlns:p14="http://schemas.microsoft.com/office/powerpoint/2010/main" val="263302417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BADE2E-2772-4A77-8448-5FD6440A3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75" y="588151"/>
            <a:ext cx="9392575" cy="6261717"/>
          </a:xfrm>
          <a:prstGeom prst="rect">
            <a:avLst/>
          </a:prstGeom>
        </p:spPr>
      </p:pic>
      <p:sp>
        <p:nvSpPr>
          <p:cNvPr id="4" name="TextBox 3">
            <a:extLst>
              <a:ext uri="{FF2B5EF4-FFF2-40B4-BE49-F238E27FC236}">
                <a16:creationId xmlns:a16="http://schemas.microsoft.com/office/drawing/2014/main" id="{656E77A7-4AF6-4764-8CC6-8A0182638779}"/>
              </a:ext>
            </a:extLst>
          </p:cNvPr>
          <p:cNvSpPr txBox="1"/>
          <p:nvPr/>
        </p:nvSpPr>
        <p:spPr>
          <a:xfrm>
            <a:off x="124286" y="79899"/>
            <a:ext cx="8824406" cy="1815882"/>
          </a:xfrm>
          <a:prstGeom prst="rect">
            <a:avLst/>
          </a:prstGeom>
          <a:noFill/>
        </p:spPr>
        <p:txBody>
          <a:bodyPr wrap="square" rtlCol="0">
            <a:spAutoFit/>
          </a:bodyPr>
          <a:lstStyle/>
          <a:p>
            <a:r>
              <a:rPr lang="en-US" sz="2800" dirty="0"/>
              <a:t>“…whom Providence filled with virtue for the welfare of mankind, and who, being sent to us and to our descendants as a savior, has put an end to war and has set all things in order; and whereas, having become visible…”</a:t>
            </a:r>
            <a:endParaRPr lang="en-US" sz="2800" i="1" dirty="0"/>
          </a:p>
        </p:txBody>
      </p:sp>
    </p:spTree>
    <p:extLst>
      <p:ext uri="{BB962C8B-B14F-4D97-AF65-F5344CB8AC3E}">
        <p14:creationId xmlns:p14="http://schemas.microsoft.com/office/powerpoint/2010/main" val="381911438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BADE2E-2772-4A77-8448-5FD6440A3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75" y="588151"/>
            <a:ext cx="9392575" cy="6261717"/>
          </a:xfrm>
          <a:prstGeom prst="rect">
            <a:avLst/>
          </a:prstGeom>
        </p:spPr>
      </p:pic>
      <p:sp>
        <p:nvSpPr>
          <p:cNvPr id="4" name="TextBox 3">
            <a:extLst>
              <a:ext uri="{FF2B5EF4-FFF2-40B4-BE49-F238E27FC236}">
                <a16:creationId xmlns:a16="http://schemas.microsoft.com/office/drawing/2014/main" id="{656E77A7-4AF6-4764-8CC6-8A0182638779}"/>
              </a:ext>
            </a:extLst>
          </p:cNvPr>
          <p:cNvSpPr txBox="1"/>
          <p:nvPr/>
        </p:nvSpPr>
        <p:spPr>
          <a:xfrm>
            <a:off x="124286" y="79899"/>
            <a:ext cx="8824406" cy="1938992"/>
          </a:xfrm>
          <a:prstGeom prst="rect">
            <a:avLst/>
          </a:prstGeom>
          <a:noFill/>
        </p:spPr>
        <p:txBody>
          <a:bodyPr wrap="square" rtlCol="0">
            <a:spAutoFit/>
          </a:bodyPr>
          <a:lstStyle/>
          <a:p>
            <a:r>
              <a:rPr lang="en-US" sz="2800" dirty="0"/>
              <a:t>“…and whereas, finally that the birthday of the god, Caesar Augustus, </a:t>
            </a:r>
            <a:r>
              <a:rPr lang="en-US" sz="2800" i="1" dirty="0"/>
              <a:t>has been for the whole world the beginning of </a:t>
            </a:r>
            <a:r>
              <a:rPr lang="en-US" sz="3200" b="1" i="1" dirty="0"/>
              <a:t>the gospel </a:t>
            </a:r>
            <a:r>
              <a:rPr lang="en-US" sz="2800" i="1" dirty="0"/>
              <a:t>concerning him, </a:t>
            </a:r>
            <a:r>
              <a:rPr lang="en-US" sz="2800" dirty="0"/>
              <a:t>therefore, let all reckon a new era beginning from the date of his birth.”</a:t>
            </a:r>
            <a:endParaRPr lang="en-US" sz="2800" i="1" dirty="0"/>
          </a:p>
        </p:txBody>
      </p:sp>
    </p:spTree>
    <p:extLst>
      <p:ext uri="{BB962C8B-B14F-4D97-AF65-F5344CB8AC3E}">
        <p14:creationId xmlns:p14="http://schemas.microsoft.com/office/powerpoint/2010/main" val="212332190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BADE2E-2772-4A77-8448-5FD6440A3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75" y="588151"/>
            <a:ext cx="9392575" cy="6261717"/>
          </a:xfrm>
          <a:prstGeom prst="rect">
            <a:avLst/>
          </a:prstGeom>
        </p:spPr>
      </p:pic>
      <p:sp>
        <p:nvSpPr>
          <p:cNvPr id="4" name="TextBox 3">
            <a:extLst>
              <a:ext uri="{FF2B5EF4-FFF2-40B4-BE49-F238E27FC236}">
                <a16:creationId xmlns:a16="http://schemas.microsoft.com/office/drawing/2014/main" id="{656E77A7-4AF6-4764-8CC6-8A0182638779}"/>
              </a:ext>
            </a:extLst>
          </p:cNvPr>
          <p:cNvSpPr txBox="1"/>
          <p:nvPr/>
        </p:nvSpPr>
        <p:spPr>
          <a:xfrm>
            <a:off x="124286" y="79899"/>
            <a:ext cx="8824406" cy="1938992"/>
          </a:xfrm>
          <a:prstGeom prst="rect">
            <a:avLst/>
          </a:prstGeom>
          <a:noFill/>
        </p:spPr>
        <p:txBody>
          <a:bodyPr wrap="square" rtlCol="0">
            <a:spAutoFit/>
          </a:bodyPr>
          <a:lstStyle/>
          <a:p>
            <a:r>
              <a:rPr lang="en-US" sz="2800" dirty="0"/>
              <a:t>“…and whereas, finally that the birthday of the god, Caesar Augustus, </a:t>
            </a:r>
            <a:r>
              <a:rPr lang="en-US" sz="2800" i="1" dirty="0"/>
              <a:t>has been for the whole world the beginning of </a:t>
            </a:r>
            <a:r>
              <a:rPr lang="en-US" sz="3200" b="1" i="1" dirty="0"/>
              <a:t>the gospel </a:t>
            </a:r>
            <a:r>
              <a:rPr lang="en-US" sz="2800" i="1" dirty="0"/>
              <a:t>concerning him, </a:t>
            </a:r>
            <a:r>
              <a:rPr lang="en-US" sz="2800" dirty="0"/>
              <a:t>therefore, let all reckon a new era beginning from the date of his birth.”</a:t>
            </a:r>
            <a:endParaRPr lang="en-US" sz="2800" i="1" dirty="0"/>
          </a:p>
        </p:txBody>
      </p:sp>
      <p:pic>
        <p:nvPicPr>
          <p:cNvPr id="5" name="Picture 4">
            <a:extLst>
              <a:ext uri="{FF2B5EF4-FFF2-40B4-BE49-F238E27FC236}">
                <a16:creationId xmlns:a16="http://schemas.microsoft.com/office/drawing/2014/main" id="{E38E9D9B-0039-4CD3-8AE0-E9D92FF9A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303" y="4481736"/>
            <a:ext cx="2441369" cy="3255157"/>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1852299557"/>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BADE2E-2772-4A77-8448-5FD6440A3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200" y="2636668"/>
            <a:ext cx="6319800" cy="4213200"/>
          </a:xfrm>
          <a:prstGeom prst="rect">
            <a:avLst/>
          </a:prstGeom>
        </p:spPr>
      </p:pic>
      <p:pic>
        <p:nvPicPr>
          <p:cNvPr id="5" name="Picture 4">
            <a:extLst>
              <a:ext uri="{FF2B5EF4-FFF2-40B4-BE49-F238E27FC236}">
                <a16:creationId xmlns:a16="http://schemas.microsoft.com/office/drawing/2014/main" id="{29CD90FD-366B-4BA0-A66E-94BBC5661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303" y="3262528"/>
            <a:ext cx="3355776" cy="4474366"/>
          </a:xfrm>
          <a:prstGeom prst="rect">
            <a:avLst/>
          </a:prstGeom>
          <a:scene3d>
            <a:camera prst="orthographicFront">
              <a:rot lat="0" lon="0" rev="0"/>
            </a:camera>
            <a:lightRig rig="threePt" dir="t"/>
          </a:scene3d>
        </p:spPr>
      </p:pic>
      <p:graphicFrame>
        <p:nvGraphicFramePr>
          <p:cNvPr id="2" name="Table 1">
            <a:extLst>
              <a:ext uri="{FF2B5EF4-FFF2-40B4-BE49-F238E27FC236}">
                <a16:creationId xmlns:a16="http://schemas.microsoft.com/office/drawing/2014/main" id="{DBA2F87C-B94D-40EA-A097-9D5699D37BA2}"/>
              </a:ext>
            </a:extLst>
          </p:cNvPr>
          <p:cNvGraphicFramePr>
            <a:graphicFrameLocks noGrp="1"/>
          </p:cNvGraphicFramePr>
          <p:nvPr>
            <p:extLst>
              <p:ext uri="{D42A27DB-BD31-4B8C-83A1-F6EECF244321}">
                <p14:modId xmlns:p14="http://schemas.microsoft.com/office/powerpoint/2010/main" val="1587274823"/>
              </p:ext>
            </p:extLst>
          </p:nvPr>
        </p:nvGraphicFramePr>
        <p:xfrm>
          <a:off x="94695" y="109736"/>
          <a:ext cx="8925018" cy="3322320"/>
        </p:xfrm>
        <a:graphic>
          <a:graphicData uri="http://schemas.openxmlformats.org/drawingml/2006/table">
            <a:tbl>
              <a:tblPr firstRow="1" bandRow="1">
                <a:tableStyleId>{5C22544A-7EE6-4342-B048-85BDC9FD1C3A}</a:tableStyleId>
              </a:tblPr>
              <a:tblGrid>
                <a:gridCol w="2975006">
                  <a:extLst>
                    <a:ext uri="{9D8B030D-6E8A-4147-A177-3AD203B41FA5}">
                      <a16:colId xmlns:a16="http://schemas.microsoft.com/office/drawing/2014/main" val="1107334187"/>
                    </a:ext>
                  </a:extLst>
                </a:gridCol>
                <a:gridCol w="2975006">
                  <a:extLst>
                    <a:ext uri="{9D8B030D-6E8A-4147-A177-3AD203B41FA5}">
                      <a16:colId xmlns:a16="http://schemas.microsoft.com/office/drawing/2014/main" val="2609872993"/>
                    </a:ext>
                  </a:extLst>
                </a:gridCol>
                <a:gridCol w="2975006">
                  <a:extLst>
                    <a:ext uri="{9D8B030D-6E8A-4147-A177-3AD203B41FA5}">
                      <a16:colId xmlns:a16="http://schemas.microsoft.com/office/drawing/2014/main" val="3109359740"/>
                    </a:ext>
                  </a:extLst>
                </a:gridCol>
              </a:tblGrid>
              <a:tr h="394099">
                <a:tc>
                  <a:txBody>
                    <a:bodyPr/>
                    <a:lstStyle/>
                    <a:p>
                      <a:r>
                        <a:rPr lang="en-US" sz="3200" dirty="0"/>
                        <a:t>Question</a:t>
                      </a:r>
                    </a:p>
                  </a:txBody>
                  <a:tcPr>
                    <a:solidFill>
                      <a:schemeClr val="tx1">
                        <a:lumMod val="65000"/>
                        <a:lumOff val="35000"/>
                      </a:schemeClr>
                    </a:solidFill>
                  </a:tcPr>
                </a:tc>
                <a:tc>
                  <a:txBody>
                    <a:bodyPr/>
                    <a:lstStyle/>
                    <a:p>
                      <a:r>
                        <a:rPr lang="en-US" sz="3200" dirty="0"/>
                        <a:t>Christ Jesus</a:t>
                      </a:r>
                    </a:p>
                  </a:txBody>
                  <a:tcPr>
                    <a:solidFill>
                      <a:schemeClr val="tx1">
                        <a:lumMod val="65000"/>
                        <a:lumOff val="35000"/>
                      </a:schemeClr>
                    </a:solidFill>
                  </a:tcPr>
                </a:tc>
                <a:tc>
                  <a:txBody>
                    <a:bodyPr/>
                    <a:lstStyle/>
                    <a:p>
                      <a:r>
                        <a:rPr lang="en-US" sz="3200" dirty="0"/>
                        <a:t>Caesar Augustus</a:t>
                      </a:r>
                    </a:p>
                  </a:txBody>
                  <a:tcPr>
                    <a:solidFill>
                      <a:schemeClr val="tx1">
                        <a:lumMod val="65000"/>
                        <a:lumOff val="35000"/>
                      </a:schemeClr>
                    </a:solidFill>
                  </a:tcPr>
                </a:tc>
                <a:extLst>
                  <a:ext uri="{0D108BD9-81ED-4DB2-BD59-A6C34878D82A}">
                    <a16:rowId xmlns:a16="http://schemas.microsoft.com/office/drawing/2014/main" val="2073693487"/>
                  </a:ext>
                </a:extLst>
              </a:tr>
              <a:tr h="394099">
                <a:tc>
                  <a:txBody>
                    <a:bodyPr/>
                    <a:lstStyle/>
                    <a:p>
                      <a:r>
                        <a:rPr lang="en-US" sz="2400" dirty="0"/>
                        <a:t>Path to Throne?</a:t>
                      </a:r>
                    </a:p>
                  </a:txBody>
                  <a:tcPr/>
                </a:tc>
                <a:tc>
                  <a:txBody>
                    <a:bodyPr/>
                    <a:lstStyle/>
                    <a:p>
                      <a:r>
                        <a:rPr lang="en-US" sz="2400" dirty="0"/>
                        <a:t>Strategy &amp; sacrifice</a:t>
                      </a:r>
                    </a:p>
                  </a:txBody>
                  <a:tcPr/>
                </a:tc>
                <a:tc>
                  <a:txBody>
                    <a:bodyPr/>
                    <a:lstStyle/>
                    <a:p>
                      <a:r>
                        <a:rPr lang="en-US" sz="2400" dirty="0"/>
                        <a:t>Strategy &amp; war</a:t>
                      </a:r>
                    </a:p>
                  </a:txBody>
                  <a:tcPr/>
                </a:tc>
                <a:extLst>
                  <a:ext uri="{0D108BD9-81ED-4DB2-BD59-A6C34878D82A}">
                    <a16:rowId xmlns:a16="http://schemas.microsoft.com/office/drawing/2014/main" val="485004730"/>
                  </a:ext>
                </a:extLst>
              </a:tr>
              <a:tr h="394099">
                <a:tc>
                  <a:txBody>
                    <a:bodyPr/>
                    <a:lstStyle/>
                    <a:p>
                      <a:r>
                        <a:rPr lang="en-US" sz="2400" dirty="0"/>
                        <a:t>Character?</a:t>
                      </a:r>
                    </a:p>
                  </a:txBody>
                  <a:tcPr/>
                </a:tc>
                <a:tc>
                  <a:txBody>
                    <a:bodyPr/>
                    <a:lstStyle/>
                    <a:p>
                      <a:r>
                        <a:rPr lang="en-US" sz="2400" dirty="0"/>
                        <a:t>Self-giving love</a:t>
                      </a:r>
                    </a:p>
                  </a:txBody>
                  <a:tcPr/>
                </a:tc>
                <a:tc>
                  <a:txBody>
                    <a:bodyPr/>
                    <a:lstStyle/>
                    <a:p>
                      <a:r>
                        <a:rPr lang="en-US" sz="2400" dirty="0"/>
                        <a:t>Self-seeking</a:t>
                      </a:r>
                    </a:p>
                  </a:txBody>
                  <a:tcPr/>
                </a:tc>
                <a:extLst>
                  <a:ext uri="{0D108BD9-81ED-4DB2-BD59-A6C34878D82A}">
                    <a16:rowId xmlns:a16="http://schemas.microsoft.com/office/drawing/2014/main" val="1750557693"/>
                  </a:ext>
                </a:extLst>
              </a:tr>
              <a:tr h="394099">
                <a:tc>
                  <a:txBody>
                    <a:bodyPr/>
                    <a:lstStyle/>
                    <a:p>
                      <a:r>
                        <a:rPr lang="en-US" sz="2400" dirty="0"/>
                        <a:t>Nature of Kingdom?</a:t>
                      </a:r>
                    </a:p>
                  </a:txBody>
                  <a:tcPr/>
                </a:tc>
                <a:tc>
                  <a:txBody>
                    <a:bodyPr/>
                    <a:lstStyle/>
                    <a:p>
                      <a:r>
                        <a:rPr lang="en-US" sz="2400" dirty="0"/>
                        <a:t>Godly</a:t>
                      </a:r>
                    </a:p>
                  </a:txBody>
                  <a:tcPr/>
                </a:tc>
                <a:tc>
                  <a:txBody>
                    <a:bodyPr/>
                    <a:lstStyle/>
                    <a:p>
                      <a:r>
                        <a:rPr lang="en-US" sz="2400" dirty="0" err="1"/>
                        <a:t>Worldy</a:t>
                      </a:r>
                      <a:endParaRPr lang="en-US" sz="2400" dirty="0"/>
                    </a:p>
                  </a:txBody>
                  <a:tcPr/>
                </a:tc>
                <a:extLst>
                  <a:ext uri="{0D108BD9-81ED-4DB2-BD59-A6C34878D82A}">
                    <a16:rowId xmlns:a16="http://schemas.microsoft.com/office/drawing/2014/main" val="2826776973"/>
                  </a:ext>
                </a:extLst>
              </a:tr>
              <a:tr h="394099">
                <a:tc>
                  <a:txBody>
                    <a:bodyPr/>
                    <a:lstStyle/>
                    <a:p>
                      <a:r>
                        <a:rPr lang="en-US" sz="2400" dirty="0"/>
                        <a:t>Promises made?</a:t>
                      </a:r>
                    </a:p>
                  </a:txBody>
                  <a:tcPr/>
                </a:tc>
                <a:tc>
                  <a:txBody>
                    <a:bodyPr/>
                    <a:lstStyle/>
                    <a:p>
                      <a:r>
                        <a:rPr lang="en-US" sz="2400" dirty="0"/>
                        <a:t>Peace</a:t>
                      </a:r>
                    </a:p>
                  </a:txBody>
                  <a:tcPr/>
                </a:tc>
                <a:tc>
                  <a:txBody>
                    <a:bodyPr/>
                    <a:lstStyle/>
                    <a:p>
                      <a:r>
                        <a:rPr lang="en-US" sz="2400" dirty="0"/>
                        <a:t>Pseudo-peace</a:t>
                      </a:r>
                    </a:p>
                  </a:txBody>
                  <a:tcPr/>
                </a:tc>
                <a:extLst>
                  <a:ext uri="{0D108BD9-81ED-4DB2-BD59-A6C34878D82A}">
                    <a16:rowId xmlns:a16="http://schemas.microsoft.com/office/drawing/2014/main" val="2997453163"/>
                  </a:ext>
                </a:extLst>
              </a:tr>
              <a:tr h="394099">
                <a:tc>
                  <a:txBody>
                    <a:bodyPr/>
                    <a:lstStyle/>
                    <a:p>
                      <a:r>
                        <a:rPr lang="en-US" sz="2400" dirty="0"/>
                        <a:t>Duration of Reign?</a:t>
                      </a:r>
                    </a:p>
                  </a:txBody>
                  <a:tcPr/>
                </a:tc>
                <a:tc>
                  <a:txBody>
                    <a:bodyPr/>
                    <a:lstStyle/>
                    <a:p>
                      <a:r>
                        <a:rPr lang="en-US" sz="2400" dirty="0"/>
                        <a:t>Eternal</a:t>
                      </a:r>
                    </a:p>
                  </a:txBody>
                  <a:tcPr/>
                </a:tc>
                <a:tc>
                  <a:txBody>
                    <a:bodyPr/>
                    <a:lstStyle/>
                    <a:p>
                      <a:r>
                        <a:rPr lang="en-US" sz="2400" dirty="0"/>
                        <a:t>40 years</a:t>
                      </a:r>
                    </a:p>
                  </a:txBody>
                  <a:tcPr/>
                </a:tc>
                <a:extLst>
                  <a:ext uri="{0D108BD9-81ED-4DB2-BD59-A6C34878D82A}">
                    <a16:rowId xmlns:a16="http://schemas.microsoft.com/office/drawing/2014/main" val="4260790161"/>
                  </a:ext>
                </a:extLst>
              </a:tr>
              <a:tr h="394099">
                <a:tc>
                  <a:txBody>
                    <a:bodyPr/>
                    <a:lstStyle/>
                    <a:p>
                      <a:r>
                        <a:rPr lang="en-US" sz="2400" dirty="0"/>
                        <a:t>Extent of Rule?</a:t>
                      </a:r>
                    </a:p>
                  </a:txBody>
                  <a:tcPr/>
                </a:tc>
                <a:tc>
                  <a:txBody>
                    <a:bodyPr/>
                    <a:lstStyle/>
                    <a:p>
                      <a:r>
                        <a:rPr lang="en-US" sz="2400" dirty="0"/>
                        <a:t>Earth </a:t>
                      </a:r>
                      <a:r>
                        <a:rPr lang="en-US" sz="2400" i="1" dirty="0"/>
                        <a:t>&amp; </a:t>
                      </a:r>
                      <a:r>
                        <a:rPr lang="en-US" sz="2400" i="0" dirty="0"/>
                        <a:t>Heaven</a:t>
                      </a:r>
                      <a:endParaRPr lang="en-US" sz="2400" dirty="0"/>
                    </a:p>
                  </a:txBody>
                  <a:tcPr/>
                </a:tc>
                <a:tc>
                  <a:txBody>
                    <a:bodyPr/>
                    <a:lstStyle/>
                    <a:p>
                      <a:r>
                        <a:rPr lang="en-US" sz="2400" dirty="0"/>
                        <a:t>Roman Empire</a:t>
                      </a:r>
                    </a:p>
                  </a:txBody>
                  <a:tcPr/>
                </a:tc>
                <a:extLst>
                  <a:ext uri="{0D108BD9-81ED-4DB2-BD59-A6C34878D82A}">
                    <a16:rowId xmlns:a16="http://schemas.microsoft.com/office/drawing/2014/main" val="3005932561"/>
                  </a:ext>
                </a:extLst>
              </a:tr>
            </a:tbl>
          </a:graphicData>
        </a:graphic>
      </p:graphicFrame>
    </p:spTree>
    <p:extLst>
      <p:ext uri="{BB962C8B-B14F-4D97-AF65-F5344CB8AC3E}">
        <p14:creationId xmlns:p14="http://schemas.microsoft.com/office/powerpoint/2010/main" val="1925183694"/>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BADE2E-2772-4A77-8448-5FD6440A3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200" y="2636668"/>
            <a:ext cx="6319800" cy="4213200"/>
          </a:xfrm>
          <a:prstGeom prst="rect">
            <a:avLst/>
          </a:prstGeom>
        </p:spPr>
      </p:pic>
      <p:pic>
        <p:nvPicPr>
          <p:cNvPr id="5" name="Picture 4">
            <a:extLst>
              <a:ext uri="{FF2B5EF4-FFF2-40B4-BE49-F238E27FC236}">
                <a16:creationId xmlns:a16="http://schemas.microsoft.com/office/drawing/2014/main" id="{29CD90FD-366B-4BA0-A66E-94BBC5661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303" y="3262528"/>
            <a:ext cx="3355776" cy="4474366"/>
          </a:xfrm>
          <a:prstGeom prst="rect">
            <a:avLst/>
          </a:prstGeom>
          <a:scene3d>
            <a:camera prst="orthographicFront">
              <a:rot lat="0" lon="0" rev="0"/>
            </a:camera>
            <a:lightRig rig="threePt" dir="t"/>
          </a:scene3d>
        </p:spPr>
      </p:pic>
      <p:sp>
        <p:nvSpPr>
          <p:cNvPr id="6" name="TextBox 5">
            <a:extLst>
              <a:ext uri="{FF2B5EF4-FFF2-40B4-BE49-F238E27FC236}">
                <a16:creationId xmlns:a16="http://schemas.microsoft.com/office/drawing/2014/main" id="{72AE9ABB-8277-4D11-A903-6BE3570A3009}"/>
              </a:ext>
            </a:extLst>
          </p:cNvPr>
          <p:cNvSpPr txBox="1"/>
          <p:nvPr/>
        </p:nvSpPr>
        <p:spPr>
          <a:xfrm>
            <a:off x="124286" y="79899"/>
            <a:ext cx="8824406" cy="3046988"/>
          </a:xfrm>
          <a:prstGeom prst="rect">
            <a:avLst/>
          </a:prstGeom>
          <a:noFill/>
        </p:spPr>
        <p:txBody>
          <a:bodyPr wrap="square" rtlCol="0">
            <a:spAutoFit/>
          </a:bodyPr>
          <a:lstStyle/>
          <a:p>
            <a:r>
              <a:rPr lang="en-US" sz="2400" b="1" baseline="30000" dirty="0"/>
              <a:t>15 </a:t>
            </a:r>
            <a:r>
              <a:rPr lang="en-US" sz="2400" dirty="0"/>
              <a:t>When the angels went away from them into heaven, the shepherds said to one another, “Let us go over to Bethlehem and see this thing that has happened, which the Lord has made known to us.” </a:t>
            </a:r>
            <a:r>
              <a:rPr lang="en-US" sz="2400" b="1" baseline="30000" dirty="0"/>
              <a:t>16 </a:t>
            </a:r>
            <a:r>
              <a:rPr lang="en-US" sz="2400" dirty="0"/>
              <a:t>And they went with haste and found Mary and Joseph, and the baby lying in a manger. </a:t>
            </a:r>
            <a:r>
              <a:rPr lang="en-US" sz="2400" b="1" baseline="30000" dirty="0"/>
              <a:t>17 </a:t>
            </a:r>
            <a:r>
              <a:rPr lang="en-US" sz="2400" dirty="0"/>
              <a:t>And when they saw it, they made known the saying that had been told them concerning this child. </a:t>
            </a:r>
            <a:r>
              <a:rPr lang="en-US" sz="2400" b="1" baseline="30000" dirty="0"/>
              <a:t>18 </a:t>
            </a:r>
            <a:r>
              <a:rPr lang="en-US" sz="2400" dirty="0"/>
              <a:t>And all who heard it wondered at what the shepherds told them. </a:t>
            </a:r>
          </a:p>
          <a:p>
            <a:pPr algn="r"/>
            <a:r>
              <a:rPr lang="en-US" sz="2400" i="1" dirty="0"/>
              <a:t>Luke 2:15-18</a:t>
            </a:r>
          </a:p>
        </p:txBody>
      </p:sp>
    </p:spTree>
    <p:extLst>
      <p:ext uri="{BB962C8B-B14F-4D97-AF65-F5344CB8AC3E}">
        <p14:creationId xmlns:p14="http://schemas.microsoft.com/office/powerpoint/2010/main" val="13890373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BADE2E-2772-4A77-8448-5FD6440A3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200" y="2636668"/>
            <a:ext cx="6319800" cy="4213200"/>
          </a:xfrm>
          <a:prstGeom prst="rect">
            <a:avLst/>
          </a:prstGeom>
        </p:spPr>
      </p:pic>
      <p:pic>
        <p:nvPicPr>
          <p:cNvPr id="5" name="Picture 4">
            <a:extLst>
              <a:ext uri="{FF2B5EF4-FFF2-40B4-BE49-F238E27FC236}">
                <a16:creationId xmlns:a16="http://schemas.microsoft.com/office/drawing/2014/main" id="{29CD90FD-366B-4BA0-A66E-94BBC5661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303" y="3262528"/>
            <a:ext cx="3355776" cy="4474366"/>
          </a:xfrm>
          <a:prstGeom prst="rect">
            <a:avLst/>
          </a:prstGeom>
          <a:scene3d>
            <a:camera prst="orthographicFront">
              <a:rot lat="0" lon="0" rev="0"/>
            </a:camera>
            <a:lightRig rig="threePt" dir="t"/>
          </a:scene3d>
        </p:spPr>
      </p:pic>
      <p:sp>
        <p:nvSpPr>
          <p:cNvPr id="6" name="TextBox 5">
            <a:extLst>
              <a:ext uri="{FF2B5EF4-FFF2-40B4-BE49-F238E27FC236}">
                <a16:creationId xmlns:a16="http://schemas.microsoft.com/office/drawing/2014/main" id="{72AE9ABB-8277-4D11-A903-6BE3570A3009}"/>
              </a:ext>
            </a:extLst>
          </p:cNvPr>
          <p:cNvSpPr txBox="1"/>
          <p:nvPr/>
        </p:nvSpPr>
        <p:spPr>
          <a:xfrm>
            <a:off x="124286" y="79899"/>
            <a:ext cx="8824406" cy="1569660"/>
          </a:xfrm>
          <a:prstGeom prst="rect">
            <a:avLst/>
          </a:prstGeom>
          <a:noFill/>
        </p:spPr>
        <p:txBody>
          <a:bodyPr wrap="square" rtlCol="0">
            <a:spAutoFit/>
          </a:bodyPr>
          <a:lstStyle/>
          <a:p>
            <a:r>
              <a:rPr lang="en-US" sz="2400" b="1" baseline="30000" dirty="0"/>
              <a:t>19 </a:t>
            </a:r>
            <a:r>
              <a:rPr lang="en-US" sz="2400" dirty="0"/>
              <a:t>But Mary treasured up all these things, pondering them in her heart. </a:t>
            </a:r>
            <a:r>
              <a:rPr lang="en-US" sz="2400" b="1" baseline="30000" dirty="0"/>
              <a:t>20 </a:t>
            </a:r>
            <a:r>
              <a:rPr lang="en-US" sz="2400" dirty="0"/>
              <a:t>And the shepherds returned, glorifying and praising God for all they had heard and seen, as it had been told them. </a:t>
            </a:r>
          </a:p>
          <a:p>
            <a:pPr algn="r"/>
            <a:r>
              <a:rPr lang="en-US" sz="2400" i="1" dirty="0"/>
              <a:t>Luke 2:19-20</a:t>
            </a:r>
          </a:p>
        </p:txBody>
      </p:sp>
    </p:spTree>
    <p:extLst>
      <p:ext uri="{BB962C8B-B14F-4D97-AF65-F5344CB8AC3E}">
        <p14:creationId xmlns:p14="http://schemas.microsoft.com/office/powerpoint/2010/main" val="138744768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 y="608"/>
            <a:ext cx="9141239" cy="6855929"/>
          </a:xfrm>
          <a:prstGeom prst="rect">
            <a:avLst/>
          </a:prstGeom>
        </p:spPr>
      </p:pic>
    </p:spTree>
    <p:extLst>
      <p:ext uri="{BB962C8B-B14F-4D97-AF65-F5344CB8AC3E}">
        <p14:creationId xmlns:p14="http://schemas.microsoft.com/office/powerpoint/2010/main" val="2422162109"/>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BADE2E-2772-4A77-8448-5FD6440A3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200" y="2636668"/>
            <a:ext cx="6319800" cy="4213200"/>
          </a:xfrm>
          <a:prstGeom prst="rect">
            <a:avLst/>
          </a:prstGeom>
        </p:spPr>
      </p:pic>
      <p:pic>
        <p:nvPicPr>
          <p:cNvPr id="5" name="Picture 4">
            <a:extLst>
              <a:ext uri="{FF2B5EF4-FFF2-40B4-BE49-F238E27FC236}">
                <a16:creationId xmlns:a16="http://schemas.microsoft.com/office/drawing/2014/main" id="{29CD90FD-366B-4BA0-A66E-94BBC5661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303" y="3262528"/>
            <a:ext cx="3355776" cy="4474366"/>
          </a:xfrm>
          <a:prstGeom prst="rect">
            <a:avLst/>
          </a:prstGeom>
          <a:scene3d>
            <a:camera prst="orthographicFront">
              <a:rot lat="0" lon="0" rev="0"/>
            </a:camera>
            <a:lightRig rig="threePt" dir="t"/>
          </a:scene3d>
        </p:spPr>
      </p:pic>
      <p:sp>
        <p:nvSpPr>
          <p:cNvPr id="6" name="TextBox 5">
            <a:extLst>
              <a:ext uri="{FF2B5EF4-FFF2-40B4-BE49-F238E27FC236}">
                <a16:creationId xmlns:a16="http://schemas.microsoft.com/office/drawing/2014/main" id="{72AE9ABB-8277-4D11-A903-6BE3570A3009}"/>
              </a:ext>
            </a:extLst>
          </p:cNvPr>
          <p:cNvSpPr txBox="1"/>
          <p:nvPr/>
        </p:nvSpPr>
        <p:spPr>
          <a:xfrm>
            <a:off x="124286" y="79899"/>
            <a:ext cx="8824406" cy="1569660"/>
          </a:xfrm>
          <a:prstGeom prst="rect">
            <a:avLst/>
          </a:prstGeom>
          <a:noFill/>
        </p:spPr>
        <p:txBody>
          <a:bodyPr wrap="square" rtlCol="0">
            <a:spAutoFit/>
          </a:bodyPr>
          <a:lstStyle/>
          <a:p>
            <a:r>
              <a:rPr lang="en-US" sz="2400" b="1" baseline="30000" dirty="0"/>
              <a:t>19 </a:t>
            </a:r>
            <a:r>
              <a:rPr lang="en-US" sz="2400" dirty="0"/>
              <a:t>But Mary treasured up all these things, pondering them in her heart. </a:t>
            </a:r>
            <a:r>
              <a:rPr lang="en-US" sz="2400" b="1" baseline="30000" dirty="0"/>
              <a:t>20 </a:t>
            </a:r>
            <a:r>
              <a:rPr lang="en-US" sz="2400" dirty="0"/>
              <a:t>And the shepherds returned, glorifying and praising God for all they had heard and seen, as it had been told them. </a:t>
            </a:r>
          </a:p>
          <a:p>
            <a:pPr algn="r"/>
            <a:r>
              <a:rPr lang="en-US" sz="2400" i="1" dirty="0"/>
              <a:t>Luke 2:19-20</a:t>
            </a:r>
          </a:p>
        </p:txBody>
      </p:sp>
      <p:sp>
        <p:nvSpPr>
          <p:cNvPr id="7" name="Rounded Rectangle 6">
            <a:extLst>
              <a:ext uri="{FF2B5EF4-FFF2-40B4-BE49-F238E27FC236}">
                <a16:creationId xmlns:a16="http://schemas.microsoft.com/office/drawing/2014/main" id="{7EE58C67-48C9-4B0C-9101-65F7CE147CCD}"/>
              </a:ext>
            </a:extLst>
          </p:cNvPr>
          <p:cNvSpPr/>
          <p:nvPr/>
        </p:nvSpPr>
        <p:spPr>
          <a:xfrm>
            <a:off x="310718" y="1762212"/>
            <a:ext cx="8631058" cy="1457530"/>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t>1. What do you need to treasure up and ponder this Christmas?</a:t>
            </a:r>
            <a:endParaRPr lang="en-US" sz="4200" i="1" dirty="0"/>
          </a:p>
        </p:txBody>
      </p:sp>
    </p:spTree>
    <p:extLst>
      <p:ext uri="{BB962C8B-B14F-4D97-AF65-F5344CB8AC3E}">
        <p14:creationId xmlns:p14="http://schemas.microsoft.com/office/powerpoint/2010/main" val="1871980577"/>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BADE2E-2772-4A77-8448-5FD6440A3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200" y="2636668"/>
            <a:ext cx="6319800" cy="4213200"/>
          </a:xfrm>
          <a:prstGeom prst="rect">
            <a:avLst/>
          </a:prstGeom>
        </p:spPr>
      </p:pic>
      <p:pic>
        <p:nvPicPr>
          <p:cNvPr id="5" name="Picture 4">
            <a:extLst>
              <a:ext uri="{FF2B5EF4-FFF2-40B4-BE49-F238E27FC236}">
                <a16:creationId xmlns:a16="http://schemas.microsoft.com/office/drawing/2014/main" id="{29CD90FD-366B-4BA0-A66E-94BBC5661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303" y="3262528"/>
            <a:ext cx="3355776" cy="4474366"/>
          </a:xfrm>
          <a:prstGeom prst="rect">
            <a:avLst/>
          </a:prstGeom>
          <a:scene3d>
            <a:camera prst="orthographicFront">
              <a:rot lat="0" lon="0" rev="0"/>
            </a:camera>
            <a:lightRig rig="threePt" dir="t"/>
          </a:scene3d>
        </p:spPr>
      </p:pic>
      <p:sp>
        <p:nvSpPr>
          <p:cNvPr id="6" name="TextBox 5">
            <a:extLst>
              <a:ext uri="{FF2B5EF4-FFF2-40B4-BE49-F238E27FC236}">
                <a16:creationId xmlns:a16="http://schemas.microsoft.com/office/drawing/2014/main" id="{72AE9ABB-8277-4D11-A903-6BE3570A3009}"/>
              </a:ext>
            </a:extLst>
          </p:cNvPr>
          <p:cNvSpPr txBox="1"/>
          <p:nvPr/>
        </p:nvSpPr>
        <p:spPr>
          <a:xfrm>
            <a:off x="124286" y="79899"/>
            <a:ext cx="8824406" cy="1569660"/>
          </a:xfrm>
          <a:prstGeom prst="rect">
            <a:avLst/>
          </a:prstGeom>
          <a:noFill/>
        </p:spPr>
        <p:txBody>
          <a:bodyPr wrap="square" rtlCol="0">
            <a:spAutoFit/>
          </a:bodyPr>
          <a:lstStyle/>
          <a:p>
            <a:r>
              <a:rPr lang="en-US" sz="2400" b="1" baseline="30000" dirty="0"/>
              <a:t>19 </a:t>
            </a:r>
            <a:r>
              <a:rPr lang="en-US" sz="2400" dirty="0"/>
              <a:t>But Mary treasured up all these things, pondering them in her heart. </a:t>
            </a:r>
            <a:r>
              <a:rPr lang="en-US" sz="2400" b="1" baseline="30000" dirty="0"/>
              <a:t>20 </a:t>
            </a:r>
            <a:r>
              <a:rPr lang="en-US" sz="2400" dirty="0"/>
              <a:t>And the shepherds returned, glorifying and praising God for all they had heard and seen, as it had been told them. </a:t>
            </a:r>
          </a:p>
          <a:p>
            <a:pPr algn="r"/>
            <a:r>
              <a:rPr lang="en-US" sz="2400" i="1" dirty="0"/>
              <a:t>Luke 2:19-20</a:t>
            </a:r>
          </a:p>
        </p:txBody>
      </p:sp>
      <p:sp>
        <p:nvSpPr>
          <p:cNvPr id="7" name="Rounded Rectangle 6">
            <a:extLst>
              <a:ext uri="{FF2B5EF4-FFF2-40B4-BE49-F238E27FC236}">
                <a16:creationId xmlns:a16="http://schemas.microsoft.com/office/drawing/2014/main" id="{7EE58C67-48C9-4B0C-9101-65F7CE147CCD}"/>
              </a:ext>
            </a:extLst>
          </p:cNvPr>
          <p:cNvSpPr/>
          <p:nvPr/>
        </p:nvSpPr>
        <p:spPr>
          <a:xfrm>
            <a:off x="310718" y="1762212"/>
            <a:ext cx="8631058" cy="1457530"/>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t>2. Who do you need to tell the Good News of the Kingdom to?</a:t>
            </a:r>
            <a:endParaRPr lang="en-US" sz="4200" i="1" dirty="0"/>
          </a:p>
        </p:txBody>
      </p:sp>
    </p:spTree>
    <p:extLst>
      <p:ext uri="{BB962C8B-B14F-4D97-AF65-F5344CB8AC3E}">
        <p14:creationId xmlns:p14="http://schemas.microsoft.com/office/powerpoint/2010/main" val="1886085868"/>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BADE2E-2772-4A77-8448-5FD6440A3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200" y="2636668"/>
            <a:ext cx="6319800" cy="4213200"/>
          </a:xfrm>
          <a:prstGeom prst="rect">
            <a:avLst/>
          </a:prstGeom>
        </p:spPr>
      </p:pic>
      <p:pic>
        <p:nvPicPr>
          <p:cNvPr id="5" name="Picture 4">
            <a:extLst>
              <a:ext uri="{FF2B5EF4-FFF2-40B4-BE49-F238E27FC236}">
                <a16:creationId xmlns:a16="http://schemas.microsoft.com/office/drawing/2014/main" id="{29CD90FD-366B-4BA0-A66E-94BBC5661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303" y="3262528"/>
            <a:ext cx="3355776" cy="4474366"/>
          </a:xfrm>
          <a:prstGeom prst="rect">
            <a:avLst/>
          </a:prstGeom>
          <a:scene3d>
            <a:camera prst="orthographicFront">
              <a:rot lat="0" lon="0" rev="0"/>
            </a:camera>
            <a:lightRig rig="threePt" dir="t"/>
          </a:scene3d>
        </p:spPr>
      </p:pic>
      <p:sp>
        <p:nvSpPr>
          <p:cNvPr id="6" name="TextBox 5">
            <a:extLst>
              <a:ext uri="{FF2B5EF4-FFF2-40B4-BE49-F238E27FC236}">
                <a16:creationId xmlns:a16="http://schemas.microsoft.com/office/drawing/2014/main" id="{72AE9ABB-8277-4D11-A903-6BE3570A3009}"/>
              </a:ext>
            </a:extLst>
          </p:cNvPr>
          <p:cNvSpPr txBox="1"/>
          <p:nvPr/>
        </p:nvSpPr>
        <p:spPr>
          <a:xfrm>
            <a:off x="124286" y="79899"/>
            <a:ext cx="8824406" cy="1569660"/>
          </a:xfrm>
          <a:prstGeom prst="rect">
            <a:avLst/>
          </a:prstGeom>
          <a:noFill/>
        </p:spPr>
        <p:txBody>
          <a:bodyPr wrap="square" rtlCol="0">
            <a:spAutoFit/>
          </a:bodyPr>
          <a:lstStyle/>
          <a:p>
            <a:r>
              <a:rPr lang="en-US" sz="2400" b="1" baseline="30000" dirty="0"/>
              <a:t>19 </a:t>
            </a:r>
            <a:r>
              <a:rPr lang="en-US" sz="2400" dirty="0"/>
              <a:t>But Mary treasured up all these things, pondering them in her heart. </a:t>
            </a:r>
            <a:r>
              <a:rPr lang="en-US" sz="2400" b="1" baseline="30000" dirty="0"/>
              <a:t>20 </a:t>
            </a:r>
            <a:r>
              <a:rPr lang="en-US" sz="2400" dirty="0"/>
              <a:t>And the shepherds returned, glorifying and praising God for all they had heard and seen, as it had been told them. </a:t>
            </a:r>
          </a:p>
          <a:p>
            <a:pPr algn="r"/>
            <a:r>
              <a:rPr lang="en-US" sz="2400" i="1" dirty="0"/>
              <a:t>Luke 2:19-20</a:t>
            </a:r>
          </a:p>
        </p:txBody>
      </p:sp>
      <p:sp>
        <p:nvSpPr>
          <p:cNvPr id="7" name="Rounded Rectangle 6">
            <a:extLst>
              <a:ext uri="{FF2B5EF4-FFF2-40B4-BE49-F238E27FC236}">
                <a16:creationId xmlns:a16="http://schemas.microsoft.com/office/drawing/2014/main" id="{7EE58C67-48C9-4B0C-9101-65F7CE147CCD}"/>
              </a:ext>
            </a:extLst>
          </p:cNvPr>
          <p:cNvSpPr/>
          <p:nvPr/>
        </p:nvSpPr>
        <p:spPr>
          <a:xfrm>
            <a:off x="310718" y="1762212"/>
            <a:ext cx="8631058" cy="1457530"/>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t>3. How do you need to align with the Good News heading into 2019?</a:t>
            </a:r>
            <a:endParaRPr lang="en-US" sz="4200" i="1" dirty="0"/>
          </a:p>
        </p:txBody>
      </p:sp>
    </p:spTree>
    <p:extLst>
      <p:ext uri="{BB962C8B-B14F-4D97-AF65-F5344CB8AC3E}">
        <p14:creationId xmlns:p14="http://schemas.microsoft.com/office/powerpoint/2010/main" val="99296796"/>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3387" y="0"/>
            <a:ext cx="11350774" cy="8513080"/>
          </a:xfrm>
          <a:prstGeom prst="rect">
            <a:avLst/>
          </a:prstGeom>
        </p:spPr>
      </p:pic>
      <p:sp>
        <p:nvSpPr>
          <p:cNvPr id="3" name="Rounded Rectangle 6">
            <a:extLst>
              <a:ext uri="{FF2B5EF4-FFF2-40B4-BE49-F238E27FC236}">
                <a16:creationId xmlns:a16="http://schemas.microsoft.com/office/drawing/2014/main" id="{1307BDD7-9368-4210-A28C-63204FB2102F}"/>
              </a:ext>
            </a:extLst>
          </p:cNvPr>
          <p:cNvSpPr/>
          <p:nvPr/>
        </p:nvSpPr>
        <p:spPr>
          <a:xfrm rot="10800000">
            <a:off x="310718" y="133151"/>
            <a:ext cx="8631058" cy="1331667"/>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Big Idea: The upside down birth of the King tells us what His Kingdom will be like!</a:t>
            </a:r>
            <a:endParaRPr kumimoji="0" lang="en-US" sz="36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737331"/>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387" y="0"/>
            <a:ext cx="11350774" cy="8513080"/>
          </a:xfrm>
          <a:prstGeom prst="rect">
            <a:avLst/>
          </a:prstGeom>
        </p:spPr>
      </p:pic>
      <p:sp>
        <p:nvSpPr>
          <p:cNvPr id="3" name="Rounded Rectangle 6">
            <a:extLst>
              <a:ext uri="{FF2B5EF4-FFF2-40B4-BE49-F238E27FC236}">
                <a16:creationId xmlns:a16="http://schemas.microsoft.com/office/drawing/2014/main" id="{1307BDD7-9368-4210-A28C-63204FB2102F}"/>
              </a:ext>
            </a:extLst>
          </p:cNvPr>
          <p:cNvSpPr/>
          <p:nvPr/>
        </p:nvSpPr>
        <p:spPr>
          <a:xfrm>
            <a:off x="310718" y="133151"/>
            <a:ext cx="8631058" cy="1331667"/>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Big Idea: The upside down birth of the King tells us what His Kingdom will be like!</a:t>
            </a:r>
            <a:endParaRPr kumimoji="0" lang="en-US" sz="36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36887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C2A5-97D1-4BD4-A46D-1552CBEA7A2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AA11B2-9B36-4508-AB1B-BB0510A644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 y="-3471169"/>
            <a:ext cx="11942003" cy="15212743"/>
          </a:xfrm>
        </p:spPr>
      </p:pic>
      <p:sp>
        <p:nvSpPr>
          <p:cNvPr id="4" name="TextBox 3">
            <a:extLst>
              <a:ext uri="{FF2B5EF4-FFF2-40B4-BE49-F238E27FC236}">
                <a16:creationId xmlns:a16="http://schemas.microsoft.com/office/drawing/2014/main" id="{631F4210-8767-4F29-8EE3-8B6F49F46966}"/>
              </a:ext>
            </a:extLst>
          </p:cNvPr>
          <p:cNvSpPr txBox="1"/>
          <p:nvPr/>
        </p:nvSpPr>
        <p:spPr>
          <a:xfrm>
            <a:off x="1882068" y="583459"/>
            <a:ext cx="1961965" cy="923330"/>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TextBox 5">
            <a:extLst>
              <a:ext uri="{FF2B5EF4-FFF2-40B4-BE49-F238E27FC236}">
                <a16:creationId xmlns:a16="http://schemas.microsoft.com/office/drawing/2014/main" id="{E4F44C81-743C-43E8-A802-798755CC763A}"/>
              </a:ext>
            </a:extLst>
          </p:cNvPr>
          <p:cNvSpPr txBox="1"/>
          <p:nvPr/>
        </p:nvSpPr>
        <p:spPr>
          <a:xfrm>
            <a:off x="2386136" y="1943685"/>
            <a:ext cx="1961965" cy="369332"/>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FB198EC1-602A-468A-AF53-0A6F47636687}"/>
              </a:ext>
            </a:extLst>
          </p:cNvPr>
          <p:cNvSpPr/>
          <p:nvPr/>
        </p:nvSpPr>
        <p:spPr>
          <a:xfrm>
            <a:off x="202224" y="5615658"/>
            <a:ext cx="4572000" cy="446276"/>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737CE3C-617D-4405-BBD5-8E6FF55AC567}"/>
              </a:ext>
            </a:extLst>
          </p:cNvPr>
          <p:cNvSpPr txBox="1"/>
          <p:nvPr/>
        </p:nvSpPr>
        <p:spPr>
          <a:xfrm>
            <a:off x="17265" y="3438681"/>
            <a:ext cx="3391760" cy="1477328"/>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Rectangle 2">
            <a:extLst>
              <a:ext uri="{FF2B5EF4-FFF2-40B4-BE49-F238E27FC236}">
                <a16:creationId xmlns:a16="http://schemas.microsoft.com/office/drawing/2014/main" id="{A5DFC9E1-8566-4D87-BA1D-201C059A9641}"/>
              </a:ext>
            </a:extLst>
          </p:cNvPr>
          <p:cNvSpPr/>
          <p:nvPr/>
        </p:nvSpPr>
        <p:spPr>
          <a:xfrm>
            <a:off x="211102" y="164669"/>
            <a:ext cx="4572000" cy="4401205"/>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white"/>
                </a:solidFill>
                <a:effectLst/>
                <a:uLnTx/>
                <a:uFillTx/>
                <a:latin typeface="Calibri" panose="020F0502020204030204"/>
                <a:ea typeface="+mn-ea"/>
                <a:cs typeface="+mn-cs"/>
              </a:rPr>
              <a:t>1 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In those days a decree went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out from Caesar Augustus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that all the world should be registered. </a:t>
            </a:r>
            <a:r>
              <a:rPr kumimoji="0" lang="en-US" sz="2800" b="1" i="0" u="none" strike="noStrike" kern="1200" cap="none" spc="0" normalizeH="0" baseline="30000" noProof="0" dirty="0">
                <a:ln>
                  <a:noFill/>
                </a:ln>
                <a:solidFill>
                  <a:prstClr val="white"/>
                </a:solidFill>
                <a:effectLst/>
                <a:uLnTx/>
                <a:uFillTx/>
                <a:latin typeface="Calibri" panose="020F0502020204030204"/>
                <a:ea typeface="+mn-ea"/>
                <a:cs typeface="+mn-cs"/>
              </a:rPr>
              <a:t>2 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This was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the first registration when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Quirinius was governor of Syr</a:t>
            </a: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ia. </a:t>
            </a:r>
            <a:r>
              <a:rPr lang="en-US" sz="2800" b="1" baseline="30000" dirty="0">
                <a:solidFill>
                  <a:schemeClr val="bg1"/>
                </a:solidFill>
              </a:rPr>
              <a:t>3 </a:t>
            </a:r>
            <a:r>
              <a:rPr lang="en-US" sz="2800" dirty="0">
                <a:solidFill>
                  <a:schemeClr val="bg1"/>
                </a:solidFill>
              </a:rPr>
              <a:t>And all went to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be registered, each to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his own town.</a:t>
            </a:r>
            <a:endParaRPr kumimoji="0" lang="en-US" sz="2800" b="0" i="0" u="none" strike="noStrike" kern="1200" cap="none" spc="0" normalizeH="0" baseline="0" noProof="0" dirty="0">
              <a:ln>
                <a:noFill/>
              </a:ln>
              <a:solidFill>
                <a:schemeClr val="bg1"/>
              </a:solidFill>
              <a:effectLst/>
              <a:uLnTx/>
              <a:uFillTx/>
              <a:latin typeface="Calibri" panose="020F0502020204030204"/>
            </a:endParaRPr>
          </a:p>
          <a:p>
            <a:r>
              <a:rPr lang="en-US" sz="2800" i="1" dirty="0">
                <a:solidFill>
                  <a:prstClr val="white"/>
                </a:solidFill>
                <a:latin typeface="Calibri" panose="020F0502020204030204" pitchFamily="34" charset="0"/>
                <a:ea typeface="Times New Roman" panose="02020603050405020304" pitchFamily="18" charset="0"/>
              </a:rPr>
              <a:t>Luke 2:1-3</a:t>
            </a:r>
            <a:endParaRPr lang="en-US" sz="2800" i="1" dirty="0">
              <a:solidFill>
                <a:prstClr val="white"/>
              </a:solidFill>
            </a:endParaRPr>
          </a:p>
        </p:txBody>
      </p:sp>
    </p:spTree>
    <p:extLst>
      <p:ext uri="{BB962C8B-B14F-4D97-AF65-F5344CB8AC3E}">
        <p14:creationId xmlns:p14="http://schemas.microsoft.com/office/powerpoint/2010/main" val="8760089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C2A5-97D1-4BD4-A46D-1552CBEA7A2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AA11B2-9B36-4508-AB1B-BB0510A644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 y="-3471169"/>
            <a:ext cx="11942003" cy="15212743"/>
          </a:xfrm>
        </p:spPr>
      </p:pic>
      <p:sp>
        <p:nvSpPr>
          <p:cNvPr id="4" name="TextBox 3">
            <a:extLst>
              <a:ext uri="{FF2B5EF4-FFF2-40B4-BE49-F238E27FC236}">
                <a16:creationId xmlns:a16="http://schemas.microsoft.com/office/drawing/2014/main" id="{631F4210-8767-4F29-8EE3-8B6F49F46966}"/>
              </a:ext>
            </a:extLst>
          </p:cNvPr>
          <p:cNvSpPr txBox="1"/>
          <p:nvPr/>
        </p:nvSpPr>
        <p:spPr>
          <a:xfrm>
            <a:off x="1882068" y="583459"/>
            <a:ext cx="1961965" cy="923330"/>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TextBox 5">
            <a:extLst>
              <a:ext uri="{FF2B5EF4-FFF2-40B4-BE49-F238E27FC236}">
                <a16:creationId xmlns:a16="http://schemas.microsoft.com/office/drawing/2014/main" id="{E4F44C81-743C-43E8-A802-798755CC763A}"/>
              </a:ext>
            </a:extLst>
          </p:cNvPr>
          <p:cNvSpPr txBox="1"/>
          <p:nvPr/>
        </p:nvSpPr>
        <p:spPr>
          <a:xfrm>
            <a:off x="2386136" y="1943685"/>
            <a:ext cx="1961965" cy="369332"/>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FB198EC1-602A-468A-AF53-0A6F47636687}"/>
              </a:ext>
            </a:extLst>
          </p:cNvPr>
          <p:cNvSpPr/>
          <p:nvPr/>
        </p:nvSpPr>
        <p:spPr>
          <a:xfrm>
            <a:off x="202224" y="5615658"/>
            <a:ext cx="4572000" cy="446276"/>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737CE3C-617D-4405-BBD5-8E6FF55AC567}"/>
              </a:ext>
            </a:extLst>
          </p:cNvPr>
          <p:cNvSpPr txBox="1"/>
          <p:nvPr/>
        </p:nvSpPr>
        <p:spPr>
          <a:xfrm>
            <a:off x="17265" y="3438681"/>
            <a:ext cx="3391760" cy="1477328"/>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Rectangle 2">
            <a:extLst>
              <a:ext uri="{FF2B5EF4-FFF2-40B4-BE49-F238E27FC236}">
                <a16:creationId xmlns:a16="http://schemas.microsoft.com/office/drawing/2014/main" id="{A5DFC9E1-8566-4D87-BA1D-201C059A9641}"/>
              </a:ext>
            </a:extLst>
          </p:cNvPr>
          <p:cNvSpPr/>
          <p:nvPr/>
        </p:nvSpPr>
        <p:spPr>
          <a:xfrm>
            <a:off x="211102" y="164669"/>
            <a:ext cx="4572000" cy="4401205"/>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white"/>
                </a:solidFill>
                <a:effectLst/>
                <a:uLnTx/>
                <a:uFillTx/>
                <a:latin typeface="Calibri" panose="020F0502020204030204"/>
                <a:ea typeface="+mn-ea"/>
                <a:cs typeface="+mn-cs"/>
              </a:rPr>
              <a:t>1 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In those days a decree went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out from Caesar Augustus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that all the world should be registered. </a:t>
            </a:r>
            <a:r>
              <a:rPr kumimoji="0" lang="en-US" sz="2800" b="1" i="0" u="none" strike="noStrike" kern="1200" cap="none" spc="0" normalizeH="0" baseline="30000" noProof="0" dirty="0">
                <a:ln>
                  <a:noFill/>
                </a:ln>
                <a:solidFill>
                  <a:prstClr val="white"/>
                </a:solidFill>
                <a:effectLst/>
                <a:uLnTx/>
                <a:uFillTx/>
                <a:latin typeface="Calibri" panose="020F0502020204030204"/>
                <a:ea typeface="+mn-ea"/>
                <a:cs typeface="+mn-cs"/>
              </a:rPr>
              <a:t>2 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This was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the first registration when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Quirinius was governor of Syr</a:t>
            </a: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ia. </a:t>
            </a:r>
            <a:r>
              <a:rPr lang="en-US" sz="2800" b="1" baseline="30000" dirty="0">
                <a:solidFill>
                  <a:schemeClr val="bg1"/>
                </a:solidFill>
              </a:rPr>
              <a:t>3 </a:t>
            </a:r>
            <a:r>
              <a:rPr lang="en-US" sz="2800" dirty="0">
                <a:solidFill>
                  <a:schemeClr val="bg1"/>
                </a:solidFill>
              </a:rPr>
              <a:t>And all went to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be registered, each to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his own town.</a:t>
            </a:r>
            <a:endParaRPr kumimoji="0" lang="en-US" sz="2800" b="0" i="0" u="none" strike="noStrike" kern="1200" cap="none" spc="0" normalizeH="0" baseline="0" noProof="0" dirty="0">
              <a:ln>
                <a:noFill/>
              </a:ln>
              <a:solidFill>
                <a:schemeClr val="bg1"/>
              </a:solidFill>
              <a:effectLst/>
              <a:uLnTx/>
              <a:uFillTx/>
              <a:latin typeface="Calibri" panose="020F0502020204030204"/>
            </a:endParaRPr>
          </a:p>
          <a:p>
            <a:r>
              <a:rPr lang="en-US" sz="2800" i="1" dirty="0">
                <a:solidFill>
                  <a:prstClr val="white"/>
                </a:solidFill>
                <a:latin typeface="Calibri" panose="020F0502020204030204" pitchFamily="34" charset="0"/>
                <a:ea typeface="Times New Roman" panose="02020603050405020304" pitchFamily="18" charset="0"/>
              </a:rPr>
              <a:t>Luke 2:1-3</a:t>
            </a:r>
            <a:endParaRPr lang="en-US" sz="2800" i="1" dirty="0">
              <a:solidFill>
                <a:prstClr val="white"/>
              </a:solidFill>
            </a:endParaRPr>
          </a:p>
        </p:txBody>
      </p:sp>
      <p:sp>
        <p:nvSpPr>
          <p:cNvPr id="9" name="Rounded Rectangle 6">
            <a:extLst>
              <a:ext uri="{FF2B5EF4-FFF2-40B4-BE49-F238E27FC236}">
                <a16:creationId xmlns:a16="http://schemas.microsoft.com/office/drawing/2014/main" id="{463808B9-60C0-43E5-8A0E-CA98BDB12F2D}"/>
              </a:ext>
            </a:extLst>
          </p:cNvPr>
          <p:cNvSpPr/>
          <p:nvPr/>
        </p:nvSpPr>
        <p:spPr>
          <a:xfrm>
            <a:off x="4492100" y="164669"/>
            <a:ext cx="4449675" cy="6535125"/>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en-US" sz="2400" dirty="0"/>
              <a:t>No account of this registration in Roman records.</a:t>
            </a:r>
          </a:p>
          <a:p>
            <a:pPr marL="342900" indent="-342900">
              <a:buFont typeface="Wingdings" panose="05000000000000000000" pitchFamily="2" charset="2"/>
              <a:buChar char="Ø"/>
            </a:pPr>
            <a:r>
              <a:rPr lang="en-US" sz="2400" dirty="0"/>
              <a:t>Registrations were done about every 14 years.</a:t>
            </a:r>
          </a:p>
          <a:p>
            <a:pPr marL="342900" indent="-342900">
              <a:buFont typeface="Wingdings" panose="05000000000000000000" pitchFamily="2" charset="2"/>
              <a:buChar char="Ø"/>
            </a:pPr>
            <a:r>
              <a:rPr lang="en-US" sz="2400" dirty="0"/>
              <a:t>Justin Martyr and Tertullian say this was in the Roman records.</a:t>
            </a:r>
          </a:p>
          <a:p>
            <a:pPr marL="342900" indent="-342900">
              <a:buFont typeface="Wingdings" panose="05000000000000000000" pitchFamily="2" charset="2"/>
              <a:buChar char="Ø"/>
            </a:pPr>
            <a:r>
              <a:rPr lang="en-US" sz="2400" dirty="0"/>
              <a:t>Tacitus places Quirinius in this region at this time.</a:t>
            </a:r>
          </a:p>
          <a:p>
            <a:pPr marL="342900" indent="-342900">
              <a:buFont typeface="Wingdings" panose="05000000000000000000" pitchFamily="2" charset="2"/>
              <a:buChar char="Ø"/>
            </a:pPr>
            <a:r>
              <a:rPr lang="en-US" sz="2400" dirty="0"/>
              <a:t>Span between recorded registrations was very long.</a:t>
            </a:r>
          </a:p>
          <a:p>
            <a:pPr marL="342900" indent="-342900">
              <a:buFont typeface="Wingdings" panose="05000000000000000000" pitchFamily="2" charset="2"/>
              <a:buChar char="Ø"/>
            </a:pPr>
            <a:r>
              <a:rPr lang="en-US" sz="2400" dirty="0"/>
              <a:t>80% of events during this period in Roman records were destroyed.</a:t>
            </a:r>
          </a:p>
          <a:p>
            <a:pPr marL="342900" indent="-342900">
              <a:buFont typeface="Wingdings" panose="05000000000000000000" pitchFamily="2" charset="2"/>
              <a:buChar char="Ø"/>
            </a:pPr>
            <a:r>
              <a:rPr lang="en-US" sz="2400" dirty="0"/>
              <a:t>No reason to doubt this account!</a:t>
            </a:r>
            <a:endParaRPr lang="en-US" sz="2800" dirty="0"/>
          </a:p>
        </p:txBody>
      </p:sp>
    </p:spTree>
    <p:extLst>
      <p:ext uri="{BB962C8B-B14F-4D97-AF65-F5344CB8AC3E}">
        <p14:creationId xmlns:p14="http://schemas.microsoft.com/office/powerpoint/2010/main" val="1829794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C2A5-97D1-4BD4-A46D-1552CBEA7A2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AA11B2-9B36-4508-AB1B-BB0510A644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 y="-3471169"/>
            <a:ext cx="11942003" cy="15212743"/>
          </a:xfrm>
        </p:spPr>
      </p:pic>
      <p:sp>
        <p:nvSpPr>
          <p:cNvPr id="4" name="TextBox 3">
            <a:extLst>
              <a:ext uri="{FF2B5EF4-FFF2-40B4-BE49-F238E27FC236}">
                <a16:creationId xmlns:a16="http://schemas.microsoft.com/office/drawing/2014/main" id="{631F4210-8767-4F29-8EE3-8B6F49F46966}"/>
              </a:ext>
            </a:extLst>
          </p:cNvPr>
          <p:cNvSpPr txBox="1"/>
          <p:nvPr/>
        </p:nvSpPr>
        <p:spPr>
          <a:xfrm>
            <a:off x="1882068" y="583459"/>
            <a:ext cx="1961965" cy="923330"/>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TextBox 5">
            <a:extLst>
              <a:ext uri="{FF2B5EF4-FFF2-40B4-BE49-F238E27FC236}">
                <a16:creationId xmlns:a16="http://schemas.microsoft.com/office/drawing/2014/main" id="{E4F44C81-743C-43E8-A802-798755CC763A}"/>
              </a:ext>
            </a:extLst>
          </p:cNvPr>
          <p:cNvSpPr txBox="1"/>
          <p:nvPr/>
        </p:nvSpPr>
        <p:spPr>
          <a:xfrm>
            <a:off x="2386136" y="1943685"/>
            <a:ext cx="1961965" cy="369332"/>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FB198EC1-602A-468A-AF53-0A6F47636687}"/>
              </a:ext>
            </a:extLst>
          </p:cNvPr>
          <p:cNvSpPr/>
          <p:nvPr/>
        </p:nvSpPr>
        <p:spPr>
          <a:xfrm>
            <a:off x="202224" y="5615658"/>
            <a:ext cx="4572000" cy="446276"/>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737CE3C-617D-4405-BBD5-8E6FF55AC567}"/>
              </a:ext>
            </a:extLst>
          </p:cNvPr>
          <p:cNvSpPr txBox="1"/>
          <p:nvPr/>
        </p:nvSpPr>
        <p:spPr>
          <a:xfrm>
            <a:off x="17265" y="3438681"/>
            <a:ext cx="3391760" cy="1477328"/>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Rectangle 2">
            <a:extLst>
              <a:ext uri="{FF2B5EF4-FFF2-40B4-BE49-F238E27FC236}">
                <a16:creationId xmlns:a16="http://schemas.microsoft.com/office/drawing/2014/main" id="{A5DFC9E1-8566-4D87-BA1D-201C059A9641}"/>
              </a:ext>
            </a:extLst>
          </p:cNvPr>
          <p:cNvSpPr/>
          <p:nvPr/>
        </p:nvSpPr>
        <p:spPr>
          <a:xfrm>
            <a:off x="211102" y="164669"/>
            <a:ext cx="4572000" cy="4401205"/>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white"/>
                </a:solidFill>
                <a:effectLst/>
                <a:uLnTx/>
                <a:uFillTx/>
                <a:latin typeface="Calibri" panose="020F0502020204030204"/>
                <a:ea typeface="+mn-ea"/>
                <a:cs typeface="+mn-cs"/>
              </a:rPr>
              <a:t>1 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In those days a decree went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out from Caesar Augustus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that all the world should be registered. </a:t>
            </a:r>
            <a:r>
              <a:rPr kumimoji="0" lang="en-US" sz="2800" b="1" i="0" u="none" strike="noStrike" kern="1200" cap="none" spc="0" normalizeH="0" baseline="30000" noProof="0" dirty="0">
                <a:ln>
                  <a:noFill/>
                </a:ln>
                <a:solidFill>
                  <a:prstClr val="white"/>
                </a:solidFill>
                <a:effectLst/>
                <a:uLnTx/>
                <a:uFillTx/>
                <a:latin typeface="Calibri" panose="020F0502020204030204"/>
                <a:ea typeface="+mn-ea"/>
                <a:cs typeface="+mn-cs"/>
              </a:rPr>
              <a:t>2 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This was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the first registration when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Quirinius was governor of Syr</a:t>
            </a: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ia. </a:t>
            </a:r>
            <a:r>
              <a:rPr lang="en-US" sz="2800" b="1" baseline="30000" dirty="0">
                <a:solidFill>
                  <a:schemeClr val="bg1"/>
                </a:solidFill>
              </a:rPr>
              <a:t>3 </a:t>
            </a:r>
            <a:r>
              <a:rPr lang="en-US" sz="2800" dirty="0">
                <a:solidFill>
                  <a:schemeClr val="bg1"/>
                </a:solidFill>
              </a:rPr>
              <a:t>And all went to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be registered, each to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his own town.</a:t>
            </a:r>
            <a:endParaRPr kumimoji="0" lang="en-US" sz="2800" b="0" i="0" u="none" strike="noStrike" kern="1200" cap="none" spc="0" normalizeH="0" baseline="0" noProof="0" dirty="0">
              <a:ln>
                <a:noFill/>
              </a:ln>
              <a:solidFill>
                <a:schemeClr val="bg1"/>
              </a:solidFill>
              <a:effectLst/>
              <a:uLnTx/>
              <a:uFillTx/>
              <a:latin typeface="Calibri" panose="020F0502020204030204"/>
            </a:endParaRPr>
          </a:p>
          <a:p>
            <a:r>
              <a:rPr lang="en-US" sz="2800" i="1" dirty="0">
                <a:solidFill>
                  <a:prstClr val="white"/>
                </a:solidFill>
                <a:latin typeface="Calibri" panose="020F0502020204030204" pitchFamily="34" charset="0"/>
                <a:ea typeface="Times New Roman" panose="02020603050405020304" pitchFamily="18" charset="0"/>
              </a:rPr>
              <a:t>Luke 2:1-3</a:t>
            </a:r>
            <a:endParaRPr lang="en-US" sz="2800" i="1" dirty="0">
              <a:solidFill>
                <a:prstClr val="white"/>
              </a:solidFill>
            </a:endParaRPr>
          </a:p>
        </p:txBody>
      </p:sp>
      <p:sp>
        <p:nvSpPr>
          <p:cNvPr id="9" name="Rounded Rectangle 6">
            <a:extLst>
              <a:ext uri="{FF2B5EF4-FFF2-40B4-BE49-F238E27FC236}">
                <a16:creationId xmlns:a16="http://schemas.microsoft.com/office/drawing/2014/main" id="{463808B9-60C0-43E5-8A0E-CA98BDB12F2D}"/>
              </a:ext>
            </a:extLst>
          </p:cNvPr>
          <p:cNvSpPr/>
          <p:nvPr/>
        </p:nvSpPr>
        <p:spPr>
          <a:xfrm>
            <a:off x="328474" y="4565874"/>
            <a:ext cx="8613301" cy="2133920"/>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Caesar Augustus was ruling, but God was REALLY in charge, using Caesar’s edict to move Mary and Joseph eighty miles from Nazareth to Bethlehem to fulfill His Word.</a:t>
            </a:r>
          </a:p>
        </p:txBody>
      </p:sp>
    </p:spTree>
    <p:extLst>
      <p:ext uri="{BB962C8B-B14F-4D97-AF65-F5344CB8AC3E}">
        <p14:creationId xmlns:p14="http://schemas.microsoft.com/office/powerpoint/2010/main" val="139897959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C2A5-97D1-4BD4-A46D-1552CBEA7A2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AA11B2-9B36-4508-AB1B-BB0510A644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 y="-3471169"/>
            <a:ext cx="11942003" cy="15212743"/>
          </a:xfrm>
        </p:spPr>
      </p:pic>
      <p:sp>
        <p:nvSpPr>
          <p:cNvPr id="4" name="TextBox 3">
            <a:extLst>
              <a:ext uri="{FF2B5EF4-FFF2-40B4-BE49-F238E27FC236}">
                <a16:creationId xmlns:a16="http://schemas.microsoft.com/office/drawing/2014/main" id="{631F4210-8767-4F29-8EE3-8B6F49F46966}"/>
              </a:ext>
            </a:extLst>
          </p:cNvPr>
          <p:cNvSpPr txBox="1"/>
          <p:nvPr/>
        </p:nvSpPr>
        <p:spPr>
          <a:xfrm>
            <a:off x="1882068" y="583459"/>
            <a:ext cx="1961965" cy="923330"/>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TextBox 5">
            <a:extLst>
              <a:ext uri="{FF2B5EF4-FFF2-40B4-BE49-F238E27FC236}">
                <a16:creationId xmlns:a16="http://schemas.microsoft.com/office/drawing/2014/main" id="{E4F44C81-743C-43E8-A802-798755CC763A}"/>
              </a:ext>
            </a:extLst>
          </p:cNvPr>
          <p:cNvSpPr txBox="1"/>
          <p:nvPr/>
        </p:nvSpPr>
        <p:spPr>
          <a:xfrm>
            <a:off x="2386136" y="1943685"/>
            <a:ext cx="1961965" cy="369332"/>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FB198EC1-602A-468A-AF53-0A6F47636687}"/>
              </a:ext>
            </a:extLst>
          </p:cNvPr>
          <p:cNvSpPr/>
          <p:nvPr/>
        </p:nvSpPr>
        <p:spPr>
          <a:xfrm>
            <a:off x="202224" y="5615658"/>
            <a:ext cx="4572000" cy="446276"/>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737CE3C-617D-4405-BBD5-8E6FF55AC567}"/>
              </a:ext>
            </a:extLst>
          </p:cNvPr>
          <p:cNvSpPr txBox="1"/>
          <p:nvPr/>
        </p:nvSpPr>
        <p:spPr>
          <a:xfrm>
            <a:off x="17265" y="3438681"/>
            <a:ext cx="3391760" cy="1477328"/>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Rectangle 2">
            <a:extLst>
              <a:ext uri="{FF2B5EF4-FFF2-40B4-BE49-F238E27FC236}">
                <a16:creationId xmlns:a16="http://schemas.microsoft.com/office/drawing/2014/main" id="{A5DFC9E1-8566-4D87-BA1D-201C059A9641}"/>
              </a:ext>
            </a:extLst>
          </p:cNvPr>
          <p:cNvSpPr/>
          <p:nvPr/>
        </p:nvSpPr>
        <p:spPr>
          <a:xfrm>
            <a:off x="211102" y="164669"/>
            <a:ext cx="4572000" cy="4832092"/>
          </a:xfrm>
          <a:prstGeom prst="rect">
            <a:avLst/>
          </a:prstGeom>
        </p:spPr>
        <p:txBody>
          <a:bodyPr>
            <a:spAutoFit/>
          </a:bodyPr>
          <a:lstStyle/>
          <a:p>
            <a:pPr lvl="0"/>
            <a:r>
              <a:rPr lang="en-US" sz="2800" b="1" baseline="30000" dirty="0">
                <a:solidFill>
                  <a:schemeClr val="bg1"/>
                </a:solidFill>
              </a:rPr>
              <a:t>4 </a:t>
            </a:r>
            <a:r>
              <a:rPr lang="en-US" sz="2800" dirty="0">
                <a:solidFill>
                  <a:schemeClr val="bg1"/>
                </a:solidFill>
              </a:rPr>
              <a:t>And Joseph also went up from Galilee, from the town of Nazareth, to Judea, to </a:t>
            </a:r>
          </a:p>
          <a:p>
            <a:pPr lvl="0"/>
            <a:r>
              <a:rPr lang="en-US" sz="2800" dirty="0">
                <a:solidFill>
                  <a:schemeClr val="bg1"/>
                </a:solidFill>
              </a:rPr>
              <a:t>the city of David, which is called Bethlehem, because </a:t>
            </a:r>
          </a:p>
          <a:p>
            <a:pPr lvl="0"/>
            <a:r>
              <a:rPr lang="en-US" sz="2800" dirty="0">
                <a:solidFill>
                  <a:schemeClr val="bg1"/>
                </a:solidFill>
              </a:rPr>
              <a:t>he was of the house and lineage of David, </a:t>
            </a:r>
            <a:r>
              <a:rPr lang="en-US" sz="2800" b="1" baseline="30000" dirty="0">
                <a:solidFill>
                  <a:schemeClr val="bg1"/>
                </a:solidFill>
              </a:rPr>
              <a:t>5 </a:t>
            </a:r>
            <a:r>
              <a:rPr lang="en-US" sz="2800" dirty="0">
                <a:solidFill>
                  <a:schemeClr val="bg1"/>
                </a:solidFill>
              </a:rPr>
              <a:t>to be registered with Mary, </a:t>
            </a:r>
          </a:p>
          <a:p>
            <a:pPr lvl="0"/>
            <a:r>
              <a:rPr lang="en-US" sz="2800" dirty="0">
                <a:solidFill>
                  <a:schemeClr val="bg1"/>
                </a:solidFill>
              </a:rPr>
              <a:t>his betrothed, who </a:t>
            </a:r>
          </a:p>
          <a:p>
            <a:pPr lvl="0"/>
            <a:r>
              <a:rPr lang="en-US" sz="2800" dirty="0">
                <a:solidFill>
                  <a:schemeClr val="bg1"/>
                </a:solidFill>
              </a:rPr>
              <a:t>was with child. </a:t>
            </a:r>
          </a:p>
          <a:p>
            <a:pPr lvl="0"/>
            <a:r>
              <a:rPr lang="en-US" sz="2800" i="1" dirty="0">
                <a:solidFill>
                  <a:prstClr val="white"/>
                </a:solidFill>
                <a:latin typeface="Calibri" panose="020F0502020204030204" pitchFamily="34" charset="0"/>
                <a:ea typeface="Times New Roman" panose="02020603050405020304" pitchFamily="18" charset="0"/>
              </a:rPr>
              <a:t>Luke 2:4-5</a:t>
            </a:r>
            <a:endParaRPr lang="en-US" sz="2800" i="1" dirty="0">
              <a:solidFill>
                <a:prstClr val="white"/>
              </a:solidFill>
            </a:endParaRPr>
          </a:p>
        </p:txBody>
      </p:sp>
    </p:spTree>
    <p:extLst>
      <p:ext uri="{BB962C8B-B14F-4D97-AF65-F5344CB8AC3E}">
        <p14:creationId xmlns:p14="http://schemas.microsoft.com/office/powerpoint/2010/main" val="615789067"/>
      </p:ext>
    </p:extLst>
  </p:cSld>
  <p:clrMapOvr>
    <a:masterClrMapping/>
  </p:clrMapOvr>
  <p:transition>
    <p:fade/>
  </p:transition>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1362</Words>
  <Application>Microsoft Office PowerPoint</Application>
  <PresentationFormat>On-screen Show (4:3)</PresentationFormat>
  <Paragraphs>404</Paragraphs>
  <Slides>54</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54</vt:i4>
      </vt:variant>
    </vt:vector>
  </HeadingPairs>
  <TitlesOfParts>
    <vt:vector size="65" baseType="lpstr">
      <vt:lpstr>Arial</vt:lpstr>
      <vt:lpstr>Calibri</vt:lpstr>
      <vt:lpstr>Calibri Light</vt:lpstr>
      <vt:lpstr>Kingthings Exeter</vt:lpstr>
      <vt:lpstr>Lucida Calligraphy</vt:lpstr>
      <vt:lpstr>Tw Cen MT</vt:lpstr>
      <vt:lpstr>Ubuntu</vt:lpstr>
      <vt:lpstr>Wingdings</vt:lpstr>
      <vt:lpstr>3_Office Theme</vt:lpstr>
      <vt:lpstr>7_Office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vt:lpstr>
      <vt:lpstr>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HOPE COMMUNITY CHURCH</dc:creator>
  <cp:lastModifiedBy> </cp:lastModifiedBy>
  <cp:revision>27</cp:revision>
  <dcterms:created xsi:type="dcterms:W3CDTF">2018-12-14T19:42:08Z</dcterms:created>
  <dcterms:modified xsi:type="dcterms:W3CDTF">2018-12-17T17:20:43Z</dcterms:modified>
</cp:coreProperties>
</file>