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9" r:id="rId2"/>
  </p:sldMasterIdLst>
  <p:notesMasterIdLst>
    <p:notesMasterId r:id="rId34"/>
  </p:notesMasterIdLst>
  <p:sldIdLst>
    <p:sldId id="885" r:id="rId3"/>
    <p:sldId id="1950" r:id="rId4"/>
    <p:sldId id="1952" r:id="rId5"/>
    <p:sldId id="862" r:id="rId6"/>
    <p:sldId id="1299" r:id="rId7"/>
    <p:sldId id="1370" r:id="rId8"/>
    <p:sldId id="1371" r:id="rId9"/>
    <p:sldId id="1358" r:id="rId10"/>
    <p:sldId id="1356" r:id="rId11"/>
    <p:sldId id="1360" r:id="rId12"/>
    <p:sldId id="1364" r:id="rId13"/>
    <p:sldId id="1365" r:id="rId14"/>
    <p:sldId id="1366" r:id="rId15"/>
    <p:sldId id="1378" r:id="rId16"/>
    <p:sldId id="1361" r:id="rId17"/>
    <p:sldId id="1363" r:id="rId18"/>
    <p:sldId id="1367" r:id="rId19"/>
    <p:sldId id="1377" r:id="rId20"/>
    <p:sldId id="1368" r:id="rId21"/>
    <p:sldId id="1369" r:id="rId22"/>
    <p:sldId id="1379" r:id="rId23"/>
    <p:sldId id="1362" r:id="rId24"/>
    <p:sldId id="1374" r:id="rId25"/>
    <p:sldId id="1372" r:id="rId26"/>
    <p:sldId id="1373" r:id="rId27"/>
    <p:sldId id="1376" r:id="rId28"/>
    <p:sldId id="1354" r:id="rId29"/>
    <p:sldId id="1955" r:id="rId30"/>
    <p:sldId id="1954" r:id="rId31"/>
    <p:sldId id="1352" r:id="rId32"/>
    <p:sldId id="1953" r:id="rId33"/>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EBDF"/>
    <a:srgbClr val="192B3F"/>
    <a:srgbClr val="638D8F"/>
    <a:srgbClr val="1F334E"/>
    <a:srgbClr val="026490"/>
    <a:srgbClr val="2F5697"/>
    <a:srgbClr val="2B528B"/>
    <a:srgbClr val="25A0CB"/>
    <a:srgbClr val="C8780E"/>
    <a:srgbClr val="F1E8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660"/>
  </p:normalViewPr>
  <p:slideViewPr>
    <p:cSldViewPr snapToGrid="0">
      <p:cViewPr varScale="1">
        <p:scale>
          <a:sx n="86" d="100"/>
          <a:sy n="86" d="100"/>
        </p:scale>
        <p:origin x="1032" y="62"/>
      </p:cViewPr>
      <p:guideLst>
        <p:guide orient="horz" pos="2160"/>
        <p:guide pos="2880"/>
      </p:guideLst>
    </p:cSldViewPr>
  </p:slideViewPr>
  <p:notesTextViewPr>
    <p:cViewPr>
      <p:scale>
        <a:sx n="3" d="2"/>
        <a:sy n="3" d="2"/>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t>11/25/2018</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DCFE2-C9D0-4AE0-B544-5325F537659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60"/>
            <a:ext cx="9138228" cy="6854883"/>
          </a:xfrm>
          <a:prstGeom prst="rect">
            <a:avLst/>
          </a:prstGeom>
          <a:noFill/>
        </p:spPr>
      </p:pic>
      <p:sp>
        <p:nvSpPr>
          <p:cNvPr id="9" name="Rectangle 8">
            <a:extLst>
              <a:ext uri="{FF2B5EF4-FFF2-40B4-BE49-F238E27FC236}">
                <a16:creationId xmlns:a16="http://schemas.microsoft.com/office/drawing/2014/main" id="{27FD6E0A-F623-4264-A47E-1AFC0B5F0227}"/>
              </a:ext>
            </a:extLst>
          </p:cNvPr>
          <p:cNvSpPr/>
          <p:nvPr userDrawn="1"/>
        </p:nvSpPr>
        <p:spPr>
          <a:xfrm>
            <a:off x="-205098" y="171691"/>
            <a:ext cx="9460889" cy="107698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a:extLst>
              <a:ext uri="{FF2B5EF4-FFF2-40B4-BE49-F238E27FC236}">
                <a16:creationId xmlns:a16="http://schemas.microsoft.com/office/drawing/2014/main" id="{8F3D58B6-739D-4C03-BE4D-B8B8A79C0591}"/>
              </a:ext>
            </a:extLst>
          </p:cNvPr>
          <p:cNvSpPr>
            <a:spLocks noGrp="1"/>
          </p:cNvSpPr>
          <p:nvPr>
            <p:ph type="title"/>
          </p:nvPr>
        </p:nvSpPr>
        <p:spPr>
          <a:xfrm>
            <a:off x="202225" y="67011"/>
            <a:ext cx="8830682" cy="1325563"/>
          </a:xfrm>
        </p:spPr>
        <p:txBody>
          <a:bodyPr/>
          <a:lstStyle>
            <a:lvl1pPr>
              <a:defRPr b="0" cap="all" baseline="0">
                <a:solidFill>
                  <a:schemeClr val="bg1"/>
                </a:solidFill>
                <a:latin typeface="Tw Cen MT" panose="020B0602020104020603"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99FFF2D-EBEC-4901-B3D4-3F5223EA7DFB}"/>
              </a:ext>
            </a:extLst>
          </p:cNvPr>
          <p:cNvSpPr/>
          <p:nvPr userDrawn="1"/>
        </p:nvSpPr>
        <p:spPr>
          <a:xfrm>
            <a:off x="128187"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Content Placeholder 2">
            <a:extLst>
              <a:ext uri="{FF2B5EF4-FFF2-40B4-BE49-F238E27FC236}">
                <a16:creationId xmlns:a16="http://schemas.microsoft.com/office/drawing/2014/main" id="{17622F7B-EE07-4788-B5A8-B42B48121635}"/>
              </a:ext>
            </a:extLst>
          </p:cNvPr>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78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21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834792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251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68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41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4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 y="2166"/>
            <a:ext cx="9138228" cy="6853671"/>
          </a:xfrm>
          <a:prstGeom prst="rect">
            <a:avLst/>
          </a:prstGeom>
          <a:noFill/>
        </p:spPr>
      </p:pic>
      <p:sp>
        <p:nvSpPr>
          <p:cNvPr id="2" name="Title 1"/>
          <p:cNvSpPr>
            <a:spLocks noGrp="1"/>
          </p:cNvSpPr>
          <p:nvPr>
            <p:ph type="title"/>
          </p:nvPr>
        </p:nvSpPr>
        <p:spPr>
          <a:xfrm>
            <a:off x="202225" y="67011"/>
            <a:ext cx="8830682" cy="1325563"/>
          </a:xfrm>
        </p:spPr>
        <p:txBody>
          <a:bodyPr>
            <a:noAutofit/>
          </a:bodyPr>
          <a:lstStyle>
            <a:lvl1pPr>
              <a:defRPr sz="5500" b="0" cap="all" baseline="0">
                <a:solidFill>
                  <a:srgbClr val="638D8F"/>
                </a:solidFill>
                <a:effectLst/>
                <a:latin typeface="Kingthings Exeter" panose="02000000000000000000" pitchFamily="2" charset="0"/>
              </a:defRPr>
            </a:lvl1pPr>
          </a:lstStyle>
          <a:p>
            <a:r>
              <a:rPr lang="en-US" dirty="0"/>
              <a:t>Click to edit Master title</a:t>
            </a:r>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t>11/25/2018</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5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93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11/25/2018</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11/25/2018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009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Tree>
    <p:extLst>
      <p:ext uri="{BB962C8B-B14F-4D97-AF65-F5344CB8AC3E}">
        <p14:creationId xmlns:p14="http://schemas.microsoft.com/office/powerpoint/2010/main" val="68630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Theophilus: Friend of God</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sz="2400" b="1" dirty="0"/>
              <a:t>Luke 1:1-4   </a:t>
            </a:r>
            <a:r>
              <a:rPr lang="en-US" sz="2400" b="1" baseline="30000" dirty="0"/>
              <a:t>1 </a:t>
            </a:r>
            <a:r>
              <a:rPr lang="en-US" sz="2400" dirty="0"/>
              <a:t>Inasmuch as many have undertaken to compile a narrative of the things that have been accomplished among us, </a:t>
            </a:r>
            <a:r>
              <a:rPr lang="en-US" sz="2400" b="1" baseline="30000" dirty="0"/>
              <a:t>2 </a:t>
            </a:r>
            <a:r>
              <a:rPr lang="en-US" sz="2400" dirty="0"/>
              <a:t>just as those who from the beginning were eyewitnesses and ministers of the word have delivered them to us, </a:t>
            </a:r>
            <a:r>
              <a:rPr lang="en-US" sz="2400" b="1" baseline="30000" dirty="0"/>
              <a:t>3 </a:t>
            </a:r>
            <a:r>
              <a:rPr lang="en-US" sz="2400" dirty="0"/>
              <a:t>it seemed good to me also, having followed all things closely for some time past, to write an orderly account for you, most excellent </a:t>
            </a:r>
            <a:r>
              <a:rPr lang="en-US" sz="3600" b="1" i="1" dirty="0"/>
              <a:t>Theophilus</a:t>
            </a:r>
            <a:r>
              <a:rPr lang="en-US" sz="2400" dirty="0"/>
              <a:t>, </a:t>
            </a:r>
            <a:r>
              <a:rPr lang="en-US" sz="2400" b="1" baseline="30000" dirty="0"/>
              <a:t>4 </a:t>
            </a:r>
            <a:r>
              <a:rPr lang="en-US" sz="2400" dirty="0"/>
              <a:t>that you may have certainty concerning the things you have been taught.</a:t>
            </a:r>
          </a:p>
        </p:txBody>
      </p:sp>
      <p:sp>
        <p:nvSpPr>
          <p:cNvPr id="7" name="Rounded Rectangle 6">
            <a:extLst>
              <a:ext uri="{FF2B5EF4-FFF2-40B4-BE49-F238E27FC236}">
                <a16:creationId xmlns:a16="http://schemas.microsoft.com/office/drawing/2014/main" id="{3CD40204-646D-46FC-9513-4B2D947447AB}"/>
              </a:ext>
            </a:extLst>
          </p:cNvPr>
          <p:cNvSpPr/>
          <p:nvPr/>
        </p:nvSpPr>
        <p:spPr>
          <a:xfrm>
            <a:off x="202226" y="3941685"/>
            <a:ext cx="8686921" cy="2849306"/>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Acts 1:1-3   </a:t>
            </a:r>
            <a:r>
              <a:rPr kumimoji="0" lang="en-US" sz="2400" b="1" i="0" u="none" strike="noStrike" kern="1200" cap="none" spc="0" normalizeH="0" baseline="30000" noProof="0" dirty="0">
                <a:ln>
                  <a:noFill/>
                </a:ln>
                <a:solidFill>
                  <a:prstClr val="white"/>
                </a:solidFill>
                <a:effectLst/>
                <a:uLnTx/>
                <a:uFillTx/>
                <a:latin typeface="Calibri" panose="020F0502020204030204"/>
                <a:ea typeface="+mn-ea"/>
                <a:cs typeface="+mn-cs"/>
              </a:rPr>
              <a:t>1 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In the first book, O </a:t>
            </a:r>
            <a:r>
              <a:rPr kumimoji="0" lang="en-US" sz="3600" b="1" i="1" u="none" strike="noStrike" kern="1200" cap="none" spc="0" normalizeH="0" baseline="0" noProof="0" dirty="0">
                <a:ln>
                  <a:noFill/>
                </a:ln>
                <a:solidFill>
                  <a:prstClr val="white"/>
                </a:solidFill>
                <a:effectLst/>
                <a:uLnTx/>
                <a:uFillTx/>
                <a:latin typeface="Calibri" panose="020F0502020204030204"/>
                <a:ea typeface="+mn-ea"/>
                <a:cs typeface="+mn-cs"/>
              </a:rPr>
              <a:t>Theophilus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I have dealt with all that Jesus began to do and teach, </a:t>
            </a:r>
            <a:r>
              <a:rPr kumimoji="0" lang="en-US" sz="2400" b="1"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until the day when he was taken up, after he had given commands through the Holy Spirit to the apostles whom he had chosen. </a:t>
            </a:r>
            <a:r>
              <a:rPr kumimoji="0" lang="en-US" sz="2400" b="1" i="0" u="none" strike="noStrike" kern="1200" cap="none" spc="0" normalizeH="0" baseline="30000" noProof="0" dirty="0">
                <a:ln>
                  <a:noFill/>
                </a:ln>
                <a:solidFill>
                  <a:prstClr val="white"/>
                </a:solidFill>
                <a:effectLst/>
                <a:uLnTx/>
                <a:uFillTx/>
                <a:latin typeface="Calibri" panose="020F0502020204030204"/>
                <a:ea typeface="+mn-ea"/>
                <a:cs typeface="+mn-cs"/>
              </a:rPr>
              <a:t>3 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He presented himself alive to them after his suffering by many proofs, appearing to them during forty days and speaking about the kingdom of God.                                                           </a:t>
            </a:r>
          </a:p>
        </p:txBody>
      </p:sp>
    </p:spTree>
    <p:extLst>
      <p:ext uri="{BB962C8B-B14F-4D97-AF65-F5344CB8AC3E}">
        <p14:creationId xmlns:p14="http://schemas.microsoft.com/office/powerpoint/2010/main" val="23451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1:1-4</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1 </a:t>
            </a:r>
            <a:r>
              <a:rPr lang="en-US" dirty="0"/>
              <a:t>Inasmuch as many have undertaken to compile a narrative of the things that have been accomplished among us, </a:t>
            </a:r>
            <a:r>
              <a:rPr lang="en-US" b="1" baseline="30000" dirty="0"/>
              <a:t>2 </a:t>
            </a:r>
            <a:r>
              <a:rPr lang="en-US" dirty="0"/>
              <a:t>just as those who </a:t>
            </a:r>
            <a:r>
              <a:rPr lang="en-US" sz="3600" b="1" i="1" dirty="0"/>
              <a:t>from the beginning were eyewitnesses</a:t>
            </a:r>
            <a:r>
              <a:rPr lang="en-US" dirty="0"/>
              <a:t> and ministers of the word have delivered them to us, </a:t>
            </a:r>
            <a:r>
              <a:rPr lang="en-US" b="1" baseline="30000" dirty="0"/>
              <a:t>3 </a:t>
            </a:r>
            <a:r>
              <a:rPr lang="en-US" dirty="0"/>
              <a:t>it seemed good to me also, having followed all things closely for some time past, to write an orderly account for you, most excellent Theophilus, </a:t>
            </a:r>
            <a:r>
              <a:rPr lang="en-US" b="1" baseline="30000" dirty="0"/>
              <a:t>4 </a:t>
            </a:r>
            <a:r>
              <a:rPr lang="en-US" dirty="0"/>
              <a:t>that you may have certainty concerning the things you have been taught.</a:t>
            </a:r>
          </a:p>
        </p:txBody>
      </p:sp>
      <p:sp>
        <p:nvSpPr>
          <p:cNvPr id="4" name="Rounded Rectangle 6">
            <a:extLst>
              <a:ext uri="{FF2B5EF4-FFF2-40B4-BE49-F238E27FC236}">
                <a16:creationId xmlns:a16="http://schemas.microsoft.com/office/drawing/2014/main" id="{D1EFE513-1C63-4C11-8564-CFFBD3C04003}"/>
              </a:ext>
            </a:extLst>
          </p:cNvPr>
          <p:cNvSpPr/>
          <p:nvPr/>
        </p:nvSpPr>
        <p:spPr>
          <a:xfrm>
            <a:off x="292964" y="5335474"/>
            <a:ext cx="8596182" cy="1154098"/>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7500" dirty="0"/>
              <a:t>1. First-Hand Reports</a:t>
            </a:r>
          </a:p>
        </p:txBody>
      </p:sp>
    </p:spTree>
    <p:extLst>
      <p:ext uri="{BB962C8B-B14F-4D97-AF65-F5344CB8AC3E}">
        <p14:creationId xmlns:p14="http://schemas.microsoft.com/office/powerpoint/2010/main" val="425355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1:1-4</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1 </a:t>
            </a:r>
            <a:r>
              <a:rPr lang="en-US" dirty="0"/>
              <a:t>Inasmuch as </a:t>
            </a:r>
            <a:r>
              <a:rPr lang="en-US" sz="3600" b="1" i="1" dirty="0"/>
              <a:t>many have undertaken to compile a narrative </a:t>
            </a:r>
            <a:r>
              <a:rPr lang="en-US" dirty="0"/>
              <a:t>of the things that have been accomplished among us, </a:t>
            </a:r>
            <a:r>
              <a:rPr lang="en-US" b="1" baseline="30000" dirty="0"/>
              <a:t>2 </a:t>
            </a:r>
            <a:r>
              <a:rPr lang="en-US" dirty="0"/>
              <a:t>just as those who from the beginning were eyewitnesses and </a:t>
            </a:r>
            <a:r>
              <a:rPr lang="en-US" sz="3600" b="1" i="1" dirty="0"/>
              <a:t>ministers of the word have delivered them to us</a:t>
            </a:r>
            <a:r>
              <a:rPr lang="en-US" dirty="0"/>
              <a:t>, </a:t>
            </a:r>
            <a:r>
              <a:rPr lang="en-US" b="1" baseline="30000" dirty="0"/>
              <a:t>3 </a:t>
            </a:r>
            <a:r>
              <a:rPr lang="en-US" dirty="0"/>
              <a:t>it seemed good to me also, having followed all things closely for some time past, to write an orderly account for you, most excellent Theophilus, </a:t>
            </a:r>
            <a:r>
              <a:rPr lang="en-US" b="1" baseline="30000" dirty="0"/>
              <a:t>4 </a:t>
            </a:r>
            <a:r>
              <a:rPr lang="en-US" dirty="0"/>
              <a:t>that you may have certainty concerning the things you have been taught.</a:t>
            </a:r>
          </a:p>
        </p:txBody>
      </p:sp>
      <p:sp>
        <p:nvSpPr>
          <p:cNvPr id="4" name="Rounded Rectangle 6">
            <a:extLst>
              <a:ext uri="{FF2B5EF4-FFF2-40B4-BE49-F238E27FC236}">
                <a16:creationId xmlns:a16="http://schemas.microsoft.com/office/drawing/2014/main" id="{D1EFE513-1C63-4C11-8564-CFFBD3C04003}"/>
              </a:ext>
            </a:extLst>
          </p:cNvPr>
          <p:cNvSpPr/>
          <p:nvPr/>
        </p:nvSpPr>
        <p:spPr>
          <a:xfrm>
            <a:off x="292964" y="5335474"/>
            <a:ext cx="8596182" cy="1154098"/>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7500" dirty="0"/>
              <a:t>2. Multiple Sources</a:t>
            </a:r>
          </a:p>
        </p:txBody>
      </p:sp>
    </p:spTree>
    <p:extLst>
      <p:ext uri="{BB962C8B-B14F-4D97-AF65-F5344CB8AC3E}">
        <p14:creationId xmlns:p14="http://schemas.microsoft.com/office/powerpoint/2010/main" val="34533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1:1-4</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1 </a:t>
            </a:r>
            <a:r>
              <a:rPr lang="en-US" dirty="0"/>
              <a:t>Inasmuch as many have undertaken to compile a narrative of the things that have been accomplished among us, </a:t>
            </a:r>
            <a:r>
              <a:rPr lang="en-US" baseline="30000" dirty="0"/>
              <a:t>2 </a:t>
            </a:r>
            <a:r>
              <a:rPr lang="en-US" dirty="0"/>
              <a:t>just as those who from the beginning were eyewitnesses and ministers of the word have delivered them to us, </a:t>
            </a:r>
            <a:r>
              <a:rPr lang="en-US" b="1" baseline="30000" dirty="0"/>
              <a:t>3 </a:t>
            </a:r>
            <a:r>
              <a:rPr lang="en-US" dirty="0"/>
              <a:t>it seemed good to me also, </a:t>
            </a:r>
            <a:r>
              <a:rPr lang="en-US" sz="3600" b="1" i="1" dirty="0"/>
              <a:t>having followed all things closely for some time past, to write an orderly account for you</a:t>
            </a:r>
            <a:r>
              <a:rPr lang="en-US" dirty="0"/>
              <a:t>, most excellent Theophilus, </a:t>
            </a:r>
            <a:r>
              <a:rPr lang="en-US" b="1" baseline="30000" dirty="0"/>
              <a:t>4 </a:t>
            </a:r>
            <a:r>
              <a:rPr lang="en-US" dirty="0"/>
              <a:t>that you may have certainty concerning the things you have been taught.</a:t>
            </a:r>
          </a:p>
        </p:txBody>
      </p:sp>
      <p:sp>
        <p:nvSpPr>
          <p:cNvPr id="4" name="Rounded Rectangle 6">
            <a:extLst>
              <a:ext uri="{FF2B5EF4-FFF2-40B4-BE49-F238E27FC236}">
                <a16:creationId xmlns:a16="http://schemas.microsoft.com/office/drawing/2014/main" id="{D1EFE513-1C63-4C11-8564-CFFBD3C04003}"/>
              </a:ext>
            </a:extLst>
          </p:cNvPr>
          <p:cNvSpPr/>
          <p:nvPr/>
        </p:nvSpPr>
        <p:spPr>
          <a:xfrm>
            <a:off x="292964" y="5335474"/>
            <a:ext cx="8596182" cy="1154098"/>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7500" dirty="0"/>
              <a:t>3. Methodical</a:t>
            </a:r>
          </a:p>
        </p:txBody>
      </p:sp>
    </p:spTree>
    <p:extLst>
      <p:ext uri="{BB962C8B-B14F-4D97-AF65-F5344CB8AC3E}">
        <p14:creationId xmlns:p14="http://schemas.microsoft.com/office/powerpoint/2010/main" val="17342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BDDEC8-58A3-42BC-9D02-0D6D2619F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989" y="0"/>
            <a:ext cx="12391930" cy="6858000"/>
          </a:xfrm>
          <a:prstGeom prst="rect">
            <a:avLst/>
          </a:prstGeom>
        </p:spPr>
      </p:pic>
    </p:spTree>
    <p:extLst>
      <p:ext uri="{BB962C8B-B14F-4D97-AF65-F5344CB8AC3E}">
        <p14:creationId xmlns:p14="http://schemas.microsoft.com/office/powerpoint/2010/main" val="126843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6741"/>
            <a:ext cx="9144000" cy="11648408"/>
          </a:xfrm>
        </p:spPr>
      </p:pic>
    </p:spTree>
    <p:extLst>
      <p:ext uri="{BB962C8B-B14F-4D97-AF65-F5344CB8AC3E}">
        <p14:creationId xmlns:p14="http://schemas.microsoft.com/office/powerpoint/2010/main" val="1878846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6741"/>
            <a:ext cx="9144000" cy="11648408"/>
          </a:xfrm>
        </p:spPr>
      </p:pic>
      <p:sp>
        <p:nvSpPr>
          <p:cNvPr id="4" name="TextBox 3">
            <a:extLst>
              <a:ext uri="{FF2B5EF4-FFF2-40B4-BE49-F238E27FC236}">
                <a16:creationId xmlns:a16="http://schemas.microsoft.com/office/drawing/2014/main" id="{631F4210-8767-4F29-8EE3-8B6F49F46966}"/>
              </a:ext>
            </a:extLst>
          </p:cNvPr>
          <p:cNvSpPr txBox="1"/>
          <p:nvPr/>
        </p:nvSpPr>
        <p:spPr>
          <a:xfrm>
            <a:off x="1890946" y="177553"/>
            <a:ext cx="1961965" cy="923330"/>
          </a:xfrm>
          <a:prstGeom prst="rect">
            <a:avLst/>
          </a:prstGeom>
          <a:solidFill>
            <a:srgbClr val="192B3F"/>
          </a:solidFill>
        </p:spPr>
        <p:txBody>
          <a:bodyPr wrap="square" rtlCol="0">
            <a:spAutoFit/>
          </a:bodyPr>
          <a:lstStyle/>
          <a:p>
            <a:r>
              <a:rPr lang="en-US" dirty="0">
                <a:solidFill>
                  <a:prstClr val="black"/>
                </a:solidFill>
                <a:latin typeface="Calibri" panose="020F0502020204030204"/>
              </a:rPr>
              <a:t>  </a:t>
            </a:r>
          </a:p>
          <a:p>
            <a:endParaRPr lang="en-US" dirty="0">
              <a:solidFill>
                <a:prstClr val="black"/>
              </a:solidFill>
              <a:latin typeface="Calibri" panose="020F0502020204030204"/>
            </a:endParaRPr>
          </a:p>
          <a:p>
            <a:r>
              <a:rPr lang="en-US" dirty="0">
                <a:solidFill>
                  <a:prstClr val="black"/>
                </a:solidFill>
                <a:latin typeface="Calibri" panose="020F0502020204030204"/>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1374079" y="2242152"/>
            <a:ext cx="1961965" cy="369332"/>
          </a:xfrm>
          <a:prstGeom prst="rect">
            <a:avLst/>
          </a:prstGeom>
          <a:solidFill>
            <a:srgbClr val="192B3F"/>
          </a:solidFill>
        </p:spPr>
        <p:txBody>
          <a:bodyPr wrap="square" rtlCol="0">
            <a:spAutoFit/>
          </a:bodyPr>
          <a:lstStyle/>
          <a:p>
            <a:r>
              <a:rPr lang="en-US" dirty="0">
                <a:solidFill>
                  <a:prstClr val="black"/>
                </a:solidFill>
                <a:latin typeface="Calibri" panose="020F0502020204030204"/>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148956" y="81847"/>
            <a:ext cx="4572000" cy="1862048"/>
          </a:xfrm>
          <a:prstGeom prst="rect">
            <a:avLst/>
          </a:prstGeom>
        </p:spPr>
        <p:txBody>
          <a:bodyPr>
            <a:spAutoFit/>
          </a:bodyPr>
          <a:lstStyle/>
          <a:p>
            <a:pPr lvl="0"/>
            <a:r>
              <a:rPr lang="en-US" sz="2300" dirty="0">
                <a:solidFill>
                  <a:schemeClr val="bg1"/>
                </a:solidFill>
              </a:rPr>
              <a:t>In the days of Herod, </a:t>
            </a:r>
          </a:p>
          <a:p>
            <a:pPr lvl="0"/>
            <a:r>
              <a:rPr lang="en-US" sz="2300" dirty="0">
                <a:solidFill>
                  <a:schemeClr val="bg1"/>
                </a:solidFill>
              </a:rPr>
              <a:t>king of Judea, </a:t>
            </a:r>
          </a:p>
          <a:p>
            <a:pPr lvl="0"/>
            <a:r>
              <a:rPr lang="en-US" sz="2300" dirty="0">
                <a:solidFill>
                  <a:schemeClr val="bg1"/>
                </a:solidFill>
              </a:rPr>
              <a:t>there was a priest </a:t>
            </a:r>
          </a:p>
          <a:p>
            <a:pPr lvl="0"/>
            <a:r>
              <a:rPr lang="en-US" sz="2300" dirty="0">
                <a:solidFill>
                  <a:schemeClr val="bg1"/>
                </a:solidFill>
              </a:rPr>
              <a:t>named Zechariah, </a:t>
            </a:r>
          </a:p>
          <a:p>
            <a:pPr lvl="0"/>
            <a:r>
              <a:rPr lang="en-US" sz="2300" dirty="0">
                <a:solidFill>
                  <a:schemeClr val="bg1"/>
                </a:solidFill>
              </a:rPr>
              <a:t>of the division of Abijah.</a:t>
            </a:r>
            <a:endParaRPr lang="en-US" sz="2300" dirty="0">
              <a:solidFill>
                <a:schemeClr val="bg1"/>
              </a:solidFill>
              <a:latin typeface="Calibri" panose="020F0502020204030204"/>
            </a:endParaRP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r>
              <a:rPr lang="en-US" sz="2300" i="1" dirty="0">
                <a:solidFill>
                  <a:prstClr val="white"/>
                </a:solidFill>
                <a:latin typeface="Calibri" panose="020F0502020204030204" pitchFamily="34" charset="0"/>
                <a:ea typeface="Times New Roman" panose="02020603050405020304" pitchFamily="18" charset="0"/>
              </a:rPr>
              <a:t>Luke 1:5</a:t>
            </a:r>
            <a:endParaRPr lang="en-US" sz="2300" i="1" dirty="0">
              <a:solidFill>
                <a:prstClr val="white"/>
              </a:solidFill>
              <a:latin typeface="Calibri" panose="020F0502020204030204"/>
            </a:endParaRPr>
          </a:p>
        </p:txBody>
      </p:sp>
    </p:spTree>
    <p:extLst>
      <p:ext uri="{BB962C8B-B14F-4D97-AF65-F5344CB8AC3E}">
        <p14:creationId xmlns:p14="http://schemas.microsoft.com/office/powerpoint/2010/main" val="208378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6741"/>
            <a:ext cx="9144000" cy="11648408"/>
          </a:xfrm>
        </p:spPr>
      </p:pic>
      <p:sp>
        <p:nvSpPr>
          <p:cNvPr id="4" name="TextBox 3">
            <a:extLst>
              <a:ext uri="{FF2B5EF4-FFF2-40B4-BE49-F238E27FC236}">
                <a16:creationId xmlns:a16="http://schemas.microsoft.com/office/drawing/2014/main" id="{631F4210-8767-4F29-8EE3-8B6F49F46966}"/>
              </a:ext>
            </a:extLst>
          </p:cNvPr>
          <p:cNvSpPr txBox="1"/>
          <p:nvPr/>
        </p:nvSpPr>
        <p:spPr>
          <a:xfrm>
            <a:off x="1890946" y="177553"/>
            <a:ext cx="1961965" cy="923330"/>
          </a:xfrm>
          <a:prstGeom prst="rect">
            <a:avLst/>
          </a:prstGeom>
          <a:solidFill>
            <a:srgbClr val="192B3F"/>
          </a:solidFill>
        </p:spPr>
        <p:txBody>
          <a:bodyPr wrap="square" rtlCol="0">
            <a:spAutoFit/>
          </a:bodyPr>
          <a:lstStyle/>
          <a:p>
            <a:r>
              <a:rPr lang="en-US" dirty="0">
                <a:solidFill>
                  <a:prstClr val="black"/>
                </a:solidFill>
                <a:latin typeface="Calibri" panose="020F0502020204030204"/>
              </a:rPr>
              <a:t>  </a:t>
            </a:r>
          </a:p>
          <a:p>
            <a:endParaRPr lang="en-US" dirty="0">
              <a:solidFill>
                <a:prstClr val="black"/>
              </a:solidFill>
              <a:latin typeface="Calibri" panose="020F0502020204030204"/>
            </a:endParaRPr>
          </a:p>
          <a:p>
            <a:r>
              <a:rPr lang="en-US" dirty="0">
                <a:solidFill>
                  <a:prstClr val="black"/>
                </a:solidFill>
                <a:latin typeface="Calibri" panose="020F0502020204030204"/>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1374079" y="2242152"/>
            <a:ext cx="1961965" cy="369332"/>
          </a:xfrm>
          <a:prstGeom prst="rect">
            <a:avLst/>
          </a:prstGeom>
          <a:solidFill>
            <a:srgbClr val="192B3F"/>
          </a:solidFill>
        </p:spPr>
        <p:txBody>
          <a:bodyPr wrap="square" rtlCol="0">
            <a:spAutoFit/>
          </a:bodyPr>
          <a:lstStyle/>
          <a:p>
            <a:r>
              <a:rPr lang="en-US" dirty="0">
                <a:solidFill>
                  <a:prstClr val="black"/>
                </a:solidFill>
                <a:latin typeface="Calibri" panose="020F0502020204030204"/>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148956" y="81849"/>
            <a:ext cx="4572000" cy="2923877"/>
          </a:xfrm>
          <a:prstGeom prst="rect">
            <a:avLst/>
          </a:prstGeom>
        </p:spPr>
        <p:txBody>
          <a:bodyPr>
            <a:spAutoFit/>
          </a:bodyPr>
          <a:lstStyle/>
          <a:p>
            <a:pPr lvl="0"/>
            <a:r>
              <a:rPr lang="en-US" sz="2300" b="1" baseline="30000" dirty="0">
                <a:solidFill>
                  <a:schemeClr val="bg1"/>
                </a:solidFill>
              </a:rPr>
              <a:t>1 </a:t>
            </a:r>
            <a:r>
              <a:rPr lang="en-US" sz="2300" dirty="0">
                <a:solidFill>
                  <a:schemeClr val="bg1"/>
                </a:solidFill>
              </a:rPr>
              <a:t>In those days a decree went </a:t>
            </a:r>
          </a:p>
          <a:p>
            <a:pPr lvl="0"/>
            <a:r>
              <a:rPr lang="en-US" sz="2300" dirty="0">
                <a:solidFill>
                  <a:schemeClr val="bg1"/>
                </a:solidFill>
              </a:rPr>
              <a:t>out from Caesar Augustus </a:t>
            </a:r>
          </a:p>
          <a:p>
            <a:pPr lvl="0"/>
            <a:r>
              <a:rPr lang="en-US" sz="2300" dirty="0">
                <a:solidFill>
                  <a:schemeClr val="bg1"/>
                </a:solidFill>
              </a:rPr>
              <a:t>that all the world should be registered. </a:t>
            </a:r>
          </a:p>
          <a:p>
            <a:pPr lvl="0"/>
            <a:r>
              <a:rPr lang="en-US" sz="2300" b="1" baseline="30000" dirty="0">
                <a:solidFill>
                  <a:schemeClr val="bg1"/>
                </a:solidFill>
              </a:rPr>
              <a:t>2 </a:t>
            </a:r>
            <a:r>
              <a:rPr lang="en-US" sz="2300" dirty="0">
                <a:solidFill>
                  <a:schemeClr val="bg1"/>
                </a:solidFill>
              </a:rPr>
              <a:t>This was the first </a:t>
            </a:r>
          </a:p>
          <a:p>
            <a:pPr lvl="0"/>
            <a:r>
              <a:rPr lang="en-US" sz="2300" dirty="0">
                <a:solidFill>
                  <a:schemeClr val="bg1"/>
                </a:solidFill>
              </a:rPr>
              <a:t>registration when </a:t>
            </a:r>
          </a:p>
          <a:p>
            <a:pPr lvl="0"/>
            <a:r>
              <a:rPr lang="en-US" sz="2300" dirty="0">
                <a:solidFill>
                  <a:schemeClr val="bg1"/>
                </a:solidFill>
              </a:rPr>
              <a:t>Quirinius was </a:t>
            </a:r>
          </a:p>
          <a:p>
            <a:pPr lvl="0"/>
            <a:r>
              <a:rPr lang="en-US" sz="2300" dirty="0">
                <a:solidFill>
                  <a:schemeClr val="bg1"/>
                </a:solidFill>
              </a:rPr>
              <a:t>governor of Syria.</a:t>
            </a:r>
            <a:endParaRPr lang="en-US" sz="2300" dirty="0">
              <a:solidFill>
                <a:schemeClr val="bg1"/>
              </a:solidFill>
              <a:latin typeface="Calibri" panose="020F0502020204030204"/>
            </a:endParaRP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r>
              <a:rPr lang="en-US" sz="2300" i="1" dirty="0">
                <a:solidFill>
                  <a:prstClr val="white"/>
                </a:solidFill>
                <a:latin typeface="Calibri" panose="020F0502020204030204" pitchFamily="34" charset="0"/>
                <a:ea typeface="Times New Roman" panose="02020603050405020304" pitchFamily="18" charset="0"/>
              </a:rPr>
              <a:t>Luke 2:1-2</a:t>
            </a:r>
            <a:endParaRPr lang="en-US" sz="2300" i="1" dirty="0">
              <a:solidFill>
                <a:prstClr val="white"/>
              </a:solidFill>
              <a:latin typeface="Calibri" panose="020F0502020204030204"/>
            </a:endParaRPr>
          </a:p>
        </p:txBody>
      </p:sp>
    </p:spTree>
    <p:extLst>
      <p:ext uri="{BB962C8B-B14F-4D97-AF65-F5344CB8AC3E}">
        <p14:creationId xmlns:p14="http://schemas.microsoft.com/office/powerpoint/2010/main" val="390418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6741"/>
            <a:ext cx="9144000" cy="11648408"/>
          </a:xfrm>
        </p:spPr>
      </p:pic>
      <p:sp>
        <p:nvSpPr>
          <p:cNvPr id="4" name="TextBox 3">
            <a:extLst>
              <a:ext uri="{FF2B5EF4-FFF2-40B4-BE49-F238E27FC236}">
                <a16:creationId xmlns:a16="http://schemas.microsoft.com/office/drawing/2014/main" id="{631F4210-8767-4F29-8EE3-8B6F49F46966}"/>
              </a:ext>
            </a:extLst>
          </p:cNvPr>
          <p:cNvSpPr txBox="1"/>
          <p:nvPr/>
        </p:nvSpPr>
        <p:spPr>
          <a:xfrm>
            <a:off x="1890946" y="177553"/>
            <a:ext cx="1961965" cy="923330"/>
          </a:xfrm>
          <a:prstGeom prst="rect">
            <a:avLst/>
          </a:prstGeom>
          <a:solidFill>
            <a:srgbClr val="192B3F"/>
          </a:solidFill>
        </p:spPr>
        <p:txBody>
          <a:bodyPr wrap="square" rtlCol="0">
            <a:spAutoFit/>
          </a:bodyPr>
          <a:lstStyle/>
          <a:p>
            <a:r>
              <a:rPr lang="en-US" dirty="0">
                <a:solidFill>
                  <a:prstClr val="black"/>
                </a:solidFill>
                <a:latin typeface="Calibri" panose="020F0502020204030204"/>
              </a:rPr>
              <a:t>  </a:t>
            </a:r>
          </a:p>
          <a:p>
            <a:endParaRPr lang="en-US" dirty="0">
              <a:solidFill>
                <a:prstClr val="black"/>
              </a:solidFill>
              <a:latin typeface="Calibri" panose="020F0502020204030204"/>
            </a:endParaRPr>
          </a:p>
          <a:p>
            <a:r>
              <a:rPr lang="en-US" dirty="0">
                <a:solidFill>
                  <a:prstClr val="black"/>
                </a:solidFill>
                <a:latin typeface="Calibri" panose="020F0502020204030204"/>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1374079" y="2242152"/>
            <a:ext cx="1961965" cy="369332"/>
          </a:xfrm>
          <a:prstGeom prst="rect">
            <a:avLst/>
          </a:prstGeom>
          <a:solidFill>
            <a:srgbClr val="192B3F"/>
          </a:solidFill>
        </p:spPr>
        <p:txBody>
          <a:bodyPr wrap="square" rtlCol="0">
            <a:spAutoFit/>
          </a:bodyPr>
          <a:lstStyle/>
          <a:p>
            <a:r>
              <a:rPr lang="en-US" dirty="0">
                <a:solidFill>
                  <a:prstClr val="black"/>
                </a:solidFill>
                <a:latin typeface="Calibri" panose="020F0502020204030204"/>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148956" y="81849"/>
            <a:ext cx="4572000" cy="1508105"/>
          </a:xfrm>
          <a:prstGeom prst="rect">
            <a:avLst/>
          </a:prstGeom>
        </p:spPr>
        <p:txBody>
          <a:bodyPr>
            <a:spAutoFit/>
          </a:bodyPr>
          <a:lstStyle/>
          <a:p>
            <a:pPr lvl="0"/>
            <a:r>
              <a:rPr lang="en-US" sz="2300" b="1" baseline="30000" dirty="0">
                <a:solidFill>
                  <a:schemeClr val="bg1"/>
                </a:solidFill>
              </a:rPr>
              <a:t>1 </a:t>
            </a:r>
            <a:r>
              <a:rPr lang="en-US" sz="2300" dirty="0">
                <a:solidFill>
                  <a:schemeClr val="bg1"/>
                </a:solidFill>
              </a:rPr>
              <a:t>In those days a decree went </a:t>
            </a:r>
          </a:p>
          <a:p>
            <a:pPr lvl="0"/>
            <a:r>
              <a:rPr lang="en-US" sz="2300" dirty="0">
                <a:solidFill>
                  <a:schemeClr val="bg1"/>
                </a:solidFill>
              </a:rPr>
              <a:t>out from Caesar Augustus </a:t>
            </a:r>
          </a:p>
          <a:p>
            <a:pPr lvl="0"/>
            <a:r>
              <a:rPr lang="en-US" sz="2300" dirty="0">
                <a:solidFill>
                  <a:schemeClr val="bg1"/>
                </a:solidFill>
              </a:rPr>
              <a:t>that all the world should be registered.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r>
              <a:rPr lang="en-US" sz="2300" i="1" dirty="0">
                <a:solidFill>
                  <a:prstClr val="white"/>
                </a:solidFill>
                <a:latin typeface="Calibri" panose="020F0502020204030204" pitchFamily="34" charset="0"/>
                <a:ea typeface="Times New Roman" panose="02020603050405020304" pitchFamily="18" charset="0"/>
              </a:rPr>
              <a:t>Luke 2:1-2</a:t>
            </a:r>
            <a:endParaRPr lang="en-US" sz="2300" i="1" dirty="0">
              <a:solidFill>
                <a:prstClr val="white"/>
              </a:solidFill>
              <a:latin typeface="Calibri" panose="020F0502020204030204"/>
            </a:endParaRPr>
          </a:p>
        </p:txBody>
      </p:sp>
      <p:sp>
        <p:nvSpPr>
          <p:cNvPr id="8" name="Rounded Rectangle 6">
            <a:extLst>
              <a:ext uri="{FF2B5EF4-FFF2-40B4-BE49-F238E27FC236}">
                <a16:creationId xmlns:a16="http://schemas.microsoft.com/office/drawing/2014/main" id="{C0E5FC6F-ECD0-4C70-9DB1-7FC89E0DD817}"/>
              </a:ext>
            </a:extLst>
          </p:cNvPr>
          <p:cNvSpPr/>
          <p:nvPr/>
        </p:nvSpPr>
        <p:spPr>
          <a:xfrm>
            <a:off x="148956" y="1984696"/>
            <a:ext cx="8740191" cy="446005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“Whereas the Providence which has guided our whole existence and which has shown such care and liberality, has brought our life to the peak of perfection in giving to us Augustus Caesar, whom Providence filled with virtue for the welfare of mankind, and who, being sent to us and to our descendants as a savior, has put an end to war and has set all things in order; and whereas, having become visible… and whereas, finally that the birthday of the god, Caesar Augustus, </a:t>
            </a:r>
            <a:r>
              <a:rPr lang="en-US" sz="2400" i="1" dirty="0"/>
              <a:t>has been for the whole world the beginning of the gospel concerning him, </a:t>
            </a:r>
            <a:r>
              <a:rPr lang="en-US" sz="2400" dirty="0"/>
              <a:t>therefore, let all reckon a new era beginning from the date of his birth.” </a:t>
            </a:r>
          </a:p>
          <a:p>
            <a:pPr algn="r"/>
            <a:r>
              <a:rPr lang="en-US" dirty="0"/>
              <a:t>—</a:t>
            </a:r>
            <a:r>
              <a:rPr lang="en-US" sz="2400" dirty="0"/>
              <a:t>Richard A. Horsley, </a:t>
            </a:r>
            <a:r>
              <a:rPr lang="en-US" sz="2400" i="1" dirty="0"/>
              <a:t>Jesus and Empire</a:t>
            </a:r>
            <a:endParaRPr lang="en-US" sz="2400" dirty="0"/>
          </a:p>
        </p:txBody>
      </p:sp>
    </p:spTree>
    <p:extLst>
      <p:ext uri="{BB962C8B-B14F-4D97-AF65-F5344CB8AC3E}">
        <p14:creationId xmlns:p14="http://schemas.microsoft.com/office/powerpoint/2010/main" val="129876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6741"/>
            <a:ext cx="9144000" cy="11648408"/>
          </a:xfrm>
        </p:spPr>
      </p:pic>
      <p:sp>
        <p:nvSpPr>
          <p:cNvPr id="4" name="TextBox 3">
            <a:extLst>
              <a:ext uri="{FF2B5EF4-FFF2-40B4-BE49-F238E27FC236}">
                <a16:creationId xmlns:a16="http://schemas.microsoft.com/office/drawing/2014/main" id="{631F4210-8767-4F29-8EE3-8B6F49F46966}"/>
              </a:ext>
            </a:extLst>
          </p:cNvPr>
          <p:cNvSpPr txBox="1"/>
          <p:nvPr/>
        </p:nvSpPr>
        <p:spPr>
          <a:xfrm>
            <a:off x="1890946" y="177553"/>
            <a:ext cx="1961965" cy="923330"/>
          </a:xfrm>
          <a:prstGeom prst="rect">
            <a:avLst/>
          </a:prstGeom>
          <a:solidFill>
            <a:srgbClr val="192B3F"/>
          </a:solidFill>
        </p:spPr>
        <p:txBody>
          <a:bodyPr wrap="square" rtlCol="0">
            <a:spAutoFit/>
          </a:bodyPr>
          <a:lstStyle/>
          <a:p>
            <a:r>
              <a:rPr lang="en-US" dirty="0">
                <a:solidFill>
                  <a:prstClr val="black"/>
                </a:solidFill>
                <a:latin typeface="Calibri" panose="020F0502020204030204"/>
              </a:rPr>
              <a:t>  </a:t>
            </a:r>
          </a:p>
          <a:p>
            <a:endParaRPr lang="en-US" dirty="0">
              <a:solidFill>
                <a:prstClr val="black"/>
              </a:solidFill>
              <a:latin typeface="Calibri" panose="020F0502020204030204"/>
            </a:endParaRPr>
          </a:p>
          <a:p>
            <a:r>
              <a:rPr lang="en-US" dirty="0">
                <a:solidFill>
                  <a:prstClr val="black"/>
                </a:solidFill>
                <a:latin typeface="Calibri" panose="020F0502020204030204"/>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1374079" y="2242152"/>
            <a:ext cx="1961965" cy="369332"/>
          </a:xfrm>
          <a:prstGeom prst="rect">
            <a:avLst/>
          </a:prstGeom>
          <a:solidFill>
            <a:srgbClr val="192B3F"/>
          </a:solidFill>
        </p:spPr>
        <p:txBody>
          <a:bodyPr wrap="square" rtlCol="0">
            <a:spAutoFit/>
          </a:bodyPr>
          <a:lstStyle/>
          <a:p>
            <a:r>
              <a:rPr lang="en-US" dirty="0">
                <a:solidFill>
                  <a:prstClr val="black"/>
                </a:solidFill>
                <a:latin typeface="Calibri" panose="020F0502020204030204"/>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148956" y="81849"/>
            <a:ext cx="4572000" cy="3631763"/>
          </a:xfrm>
          <a:prstGeom prst="rect">
            <a:avLst/>
          </a:prstGeom>
        </p:spPr>
        <p:txBody>
          <a:bodyPr>
            <a:spAutoFit/>
          </a:bodyPr>
          <a:lstStyle/>
          <a:p>
            <a:r>
              <a:rPr lang="en-US" sz="2300" dirty="0">
                <a:solidFill>
                  <a:prstClr val="white"/>
                </a:solidFill>
                <a:latin typeface="Calibri" panose="020F0502020204030204" pitchFamily="34" charset="0"/>
                <a:ea typeface="Times New Roman" panose="02020603050405020304" pitchFamily="18" charset="0"/>
              </a:rPr>
              <a:t>In the fifteenth year </a:t>
            </a:r>
          </a:p>
          <a:p>
            <a:r>
              <a:rPr lang="en-US" sz="2300" dirty="0">
                <a:solidFill>
                  <a:prstClr val="white"/>
                </a:solidFill>
                <a:latin typeface="Calibri" panose="020F0502020204030204" pitchFamily="34" charset="0"/>
                <a:ea typeface="Times New Roman" panose="02020603050405020304" pitchFamily="18" charset="0"/>
              </a:rPr>
              <a:t>of the reign of Tiberius Caesar, </a:t>
            </a:r>
          </a:p>
          <a:p>
            <a:r>
              <a:rPr lang="en-US" sz="2300" dirty="0">
                <a:solidFill>
                  <a:prstClr val="white"/>
                </a:solidFill>
                <a:latin typeface="Calibri" panose="020F0502020204030204" pitchFamily="34" charset="0"/>
                <a:ea typeface="Times New Roman" panose="02020603050405020304" pitchFamily="18" charset="0"/>
              </a:rPr>
              <a:t>Pontius Pilate being </a:t>
            </a:r>
          </a:p>
          <a:p>
            <a:r>
              <a:rPr lang="en-US" sz="2300" dirty="0">
                <a:solidFill>
                  <a:prstClr val="white"/>
                </a:solidFill>
                <a:latin typeface="Calibri" panose="020F0502020204030204" pitchFamily="34" charset="0"/>
                <a:ea typeface="Times New Roman" panose="02020603050405020304" pitchFamily="18" charset="0"/>
              </a:rPr>
              <a:t>governor of Judea, </a:t>
            </a:r>
          </a:p>
          <a:p>
            <a:r>
              <a:rPr lang="en-US" sz="2300" dirty="0">
                <a:solidFill>
                  <a:prstClr val="white"/>
                </a:solidFill>
                <a:latin typeface="Calibri" panose="020F0502020204030204" pitchFamily="34" charset="0"/>
                <a:ea typeface="Times New Roman" panose="02020603050405020304" pitchFamily="18" charset="0"/>
              </a:rPr>
              <a:t>Herod being tetrarch </a:t>
            </a:r>
          </a:p>
          <a:p>
            <a:r>
              <a:rPr lang="en-US" sz="2300" dirty="0">
                <a:solidFill>
                  <a:prstClr val="white"/>
                </a:solidFill>
                <a:latin typeface="Calibri" panose="020F0502020204030204" pitchFamily="34" charset="0"/>
                <a:ea typeface="Times New Roman" panose="02020603050405020304" pitchFamily="18" charset="0"/>
              </a:rPr>
              <a:t>of Galilee, his brother </a:t>
            </a:r>
          </a:p>
          <a:p>
            <a:r>
              <a:rPr lang="en-US" sz="2300" dirty="0">
                <a:solidFill>
                  <a:prstClr val="white"/>
                </a:solidFill>
                <a:latin typeface="Calibri" panose="020F0502020204030204" pitchFamily="34" charset="0"/>
                <a:ea typeface="Times New Roman" panose="02020603050405020304" pitchFamily="18" charset="0"/>
              </a:rPr>
              <a:t>Philip tetrarch of </a:t>
            </a:r>
          </a:p>
          <a:p>
            <a:r>
              <a:rPr lang="en-US" sz="2300" dirty="0" err="1">
                <a:solidFill>
                  <a:prstClr val="white"/>
                </a:solidFill>
                <a:latin typeface="Calibri" panose="020F0502020204030204" pitchFamily="34" charset="0"/>
                <a:ea typeface="Times New Roman" panose="02020603050405020304" pitchFamily="18" charset="0"/>
              </a:rPr>
              <a:t>Iturea</a:t>
            </a:r>
            <a:r>
              <a:rPr lang="en-US" sz="2300" dirty="0">
                <a:solidFill>
                  <a:prstClr val="white"/>
                </a:solidFill>
                <a:latin typeface="Calibri" panose="020F0502020204030204" pitchFamily="34" charset="0"/>
                <a:ea typeface="Times New Roman" panose="02020603050405020304" pitchFamily="18" charset="0"/>
              </a:rPr>
              <a:t> and </a:t>
            </a:r>
            <a:r>
              <a:rPr lang="en-US" sz="2300" dirty="0" err="1">
                <a:solidFill>
                  <a:prstClr val="white"/>
                </a:solidFill>
                <a:latin typeface="Calibri" panose="020F0502020204030204" pitchFamily="34" charset="0"/>
                <a:ea typeface="Times New Roman" panose="02020603050405020304" pitchFamily="18" charset="0"/>
              </a:rPr>
              <a:t>Trachonitis</a:t>
            </a:r>
            <a:r>
              <a:rPr lang="en-US" sz="2300" dirty="0">
                <a:solidFill>
                  <a:prstClr val="white"/>
                </a:solidFill>
                <a:latin typeface="Calibri" panose="020F0502020204030204" pitchFamily="34" charset="0"/>
                <a:ea typeface="Times New Roman" panose="02020603050405020304" pitchFamily="18" charset="0"/>
              </a:rPr>
              <a:t>, </a:t>
            </a:r>
          </a:p>
          <a:p>
            <a:r>
              <a:rPr lang="en-US" sz="2300" dirty="0">
                <a:solidFill>
                  <a:prstClr val="white"/>
                </a:solidFill>
                <a:latin typeface="Calibri" panose="020F0502020204030204" pitchFamily="34" charset="0"/>
                <a:ea typeface="Times New Roman" panose="02020603050405020304" pitchFamily="18" charset="0"/>
              </a:rPr>
              <a:t>and </a:t>
            </a:r>
            <a:r>
              <a:rPr lang="en-US" sz="2300" dirty="0" err="1">
                <a:solidFill>
                  <a:prstClr val="white"/>
                </a:solidFill>
                <a:latin typeface="Calibri" panose="020F0502020204030204" pitchFamily="34" charset="0"/>
                <a:ea typeface="Times New Roman" panose="02020603050405020304" pitchFamily="18" charset="0"/>
              </a:rPr>
              <a:t>Lysanias</a:t>
            </a:r>
            <a:r>
              <a:rPr lang="en-US" sz="2300" dirty="0">
                <a:solidFill>
                  <a:prstClr val="white"/>
                </a:solidFill>
                <a:latin typeface="Calibri" panose="020F0502020204030204" pitchFamily="34" charset="0"/>
                <a:ea typeface="Times New Roman" panose="02020603050405020304" pitchFamily="18" charset="0"/>
              </a:rPr>
              <a:t>, </a:t>
            </a:r>
          </a:p>
          <a:p>
            <a:r>
              <a:rPr lang="en-US" sz="2300" dirty="0">
                <a:solidFill>
                  <a:prstClr val="white"/>
                </a:solidFill>
                <a:latin typeface="Calibri" panose="020F0502020204030204" pitchFamily="34" charset="0"/>
                <a:ea typeface="Times New Roman" panose="02020603050405020304" pitchFamily="18" charset="0"/>
              </a:rPr>
              <a:t>tetrarch of Abilene…</a:t>
            </a:r>
            <a:endParaRPr lang="en-US" sz="2300"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r>
              <a:rPr lang="en-US" sz="2300" i="1" dirty="0">
                <a:solidFill>
                  <a:prstClr val="white"/>
                </a:solidFill>
                <a:latin typeface="Calibri" panose="020F0502020204030204" pitchFamily="34" charset="0"/>
                <a:ea typeface="Times New Roman" panose="02020603050405020304" pitchFamily="18" charset="0"/>
              </a:rPr>
              <a:t>Luke 3:1</a:t>
            </a:r>
            <a:endParaRPr lang="en-US" sz="2300" i="1" dirty="0">
              <a:solidFill>
                <a:prstClr val="white"/>
              </a:solidFill>
              <a:latin typeface="Calibri" panose="020F0502020204030204"/>
            </a:endParaRPr>
          </a:p>
        </p:txBody>
      </p:sp>
    </p:spTree>
    <p:extLst>
      <p:ext uri="{BB962C8B-B14F-4D97-AF65-F5344CB8AC3E}">
        <p14:creationId xmlns:p14="http://schemas.microsoft.com/office/powerpoint/2010/main" val="314429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0D388341-9587-457F-B5D9-A64889AC23D3}"/>
              </a:ext>
            </a:extLst>
          </p:cNvPr>
          <p:cNvSpPr/>
          <p:nvPr/>
        </p:nvSpPr>
        <p:spPr>
          <a:xfrm rot="10800000" flipH="1">
            <a:off x="0" y="92634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033BE2E-325A-4A66-B2ED-9D6F5BFDE651}"/>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a:off x="282009" y="142860"/>
            <a:ext cx="8776535" cy="926816"/>
          </a:xfrm>
        </p:spPr>
        <p:txBody>
          <a:bodyPr>
            <a:noAutofit/>
          </a:bodyPr>
          <a:lstStyle/>
          <a:p>
            <a:r>
              <a:rPr lang="en-US" sz="5500" dirty="0">
                <a:solidFill>
                  <a:schemeClr val="bg1"/>
                </a:solidFill>
              </a:rPr>
              <a:t>LADIES CLOTHING SWAP</a:t>
            </a:r>
          </a:p>
        </p:txBody>
      </p:sp>
      <p:pic>
        <p:nvPicPr>
          <p:cNvPr id="6" name="Picture 5">
            <a:extLst>
              <a:ext uri="{FF2B5EF4-FFF2-40B4-BE49-F238E27FC236}">
                <a16:creationId xmlns:a16="http://schemas.microsoft.com/office/drawing/2014/main" id="{16FC014F-D647-4BBC-BAAB-259F47BFFA2E}"/>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backgroundRemoval t="4822" b="89848" l="2667" r="99000">
                        <a14:foregroundMark x1="10667" y1="28426" x2="5000" y2="29442"/>
                        <a14:foregroundMark x1="5000" y1="29442" x2="11889" y2="24112"/>
                        <a14:foregroundMark x1="11889" y1="24112" x2="8000" y2="57868"/>
                        <a14:foregroundMark x1="4333" y1="40355" x2="3222" y2="27157"/>
                        <a14:foregroundMark x1="3222" y1="27157" x2="4333" y2="29188"/>
                        <a14:foregroundMark x1="12778" y1="14467" x2="4667" y2="6091"/>
                        <a14:foregroundMark x1="12222" y1="6091" x2="25889" y2="4315"/>
                        <a14:foregroundMark x1="25889" y1="4315" x2="59222" y2="6599"/>
                        <a14:foregroundMark x1="59222" y1="6599" x2="72667" y2="5076"/>
                        <a14:foregroundMark x1="72667" y1="5076" x2="99000" y2="6091"/>
                        <a14:foregroundMark x1="4667" y1="35025" x2="3778" y2="30457"/>
                        <a14:foregroundMark x1="5889" y1="31980" x2="2667" y2="27919"/>
                      </a14:backgroundRemoval>
                    </a14:imgEffect>
                  </a14:imgLayer>
                </a14:imgProps>
              </a:ext>
              <a:ext uri="{28A0092B-C50C-407E-A947-70E740481C1C}">
                <a14:useLocalDpi xmlns:a14="http://schemas.microsoft.com/office/drawing/2010/main" val="0"/>
              </a:ext>
            </a:extLst>
          </a:blip>
          <a:stretch>
            <a:fillRect/>
          </a:stretch>
        </p:blipFill>
        <p:spPr>
          <a:xfrm>
            <a:off x="313899" y="1145835"/>
            <a:ext cx="8572500" cy="3752850"/>
          </a:xfrm>
          <a:prstGeom prst="rect">
            <a:avLst/>
          </a:prstGeom>
        </p:spPr>
      </p:pic>
      <p:sp>
        <p:nvSpPr>
          <p:cNvPr id="3" name="Content Placeholder 2">
            <a:extLst>
              <a:ext uri="{FF2B5EF4-FFF2-40B4-BE49-F238E27FC236}">
                <a16:creationId xmlns:a16="http://schemas.microsoft.com/office/drawing/2014/main" id="{C1E173B8-5F6A-4A4A-9D45-33AA5148EAA2}"/>
              </a:ext>
            </a:extLst>
          </p:cNvPr>
          <p:cNvSpPr>
            <a:spLocks noGrp="1"/>
          </p:cNvSpPr>
          <p:nvPr>
            <p:ph idx="1"/>
          </p:nvPr>
        </p:nvSpPr>
        <p:spPr>
          <a:xfrm>
            <a:off x="268362" y="3961268"/>
            <a:ext cx="8548091" cy="4230370"/>
          </a:xfrm>
        </p:spPr>
        <p:txBody>
          <a:bodyPr>
            <a:normAutofit/>
          </a:bodyPr>
          <a:lstStyle/>
          <a:p>
            <a:pPr marL="0" indent="0">
              <a:buNone/>
            </a:pPr>
            <a:r>
              <a:rPr lang="en-US" sz="3800" dirty="0">
                <a:solidFill>
                  <a:srgbClr val="2E5797"/>
                </a:solidFill>
              </a:rPr>
              <a:t>SATURDAY, DEC. 1</a:t>
            </a:r>
            <a:br>
              <a:rPr lang="en-US" sz="3800" baseline="30000" dirty="0">
                <a:solidFill>
                  <a:srgbClr val="2E5797"/>
                </a:solidFill>
              </a:rPr>
            </a:br>
            <a:r>
              <a:rPr lang="en-US" sz="3800" dirty="0">
                <a:solidFill>
                  <a:srgbClr val="2E5797"/>
                </a:solidFill>
              </a:rPr>
              <a:t>8PM AT LIZY JOHNSON’S HOUSE</a:t>
            </a:r>
          </a:p>
          <a:p>
            <a:r>
              <a:rPr lang="en-US" dirty="0"/>
              <a:t>1202 3rd St., Wamego, KS 66547</a:t>
            </a:r>
          </a:p>
          <a:p>
            <a:r>
              <a:rPr lang="en-US" dirty="0"/>
              <a:t>No kids except nursing babies. </a:t>
            </a:r>
          </a:p>
          <a:p>
            <a:r>
              <a:rPr lang="en-US" dirty="0"/>
              <a:t>Invite friends &amp; neighbors!</a:t>
            </a:r>
          </a:p>
          <a:p>
            <a:pPr marL="0" indent="0">
              <a:buNone/>
            </a:pPr>
            <a:endParaRPr lang="en-US" sz="5000" dirty="0"/>
          </a:p>
        </p:txBody>
      </p:sp>
    </p:spTree>
    <p:extLst>
      <p:ext uri="{BB962C8B-B14F-4D97-AF65-F5344CB8AC3E}">
        <p14:creationId xmlns:p14="http://schemas.microsoft.com/office/powerpoint/2010/main" val="2590671878"/>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6741"/>
            <a:ext cx="9144000" cy="11648408"/>
          </a:xfrm>
        </p:spPr>
      </p:pic>
      <p:sp>
        <p:nvSpPr>
          <p:cNvPr id="4" name="TextBox 3">
            <a:extLst>
              <a:ext uri="{FF2B5EF4-FFF2-40B4-BE49-F238E27FC236}">
                <a16:creationId xmlns:a16="http://schemas.microsoft.com/office/drawing/2014/main" id="{631F4210-8767-4F29-8EE3-8B6F49F46966}"/>
              </a:ext>
            </a:extLst>
          </p:cNvPr>
          <p:cNvSpPr txBox="1"/>
          <p:nvPr/>
        </p:nvSpPr>
        <p:spPr>
          <a:xfrm>
            <a:off x="1890946" y="177553"/>
            <a:ext cx="1961965" cy="923330"/>
          </a:xfrm>
          <a:prstGeom prst="rect">
            <a:avLst/>
          </a:prstGeom>
          <a:solidFill>
            <a:srgbClr val="192B3F"/>
          </a:solidFill>
        </p:spPr>
        <p:txBody>
          <a:bodyPr wrap="square" rtlCol="0">
            <a:spAutoFit/>
          </a:bodyPr>
          <a:lstStyle/>
          <a:p>
            <a:r>
              <a:rPr lang="en-US" dirty="0">
                <a:solidFill>
                  <a:prstClr val="black"/>
                </a:solidFill>
                <a:latin typeface="Calibri" panose="020F0502020204030204"/>
              </a:rPr>
              <a:t>  </a:t>
            </a:r>
          </a:p>
          <a:p>
            <a:endParaRPr lang="en-US" dirty="0">
              <a:solidFill>
                <a:prstClr val="black"/>
              </a:solidFill>
              <a:latin typeface="Calibri" panose="020F0502020204030204"/>
            </a:endParaRPr>
          </a:p>
          <a:p>
            <a:r>
              <a:rPr lang="en-US" dirty="0">
                <a:solidFill>
                  <a:prstClr val="black"/>
                </a:solidFill>
                <a:latin typeface="Calibri" panose="020F0502020204030204"/>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1374079" y="2242152"/>
            <a:ext cx="1961965" cy="369332"/>
          </a:xfrm>
          <a:prstGeom prst="rect">
            <a:avLst/>
          </a:prstGeom>
          <a:solidFill>
            <a:srgbClr val="192B3F"/>
          </a:solidFill>
        </p:spPr>
        <p:txBody>
          <a:bodyPr wrap="square" rtlCol="0">
            <a:spAutoFit/>
          </a:bodyPr>
          <a:lstStyle/>
          <a:p>
            <a:r>
              <a:rPr lang="en-US" dirty="0">
                <a:solidFill>
                  <a:prstClr val="black"/>
                </a:solidFill>
                <a:latin typeface="Calibri" panose="020F0502020204030204"/>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148956" y="81849"/>
            <a:ext cx="4572000" cy="3631763"/>
          </a:xfrm>
          <a:prstGeom prst="rect">
            <a:avLst/>
          </a:prstGeom>
        </p:spPr>
        <p:txBody>
          <a:bodyPr>
            <a:spAutoFit/>
          </a:bodyPr>
          <a:lstStyle/>
          <a:p>
            <a:r>
              <a:rPr lang="en-US" sz="2300" dirty="0">
                <a:solidFill>
                  <a:schemeClr val="bg1"/>
                </a:solidFill>
              </a:rPr>
              <a:t>“Luke’s historicity is unsurpassed </a:t>
            </a:r>
          </a:p>
          <a:p>
            <a:r>
              <a:rPr lang="en-US" sz="2300" dirty="0">
                <a:solidFill>
                  <a:schemeClr val="bg1"/>
                </a:solidFill>
              </a:rPr>
              <a:t>in respect of its trustworthiness… Luke is a historian of </a:t>
            </a:r>
          </a:p>
          <a:p>
            <a:r>
              <a:rPr lang="en-US" sz="2300" dirty="0">
                <a:solidFill>
                  <a:schemeClr val="bg1"/>
                </a:solidFill>
              </a:rPr>
              <a:t>the first rank; </a:t>
            </a:r>
          </a:p>
          <a:p>
            <a:r>
              <a:rPr lang="en-US" sz="2300" dirty="0">
                <a:solidFill>
                  <a:schemeClr val="bg1"/>
                </a:solidFill>
              </a:rPr>
              <a:t>not merely are his </a:t>
            </a:r>
          </a:p>
          <a:p>
            <a:r>
              <a:rPr lang="en-US" sz="2300" dirty="0">
                <a:solidFill>
                  <a:schemeClr val="bg1"/>
                </a:solidFill>
              </a:rPr>
              <a:t>statements of fact </a:t>
            </a:r>
          </a:p>
          <a:p>
            <a:r>
              <a:rPr lang="en-US" sz="2300" dirty="0">
                <a:solidFill>
                  <a:schemeClr val="bg1"/>
                </a:solidFill>
              </a:rPr>
              <a:t>trustworthy... this author </a:t>
            </a:r>
          </a:p>
          <a:p>
            <a:r>
              <a:rPr lang="en-US" sz="2300" dirty="0">
                <a:solidFill>
                  <a:schemeClr val="bg1"/>
                </a:solidFill>
              </a:rPr>
              <a:t>should be placed along </a:t>
            </a:r>
          </a:p>
          <a:p>
            <a:r>
              <a:rPr lang="en-US" sz="2300" dirty="0">
                <a:solidFill>
                  <a:schemeClr val="bg1"/>
                </a:solidFill>
              </a:rPr>
              <a:t>with the very greatest </a:t>
            </a:r>
          </a:p>
          <a:p>
            <a:r>
              <a:rPr lang="en-US" sz="2300" dirty="0">
                <a:solidFill>
                  <a:schemeClr val="bg1"/>
                </a:solidFill>
              </a:rPr>
              <a:t>of historians.”</a:t>
            </a:r>
            <a:r>
              <a:rPr lang="en-US" sz="2300" dirty="0"/>
              <a:t>  </a:t>
            </a:r>
          </a:p>
        </p:txBody>
      </p:sp>
      <p:sp>
        <p:nvSpPr>
          <p:cNvPr id="8" name="TextBox 7">
            <a:extLst>
              <a:ext uri="{FF2B5EF4-FFF2-40B4-BE49-F238E27FC236}">
                <a16:creationId xmlns:a16="http://schemas.microsoft.com/office/drawing/2014/main" id="{6FB7AE29-3B67-4582-8917-CF0B34C1730C}"/>
              </a:ext>
            </a:extLst>
          </p:cNvPr>
          <p:cNvSpPr txBox="1"/>
          <p:nvPr/>
        </p:nvSpPr>
        <p:spPr>
          <a:xfrm>
            <a:off x="129240" y="3654987"/>
            <a:ext cx="2481186" cy="923330"/>
          </a:xfrm>
          <a:prstGeom prst="rect">
            <a:avLst/>
          </a:prstGeom>
          <a:solidFill>
            <a:srgbClr val="192B3F"/>
          </a:solidFill>
        </p:spPr>
        <p:txBody>
          <a:bodyPr wrap="square" rtlCol="0">
            <a:spAutoFit/>
          </a:bodyPr>
          <a:lstStyle/>
          <a:p>
            <a:endParaRPr lang="en-US" dirty="0"/>
          </a:p>
          <a:p>
            <a:endParaRPr lang="en-US" dirty="0"/>
          </a:p>
          <a:p>
            <a:endParaRPr lang="en-US" dirty="0"/>
          </a:p>
        </p:txBody>
      </p:sp>
      <p:sp>
        <p:nvSpPr>
          <p:cNvPr id="7" name="Rectangle 6">
            <a:extLst>
              <a:ext uri="{FF2B5EF4-FFF2-40B4-BE49-F238E27FC236}">
                <a16:creationId xmlns:a16="http://schemas.microsoft.com/office/drawing/2014/main" id="{FB198EC1-602A-468A-AF53-0A6F47636687}"/>
              </a:ext>
            </a:extLst>
          </p:cNvPr>
          <p:cNvSpPr/>
          <p:nvPr/>
        </p:nvSpPr>
        <p:spPr>
          <a:xfrm>
            <a:off x="140078" y="3686978"/>
            <a:ext cx="4572000" cy="2462213"/>
          </a:xfrm>
          <a:prstGeom prst="rect">
            <a:avLst/>
          </a:prstGeom>
        </p:spPr>
        <p:txBody>
          <a:bodyPr>
            <a:spAutoFit/>
          </a:bodyPr>
          <a:lstStyle/>
          <a:p>
            <a:pPr lvl="0"/>
            <a:r>
              <a:rPr lang="en-US" sz="2200" dirty="0">
                <a:solidFill>
                  <a:schemeClr val="bg1"/>
                </a:solidFill>
              </a:rPr>
              <a:t>Sir William Ramsay, </a:t>
            </a:r>
          </a:p>
          <a:p>
            <a:pPr lvl="0"/>
            <a:r>
              <a:rPr lang="en-US" sz="2200" i="1" dirty="0">
                <a:solidFill>
                  <a:schemeClr val="bg1"/>
                </a:solidFill>
              </a:rPr>
              <a:t>The Bearing of </a:t>
            </a:r>
          </a:p>
          <a:p>
            <a:pPr lvl="0"/>
            <a:r>
              <a:rPr lang="en-US" sz="2200" i="1" dirty="0">
                <a:solidFill>
                  <a:schemeClr val="bg1"/>
                </a:solidFill>
              </a:rPr>
              <a:t>Recent Discovery </a:t>
            </a:r>
          </a:p>
          <a:p>
            <a:pPr lvl="0"/>
            <a:r>
              <a:rPr lang="en-US" sz="2200" i="1" dirty="0">
                <a:solidFill>
                  <a:schemeClr val="bg1"/>
                </a:solidFill>
              </a:rPr>
              <a:t>on the </a:t>
            </a:r>
          </a:p>
          <a:p>
            <a:pPr lvl="0"/>
            <a:r>
              <a:rPr lang="en-US" sz="2200" i="1" dirty="0">
                <a:solidFill>
                  <a:schemeClr val="bg1"/>
                </a:solidFill>
              </a:rPr>
              <a:t>Trustworthiness </a:t>
            </a:r>
          </a:p>
          <a:p>
            <a:pPr lvl="0"/>
            <a:r>
              <a:rPr lang="en-US" sz="2200" i="1" dirty="0">
                <a:solidFill>
                  <a:schemeClr val="bg1"/>
                </a:solidFill>
              </a:rPr>
              <a:t>of the New </a:t>
            </a:r>
          </a:p>
          <a:p>
            <a:pPr lvl="0"/>
            <a:r>
              <a:rPr lang="en-US" sz="2200" i="1" dirty="0">
                <a:solidFill>
                  <a:schemeClr val="bg1"/>
                </a:solidFill>
              </a:rPr>
              <a:t>Testament</a:t>
            </a:r>
            <a:endParaRPr lang="en-US" sz="2200" i="1" dirty="0">
              <a:solidFill>
                <a:schemeClr val="bg1"/>
              </a:solidFill>
              <a:latin typeface="Calibri" panose="020F0502020204030204"/>
            </a:endParaRPr>
          </a:p>
        </p:txBody>
      </p:sp>
    </p:spTree>
    <p:extLst>
      <p:ext uri="{BB962C8B-B14F-4D97-AF65-F5344CB8AC3E}">
        <p14:creationId xmlns:p14="http://schemas.microsoft.com/office/powerpoint/2010/main" val="98266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1:1-4</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1 </a:t>
            </a:r>
            <a:r>
              <a:rPr lang="en-US" dirty="0"/>
              <a:t>Inasmuch as many have undertaken to compile </a:t>
            </a:r>
            <a:r>
              <a:rPr lang="en-US" sz="3600" b="1" i="1" dirty="0"/>
              <a:t>a narrative of the things that have been accomplished among us</a:t>
            </a:r>
            <a:r>
              <a:rPr lang="en-US" dirty="0"/>
              <a:t>, </a:t>
            </a:r>
            <a:r>
              <a:rPr lang="en-US" b="1" baseline="30000" dirty="0"/>
              <a:t>2 </a:t>
            </a:r>
            <a:r>
              <a:rPr lang="en-US" dirty="0"/>
              <a:t>just as those who from the beginning were eyewitnesses and ministers of the word have delivered them to us, </a:t>
            </a:r>
            <a:r>
              <a:rPr lang="en-US" b="1" baseline="30000" dirty="0"/>
              <a:t>3 </a:t>
            </a:r>
            <a:r>
              <a:rPr lang="en-US" dirty="0"/>
              <a:t>it seemed good to me also, having followed all things closely for some time past, to write an orderly account for you, most excellent Theophilus, </a:t>
            </a:r>
            <a:r>
              <a:rPr lang="en-US" b="1" baseline="30000" dirty="0"/>
              <a:t>4 </a:t>
            </a:r>
            <a:r>
              <a:rPr lang="en-US" dirty="0"/>
              <a:t>that you may have certainty concerning the things you have been taught.</a:t>
            </a:r>
          </a:p>
        </p:txBody>
      </p:sp>
      <p:sp>
        <p:nvSpPr>
          <p:cNvPr id="4" name="Rounded Rectangle 6">
            <a:extLst>
              <a:ext uri="{FF2B5EF4-FFF2-40B4-BE49-F238E27FC236}">
                <a16:creationId xmlns:a16="http://schemas.microsoft.com/office/drawing/2014/main" id="{60154823-CBE3-4C0C-A3FE-33B431B3BE5B}"/>
              </a:ext>
            </a:extLst>
          </p:cNvPr>
          <p:cNvSpPr/>
          <p:nvPr/>
        </p:nvSpPr>
        <p:spPr>
          <a:xfrm>
            <a:off x="292964" y="5335474"/>
            <a:ext cx="8596182" cy="1154098"/>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7500" dirty="0"/>
              <a:t>What’s it about?</a:t>
            </a:r>
          </a:p>
        </p:txBody>
      </p:sp>
    </p:spTree>
    <p:extLst>
      <p:ext uri="{BB962C8B-B14F-4D97-AF65-F5344CB8AC3E}">
        <p14:creationId xmlns:p14="http://schemas.microsoft.com/office/powerpoint/2010/main" val="276993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3387" y="0"/>
            <a:ext cx="11350774" cy="8513080"/>
          </a:xfrm>
          <a:prstGeom prst="rect">
            <a:avLst/>
          </a:prstGeom>
        </p:spPr>
      </p:pic>
    </p:spTree>
    <p:extLst>
      <p:ext uri="{BB962C8B-B14F-4D97-AF65-F5344CB8AC3E}">
        <p14:creationId xmlns:p14="http://schemas.microsoft.com/office/powerpoint/2010/main" val="224365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 y="608"/>
            <a:ext cx="9141239" cy="6855929"/>
          </a:xfrm>
          <a:prstGeom prst="rect">
            <a:avLst/>
          </a:prstGeom>
        </p:spPr>
      </p:pic>
    </p:spTree>
    <p:extLst>
      <p:ext uri="{BB962C8B-B14F-4D97-AF65-F5344CB8AC3E}">
        <p14:creationId xmlns:p14="http://schemas.microsoft.com/office/powerpoint/2010/main" val="2359991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 y="-1490412"/>
            <a:ext cx="9141239" cy="6855929"/>
          </a:xfrm>
          <a:prstGeom prst="rect">
            <a:avLst/>
          </a:prstGeom>
        </p:spPr>
      </p:pic>
      <p:sp>
        <p:nvSpPr>
          <p:cNvPr id="2" name="TextBox 1">
            <a:extLst>
              <a:ext uri="{FF2B5EF4-FFF2-40B4-BE49-F238E27FC236}">
                <a16:creationId xmlns:a16="http://schemas.microsoft.com/office/drawing/2014/main" id="{65FDBFA1-F8A7-406E-864A-E67C0BCDBB3C}"/>
              </a:ext>
            </a:extLst>
          </p:cNvPr>
          <p:cNvSpPr txBox="1"/>
          <p:nvPr/>
        </p:nvSpPr>
        <p:spPr>
          <a:xfrm>
            <a:off x="0" y="2308193"/>
            <a:ext cx="9141239" cy="4524315"/>
          </a:xfrm>
          <a:prstGeom prst="rect">
            <a:avLst/>
          </a:prstGeom>
          <a:solidFill>
            <a:srgbClr val="F1EBDF"/>
          </a:solidFill>
        </p:spPr>
        <p:txBody>
          <a:bodyPr wrap="square" rtlCol="0">
            <a:sp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3" name="TextBox 2">
            <a:extLst>
              <a:ext uri="{FF2B5EF4-FFF2-40B4-BE49-F238E27FC236}">
                <a16:creationId xmlns:a16="http://schemas.microsoft.com/office/drawing/2014/main" id="{EDF09B50-F3AE-417F-981F-7AD75CA17145}"/>
              </a:ext>
            </a:extLst>
          </p:cNvPr>
          <p:cNvSpPr txBox="1"/>
          <p:nvPr/>
        </p:nvSpPr>
        <p:spPr>
          <a:xfrm>
            <a:off x="301841" y="2503503"/>
            <a:ext cx="8531441" cy="3323987"/>
          </a:xfrm>
          <a:prstGeom prst="rect">
            <a:avLst/>
          </a:prstGeom>
          <a:noFill/>
        </p:spPr>
        <p:txBody>
          <a:bodyPr wrap="square" rtlCol="0">
            <a:spAutoFit/>
          </a:bodyPr>
          <a:lstStyle/>
          <a:p>
            <a:r>
              <a:rPr lang="en-US" sz="3200" b="1" dirty="0"/>
              <a:t>Philippians 3:20-21</a:t>
            </a:r>
            <a:r>
              <a:rPr lang="en-US" sz="3200" dirty="0"/>
              <a:t>   </a:t>
            </a:r>
            <a:r>
              <a:rPr lang="en-US" sz="3200" b="1" baseline="30000" dirty="0"/>
              <a:t>20 </a:t>
            </a:r>
            <a:r>
              <a:rPr lang="en-US" sz="3200" dirty="0"/>
              <a:t>But our citizenship is in heaven, and from it we await a Savior, the Lord Jesus Christ, </a:t>
            </a:r>
            <a:r>
              <a:rPr lang="en-US" sz="3200" b="1" baseline="30000" dirty="0"/>
              <a:t>21 </a:t>
            </a:r>
            <a:r>
              <a:rPr lang="en-US" sz="3200" dirty="0"/>
              <a:t>who will transform our lowly body to be like his glorious body, by the power that enables him even to subject all things to himself.</a:t>
            </a:r>
          </a:p>
          <a:p>
            <a:endParaRPr lang="en-US" dirty="0"/>
          </a:p>
        </p:txBody>
      </p:sp>
    </p:spTree>
    <p:extLst>
      <p:ext uri="{BB962C8B-B14F-4D97-AF65-F5344CB8AC3E}">
        <p14:creationId xmlns:p14="http://schemas.microsoft.com/office/powerpoint/2010/main" val="1858876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 y="-1490412"/>
            <a:ext cx="9141239" cy="6855929"/>
          </a:xfrm>
          <a:prstGeom prst="rect">
            <a:avLst/>
          </a:prstGeom>
        </p:spPr>
      </p:pic>
      <p:sp>
        <p:nvSpPr>
          <p:cNvPr id="2" name="TextBox 1">
            <a:extLst>
              <a:ext uri="{FF2B5EF4-FFF2-40B4-BE49-F238E27FC236}">
                <a16:creationId xmlns:a16="http://schemas.microsoft.com/office/drawing/2014/main" id="{65FDBFA1-F8A7-406E-864A-E67C0BCDBB3C}"/>
              </a:ext>
            </a:extLst>
          </p:cNvPr>
          <p:cNvSpPr txBox="1"/>
          <p:nvPr/>
        </p:nvSpPr>
        <p:spPr>
          <a:xfrm>
            <a:off x="0" y="2308193"/>
            <a:ext cx="9141239" cy="4524315"/>
          </a:xfrm>
          <a:prstGeom prst="rect">
            <a:avLst/>
          </a:prstGeom>
          <a:solidFill>
            <a:srgbClr val="F1EBDF"/>
          </a:solidFill>
        </p:spPr>
        <p:txBody>
          <a:bodyPr wrap="square" rtlCol="0">
            <a:sp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3" name="TextBox 2">
            <a:extLst>
              <a:ext uri="{FF2B5EF4-FFF2-40B4-BE49-F238E27FC236}">
                <a16:creationId xmlns:a16="http://schemas.microsoft.com/office/drawing/2014/main" id="{EDF09B50-F3AE-417F-981F-7AD75CA17145}"/>
              </a:ext>
            </a:extLst>
          </p:cNvPr>
          <p:cNvSpPr txBox="1"/>
          <p:nvPr/>
        </p:nvSpPr>
        <p:spPr>
          <a:xfrm>
            <a:off x="301841" y="2503503"/>
            <a:ext cx="8531441" cy="3277820"/>
          </a:xfrm>
          <a:prstGeom prst="rect">
            <a:avLst/>
          </a:prstGeom>
          <a:noFill/>
        </p:spPr>
        <p:txBody>
          <a:bodyPr wrap="square" rtlCol="0">
            <a:spAutoFit/>
          </a:bodyPr>
          <a:lstStyle/>
          <a:p>
            <a:r>
              <a:rPr lang="en-US" sz="4500" b="1" dirty="0"/>
              <a:t>Bible Study Questions for Luke:</a:t>
            </a:r>
            <a:endParaRPr lang="en-US" sz="4500" dirty="0"/>
          </a:p>
          <a:p>
            <a:r>
              <a:rPr lang="en-US" sz="3600" dirty="0"/>
              <a:t>1. What’s the character of our King?</a:t>
            </a:r>
          </a:p>
          <a:p>
            <a:r>
              <a:rPr lang="en-US" sz="3600" dirty="0"/>
              <a:t>2. What’s the nature of our Kingdom?</a:t>
            </a:r>
          </a:p>
          <a:p>
            <a:r>
              <a:rPr lang="en-US" sz="3600" dirty="0"/>
              <a:t>3. How does our King feel about us?</a:t>
            </a:r>
          </a:p>
          <a:p>
            <a:r>
              <a:rPr lang="en-US" sz="3600" dirty="0"/>
              <a:t>4. How do we serve our King?</a:t>
            </a:r>
          </a:p>
          <a:p>
            <a:endParaRPr lang="en-US" dirty="0"/>
          </a:p>
        </p:txBody>
      </p:sp>
    </p:spTree>
    <p:extLst>
      <p:ext uri="{BB962C8B-B14F-4D97-AF65-F5344CB8AC3E}">
        <p14:creationId xmlns:p14="http://schemas.microsoft.com/office/powerpoint/2010/main" val="1560715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7500" dirty="0"/>
              <a:t>Scripture memory</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dirty="0"/>
              <a:t>Luke 9:1-2   </a:t>
            </a:r>
            <a:r>
              <a:rPr lang="en-US" b="1" baseline="30000" dirty="0"/>
              <a:t>1 </a:t>
            </a:r>
            <a:r>
              <a:rPr lang="en-US" dirty="0"/>
              <a:t>And he called the twelve together and gave them power and authority over all demons and to cure diseases, </a:t>
            </a:r>
            <a:r>
              <a:rPr lang="en-US" b="1" baseline="30000" dirty="0"/>
              <a:t>2 </a:t>
            </a:r>
            <a:r>
              <a:rPr lang="en-US" dirty="0"/>
              <a:t>and he sent them out to proclaim the kingdom of God and to heal.</a:t>
            </a:r>
          </a:p>
          <a:p>
            <a:pPr marL="0" indent="0">
              <a:buNone/>
            </a:pPr>
            <a:r>
              <a:rPr lang="en-US" b="1" dirty="0"/>
              <a:t>Luke 12:31-32</a:t>
            </a:r>
            <a:r>
              <a:rPr lang="en-US" dirty="0"/>
              <a:t>   </a:t>
            </a:r>
            <a:r>
              <a:rPr lang="en-US" b="1" baseline="30000" dirty="0"/>
              <a:t>31 </a:t>
            </a:r>
            <a:r>
              <a:rPr lang="en-US" dirty="0"/>
              <a:t>“Instead, seek his kingdom, and these things will be added to you. </a:t>
            </a:r>
            <a:r>
              <a:rPr lang="en-US" b="1" baseline="30000" dirty="0"/>
              <a:t>32 </a:t>
            </a:r>
            <a:r>
              <a:rPr lang="en-US" dirty="0"/>
              <a:t>Fear not, little flock, for it is your Father's good pleasure to give you the kingdom.”</a:t>
            </a:r>
          </a:p>
          <a:p>
            <a:pPr marL="0" indent="0">
              <a:buNone/>
            </a:pPr>
            <a:r>
              <a:rPr lang="en-US" b="1" dirty="0"/>
              <a:t>Luke 18:16-17</a:t>
            </a:r>
            <a:r>
              <a:rPr lang="en-US" dirty="0"/>
              <a:t>   </a:t>
            </a:r>
            <a:r>
              <a:rPr lang="en-US" b="1" baseline="30000" dirty="0"/>
              <a:t>16 </a:t>
            </a:r>
            <a:r>
              <a:rPr lang="en-US" dirty="0"/>
              <a:t>But Jesus called them to him, saying, “Let the children come to me, and do not hinder them, for to such belongs the kingdom of God. </a:t>
            </a:r>
            <a:r>
              <a:rPr lang="en-US" b="1" baseline="30000" dirty="0"/>
              <a:t>17 </a:t>
            </a:r>
            <a:r>
              <a:rPr lang="en-US" dirty="0"/>
              <a:t>Truly, I say to you, whoever does not receive the kingdom of God like a child shall not enter it.”</a:t>
            </a:r>
          </a:p>
        </p:txBody>
      </p:sp>
    </p:spTree>
    <p:extLst>
      <p:ext uri="{BB962C8B-B14F-4D97-AF65-F5344CB8AC3E}">
        <p14:creationId xmlns:p14="http://schemas.microsoft.com/office/powerpoint/2010/main" val="2741650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4E11-8D84-4492-B0E9-E3ED42B20975}"/>
              </a:ext>
            </a:extLst>
          </p:cNvPr>
          <p:cNvSpPr>
            <a:spLocks noGrp="1"/>
          </p:cNvSpPr>
          <p:nvPr>
            <p:ph type="title"/>
          </p:nvPr>
        </p:nvSpPr>
        <p:spPr/>
        <p:txBody>
          <a:bodyPr/>
          <a:lstStyle/>
          <a:p>
            <a:pPr algn="ctr"/>
            <a:r>
              <a:rPr lang="en-US" sz="7500" dirty="0"/>
              <a:t>Kingdom of god</a:t>
            </a:r>
          </a:p>
        </p:txBody>
      </p:sp>
      <p:sp>
        <p:nvSpPr>
          <p:cNvPr id="3" name="Content Placeholder 2">
            <a:extLst>
              <a:ext uri="{FF2B5EF4-FFF2-40B4-BE49-F238E27FC236}">
                <a16:creationId xmlns:a16="http://schemas.microsoft.com/office/drawing/2014/main" id="{AF1E90D5-2F07-4D50-BD15-7A3CACC797F9}"/>
              </a:ext>
            </a:extLst>
          </p:cNvPr>
          <p:cNvSpPr>
            <a:spLocks noGrp="1"/>
          </p:cNvSpPr>
          <p:nvPr>
            <p:ph idx="1"/>
          </p:nvPr>
        </p:nvSpPr>
        <p:spPr/>
        <p:txBody>
          <a:bodyPr/>
          <a:lstStyle/>
          <a:p>
            <a:endParaRPr lang="en-US" dirty="0"/>
          </a:p>
        </p:txBody>
      </p:sp>
      <p:sp>
        <p:nvSpPr>
          <p:cNvPr id="4" name="Oval 3">
            <a:extLst>
              <a:ext uri="{FF2B5EF4-FFF2-40B4-BE49-F238E27FC236}">
                <a16:creationId xmlns:a16="http://schemas.microsoft.com/office/drawing/2014/main" id="{7DD5E820-F2C2-435B-9EF5-FF5A32B2E846}"/>
              </a:ext>
            </a:extLst>
          </p:cNvPr>
          <p:cNvSpPr/>
          <p:nvPr/>
        </p:nvSpPr>
        <p:spPr>
          <a:xfrm>
            <a:off x="1846555" y="1392572"/>
            <a:ext cx="5450890" cy="5104660"/>
          </a:xfrm>
          <a:prstGeom prst="ellipse">
            <a:avLst/>
          </a:prstGeom>
          <a:solidFill>
            <a:srgbClr val="1F33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970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4E11-8D84-4492-B0E9-E3ED42B20975}"/>
              </a:ext>
            </a:extLst>
          </p:cNvPr>
          <p:cNvSpPr>
            <a:spLocks noGrp="1"/>
          </p:cNvSpPr>
          <p:nvPr>
            <p:ph type="title"/>
          </p:nvPr>
        </p:nvSpPr>
        <p:spPr/>
        <p:txBody>
          <a:bodyPr/>
          <a:lstStyle/>
          <a:p>
            <a:pPr algn="ctr"/>
            <a:r>
              <a:rPr lang="en-US" sz="7500" dirty="0"/>
              <a:t>Kingdom of god</a:t>
            </a:r>
          </a:p>
        </p:txBody>
      </p:sp>
      <p:sp>
        <p:nvSpPr>
          <p:cNvPr id="3" name="Content Placeholder 2">
            <a:extLst>
              <a:ext uri="{FF2B5EF4-FFF2-40B4-BE49-F238E27FC236}">
                <a16:creationId xmlns:a16="http://schemas.microsoft.com/office/drawing/2014/main" id="{AF1E90D5-2F07-4D50-BD15-7A3CACC797F9}"/>
              </a:ext>
            </a:extLst>
          </p:cNvPr>
          <p:cNvSpPr>
            <a:spLocks noGrp="1"/>
          </p:cNvSpPr>
          <p:nvPr>
            <p:ph idx="1"/>
          </p:nvPr>
        </p:nvSpPr>
        <p:spPr/>
        <p:txBody>
          <a:bodyPr/>
          <a:lstStyle/>
          <a:p>
            <a:endParaRPr lang="en-US" dirty="0"/>
          </a:p>
        </p:txBody>
      </p:sp>
      <p:sp>
        <p:nvSpPr>
          <p:cNvPr id="4" name="Oval 3">
            <a:extLst>
              <a:ext uri="{FF2B5EF4-FFF2-40B4-BE49-F238E27FC236}">
                <a16:creationId xmlns:a16="http://schemas.microsoft.com/office/drawing/2014/main" id="{7DD5E820-F2C2-435B-9EF5-FF5A32B2E846}"/>
              </a:ext>
            </a:extLst>
          </p:cNvPr>
          <p:cNvSpPr/>
          <p:nvPr/>
        </p:nvSpPr>
        <p:spPr>
          <a:xfrm>
            <a:off x="1846555" y="1392572"/>
            <a:ext cx="5450890" cy="5104660"/>
          </a:xfrm>
          <a:prstGeom prst="ellipse">
            <a:avLst/>
          </a:prstGeom>
          <a:solidFill>
            <a:srgbClr val="1F33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ED6932-B4AC-46F2-BA4D-426EA5DDC907}"/>
              </a:ext>
            </a:extLst>
          </p:cNvPr>
          <p:cNvSpPr txBox="1"/>
          <p:nvPr/>
        </p:nvSpPr>
        <p:spPr>
          <a:xfrm>
            <a:off x="1846557" y="2177374"/>
            <a:ext cx="5450889" cy="2954655"/>
          </a:xfrm>
          <a:prstGeom prst="rect">
            <a:avLst/>
          </a:prstGeom>
          <a:noFill/>
        </p:spPr>
        <p:txBody>
          <a:bodyPr wrap="square" rtlCol="0">
            <a:spAutoFit/>
          </a:bodyPr>
          <a:lstStyle/>
          <a:p>
            <a:pPr algn="ctr"/>
            <a:r>
              <a:rPr lang="en-US" sz="2800" dirty="0">
                <a:solidFill>
                  <a:schemeClr val="bg1"/>
                </a:solidFill>
              </a:rPr>
              <a:t>King</a:t>
            </a:r>
          </a:p>
          <a:p>
            <a:pPr algn="ctr"/>
            <a:r>
              <a:rPr lang="en-US" sz="2800" dirty="0">
                <a:solidFill>
                  <a:schemeClr val="bg1"/>
                </a:solidFill>
              </a:rPr>
              <a:t>Nature</a:t>
            </a:r>
          </a:p>
          <a:p>
            <a:pPr algn="ctr"/>
            <a:r>
              <a:rPr lang="en-US" sz="2800" dirty="0">
                <a:solidFill>
                  <a:schemeClr val="bg1"/>
                </a:solidFill>
              </a:rPr>
              <a:t>Constitution</a:t>
            </a:r>
          </a:p>
          <a:p>
            <a:pPr algn="ctr"/>
            <a:r>
              <a:rPr lang="en-US" sz="2800" dirty="0">
                <a:solidFill>
                  <a:schemeClr val="bg1"/>
                </a:solidFill>
              </a:rPr>
              <a:t>Path to Citizenship</a:t>
            </a:r>
          </a:p>
          <a:p>
            <a:pPr algn="ctr"/>
            <a:r>
              <a:rPr lang="en-US" sz="2800" dirty="0">
                <a:solidFill>
                  <a:schemeClr val="bg1"/>
                </a:solidFill>
              </a:rPr>
              <a:t>Nobility (Ruling Family)</a:t>
            </a:r>
          </a:p>
          <a:p>
            <a:pPr algn="ctr"/>
            <a:r>
              <a:rPr lang="en-US" sz="2800" dirty="0">
                <a:solidFill>
                  <a:schemeClr val="bg1"/>
                </a:solidFill>
              </a:rPr>
              <a:t>Servants</a:t>
            </a:r>
          </a:p>
          <a:p>
            <a:endParaRPr lang="en-US" dirty="0"/>
          </a:p>
        </p:txBody>
      </p:sp>
    </p:spTree>
    <p:extLst>
      <p:ext uri="{BB962C8B-B14F-4D97-AF65-F5344CB8AC3E}">
        <p14:creationId xmlns:p14="http://schemas.microsoft.com/office/powerpoint/2010/main" val="1502282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4E11-8D84-4492-B0E9-E3ED42B20975}"/>
              </a:ext>
            </a:extLst>
          </p:cNvPr>
          <p:cNvSpPr>
            <a:spLocks noGrp="1"/>
          </p:cNvSpPr>
          <p:nvPr>
            <p:ph type="title"/>
          </p:nvPr>
        </p:nvSpPr>
        <p:spPr/>
        <p:txBody>
          <a:bodyPr/>
          <a:lstStyle/>
          <a:p>
            <a:pPr algn="ctr"/>
            <a:r>
              <a:rPr lang="en-US" sz="7500" dirty="0"/>
              <a:t>Kingdom of god</a:t>
            </a:r>
          </a:p>
        </p:txBody>
      </p:sp>
      <p:sp>
        <p:nvSpPr>
          <p:cNvPr id="3" name="Content Placeholder 2">
            <a:extLst>
              <a:ext uri="{FF2B5EF4-FFF2-40B4-BE49-F238E27FC236}">
                <a16:creationId xmlns:a16="http://schemas.microsoft.com/office/drawing/2014/main" id="{AF1E90D5-2F07-4D50-BD15-7A3CACC797F9}"/>
              </a:ext>
            </a:extLst>
          </p:cNvPr>
          <p:cNvSpPr>
            <a:spLocks noGrp="1"/>
          </p:cNvSpPr>
          <p:nvPr>
            <p:ph idx="1"/>
          </p:nvPr>
        </p:nvSpPr>
        <p:spPr/>
        <p:txBody>
          <a:bodyPr/>
          <a:lstStyle/>
          <a:p>
            <a:endParaRPr lang="en-US" dirty="0"/>
          </a:p>
        </p:txBody>
      </p:sp>
      <p:sp>
        <p:nvSpPr>
          <p:cNvPr id="4" name="Oval 3">
            <a:extLst>
              <a:ext uri="{FF2B5EF4-FFF2-40B4-BE49-F238E27FC236}">
                <a16:creationId xmlns:a16="http://schemas.microsoft.com/office/drawing/2014/main" id="{7DD5E820-F2C2-435B-9EF5-FF5A32B2E846}"/>
              </a:ext>
            </a:extLst>
          </p:cNvPr>
          <p:cNvSpPr/>
          <p:nvPr/>
        </p:nvSpPr>
        <p:spPr>
          <a:xfrm>
            <a:off x="1846555" y="1392572"/>
            <a:ext cx="5450890" cy="5104660"/>
          </a:xfrm>
          <a:prstGeom prst="ellipse">
            <a:avLst/>
          </a:prstGeom>
          <a:solidFill>
            <a:srgbClr val="1F33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ED6932-B4AC-46F2-BA4D-426EA5DDC907}"/>
              </a:ext>
            </a:extLst>
          </p:cNvPr>
          <p:cNvSpPr txBox="1"/>
          <p:nvPr/>
        </p:nvSpPr>
        <p:spPr>
          <a:xfrm>
            <a:off x="1846557" y="2177374"/>
            <a:ext cx="5450889" cy="2954655"/>
          </a:xfrm>
          <a:prstGeom prst="rect">
            <a:avLst/>
          </a:prstGeom>
          <a:noFill/>
        </p:spPr>
        <p:txBody>
          <a:bodyPr wrap="square" rtlCol="0">
            <a:spAutoFit/>
          </a:bodyPr>
          <a:lstStyle/>
          <a:p>
            <a:pPr algn="ctr"/>
            <a:r>
              <a:rPr lang="en-US" sz="2800" dirty="0">
                <a:solidFill>
                  <a:schemeClr val="bg1"/>
                </a:solidFill>
              </a:rPr>
              <a:t>King</a:t>
            </a:r>
          </a:p>
          <a:p>
            <a:pPr algn="ctr"/>
            <a:r>
              <a:rPr lang="en-US" sz="2800" dirty="0">
                <a:solidFill>
                  <a:schemeClr val="bg1"/>
                </a:solidFill>
              </a:rPr>
              <a:t>Nature</a:t>
            </a:r>
          </a:p>
          <a:p>
            <a:pPr algn="ctr"/>
            <a:r>
              <a:rPr lang="en-US" sz="2800" dirty="0">
                <a:solidFill>
                  <a:schemeClr val="bg1"/>
                </a:solidFill>
              </a:rPr>
              <a:t>Constitution</a:t>
            </a:r>
          </a:p>
          <a:p>
            <a:pPr algn="ctr"/>
            <a:r>
              <a:rPr lang="en-US" sz="2800" dirty="0">
                <a:solidFill>
                  <a:schemeClr val="bg1"/>
                </a:solidFill>
              </a:rPr>
              <a:t>Path to Citizenship</a:t>
            </a:r>
          </a:p>
          <a:p>
            <a:pPr algn="ctr"/>
            <a:r>
              <a:rPr lang="en-US" sz="2800" dirty="0">
                <a:solidFill>
                  <a:schemeClr val="bg1"/>
                </a:solidFill>
              </a:rPr>
              <a:t>Nobility (Ruling Family)</a:t>
            </a:r>
          </a:p>
          <a:p>
            <a:pPr algn="ctr"/>
            <a:r>
              <a:rPr lang="en-US" sz="2800" dirty="0">
                <a:solidFill>
                  <a:schemeClr val="bg1"/>
                </a:solidFill>
              </a:rPr>
              <a:t>Servants</a:t>
            </a:r>
          </a:p>
          <a:p>
            <a:endParaRPr lang="en-US" dirty="0"/>
          </a:p>
        </p:txBody>
      </p:sp>
      <p:sp>
        <p:nvSpPr>
          <p:cNvPr id="6" name="Oval 5">
            <a:extLst>
              <a:ext uri="{FF2B5EF4-FFF2-40B4-BE49-F238E27FC236}">
                <a16:creationId xmlns:a16="http://schemas.microsoft.com/office/drawing/2014/main" id="{D46105EE-0AA1-4A81-BBE2-5550ADACC5C3}"/>
              </a:ext>
            </a:extLst>
          </p:cNvPr>
          <p:cNvSpPr/>
          <p:nvPr/>
        </p:nvSpPr>
        <p:spPr>
          <a:xfrm>
            <a:off x="6161105" y="2110585"/>
            <a:ext cx="1686755" cy="1544116"/>
          </a:xfrm>
          <a:prstGeom prst="ellipse">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Jews</a:t>
            </a:r>
          </a:p>
        </p:txBody>
      </p:sp>
      <p:sp>
        <p:nvSpPr>
          <p:cNvPr id="7" name="Oval 6">
            <a:extLst>
              <a:ext uri="{FF2B5EF4-FFF2-40B4-BE49-F238E27FC236}">
                <a16:creationId xmlns:a16="http://schemas.microsoft.com/office/drawing/2014/main" id="{D2B0F1A0-9CCE-43D0-A1F7-DFD7C918ACF4}"/>
              </a:ext>
            </a:extLst>
          </p:cNvPr>
          <p:cNvSpPr/>
          <p:nvPr/>
        </p:nvSpPr>
        <p:spPr>
          <a:xfrm>
            <a:off x="6406811" y="3974644"/>
            <a:ext cx="1837460" cy="1656236"/>
          </a:xfrm>
          <a:prstGeom prst="ellipse">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Gentiles</a:t>
            </a:r>
          </a:p>
        </p:txBody>
      </p:sp>
      <p:sp>
        <p:nvSpPr>
          <p:cNvPr id="8" name="Oval 7">
            <a:extLst>
              <a:ext uri="{FF2B5EF4-FFF2-40B4-BE49-F238E27FC236}">
                <a16:creationId xmlns:a16="http://schemas.microsoft.com/office/drawing/2014/main" id="{E359AC77-10C5-4078-B512-CFCD9EAA29CE}"/>
              </a:ext>
            </a:extLst>
          </p:cNvPr>
          <p:cNvSpPr/>
          <p:nvPr/>
        </p:nvSpPr>
        <p:spPr>
          <a:xfrm>
            <a:off x="1946779" y="5132029"/>
            <a:ext cx="1923885" cy="1656236"/>
          </a:xfrm>
          <a:prstGeom prst="ellipse">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Tax Collectors</a:t>
            </a:r>
          </a:p>
        </p:txBody>
      </p:sp>
      <p:sp>
        <p:nvSpPr>
          <p:cNvPr id="9" name="Oval 8">
            <a:extLst>
              <a:ext uri="{FF2B5EF4-FFF2-40B4-BE49-F238E27FC236}">
                <a16:creationId xmlns:a16="http://schemas.microsoft.com/office/drawing/2014/main" id="{D1736C5D-9E93-40EB-AC25-B6B1C3250D74}"/>
              </a:ext>
            </a:extLst>
          </p:cNvPr>
          <p:cNvSpPr/>
          <p:nvPr/>
        </p:nvSpPr>
        <p:spPr>
          <a:xfrm>
            <a:off x="811470" y="3654701"/>
            <a:ext cx="1837460" cy="1742922"/>
          </a:xfrm>
          <a:prstGeom prst="ellipse">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“Sinners”</a:t>
            </a:r>
          </a:p>
        </p:txBody>
      </p:sp>
      <p:sp>
        <p:nvSpPr>
          <p:cNvPr id="10" name="Oval 9">
            <a:extLst>
              <a:ext uri="{FF2B5EF4-FFF2-40B4-BE49-F238E27FC236}">
                <a16:creationId xmlns:a16="http://schemas.microsoft.com/office/drawing/2014/main" id="{8BC8DB71-4BE8-4088-AB59-8071A452C53A}"/>
              </a:ext>
            </a:extLst>
          </p:cNvPr>
          <p:cNvSpPr/>
          <p:nvPr/>
        </p:nvSpPr>
        <p:spPr>
          <a:xfrm>
            <a:off x="1379155" y="2038358"/>
            <a:ext cx="1686754" cy="1544116"/>
          </a:xfrm>
          <a:prstGeom prst="ellipse">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Muslims</a:t>
            </a:r>
          </a:p>
        </p:txBody>
      </p:sp>
      <p:sp>
        <p:nvSpPr>
          <p:cNvPr id="11" name="Oval 10">
            <a:extLst>
              <a:ext uri="{FF2B5EF4-FFF2-40B4-BE49-F238E27FC236}">
                <a16:creationId xmlns:a16="http://schemas.microsoft.com/office/drawing/2014/main" id="{CDDE4A8F-2EDF-4837-8C65-7C8EC8913549}"/>
              </a:ext>
            </a:extLst>
          </p:cNvPr>
          <p:cNvSpPr/>
          <p:nvPr/>
        </p:nvSpPr>
        <p:spPr>
          <a:xfrm>
            <a:off x="4791891" y="5172314"/>
            <a:ext cx="1923884" cy="1685685"/>
          </a:xfrm>
          <a:prstGeom prst="ellipse">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Christians</a:t>
            </a:r>
          </a:p>
        </p:txBody>
      </p:sp>
      <p:sp>
        <p:nvSpPr>
          <p:cNvPr id="12" name="Oval 11">
            <a:extLst>
              <a:ext uri="{FF2B5EF4-FFF2-40B4-BE49-F238E27FC236}">
                <a16:creationId xmlns:a16="http://schemas.microsoft.com/office/drawing/2014/main" id="{2717B07C-AC63-4F84-89E7-CD61F6AA3DE5}"/>
              </a:ext>
            </a:extLst>
          </p:cNvPr>
          <p:cNvSpPr/>
          <p:nvPr/>
        </p:nvSpPr>
        <p:spPr>
          <a:xfrm>
            <a:off x="2689932" y="936874"/>
            <a:ext cx="1686754" cy="1544116"/>
          </a:xfrm>
          <a:prstGeom prst="ellipse">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Hindus</a:t>
            </a:r>
          </a:p>
        </p:txBody>
      </p:sp>
      <p:sp>
        <p:nvSpPr>
          <p:cNvPr id="13" name="Oval 12">
            <a:extLst>
              <a:ext uri="{FF2B5EF4-FFF2-40B4-BE49-F238E27FC236}">
                <a16:creationId xmlns:a16="http://schemas.microsoft.com/office/drawing/2014/main" id="{6BFE202B-5E43-43D7-B4DC-0E508B85DC5F}"/>
              </a:ext>
            </a:extLst>
          </p:cNvPr>
          <p:cNvSpPr/>
          <p:nvPr/>
        </p:nvSpPr>
        <p:spPr>
          <a:xfrm>
            <a:off x="4791891" y="1049029"/>
            <a:ext cx="1686754" cy="1544116"/>
          </a:xfrm>
          <a:prstGeom prst="ellipse">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a:t>
            </a:r>
          </a:p>
        </p:txBody>
      </p:sp>
    </p:spTree>
    <p:extLst>
      <p:ext uri="{BB962C8B-B14F-4D97-AF65-F5344CB8AC3E}">
        <p14:creationId xmlns:p14="http://schemas.microsoft.com/office/powerpoint/2010/main" val="107251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0D388341-9587-457F-B5D9-A64889AC23D3}"/>
              </a:ext>
            </a:extLst>
          </p:cNvPr>
          <p:cNvSpPr/>
          <p:nvPr/>
        </p:nvSpPr>
        <p:spPr>
          <a:xfrm rot="10800000" flipH="1">
            <a:off x="0" y="92634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033BE2E-325A-4A66-B2ED-9D6F5BFDE651}"/>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a:off x="282009" y="142860"/>
            <a:ext cx="8776535" cy="926816"/>
          </a:xfrm>
        </p:spPr>
        <p:txBody>
          <a:bodyPr>
            <a:noAutofit/>
          </a:bodyPr>
          <a:lstStyle/>
          <a:p>
            <a:r>
              <a:rPr lang="en-US" sz="5500" dirty="0">
                <a:solidFill>
                  <a:schemeClr val="bg1"/>
                </a:solidFill>
              </a:rPr>
              <a:t>TALLGRASS.CHURCH</a:t>
            </a:r>
          </a:p>
        </p:txBody>
      </p:sp>
      <p:sp>
        <p:nvSpPr>
          <p:cNvPr id="10" name="Rectangle 9">
            <a:extLst>
              <a:ext uri="{FF2B5EF4-FFF2-40B4-BE49-F238E27FC236}">
                <a16:creationId xmlns:a16="http://schemas.microsoft.com/office/drawing/2014/main" id="{55F0AFF5-AAE5-4F97-88C1-B6A17C8CA66B}"/>
              </a:ext>
            </a:extLst>
          </p:cNvPr>
          <p:cNvSpPr/>
          <p:nvPr/>
        </p:nvSpPr>
        <p:spPr>
          <a:xfrm>
            <a:off x="7710988" y="4697916"/>
            <a:ext cx="2797791" cy="2361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2125B07-6987-499D-860D-AAD4AE927306}"/>
              </a:ext>
            </a:extLst>
          </p:cNvPr>
          <p:cNvPicPr>
            <a:picLocks noChangeAspect="1"/>
          </p:cNvPicPr>
          <p:nvPr/>
        </p:nvPicPr>
        <p:blipFill>
          <a:blip r:embed="rId2"/>
          <a:stretch>
            <a:fillRect/>
          </a:stretch>
        </p:blipFill>
        <p:spPr>
          <a:xfrm>
            <a:off x="3692529" y="1233846"/>
            <a:ext cx="5352367" cy="5585079"/>
          </a:xfrm>
          <a:prstGeom prst="rect">
            <a:avLst/>
          </a:prstGeom>
        </p:spPr>
      </p:pic>
      <p:sp>
        <p:nvSpPr>
          <p:cNvPr id="3" name="TextBox 2">
            <a:extLst>
              <a:ext uri="{FF2B5EF4-FFF2-40B4-BE49-F238E27FC236}">
                <a16:creationId xmlns:a16="http://schemas.microsoft.com/office/drawing/2014/main" id="{477D8099-3BDE-44DC-9F2C-2A11958C8D19}"/>
              </a:ext>
            </a:extLst>
          </p:cNvPr>
          <p:cNvSpPr txBox="1"/>
          <p:nvPr/>
        </p:nvSpPr>
        <p:spPr>
          <a:xfrm>
            <a:off x="241066" y="1449342"/>
            <a:ext cx="3424167" cy="544764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HD Videos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(much higher quality than Facebook Live!)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Audio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PowerPoints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Teaching Notes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Events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News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Online Giving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much more!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2E5797"/>
                </a:solidFill>
                <a:effectLst/>
                <a:uLnTx/>
                <a:uFillTx/>
                <a:latin typeface="Calibri" panose="020F0502020204030204"/>
                <a:ea typeface="+mn-ea"/>
                <a:cs typeface="+mn-cs"/>
              </a:rPr>
              <a:t>MOBILE FRIENDLY!</a:t>
            </a:r>
          </a:p>
        </p:txBody>
      </p:sp>
    </p:spTree>
    <p:extLst>
      <p:ext uri="{BB962C8B-B14F-4D97-AF65-F5344CB8AC3E}">
        <p14:creationId xmlns:p14="http://schemas.microsoft.com/office/powerpoint/2010/main" val="847211514"/>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F33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A9225FC6-3700-41DF-AE6C-263A320364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 y="608"/>
            <a:ext cx="9142382" cy="6856787"/>
          </a:xfrm>
        </p:spPr>
      </p:pic>
    </p:spTree>
    <p:extLst>
      <p:ext uri="{BB962C8B-B14F-4D97-AF65-F5344CB8AC3E}">
        <p14:creationId xmlns:p14="http://schemas.microsoft.com/office/powerpoint/2010/main" val="3517294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Tree>
    <p:extLst>
      <p:ext uri="{BB962C8B-B14F-4D97-AF65-F5344CB8AC3E}">
        <p14:creationId xmlns:p14="http://schemas.microsoft.com/office/powerpoint/2010/main" val="321040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 y="608"/>
            <a:ext cx="9141239" cy="6855929"/>
          </a:xfrm>
          <a:prstGeom prst="rect">
            <a:avLst/>
          </a:prstGeom>
        </p:spPr>
      </p:pic>
    </p:spTree>
    <p:extLst>
      <p:ext uri="{BB962C8B-B14F-4D97-AF65-F5344CB8AC3E}">
        <p14:creationId xmlns:p14="http://schemas.microsoft.com/office/powerpoint/2010/main" val="242216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1:1-4</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1 </a:t>
            </a:r>
            <a:r>
              <a:rPr lang="en-US" dirty="0"/>
              <a:t>Inasmuch as many have undertaken to compile a narrative of the things that have been accomplished among us, </a:t>
            </a:r>
            <a:r>
              <a:rPr lang="en-US" b="1" baseline="30000" dirty="0"/>
              <a:t>2 </a:t>
            </a:r>
            <a:r>
              <a:rPr lang="en-US" dirty="0"/>
              <a:t>just as those who from the beginning were eyewitnesses and ministers of the word have delivered them to us, </a:t>
            </a:r>
            <a:r>
              <a:rPr lang="en-US" b="1" baseline="30000" dirty="0"/>
              <a:t>3 </a:t>
            </a:r>
            <a:r>
              <a:rPr lang="en-US" dirty="0"/>
              <a:t>it seemed good to me also, having followed all things closely for some time past, to write an orderly account for you, most excellent Theophilus, </a:t>
            </a:r>
            <a:r>
              <a:rPr lang="en-US" b="1" baseline="30000" dirty="0"/>
              <a:t>4 </a:t>
            </a:r>
            <a:r>
              <a:rPr lang="en-US" dirty="0"/>
              <a:t>that you may have certainty concerning the things you have been taught.</a:t>
            </a:r>
          </a:p>
        </p:txBody>
      </p:sp>
    </p:spTree>
    <p:extLst>
      <p:ext uri="{BB962C8B-B14F-4D97-AF65-F5344CB8AC3E}">
        <p14:creationId xmlns:p14="http://schemas.microsoft.com/office/powerpoint/2010/main" val="380676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1:1-4</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1 </a:t>
            </a:r>
            <a:r>
              <a:rPr lang="en-US" dirty="0"/>
              <a:t>Inasmuch as many have undertaken to compile a narrative of the things that have been accomplished among us, </a:t>
            </a:r>
            <a:r>
              <a:rPr lang="en-US" b="1" baseline="30000" dirty="0"/>
              <a:t>2 </a:t>
            </a:r>
            <a:r>
              <a:rPr lang="en-US" dirty="0"/>
              <a:t>just as those who from the beginning were eyewitnesses and ministers of the word have delivered them to us, </a:t>
            </a:r>
            <a:r>
              <a:rPr lang="en-US" b="1" baseline="30000" dirty="0"/>
              <a:t>3 </a:t>
            </a:r>
            <a:r>
              <a:rPr lang="en-US" dirty="0"/>
              <a:t>it seemed good to </a:t>
            </a:r>
            <a:r>
              <a:rPr lang="en-US" sz="3600" b="1" i="1" dirty="0"/>
              <a:t>me</a:t>
            </a:r>
            <a:r>
              <a:rPr lang="en-US" dirty="0"/>
              <a:t> also, having followed all things closely for some time past, to write an orderly account for you, most excellent Theophilus, </a:t>
            </a:r>
            <a:r>
              <a:rPr lang="en-US" b="1" baseline="30000" dirty="0"/>
              <a:t>4 </a:t>
            </a:r>
            <a:r>
              <a:rPr lang="en-US" dirty="0"/>
              <a:t>that you may have certainty concerning the things you have been taught.</a:t>
            </a:r>
          </a:p>
        </p:txBody>
      </p:sp>
      <p:sp>
        <p:nvSpPr>
          <p:cNvPr id="4" name="Rounded Rectangle 6">
            <a:extLst>
              <a:ext uri="{FF2B5EF4-FFF2-40B4-BE49-F238E27FC236}">
                <a16:creationId xmlns:a16="http://schemas.microsoft.com/office/drawing/2014/main" id="{65614359-8D07-4A17-98C0-E65EAA6A00B9}"/>
              </a:ext>
            </a:extLst>
          </p:cNvPr>
          <p:cNvSpPr/>
          <p:nvPr/>
        </p:nvSpPr>
        <p:spPr>
          <a:xfrm>
            <a:off x="292964" y="5335474"/>
            <a:ext cx="8596182" cy="1154098"/>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7500" dirty="0"/>
              <a:t>Who wrote this?</a:t>
            </a:r>
          </a:p>
        </p:txBody>
      </p:sp>
    </p:spTree>
    <p:extLst>
      <p:ext uri="{BB962C8B-B14F-4D97-AF65-F5344CB8AC3E}">
        <p14:creationId xmlns:p14="http://schemas.microsoft.com/office/powerpoint/2010/main" val="336712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1:1-4</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1 </a:t>
            </a:r>
            <a:r>
              <a:rPr lang="en-US" dirty="0"/>
              <a:t>Inasmuch as many have undertaken to compile a narrative of the things that have been accomplished among us, </a:t>
            </a:r>
            <a:r>
              <a:rPr lang="en-US" b="1" baseline="30000" dirty="0"/>
              <a:t>2 </a:t>
            </a:r>
            <a:r>
              <a:rPr lang="en-US" dirty="0"/>
              <a:t>just as those who from the beginning were eyewitnesses and ministers of the word have delivered them to us, </a:t>
            </a:r>
            <a:r>
              <a:rPr lang="en-US" b="1" baseline="30000" dirty="0"/>
              <a:t>3 </a:t>
            </a:r>
            <a:r>
              <a:rPr lang="en-US" dirty="0"/>
              <a:t>it seemed good to </a:t>
            </a:r>
            <a:r>
              <a:rPr lang="en-US" sz="3600" b="1" i="1" dirty="0"/>
              <a:t>me</a:t>
            </a:r>
            <a:r>
              <a:rPr lang="en-US" dirty="0"/>
              <a:t> also, having followed all things closely for some time past, to write an orderly account for you, most excellent Theophilus, </a:t>
            </a:r>
            <a:r>
              <a:rPr lang="en-US" b="1" baseline="30000" dirty="0"/>
              <a:t>4 </a:t>
            </a:r>
            <a:r>
              <a:rPr lang="en-US" dirty="0"/>
              <a:t>that you may have certainty concerning the things you have been taught.</a:t>
            </a:r>
          </a:p>
        </p:txBody>
      </p:sp>
      <p:sp>
        <p:nvSpPr>
          <p:cNvPr id="4" name="Rounded Rectangle 6">
            <a:extLst>
              <a:ext uri="{FF2B5EF4-FFF2-40B4-BE49-F238E27FC236}">
                <a16:creationId xmlns:a16="http://schemas.microsoft.com/office/drawing/2014/main" id="{65614359-8D07-4A17-98C0-E65EAA6A00B9}"/>
              </a:ext>
            </a:extLst>
          </p:cNvPr>
          <p:cNvSpPr/>
          <p:nvPr/>
        </p:nvSpPr>
        <p:spPr>
          <a:xfrm>
            <a:off x="292964" y="5335474"/>
            <a:ext cx="8596182" cy="1154098"/>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7500" dirty="0"/>
              <a:t>Who is Luke?</a:t>
            </a:r>
          </a:p>
        </p:txBody>
      </p:sp>
    </p:spTree>
    <p:extLst>
      <p:ext uri="{BB962C8B-B14F-4D97-AF65-F5344CB8AC3E}">
        <p14:creationId xmlns:p14="http://schemas.microsoft.com/office/powerpoint/2010/main" val="383226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1:1-4</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1 </a:t>
            </a:r>
            <a:r>
              <a:rPr lang="en-US" dirty="0"/>
              <a:t>Inasmuch as many have undertaken to compile a narrative of the things that have been accomplished among us, </a:t>
            </a:r>
            <a:r>
              <a:rPr lang="en-US" baseline="30000" dirty="0"/>
              <a:t>2 </a:t>
            </a:r>
            <a:r>
              <a:rPr lang="en-US" dirty="0"/>
              <a:t>just as those who from the beginning were eyewitnesses and ministers of the word have delivered them to us, </a:t>
            </a:r>
            <a:r>
              <a:rPr lang="en-US" baseline="30000" dirty="0"/>
              <a:t>3 </a:t>
            </a:r>
            <a:r>
              <a:rPr lang="en-US" dirty="0"/>
              <a:t>it seemed good to me also, having followed all things closely for some time past, to write an orderly account for you, most excellent Theophilus, </a:t>
            </a:r>
            <a:r>
              <a:rPr lang="en-US" b="1" baseline="30000" dirty="0"/>
              <a:t>4 </a:t>
            </a:r>
            <a:r>
              <a:rPr lang="en-US" sz="3600" b="1" i="1" dirty="0"/>
              <a:t>that you may have certainty</a:t>
            </a:r>
            <a:r>
              <a:rPr lang="en-US" dirty="0"/>
              <a:t> concerning the things you have been taught.</a:t>
            </a:r>
          </a:p>
        </p:txBody>
      </p:sp>
      <p:sp>
        <p:nvSpPr>
          <p:cNvPr id="6" name="Rounded Rectangle 6">
            <a:extLst>
              <a:ext uri="{FF2B5EF4-FFF2-40B4-BE49-F238E27FC236}">
                <a16:creationId xmlns:a16="http://schemas.microsoft.com/office/drawing/2014/main" id="{ECCEDBEF-6062-48D8-9488-FD9A16D5CEC9}"/>
              </a:ext>
            </a:extLst>
          </p:cNvPr>
          <p:cNvSpPr/>
          <p:nvPr/>
        </p:nvSpPr>
        <p:spPr>
          <a:xfrm>
            <a:off x="202226" y="5504156"/>
            <a:ext cx="8686921" cy="1154098"/>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3" indent="0" algn="ctr" defTabSz="457200" rtl="0" eaLnBrk="1" fontAlgn="auto" latinLnBrk="0" hangingPunct="1">
              <a:lnSpc>
                <a:spcPct val="100000"/>
              </a:lnSpc>
              <a:spcBef>
                <a:spcPts val="0"/>
              </a:spcBef>
              <a:spcAft>
                <a:spcPts val="0"/>
              </a:spcAft>
              <a:buClrTx/>
              <a:buSzTx/>
              <a:buFontTx/>
              <a:buNone/>
              <a:tabLst/>
              <a:defRPr/>
            </a:pPr>
            <a:r>
              <a:rPr kumimoji="0" lang="en-US" sz="7500" b="0" i="0" u="none" strike="noStrike" kern="1200" cap="none" spc="0" normalizeH="0" baseline="0" noProof="0" dirty="0">
                <a:ln>
                  <a:noFill/>
                </a:ln>
                <a:solidFill>
                  <a:prstClr val="white"/>
                </a:solidFill>
                <a:effectLst/>
                <a:uLnTx/>
                <a:uFillTx/>
                <a:latin typeface="Calibri" panose="020F0502020204030204"/>
                <a:ea typeface="+mn-ea"/>
                <a:cs typeface="+mn-cs"/>
              </a:rPr>
              <a:t>Luke’s purpose</a:t>
            </a:r>
          </a:p>
        </p:txBody>
      </p:sp>
    </p:spTree>
    <p:extLst>
      <p:ext uri="{BB962C8B-B14F-4D97-AF65-F5344CB8AC3E}">
        <p14:creationId xmlns:p14="http://schemas.microsoft.com/office/powerpoint/2010/main" val="375312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Luke-Acts: Books 1 &amp; 2</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sz="2400" b="1" dirty="0"/>
              <a:t>Luke 1:1-4   </a:t>
            </a:r>
            <a:r>
              <a:rPr lang="en-US" sz="2400" b="1" baseline="30000" dirty="0"/>
              <a:t>1 </a:t>
            </a:r>
            <a:r>
              <a:rPr lang="en-US" sz="2400" dirty="0"/>
              <a:t>Inasmuch as many have undertaken to compile a narrative of the things that have been accomplished among us, </a:t>
            </a:r>
            <a:r>
              <a:rPr lang="en-US" sz="2400" b="1" baseline="30000" dirty="0"/>
              <a:t>2 </a:t>
            </a:r>
            <a:r>
              <a:rPr lang="en-US" sz="2400" dirty="0"/>
              <a:t>just as those who from the beginning were eyewitnesses and ministers of the word have delivered them to us, </a:t>
            </a:r>
            <a:r>
              <a:rPr lang="en-US" sz="2400" b="1" baseline="30000" dirty="0"/>
              <a:t>3 </a:t>
            </a:r>
            <a:r>
              <a:rPr lang="en-US" sz="2400" dirty="0"/>
              <a:t>it seemed good to me also, having followed all things closely for some time past, to write an orderly account for you, most excellent Theophilus, </a:t>
            </a:r>
            <a:r>
              <a:rPr lang="en-US" sz="2400" b="1" baseline="30000" dirty="0"/>
              <a:t>4 </a:t>
            </a:r>
            <a:r>
              <a:rPr lang="en-US" sz="2400" dirty="0"/>
              <a:t>that you may have certainty concerning the things you have been taught.</a:t>
            </a:r>
          </a:p>
        </p:txBody>
      </p:sp>
      <p:sp>
        <p:nvSpPr>
          <p:cNvPr id="7" name="Rounded Rectangle 6">
            <a:extLst>
              <a:ext uri="{FF2B5EF4-FFF2-40B4-BE49-F238E27FC236}">
                <a16:creationId xmlns:a16="http://schemas.microsoft.com/office/drawing/2014/main" id="{3CD40204-646D-46FC-9513-4B2D947447AB}"/>
              </a:ext>
            </a:extLst>
          </p:cNvPr>
          <p:cNvSpPr/>
          <p:nvPr/>
        </p:nvSpPr>
        <p:spPr>
          <a:xfrm>
            <a:off x="202226" y="3657601"/>
            <a:ext cx="8686921" cy="3133390"/>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Acts 1:1-3   </a:t>
            </a:r>
            <a:r>
              <a:rPr kumimoji="0" lang="en-US" sz="2600" b="1" i="0" u="none" strike="noStrike" kern="1200" cap="none" spc="0" normalizeH="0" baseline="30000" noProof="0" dirty="0">
                <a:ln>
                  <a:noFill/>
                </a:ln>
                <a:solidFill>
                  <a:prstClr val="white"/>
                </a:solidFill>
                <a:effectLst/>
                <a:uLnTx/>
                <a:uFillTx/>
                <a:latin typeface="Calibri" panose="020F0502020204030204"/>
                <a:ea typeface="+mn-ea"/>
                <a:cs typeface="+mn-cs"/>
              </a:rPr>
              <a:t>1 </a:t>
            </a:r>
            <a:r>
              <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rPr>
              <a:t>In the first book, O Theophilus, I have dealt with all that Jesus began to do and teach, </a:t>
            </a:r>
            <a:r>
              <a:rPr kumimoji="0" lang="en-US" sz="2600" b="1"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rPr>
              <a:t>until the day when he was taken up, after he had given commands through the Holy Spirit to the apostles whom he had chosen. </a:t>
            </a:r>
            <a:r>
              <a:rPr kumimoji="0" lang="en-US" sz="2600" b="1" i="0" u="none" strike="noStrike" kern="1200" cap="none" spc="0" normalizeH="0" baseline="30000" noProof="0" dirty="0">
                <a:ln>
                  <a:noFill/>
                </a:ln>
                <a:solidFill>
                  <a:prstClr val="white"/>
                </a:solidFill>
                <a:effectLst/>
                <a:uLnTx/>
                <a:uFillTx/>
                <a:latin typeface="Calibri" panose="020F0502020204030204"/>
                <a:ea typeface="+mn-ea"/>
                <a:cs typeface="+mn-cs"/>
              </a:rPr>
              <a:t>3 </a:t>
            </a:r>
            <a:r>
              <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rPr>
              <a:t>He presented himself alive to them after his suffering by many proofs, appearing to them during forty days and speaking about the kingdom of God.                                                           </a:t>
            </a:r>
          </a:p>
        </p:txBody>
      </p:sp>
    </p:spTree>
    <p:extLst>
      <p:ext uri="{BB962C8B-B14F-4D97-AF65-F5344CB8AC3E}">
        <p14:creationId xmlns:p14="http://schemas.microsoft.com/office/powerpoint/2010/main" val="198982912"/>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18837</TotalTime>
  <Words>442</Words>
  <Application>Microsoft Office PowerPoint</Application>
  <PresentationFormat>On-screen Show (4:3)</PresentationFormat>
  <Paragraphs>166</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Calibri Light</vt:lpstr>
      <vt:lpstr>Kingthings Exeter</vt:lpstr>
      <vt:lpstr>Times New Roman</vt:lpstr>
      <vt:lpstr>Tw Cen MT</vt:lpstr>
      <vt:lpstr>Ubuntu</vt:lpstr>
      <vt:lpstr>3_Office Theme</vt:lpstr>
      <vt:lpstr>7_Office Theme</vt:lpstr>
      <vt:lpstr>PowerPoint Presentation</vt:lpstr>
      <vt:lpstr>LADIES CLOTHING SWAP</vt:lpstr>
      <vt:lpstr>TALLGRASS.CHURCH</vt:lpstr>
      <vt:lpstr>PowerPoint Presentation</vt:lpstr>
      <vt:lpstr>Luke 1:1-4</vt:lpstr>
      <vt:lpstr>Luke 1:1-4</vt:lpstr>
      <vt:lpstr>Luke 1:1-4</vt:lpstr>
      <vt:lpstr>Luke 1:1-4</vt:lpstr>
      <vt:lpstr>Luke-Acts: Books 1 &amp; 2</vt:lpstr>
      <vt:lpstr>Theophilus: Friend of God</vt:lpstr>
      <vt:lpstr>Luke 1:1-4</vt:lpstr>
      <vt:lpstr>Luke 1:1-4</vt:lpstr>
      <vt:lpstr>Luke 1:1-4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Luke 1:1-4</vt:lpstr>
      <vt:lpstr>PowerPoint Presentation</vt:lpstr>
      <vt:lpstr>PowerPoint Presentation</vt:lpstr>
      <vt:lpstr>PowerPoint Presentation</vt:lpstr>
      <vt:lpstr>PowerPoint Presentation</vt:lpstr>
      <vt:lpstr>Scripture memory</vt:lpstr>
      <vt:lpstr>Kingdom of god</vt:lpstr>
      <vt:lpstr>Kingdom of god</vt:lpstr>
      <vt:lpstr>Kingdom of god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NEW HOPE COMMUNITY CHURCH</cp:lastModifiedBy>
  <cp:revision>346</cp:revision>
  <cp:lastPrinted>2018-07-22T19:51:09Z</cp:lastPrinted>
  <dcterms:created xsi:type="dcterms:W3CDTF">2018-04-05T21:46:16Z</dcterms:created>
  <dcterms:modified xsi:type="dcterms:W3CDTF">2018-11-25T22:44:56Z</dcterms:modified>
</cp:coreProperties>
</file>