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69" r:id="rId2"/>
    <p:sldMasterId id="2147483807" r:id="rId3"/>
  </p:sldMasterIdLst>
  <p:notesMasterIdLst>
    <p:notesMasterId r:id="rId39"/>
  </p:notesMasterIdLst>
  <p:sldIdLst>
    <p:sldId id="1357" r:id="rId4"/>
    <p:sldId id="1358" r:id="rId5"/>
    <p:sldId id="862" r:id="rId6"/>
    <p:sldId id="1328" r:id="rId7"/>
    <p:sldId id="1315" r:id="rId8"/>
    <p:sldId id="1384" r:id="rId9"/>
    <p:sldId id="1330" r:id="rId10"/>
    <p:sldId id="1361" r:id="rId11"/>
    <p:sldId id="1362" r:id="rId12"/>
    <p:sldId id="1386" r:id="rId13"/>
    <p:sldId id="1301" r:id="rId14"/>
    <p:sldId id="1365" r:id="rId15"/>
    <p:sldId id="1366" r:id="rId16"/>
    <p:sldId id="1367" r:id="rId17"/>
    <p:sldId id="1368" r:id="rId18"/>
    <p:sldId id="1373" r:id="rId19"/>
    <p:sldId id="1370" r:id="rId20"/>
    <p:sldId id="1300" r:id="rId21"/>
    <p:sldId id="1371" r:id="rId22"/>
    <p:sldId id="1372" r:id="rId23"/>
    <p:sldId id="1387" r:id="rId24"/>
    <p:sldId id="1325" r:id="rId25"/>
    <p:sldId id="1374" r:id="rId26"/>
    <p:sldId id="1375" r:id="rId27"/>
    <p:sldId id="1376" r:id="rId28"/>
    <p:sldId id="1378" r:id="rId29"/>
    <p:sldId id="1379" r:id="rId30"/>
    <p:sldId id="1380" r:id="rId31"/>
    <p:sldId id="1381" r:id="rId32"/>
    <p:sldId id="1390" r:id="rId33"/>
    <p:sldId id="1391" r:id="rId34"/>
    <p:sldId id="1389" r:id="rId35"/>
    <p:sldId id="1382" r:id="rId36"/>
    <p:sldId id="1383" r:id="rId37"/>
    <p:sldId id="263" r:id="rId38"/>
  </p:sldIdLst>
  <p:sldSz cx="9144000" cy="6858000" type="screen4x3"/>
  <p:notesSz cx="9296400" cy="688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20" userDrawn="1">
          <p15:clr>
            <a:srgbClr val="A4A3A4"/>
          </p15:clr>
        </p15:guide>
        <p15:guide id="3" pos="3024" userDrawn="1">
          <p15:clr>
            <a:srgbClr val="A4A3A4"/>
          </p15:clr>
        </p15:guide>
        <p15:guide id="4" pos="273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W HOPE COMMUNITY CHURCH" initials="NHCC"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087"/>
    <a:srgbClr val="224070"/>
    <a:srgbClr val="254579"/>
    <a:srgbClr val="2E5797"/>
    <a:srgbClr val="305696"/>
    <a:srgbClr val="1B778F"/>
    <a:srgbClr val="F8C76E"/>
    <a:srgbClr val="05633F"/>
    <a:srgbClr val="008000"/>
    <a:srgbClr val="067A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2" autoAdjust="0"/>
    <p:restoredTop sz="94660"/>
  </p:normalViewPr>
  <p:slideViewPr>
    <p:cSldViewPr snapToGrid="0">
      <p:cViewPr varScale="1">
        <p:scale>
          <a:sx n="115" d="100"/>
          <a:sy n="115" d="100"/>
        </p:scale>
        <p:origin x="1428" y="114"/>
      </p:cViewPr>
      <p:guideLst>
        <p:guide orient="horz" pos="2160"/>
        <p:guide pos="120"/>
        <p:guide pos="3024"/>
        <p:guide pos="2736"/>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5265809" y="0"/>
            <a:ext cx="4028440" cy="344091"/>
          </a:xfrm>
          <a:prstGeom prst="rect">
            <a:avLst/>
          </a:prstGeom>
        </p:spPr>
        <p:txBody>
          <a:bodyPr vert="horz" lIns="92446" tIns="46223" rIns="92446" bIns="46223" rtlCol="0"/>
          <a:lstStyle>
            <a:lvl1pPr algn="r">
              <a:defRPr sz="1200"/>
            </a:lvl1pPr>
          </a:lstStyle>
          <a:p>
            <a:fld id="{899ACD25-4F95-4891-9E0D-90A6CEC2F40C}" type="datetimeFigureOut">
              <a:rPr lang="en-US" smtClean="0"/>
              <a:t>10/22/2018</a:t>
            </a:fld>
            <a:endParaRPr lang="en-US"/>
          </a:p>
        </p:txBody>
      </p:sp>
      <p:sp>
        <p:nvSpPr>
          <p:cNvPr id="4" name="Slide Image Placeholder 3"/>
          <p:cNvSpPr>
            <a:spLocks noGrp="1" noRot="1" noChangeAspect="1"/>
          </p:cNvSpPr>
          <p:nvPr>
            <p:ph type="sldImg" idx="2"/>
          </p:nvPr>
        </p:nvSpPr>
        <p:spPr>
          <a:xfrm>
            <a:off x="2927350" y="515938"/>
            <a:ext cx="3441700" cy="2581275"/>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929640" y="3268861"/>
            <a:ext cx="7437120" cy="3096816"/>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36528"/>
            <a:ext cx="4028440" cy="344091"/>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46" tIns="46223" rIns="92446" bIns="46223" rtlCol="0" anchor="b"/>
          <a:lstStyle>
            <a:lvl1pPr algn="r">
              <a:defRPr sz="1200"/>
            </a:lvl1pPr>
          </a:lstStyle>
          <a:p>
            <a:fld id="{494D3BFB-D1C6-48C8-A46B-B7D0457C5EC7}" type="slidenum">
              <a:rPr lang="en-US" smtClean="0"/>
              <a:t>‹#›</a:t>
            </a:fld>
            <a:endParaRPr lang="en-US"/>
          </a:p>
        </p:txBody>
      </p:sp>
    </p:spTree>
    <p:extLst>
      <p:ext uri="{BB962C8B-B14F-4D97-AF65-F5344CB8AC3E}">
        <p14:creationId xmlns:p14="http://schemas.microsoft.com/office/powerpoint/2010/main" val="8174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10748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2116669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265671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675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009" y="151486"/>
            <a:ext cx="8776535" cy="1053474"/>
          </a:xfrm>
        </p:spPr>
        <p:txBody>
          <a:bodyPr/>
          <a:lstStyle>
            <a:lvl1pPr>
              <a:defRPr b="1" i="0" baseline="0">
                <a:solidFill>
                  <a:srgbClr val="2E5797"/>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p:nvPr>
        </p:nvSpPr>
        <p:spPr>
          <a:xfrm>
            <a:off x="282009" y="1392965"/>
            <a:ext cx="8776535" cy="53848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EFD6C723-33FE-499B-8D76-3195849EA7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4125" y="5287681"/>
            <a:ext cx="1384420" cy="1490173"/>
          </a:xfrm>
          <a:prstGeom prst="rect">
            <a:avLst/>
          </a:prstGeom>
        </p:spPr>
      </p:pic>
    </p:spTree>
    <p:extLst>
      <p:ext uri="{BB962C8B-B14F-4D97-AF65-F5344CB8AC3E}">
        <p14:creationId xmlns:p14="http://schemas.microsoft.com/office/powerpoint/2010/main" val="3018917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836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3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494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284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7239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904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A60F2-5FC0-42EF-8B9C-8164E02BFD5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808" y="1558"/>
            <a:ext cx="9138228" cy="6854883"/>
          </a:xfrm>
          <a:prstGeom prst="rect">
            <a:avLst/>
          </a:prstGeom>
          <a:noFill/>
        </p:spPr>
      </p:pic>
      <p:sp>
        <p:nvSpPr>
          <p:cNvPr id="10" name="Rectangle 9">
            <a:extLst>
              <a:ext uri="{FF2B5EF4-FFF2-40B4-BE49-F238E27FC236}">
                <a16:creationId xmlns:a16="http://schemas.microsoft.com/office/drawing/2014/main" id="{F8E24EE3-F3B6-47DE-8ACD-77BE788A9E84}"/>
              </a:ext>
            </a:extLst>
          </p:cNvPr>
          <p:cNvSpPr/>
          <p:nvPr userDrawn="1"/>
        </p:nvSpPr>
        <p:spPr>
          <a:xfrm>
            <a:off x="-205099" y="171691"/>
            <a:ext cx="9460889" cy="1076980"/>
          </a:xfrm>
          <a:prstGeom prst="rect">
            <a:avLst/>
          </a:prstGeom>
          <a:solidFill>
            <a:schemeClr val="tx1">
              <a:lumMod val="50000"/>
              <a:lumOff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2224" y="67009"/>
            <a:ext cx="8830682" cy="1325563"/>
          </a:xfrm>
        </p:spPr>
        <p:txBody>
          <a:bodyPr>
            <a:noAutofit/>
          </a:bodyPr>
          <a:lstStyle>
            <a:lvl1pPr>
              <a:defRPr sz="5500" b="0" cap="all" baseline="0">
                <a:solidFill>
                  <a:schemeClr val="bg1"/>
                </a:solidFill>
                <a:effectLst/>
                <a:latin typeface="Tw Cen MT" panose="020B0602020104020603" pitchFamily="34" charset="0"/>
              </a:defRPr>
            </a:lvl1pPr>
          </a:lstStyle>
          <a:p>
            <a:r>
              <a:rPr lang="en-US" dirty="0"/>
              <a:t>Click to edit Master title</a:t>
            </a:r>
          </a:p>
        </p:txBody>
      </p:sp>
      <p:sp>
        <p:nvSpPr>
          <p:cNvPr id="9" name="Rectangle 8">
            <a:extLst>
              <a:ext uri="{FF2B5EF4-FFF2-40B4-BE49-F238E27FC236}">
                <a16:creationId xmlns:a16="http://schemas.microsoft.com/office/drawing/2014/main" id="{F9526E21-7597-4FAF-8C0F-D966064266FF}"/>
              </a:ext>
            </a:extLst>
          </p:cNvPr>
          <p:cNvSpPr/>
          <p:nvPr userDrawn="1"/>
        </p:nvSpPr>
        <p:spPr>
          <a:xfrm>
            <a:off x="128186" y="1387687"/>
            <a:ext cx="8904719" cy="533379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CF4CEE4-815D-451B-96FB-9D21C7BDC208}" type="datetimeFigureOut">
              <a:rPr lang="en-US" smtClean="0"/>
              <a:t>10/22/2018</a:t>
            </a:fld>
            <a:endParaRPr lang="en-US"/>
          </a:p>
        </p:txBody>
      </p:sp>
    </p:spTree>
    <p:extLst>
      <p:ext uri="{BB962C8B-B14F-4D97-AF65-F5344CB8AC3E}">
        <p14:creationId xmlns:p14="http://schemas.microsoft.com/office/powerpoint/2010/main" val="4070309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04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9352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84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62528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A60F2-5FC0-42EF-8B9C-8164E02BFD5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808" y="1558"/>
            <a:ext cx="9138228" cy="6854883"/>
          </a:xfrm>
          <a:prstGeom prst="rect">
            <a:avLst/>
          </a:prstGeom>
          <a:noFill/>
        </p:spPr>
      </p:pic>
      <p:sp>
        <p:nvSpPr>
          <p:cNvPr id="10" name="Rectangle 9">
            <a:extLst>
              <a:ext uri="{FF2B5EF4-FFF2-40B4-BE49-F238E27FC236}">
                <a16:creationId xmlns:a16="http://schemas.microsoft.com/office/drawing/2014/main" id="{F8E24EE3-F3B6-47DE-8ACD-77BE788A9E84}"/>
              </a:ext>
            </a:extLst>
          </p:cNvPr>
          <p:cNvSpPr/>
          <p:nvPr userDrawn="1"/>
        </p:nvSpPr>
        <p:spPr>
          <a:xfrm>
            <a:off x="-205099" y="171691"/>
            <a:ext cx="9460889" cy="1076980"/>
          </a:xfrm>
          <a:prstGeom prst="rect">
            <a:avLst/>
          </a:prstGeom>
          <a:solidFill>
            <a:schemeClr val="tx1">
              <a:lumMod val="50000"/>
              <a:lumOff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02224" y="67009"/>
            <a:ext cx="8830682" cy="1325563"/>
          </a:xfrm>
        </p:spPr>
        <p:txBody>
          <a:bodyPr>
            <a:noAutofit/>
          </a:bodyPr>
          <a:lstStyle>
            <a:lvl1pPr>
              <a:defRPr sz="5500" b="0" cap="all" baseline="0">
                <a:solidFill>
                  <a:schemeClr val="bg1"/>
                </a:solidFill>
                <a:effectLst/>
                <a:latin typeface="Tw Cen MT" panose="020B0602020104020603" pitchFamily="34" charset="0"/>
              </a:defRPr>
            </a:lvl1pPr>
          </a:lstStyle>
          <a:p>
            <a:r>
              <a:rPr lang="en-US" dirty="0"/>
              <a:t>Click to edit Master title</a:t>
            </a:r>
          </a:p>
        </p:txBody>
      </p:sp>
      <p:sp>
        <p:nvSpPr>
          <p:cNvPr id="9" name="Rectangle 8">
            <a:extLst>
              <a:ext uri="{FF2B5EF4-FFF2-40B4-BE49-F238E27FC236}">
                <a16:creationId xmlns:a16="http://schemas.microsoft.com/office/drawing/2014/main" id="{F9526E21-7597-4FAF-8C0F-D966064266FF}"/>
              </a:ext>
            </a:extLst>
          </p:cNvPr>
          <p:cNvSpPr/>
          <p:nvPr userDrawn="1"/>
        </p:nvSpPr>
        <p:spPr>
          <a:xfrm>
            <a:off x="128186" y="1387687"/>
            <a:ext cx="8904719" cy="533379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Tree>
    <p:extLst>
      <p:ext uri="{BB962C8B-B14F-4D97-AF65-F5344CB8AC3E}">
        <p14:creationId xmlns:p14="http://schemas.microsoft.com/office/powerpoint/2010/main" val="3801297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538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759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53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4657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184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238887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014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0905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2597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242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955443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t>10/22/2018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306163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t>10/22/2018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624300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t>10/22/2018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202134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502244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47211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t>10/22/2018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t>‹#›</a:t>
            </a:fld>
            <a:endParaRPr lang="en-US"/>
          </a:p>
        </p:txBody>
      </p:sp>
    </p:spTree>
    <p:extLst>
      <p:ext uri="{BB962C8B-B14F-4D97-AF65-F5344CB8AC3E}">
        <p14:creationId xmlns:p14="http://schemas.microsoft.com/office/powerpoint/2010/main" val="1251886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17475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061265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4.xml"/><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B2407-F046-4880-952C-79B2E8FF44FD}"/>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C418CDB7-B217-438D-9B6C-41A9FCA8820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702C89C-41F9-4C96-8CB5-95E3A201464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87392" y="224286"/>
            <a:ext cx="8169215" cy="6126911"/>
          </a:xfrm>
        </p:spPr>
      </p:pic>
    </p:spTree>
    <p:extLst>
      <p:ext uri="{BB962C8B-B14F-4D97-AF65-F5344CB8AC3E}">
        <p14:creationId xmlns:p14="http://schemas.microsoft.com/office/powerpoint/2010/main" val="3622248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0" y="0"/>
            <a:ext cx="9141239" cy="6857141"/>
          </a:xfrm>
          <a:prstGeom prst="rect">
            <a:avLst/>
          </a:prstGeom>
        </p:spPr>
      </p:pic>
      <p:sp>
        <p:nvSpPr>
          <p:cNvPr id="7" name="Oval 6"/>
          <p:cNvSpPr/>
          <p:nvPr/>
        </p:nvSpPr>
        <p:spPr>
          <a:xfrm>
            <a:off x="-705085" y="-215660"/>
            <a:ext cx="7278788" cy="7220309"/>
          </a:xfrm>
          <a:prstGeom prst="ellipse">
            <a:avLst/>
          </a:prstGeom>
          <a:solidFill>
            <a:schemeClr val="bg1">
              <a:lumMod val="75000"/>
              <a:alpha val="73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5" name="Oval 4"/>
          <p:cNvSpPr/>
          <p:nvPr/>
        </p:nvSpPr>
        <p:spPr>
          <a:xfrm>
            <a:off x="2565392" y="-203170"/>
            <a:ext cx="7278788" cy="7220309"/>
          </a:xfrm>
          <a:prstGeom prst="ellipse">
            <a:avLst/>
          </a:prstGeom>
          <a:solidFill>
            <a:srgbClr val="F9D087">
              <a:alpha val="72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 name="TextBox 1"/>
          <p:cNvSpPr txBox="1"/>
          <p:nvPr/>
        </p:nvSpPr>
        <p:spPr>
          <a:xfrm>
            <a:off x="1677264" y="106422"/>
            <a:ext cx="1922293" cy="830997"/>
          </a:xfrm>
          <a:prstGeom prst="rect">
            <a:avLst/>
          </a:prstGeom>
          <a:noFill/>
        </p:spPr>
        <p:txBody>
          <a:bodyPr wrap="square" rtlCol="0">
            <a:spAutoFit/>
          </a:bodyPr>
          <a:lstStyle/>
          <a:p>
            <a:r>
              <a:rPr lang="en-US" sz="4800" u="sng" dirty="0"/>
              <a:t>Rich</a:t>
            </a:r>
          </a:p>
        </p:txBody>
      </p:sp>
      <p:sp>
        <p:nvSpPr>
          <p:cNvPr id="6" name="TextBox 5"/>
          <p:cNvSpPr txBox="1"/>
          <p:nvPr/>
        </p:nvSpPr>
        <p:spPr>
          <a:xfrm>
            <a:off x="5194507" y="57550"/>
            <a:ext cx="3612594" cy="830997"/>
          </a:xfrm>
          <a:prstGeom prst="rect">
            <a:avLst/>
          </a:prstGeom>
          <a:noFill/>
        </p:spPr>
        <p:txBody>
          <a:bodyPr wrap="square" rtlCol="0">
            <a:spAutoFit/>
          </a:bodyPr>
          <a:lstStyle/>
          <a:p>
            <a:r>
              <a:rPr lang="en-US" sz="4800" u="sng" dirty="0"/>
              <a:t>Bondservant</a:t>
            </a:r>
          </a:p>
        </p:txBody>
      </p:sp>
      <p:sp>
        <p:nvSpPr>
          <p:cNvPr id="3" name="TextBox 2"/>
          <p:cNvSpPr txBox="1"/>
          <p:nvPr/>
        </p:nvSpPr>
        <p:spPr>
          <a:xfrm>
            <a:off x="102918" y="859230"/>
            <a:ext cx="3191762" cy="830997"/>
          </a:xfrm>
          <a:prstGeom prst="rect">
            <a:avLst/>
          </a:prstGeom>
          <a:noFill/>
        </p:spPr>
        <p:txBody>
          <a:bodyPr wrap="square" rtlCol="0">
            <a:spAutoFit/>
          </a:bodyPr>
          <a:lstStyle/>
          <a:p>
            <a:r>
              <a:rPr lang="en-US" sz="2400" i="1" dirty="0"/>
              <a:t>Unhealthy focus on material riches</a:t>
            </a:r>
          </a:p>
        </p:txBody>
      </p:sp>
      <p:sp>
        <p:nvSpPr>
          <p:cNvPr id="8" name="TextBox 7"/>
          <p:cNvSpPr txBox="1"/>
          <p:nvPr/>
        </p:nvSpPr>
        <p:spPr>
          <a:xfrm>
            <a:off x="6423210" y="870401"/>
            <a:ext cx="2568914" cy="830997"/>
          </a:xfrm>
          <a:prstGeom prst="rect">
            <a:avLst/>
          </a:prstGeom>
          <a:noFill/>
        </p:spPr>
        <p:txBody>
          <a:bodyPr wrap="square" rtlCol="0">
            <a:spAutoFit/>
          </a:bodyPr>
          <a:lstStyle/>
          <a:p>
            <a:pPr algn="r"/>
            <a:r>
              <a:rPr lang="en-US" sz="2400" i="1" dirty="0"/>
              <a:t>Unhealthy focus on material riches</a:t>
            </a:r>
            <a:endParaRPr lang="en-US" sz="2400" dirty="0"/>
          </a:p>
        </p:txBody>
      </p:sp>
      <p:sp>
        <p:nvSpPr>
          <p:cNvPr id="10" name="TextBox 9"/>
          <p:cNvSpPr txBox="1"/>
          <p:nvPr/>
        </p:nvSpPr>
        <p:spPr>
          <a:xfrm>
            <a:off x="2976118" y="864069"/>
            <a:ext cx="3191762" cy="830997"/>
          </a:xfrm>
          <a:prstGeom prst="rect">
            <a:avLst/>
          </a:prstGeom>
          <a:noFill/>
        </p:spPr>
        <p:txBody>
          <a:bodyPr wrap="square" rtlCol="0">
            <a:spAutoFit/>
          </a:bodyPr>
          <a:lstStyle/>
          <a:p>
            <a:pPr algn="ctr"/>
            <a:r>
              <a:rPr lang="en-US" sz="2400" i="1" dirty="0"/>
              <a:t>Godliness with contentment</a:t>
            </a:r>
            <a:endParaRPr lang="en-US" sz="2200" i="1" dirty="0"/>
          </a:p>
        </p:txBody>
      </p:sp>
      <p:sp>
        <p:nvSpPr>
          <p:cNvPr id="11" name="TextBox 10">
            <a:extLst>
              <a:ext uri="{FF2B5EF4-FFF2-40B4-BE49-F238E27FC236}">
                <a16:creationId xmlns:a16="http://schemas.microsoft.com/office/drawing/2014/main" id="{D7B697D2-EEF9-704E-9B18-ADE1FDB01702}"/>
              </a:ext>
            </a:extLst>
          </p:cNvPr>
          <p:cNvSpPr txBox="1"/>
          <p:nvPr/>
        </p:nvSpPr>
        <p:spPr>
          <a:xfrm>
            <a:off x="6797203" y="1879206"/>
            <a:ext cx="2162057" cy="369332"/>
          </a:xfrm>
          <a:prstGeom prst="rect">
            <a:avLst/>
          </a:prstGeom>
          <a:noFill/>
        </p:spPr>
        <p:txBody>
          <a:bodyPr wrap="square" rtlCol="0">
            <a:spAutoFit/>
          </a:bodyPr>
          <a:lstStyle/>
          <a:p>
            <a:pPr algn="r"/>
            <a:r>
              <a:rPr lang="en-US" dirty="0"/>
              <a:t>Disrespectful</a:t>
            </a:r>
          </a:p>
        </p:txBody>
      </p:sp>
      <p:sp>
        <p:nvSpPr>
          <p:cNvPr id="12" name="TextBox 11">
            <a:extLst>
              <a:ext uri="{FF2B5EF4-FFF2-40B4-BE49-F238E27FC236}">
                <a16:creationId xmlns:a16="http://schemas.microsoft.com/office/drawing/2014/main" id="{8EE3DD30-D970-7043-9160-7BC4136A1C7A}"/>
              </a:ext>
            </a:extLst>
          </p:cNvPr>
          <p:cNvSpPr txBox="1"/>
          <p:nvPr/>
        </p:nvSpPr>
        <p:spPr>
          <a:xfrm>
            <a:off x="2566922" y="1873799"/>
            <a:ext cx="4024378" cy="369332"/>
          </a:xfrm>
          <a:prstGeom prst="rect">
            <a:avLst/>
          </a:prstGeom>
          <a:noFill/>
        </p:spPr>
        <p:txBody>
          <a:bodyPr wrap="square" rtlCol="0">
            <a:spAutoFit/>
          </a:bodyPr>
          <a:lstStyle/>
          <a:p>
            <a:pPr algn="ctr"/>
            <a:r>
              <a:rPr lang="en-US" dirty="0"/>
              <a:t>Respectful</a:t>
            </a:r>
          </a:p>
        </p:txBody>
      </p:sp>
      <p:sp>
        <p:nvSpPr>
          <p:cNvPr id="13" name="TextBox 12">
            <a:extLst>
              <a:ext uri="{FF2B5EF4-FFF2-40B4-BE49-F238E27FC236}">
                <a16:creationId xmlns:a16="http://schemas.microsoft.com/office/drawing/2014/main" id="{542E00F1-CEA6-1D40-81B1-AB72AAC08BAF}"/>
              </a:ext>
            </a:extLst>
          </p:cNvPr>
          <p:cNvSpPr txBox="1"/>
          <p:nvPr/>
        </p:nvSpPr>
        <p:spPr>
          <a:xfrm>
            <a:off x="6779645" y="2816664"/>
            <a:ext cx="2162057" cy="369332"/>
          </a:xfrm>
          <a:prstGeom prst="rect">
            <a:avLst/>
          </a:prstGeom>
          <a:noFill/>
        </p:spPr>
        <p:txBody>
          <a:bodyPr wrap="square" rtlCol="0">
            <a:spAutoFit/>
          </a:bodyPr>
          <a:lstStyle/>
          <a:p>
            <a:pPr algn="r"/>
            <a:r>
              <a:rPr lang="en-US" dirty="0"/>
              <a:t>Disdainful</a:t>
            </a:r>
          </a:p>
        </p:txBody>
      </p:sp>
      <p:sp>
        <p:nvSpPr>
          <p:cNvPr id="14" name="TextBox 13">
            <a:extLst>
              <a:ext uri="{FF2B5EF4-FFF2-40B4-BE49-F238E27FC236}">
                <a16:creationId xmlns:a16="http://schemas.microsoft.com/office/drawing/2014/main" id="{6D5DFFDA-212D-6C44-BDFA-277B8ADEB5B0}"/>
              </a:ext>
            </a:extLst>
          </p:cNvPr>
          <p:cNvSpPr txBox="1"/>
          <p:nvPr/>
        </p:nvSpPr>
        <p:spPr>
          <a:xfrm>
            <a:off x="6792794" y="2304057"/>
            <a:ext cx="2162057" cy="369332"/>
          </a:xfrm>
          <a:prstGeom prst="rect">
            <a:avLst/>
          </a:prstGeom>
          <a:noFill/>
        </p:spPr>
        <p:txBody>
          <a:bodyPr wrap="square" rtlCol="0">
            <a:spAutoFit/>
          </a:bodyPr>
          <a:lstStyle/>
          <a:p>
            <a:pPr algn="r"/>
            <a:r>
              <a:rPr lang="en-US" dirty="0"/>
              <a:t>Dishonest</a:t>
            </a:r>
          </a:p>
        </p:txBody>
      </p:sp>
      <p:sp>
        <p:nvSpPr>
          <p:cNvPr id="15" name="TextBox 14">
            <a:extLst>
              <a:ext uri="{FF2B5EF4-FFF2-40B4-BE49-F238E27FC236}">
                <a16:creationId xmlns:a16="http://schemas.microsoft.com/office/drawing/2014/main" id="{DC6E7165-39CA-044F-84E7-E7DFBE3AFEA4}"/>
              </a:ext>
            </a:extLst>
          </p:cNvPr>
          <p:cNvSpPr txBox="1"/>
          <p:nvPr/>
        </p:nvSpPr>
        <p:spPr>
          <a:xfrm>
            <a:off x="2565840" y="2294380"/>
            <a:ext cx="4025460" cy="369332"/>
          </a:xfrm>
          <a:prstGeom prst="rect">
            <a:avLst/>
          </a:prstGeom>
          <a:noFill/>
        </p:spPr>
        <p:txBody>
          <a:bodyPr wrap="square" rtlCol="0">
            <a:spAutoFit/>
          </a:bodyPr>
          <a:lstStyle/>
          <a:p>
            <a:pPr algn="ctr"/>
            <a:r>
              <a:rPr lang="en-US" dirty="0"/>
              <a:t>Reverent</a:t>
            </a:r>
          </a:p>
        </p:txBody>
      </p:sp>
      <p:sp>
        <p:nvSpPr>
          <p:cNvPr id="16" name="TextBox 15">
            <a:extLst>
              <a:ext uri="{FF2B5EF4-FFF2-40B4-BE49-F238E27FC236}">
                <a16:creationId xmlns:a16="http://schemas.microsoft.com/office/drawing/2014/main" id="{66069F48-ED80-A248-9CEE-51068C929606}"/>
              </a:ext>
            </a:extLst>
          </p:cNvPr>
          <p:cNvSpPr txBox="1"/>
          <p:nvPr/>
        </p:nvSpPr>
        <p:spPr>
          <a:xfrm>
            <a:off x="2572945" y="2731072"/>
            <a:ext cx="4018355" cy="369332"/>
          </a:xfrm>
          <a:prstGeom prst="rect">
            <a:avLst/>
          </a:prstGeom>
          <a:noFill/>
        </p:spPr>
        <p:txBody>
          <a:bodyPr wrap="square" rtlCol="0">
            <a:spAutoFit/>
          </a:bodyPr>
          <a:lstStyle/>
          <a:p>
            <a:pPr algn="ctr"/>
            <a:r>
              <a:rPr lang="en-US" dirty="0"/>
              <a:t>Serve well</a:t>
            </a:r>
          </a:p>
        </p:txBody>
      </p:sp>
    </p:spTree>
    <p:extLst>
      <p:ext uri="{BB962C8B-B14F-4D97-AF65-F5344CB8AC3E}">
        <p14:creationId xmlns:p14="http://schemas.microsoft.com/office/powerpoint/2010/main" val="325869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6:17-19</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45325"/>
            <a:ext cx="8813590" cy="3411683"/>
          </a:xfrm>
        </p:spPr>
        <p:txBody>
          <a:bodyPr>
            <a:noAutofit/>
          </a:bodyPr>
          <a:lstStyle/>
          <a:p>
            <a:pPr marL="0" indent="0">
              <a:buNone/>
            </a:pPr>
            <a:r>
              <a:rPr lang="en-US" sz="2200" baseline="30000" dirty="0"/>
              <a:t>17</a:t>
            </a:r>
            <a:r>
              <a:rPr lang="en-US" sz="2200" dirty="0"/>
              <a:t>As for the rich in this present age, charge them not to be haughty, nor to set their hopes on the uncertainty of riches, but on God, who richly provides us with everything to enjoy. </a:t>
            </a:r>
            <a:r>
              <a:rPr lang="en-US" sz="2200" baseline="30000" dirty="0"/>
              <a:t>18</a:t>
            </a:r>
            <a:r>
              <a:rPr lang="en-US" sz="2200" dirty="0"/>
              <a:t>They are to do good, to be rich in good works, to be generous and ready to share, </a:t>
            </a:r>
            <a:r>
              <a:rPr lang="en-US" sz="2200" baseline="30000" dirty="0"/>
              <a:t>19</a:t>
            </a:r>
            <a:r>
              <a:rPr lang="en-US" sz="2200" dirty="0"/>
              <a:t>thus storing up treasure for themselves as a good foundation for the future, so that they may take hold of that which is truly life.</a:t>
            </a:r>
          </a:p>
        </p:txBody>
      </p:sp>
    </p:spTree>
    <p:extLst>
      <p:ext uri="{BB962C8B-B14F-4D97-AF65-F5344CB8AC3E}">
        <p14:creationId xmlns:p14="http://schemas.microsoft.com/office/powerpoint/2010/main" val="1721120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6:17-19</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45325"/>
            <a:ext cx="8813590" cy="3411683"/>
          </a:xfrm>
        </p:spPr>
        <p:txBody>
          <a:bodyPr>
            <a:noAutofit/>
          </a:bodyPr>
          <a:lstStyle/>
          <a:p>
            <a:pPr marL="0" indent="0">
              <a:buNone/>
            </a:pPr>
            <a:r>
              <a:rPr lang="en-US" sz="2200" baseline="30000" dirty="0"/>
              <a:t>17</a:t>
            </a:r>
            <a:r>
              <a:rPr lang="en-US" sz="2200" dirty="0"/>
              <a:t>As for the rich in this present age, </a:t>
            </a:r>
            <a:r>
              <a:rPr lang="en-US" sz="2200" dirty="0">
                <a:solidFill>
                  <a:srgbClr val="FF0000"/>
                </a:solidFill>
              </a:rPr>
              <a:t>charge them not to be haughty</a:t>
            </a:r>
            <a:r>
              <a:rPr lang="en-US" sz="2200" dirty="0"/>
              <a:t>, nor to set their hopes on the uncertainty of riches, but on God, who richly provides us with everything to enjoy. </a:t>
            </a:r>
            <a:r>
              <a:rPr lang="en-US" sz="2200" baseline="30000" dirty="0"/>
              <a:t>18</a:t>
            </a:r>
            <a:r>
              <a:rPr lang="en-US" sz="2200" dirty="0"/>
              <a:t>They are to do good, to be rich in good works, to be generous and ready to share, </a:t>
            </a:r>
            <a:r>
              <a:rPr lang="en-US" sz="2200" baseline="30000" dirty="0"/>
              <a:t>19</a:t>
            </a:r>
            <a:r>
              <a:rPr lang="en-US" sz="2200" dirty="0"/>
              <a:t>thus storing up treasure for themselves as a good foundation for the future, so that they may take hold of that which is truly life.</a:t>
            </a:r>
          </a:p>
        </p:txBody>
      </p:sp>
    </p:spTree>
    <p:extLst>
      <p:ext uri="{BB962C8B-B14F-4D97-AF65-F5344CB8AC3E}">
        <p14:creationId xmlns:p14="http://schemas.microsoft.com/office/powerpoint/2010/main" val="2065964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6:17-19</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45325"/>
            <a:ext cx="8813590" cy="3411683"/>
          </a:xfrm>
        </p:spPr>
        <p:txBody>
          <a:bodyPr>
            <a:noAutofit/>
          </a:bodyPr>
          <a:lstStyle/>
          <a:p>
            <a:pPr marL="0" indent="0">
              <a:buNone/>
            </a:pPr>
            <a:r>
              <a:rPr lang="en-US" sz="2200" baseline="30000" dirty="0"/>
              <a:t>17</a:t>
            </a:r>
            <a:r>
              <a:rPr lang="en-US" sz="2200" dirty="0"/>
              <a:t>As for the rich in this present age, charge them not to be haughty, nor to set their hopes on the </a:t>
            </a:r>
            <a:r>
              <a:rPr lang="en-US" sz="2200" dirty="0">
                <a:solidFill>
                  <a:srgbClr val="FF0000"/>
                </a:solidFill>
              </a:rPr>
              <a:t>uncertainty of riches</a:t>
            </a:r>
            <a:r>
              <a:rPr lang="en-US" sz="2200" dirty="0"/>
              <a:t>, but on God, who richly provides us with everything to enjoy. </a:t>
            </a:r>
            <a:r>
              <a:rPr lang="en-US" sz="2200" baseline="30000" dirty="0"/>
              <a:t>18</a:t>
            </a:r>
            <a:r>
              <a:rPr lang="en-US" sz="2200" dirty="0"/>
              <a:t>They are to do good, to be rich in good works, to be generous and ready to share, </a:t>
            </a:r>
            <a:r>
              <a:rPr lang="en-US" sz="2200" baseline="30000" dirty="0"/>
              <a:t>19</a:t>
            </a:r>
            <a:r>
              <a:rPr lang="en-US" sz="2200" dirty="0"/>
              <a:t>thus storing up treasure for themselves as a good foundation for the future, so that they may take hold of that which is truly life.</a:t>
            </a:r>
          </a:p>
        </p:txBody>
      </p:sp>
      <p:sp>
        <p:nvSpPr>
          <p:cNvPr id="5" name="Rounded Rectangle 4">
            <a:extLst>
              <a:ext uri="{FF2B5EF4-FFF2-40B4-BE49-F238E27FC236}">
                <a16:creationId xmlns:a16="http://schemas.microsoft.com/office/drawing/2014/main" id="{2E6F081D-CFDB-3042-B6D7-764C841CC2D8}"/>
              </a:ext>
            </a:extLst>
          </p:cNvPr>
          <p:cNvSpPr/>
          <p:nvPr/>
        </p:nvSpPr>
        <p:spPr>
          <a:xfrm>
            <a:off x="312301" y="3539315"/>
            <a:ext cx="8435780" cy="2740891"/>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u="sng" dirty="0"/>
              <a:t>Matthew 6:19-21</a:t>
            </a:r>
          </a:p>
          <a:p>
            <a:r>
              <a:rPr lang="en-US" sz="2200" baseline="30000" dirty="0"/>
              <a:t>19</a:t>
            </a:r>
            <a:r>
              <a:rPr lang="en-US" sz="2200" dirty="0"/>
              <a:t>Do not lay up for yourselves treasures on earth, where moth and rust destroy and where thieves break in and steal, </a:t>
            </a:r>
            <a:r>
              <a:rPr lang="en-US" sz="2200" baseline="30000" dirty="0"/>
              <a:t>20</a:t>
            </a:r>
            <a:r>
              <a:rPr lang="en-US" sz="2200" dirty="0"/>
              <a:t>but lay up for yourselves treasures in heaven, where neither moth nor rust destroys and where thieves do not break in and steal. </a:t>
            </a:r>
            <a:r>
              <a:rPr lang="en-US" sz="2200" baseline="30000" dirty="0"/>
              <a:t>21</a:t>
            </a:r>
            <a:r>
              <a:rPr lang="en-US" sz="2200" dirty="0"/>
              <a:t>For where your treasure is, there your heart will be also.</a:t>
            </a:r>
          </a:p>
        </p:txBody>
      </p:sp>
    </p:spTree>
    <p:extLst>
      <p:ext uri="{BB962C8B-B14F-4D97-AF65-F5344CB8AC3E}">
        <p14:creationId xmlns:p14="http://schemas.microsoft.com/office/powerpoint/2010/main" val="296521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6:17-19</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45325"/>
            <a:ext cx="8813590" cy="3411683"/>
          </a:xfrm>
        </p:spPr>
        <p:txBody>
          <a:bodyPr>
            <a:noAutofit/>
          </a:bodyPr>
          <a:lstStyle/>
          <a:p>
            <a:pPr marL="0" indent="0">
              <a:buNone/>
            </a:pPr>
            <a:r>
              <a:rPr lang="en-US" sz="2200" baseline="30000" dirty="0"/>
              <a:t>17</a:t>
            </a:r>
            <a:r>
              <a:rPr lang="en-US" sz="2200" dirty="0"/>
              <a:t>As for the rich in this present age, charge them not to be haughty, nor to set their hopes on the uncertainty of riches, but on God, who </a:t>
            </a:r>
            <a:r>
              <a:rPr lang="en-US" sz="2200" dirty="0">
                <a:solidFill>
                  <a:srgbClr val="FF0000"/>
                </a:solidFill>
              </a:rPr>
              <a:t>richly provides us with everything </a:t>
            </a:r>
            <a:r>
              <a:rPr lang="en-US" sz="2200" dirty="0"/>
              <a:t>to enjoy. </a:t>
            </a:r>
            <a:r>
              <a:rPr lang="en-US" sz="2200" baseline="30000" dirty="0"/>
              <a:t>18</a:t>
            </a:r>
            <a:r>
              <a:rPr lang="en-US" sz="2200" dirty="0"/>
              <a:t>They are to do good, to be rich in good works, to be generous and ready to share, </a:t>
            </a:r>
            <a:r>
              <a:rPr lang="en-US" sz="2200" baseline="30000" dirty="0"/>
              <a:t>19</a:t>
            </a:r>
            <a:r>
              <a:rPr lang="en-US" sz="2200" dirty="0"/>
              <a:t>thus storing up treasure for themselves as a good foundation for the future, so that they may take hold of that which is truly life.</a:t>
            </a:r>
          </a:p>
        </p:txBody>
      </p:sp>
      <p:sp>
        <p:nvSpPr>
          <p:cNvPr id="5" name="Rounded Rectangle 4">
            <a:extLst>
              <a:ext uri="{FF2B5EF4-FFF2-40B4-BE49-F238E27FC236}">
                <a16:creationId xmlns:a16="http://schemas.microsoft.com/office/drawing/2014/main" id="{FC96DB12-A369-2B4C-A94D-E73172D9CE13}"/>
              </a:ext>
            </a:extLst>
          </p:cNvPr>
          <p:cNvSpPr/>
          <p:nvPr/>
        </p:nvSpPr>
        <p:spPr>
          <a:xfrm>
            <a:off x="391129" y="3907335"/>
            <a:ext cx="8435780" cy="53927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u="sng" dirty="0"/>
              <a:t>Steward:</a:t>
            </a:r>
            <a:r>
              <a:rPr lang="en-US" sz="2200" dirty="0"/>
              <a:t> God has provided me with resources to manage</a:t>
            </a:r>
          </a:p>
        </p:txBody>
      </p:sp>
      <p:sp>
        <p:nvSpPr>
          <p:cNvPr id="6" name="Rounded Rectangle 5">
            <a:extLst>
              <a:ext uri="{FF2B5EF4-FFF2-40B4-BE49-F238E27FC236}">
                <a16:creationId xmlns:a16="http://schemas.microsoft.com/office/drawing/2014/main" id="{0A841FE5-D5A1-A64C-9ED6-BC4369741BFD}"/>
              </a:ext>
            </a:extLst>
          </p:cNvPr>
          <p:cNvSpPr/>
          <p:nvPr/>
        </p:nvSpPr>
        <p:spPr>
          <a:xfrm>
            <a:off x="399675" y="4792572"/>
            <a:ext cx="8435780" cy="53927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u="sng" dirty="0"/>
              <a:t>Owner:</a:t>
            </a:r>
            <a:r>
              <a:rPr lang="en-US" sz="2200" dirty="0"/>
              <a:t> I have all I have on my own, and I will do what I please with it</a:t>
            </a:r>
            <a:endParaRPr lang="en-US" sz="2200" b="1" u="sng" dirty="0"/>
          </a:p>
        </p:txBody>
      </p:sp>
    </p:spTree>
    <p:extLst>
      <p:ext uri="{BB962C8B-B14F-4D97-AF65-F5344CB8AC3E}">
        <p14:creationId xmlns:p14="http://schemas.microsoft.com/office/powerpoint/2010/main" val="376551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6:17-19</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45325"/>
            <a:ext cx="8813590" cy="3411683"/>
          </a:xfrm>
        </p:spPr>
        <p:txBody>
          <a:bodyPr>
            <a:noAutofit/>
          </a:bodyPr>
          <a:lstStyle/>
          <a:p>
            <a:pPr marL="0" indent="0">
              <a:buNone/>
            </a:pPr>
            <a:r>
              <a:rPr lang="en-US" sz="2200" baseline="30000" dirty="0"/>
              <a:t>17</a:t>
            </a:r>
            <a:r>
              <a:rPr lang="en-US" sz="2200" dirty="0"/>
              <a:t>As for the rich in this present age, charge them not to be haughty, nor to set their hopes on the uncertainty of riches, but on God, who richly provides us with everything to enjoy. </a:t>
            </a:r>
            <a:r>
              <a:rPr lang="en-US" sz="2200" baseline="30000" dirty="0"/>
              <a:t>18</a:t>
            </a:r>
            <a:r>
              <a:rPr lang="en-US" sz="2200" dirty="0"/>
              <a:t>They are to </a:t>
            </a:r>
            <a:r>
              <a:rPr lang="en-US" sz="2200" u="sng" dirty="0">
                <a:solidFill>
                  <a:srgbClr val="FF0000"/>
                </a:solidFill>
              </a:rPr>
              <a:t>do good, to be rich in good works, to be generous and ready to share</a:t>
            </a:r>
            <a:r>
              <a:rPr lang="en-US" sz="2200" dirty="0"/>
              <a:t>, </a:t>
            </a:r>
            <a:r>
              <a:rPr lang="en-US" sz="2200" baseline="30000" dirty="0"/>
              <a:t>19</a:t>
            </a:r>
            <a:r>
              <a:rPr lang="en-US" sz="2200" dirty="0"/>
              <a:t>thus storing up treasure for themselves as a good foundation for the future, so that they may take hold of that which is truly life.</a:t>
            </a:r>
          </a:p>
        </p:txBody>
      </p:sp>
    </p:spTree>
    <p:extLst>
      <p:ext uri="{BB962C8B-B14F-4D97-AF65-F5344CB8AC3E}">
        <p14:creationId xmlns:p14="http://schemas.microsoft.com/office/powerpoint/2010/main" val="2931019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0" y="0"/>
            <a:ext cx="9141239" cy="6857141"/>
          </a:xfrm>
          <a:prstGeom prst="rect">
            <a:avLst/>
          </a:prstGeom>
        </p:spPr>
      </p:pic>
      <p:sp>
        <p:nvSpPr>
          <p:cNvPr id="7" name="Oval 6"/>
          <p:cNvSpPr/>
          <p:nvPr/>
        </p:nvSpPr>
        <p:spPr>
          <a:xfrm>
            <a:off x="-705085" y="-215660"/>
            <a:ext cx="7278788" cy="7220309"/>
          </a:xfrm>
          <a:prstGeom prst="ellipse">
            <a:avLst/>
          </a:prstGeom>
          <a:solidFill>
            <a:schemeClr val="bg1">
              <a:lumMod val="75000"/>
              <a:alpha val="73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5" name="Oval 4"/>
          <p:cNvSpPr/>
          <p:nvPr/>
        </p:nvSpPr>
        <p:spPr>
          <a:xfrm>
            <a:off x="2565392" y="-203170"/>
            <a:ext cx="7278788" cy="7220309"/>
          </a:xfrm>
          <a:prstGeom prst="ellipse">
            <a:avLst/>
          </a:prstGeom>
          <a:solidFill>
            <a:srgbClr val="F9D087">
              <a:alpha val="72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 name="TextBox 1"/>
          <p:cNvSpPr txBox="1"/>
          <p:nvPr/>
        </p:nvSpPr>
        <p:spPr>
          <a:xfrm>
            <a:off x="1677264" y="106422"/>
            <a:ext cx="1922293" cy="830997"/>
          </a:xfrm>
          <a:prstGeom prst="rect">
            <a:avLst/>
          </a:prstGeom>
          <a:noFill/>
        </p:spPr>
        <p:txBody>
          <a:bodyPr wrap="square" rtlCol="0">
            <a:spAutoFit/>
          </a:bodyPr>
          <a:lstStyle/>
          <a:p>
            <a:r>
              <a:rPr lang="en-US" sz="4800" u="sng" dirty="0"/>
              <a:t>Rich</a:t>
            </a:r>
          </a:p>
        </p:txBody>
      </p:sp>
      <p:sp>
        <p:nvSpPr>
          <p:cNvPr id="6" name="TextBox 5"/>
          <p:cNvSpPr txBox="1"/>
          <p:nvPr/>
        </p:nvSpPr>
        <p:spPr>
          <a:xfrm>
            <a:off x="5194507" y="57550"/>
            <a:ext cx="3612594" cy="830997"/>
          </a:xfrm>
          <a:prstGeom prst="rect">
            <a:avLst/>
          </a:prstGeom>
          <a:noFill/>
        </p:spPr>
        <p:txBody>
          <a:bodyPr wrap="square" rtlCol="0">
            <a:spAutoFit/>
          </a:bodyPr>
          <a:lstStyle/>
          <a:p>
            <a:r>
              <a:rPr lang="en-US" sz="4800" u="sng" dirty="0"/>
              <a:t>Bondservant</a:t>
            </a:r>
          </a:p>
        </p:txBody>
      </p:sp>
      <p:sp>
        <p:nvSpPr>
          <p:cNvPr id="3" name="TextBox 2"/>
          <p:cNvSpPr txBox="1"/>
          <p:nvPr/>
        </p:nvSpPr>
        <p:spPr>
          <a:xfrm>
            <a:off x="102918" y="859230"/>
            <a:ext cx="3191762" cy="830997"/>
          </a:xfrm>
          <a:prstGeom prst="rect">
            <a:avLst/>
          </a:prstGeom>
          <a:noFill/>
        </p:spPr>
        <p:txBody>
          <a:bodyPr wrap="square" rtlCol="0">
            <a:spAutoFit/>
          </a:bodyPr>
          <a:lstStyle/>
          <a:p>
            <a:r>
              <a:rPr lang="en-US" sz="2400" i="1" dirty="0"/>
              <a:t>Unhealthy focus on material riches</a:t>
            </a:r>
          </a:p>
        </p:txBody>
      </p:sp>
      <p:sp>
        <p:nvSpPr>
          <p:cNvPr id="8" name="TextBox 7"/>
          <p:cNvSpPr txBox="1"/>
          <p:nvPr/>
        </p:nvSpPr>
        <p:spPr>
          <a:xfrm>
            <a:off x="6423210" y="870401"/>
            <a:ext cx="2568914" cy="830997"/>
          </a:xfrm>
          <a:prstGeom prst="rect">
            <a:avLst/>
          </a:prstGeom>
          <a:noFill/>
        </p:spPr>
        <p:txBody>
          <a:bodyPr wrap="square" rtlCol="0">
            <a:spAutoFit/>
          </a:bodyPr>
          <a:lstStyle/>
          <a:p>
            <a:pPr algn="r"/>
            <a:r>
              <a:rPr lang="en-US" sz="2400" i="1" dirty="0"/>
              <a:t>Unhealthy focus on material riches</a:t>
            </a:r>
            <a:endParaRPr lang="en-US" sz="2400" dirty="0"/>
          </a:p>
        </p:txBody>
      </p:sp>
      <p:sp>
        <p:nvSpPr>
          <p:cNvPr id="10" name="TextBox 9"/>
          <p:cNvSpPr txBox="1"/>
          <p:nvPr/>
        </p:nvSpPr>
        <p:spPr>
          <a:xfrm>
            <a:off x="2976118" y="864069"/>
            <a:ext cx="3191762" cy="830997"/>
          </a:xfrm>
          <a:prstGeom prst="rect">
            <a:avLst/>
          </a:prstGeom>
          <a:noFill/>
        </p:spPr>
        <p:txBody>
          <a:bodyPr wrap="square" rtlCol="0">
            <a:spAutoFit/>
          </a:bodyPr>
          <a:lstStyle/>
          <a:p>
            <a:pPr algn="ctr"/>
            <a:r>
              <a:rPr lang="en-US" sz="2400" i="1" dirty="0"/>
              <a:t>Godliness with contentment</a:t>
            </a:r>
            <a:endParaRPr lang="en-US" sz="2200" i="1" dirty="0"/>
          </a:p>
        </p:txBody>
      </p:sp>
      <p:sp>
        <p:nvSpPr>
          <p:cNvPr id="11" name="TextBox 10">
            <a:extLst>
              <a:ext uri="{FF2B5EF4-FFF2-40B4-BE49-F238E27FC236}">
                <a16:creationId xmlns:a16="http://schemas.microsoft.com/office/drawing/2014/main" id="{D7B697D2-EEF9-704E-9B18-ADE1FDB01702}"/>
              </a:ext>
            </a:extLst>
          </p:cNvPr>
          <p:cNvSpPr txBox="1"/>
          <p:nvPr/>
        </p:nvSpPr>
        <p:spPr>
          <a:xfrm>
            <a:off x="6797203" y="1879206"/>
            <a:ext cx="2162057" cy="369332"/>
          </a:xfrm>
          <a:prstGeom prst="rect">
            <a:avLst/>
          </a:prstGeom>
          <a:noFill/>
        </p:spPr>
        <p:txBody>
          <a:bodyPr wrap="square" rtlCol="0">
            <a:spAutoFit/>
          </a:bodyPr>
          <a:lstStyle/>
          <a:p>
            <a:pPr algn="r"/>
            <a:r>
              <a:rPr lang="en-US" dirty="0"/>
              <a:t>Disrespectful</a:t>
            </a:r>
          </a:p>
        </p:txBody>
      </p:sp>
      <p:sp>
        <p:nvSpPr>
          <p:cNvPr id="12" name="TextBox 11">
            <a:extLst>
              <a:ext uri="{FF2B5EF4-FFF2-40B4-BE49-F238E27FC236}">
                <a16:creationId xmlns:a16="http://schemas.microsoft.com/office/drawing/2014/main" id="{8EE3DD30-D970-7043-9160-7BC4136A1C7A}"/>
              </a:ext>
            </a:extLst>
          </p:cNvPr>
          <p:cNvSpPr txBox="1"/>
          <p:nvPr/>
        </p:nvSpPr>
        <p:spPr>
          <a:xfrm>
            <a:off x="2566922" y="1873799"/>
            <a:ext cx="4024378" cy="369332"/>
          </a:xfrm>
          <a:prstGeom prst="rect">
            <a:avLst/>
          </a:prstGeom>
          <a:noFill/>
        </p:spPr>
        <p:txBody>
          <a:bodyPr wrap="square" rtlCol="0">
            <a:spAutoFit/>
          </a:bodyPr>
          <a:lstStyle/>
          <a:p>
            <a:pPr algn="ctr"/>
            <a:r>
              <a:rPr lang="en-US" dirty="0"/>
              <a:t>Respectful</a:t>
            </a:r>
          </a:p>
        </p:txBody>
      </p:sp>
      <p:sp>
        <p:nvSpPr>
          <p:cNvPr id="13" name="TextBox 12">
            <a:extLst>
              <a:ext uri="{FF2B5EF4-FFF2-40B4-BE49-F238E27FC236}">
                <a16:creationId xmlns:a16="http://schemas.microsoft.com/office/drawing/2014/main" id="{542E00F1-CEA6-1D40-81B1-AB72AAC08BAF}"/>
              </a:ext>
            </a:extLst>
          </p:cNvPr>
          <p:cNvSpPr txBox="1"/>
          <p:nvPr/>
        </p:nvSpPr>
        <p:spPr>
          <a:xfrm>
            <a:off x="6779645" y="2816664"/>
            <a:ext cx="2162057" cy="369332"/>
          </a:xfrm>
          <a:prstGeom prst="rect">
            <a:avLst/>
          </a:prstGeom>
          <a:noFill/>
        </p:spPr>
        <p:txBody>
          <a:bodyPr wrap="square" rtlCol="0">
            <a:spAutoFit/>
          </a:bodyPr>
          <a:lstStyle/>
          <a:p>
            <a:pPr algn="r"/>
            <a:r>
              <a:rPr lang="en-US" dirty="0"/>
              <a:t>Disdainful</a:t>
            </a:r>
          </a:p>
        </p:txBody>
      </p:sp>
      <p:sp>
        <p:nvSpPr>
          <p:cNvPr id="14" name="TextBox 13">
            <a:extLst>
              <a:ext uri="{FF2B5EF4-FFF2-40B4-BE49-F238E27FC236}">
                <a16:creationId xmlns:a16="http://schemas.microsoft.com/office/drawing/2014/main" id="{6D5DFFDA-212D-6C44-BDFA-277B8ADEB5B0}"/>
              </a:ext>
            </a:extLst>
          </p:cNvPr>
          <p:cNvSpPr txBox="1"/>
          <p:nvPr/>
        </p:nvSpPr>
        <p:spPr>
          <a:xfrm>
            <a:off x="6792794" y="2304057"/>
            <a:ext cx="2162057" cy="369332"/>
          </a:xfrm>
          <a:prstGeom prst="rect">
            <a:avLst/>
          </a:prstGeom>
          <a:noFill/>
        </p:spPr>
        <p:txBody>
          <a:bodyPr wrap="square" rtlCol="0">
            <a:spAutoFit/>
          </a:bodyPr>
          <a:lstStyle/>
          <a:p>
            <a:pPr algn="r"/>
            <a:r>
              <a:rPr lang="en-US" dirty="0"/>
              <a:t>Dishonest</a:t>
            </a:r>
          </a:p>
        </p:txBody>
      </p:sp>
      <p:sp>
        <p:nvSpPr>
          <p:cNvPr id="15" name="TextBox 14">
            <a:extLst>
              <a:ext uri="{FF2B5EF4-FFF2-40B4-BE49-F238E27FC236}">
                <a16:creationId xmlns:a16="http://schemas.microsoft.com/office/drawing/2014/main" id="{DC6E7165-39CA-044F-84E7-E7DFBE3AFEA4}"/>
              </a:ext>
            </a:extLst>
          </p:cNvPr>
          <p:cNvSpPr txBox="1"/>
          <p:nvPr/>
        </p:nvSpPr>
        <p:spPr>
          <a:xfrm>
            <a:off x="2565840" y="2294380"/>
            <a:ext cx="4025460" cy="369332"/>
          </a:xfrm>
          <a:prstGeom prst="rect">
            <a:avLst/>
          </a:prstGeom>
          <a:noFill/>
        </p:spPr>
        <p:txBody>
          <a:bodyPr wrap="square" rtlCol="0">
            <a:spAutoFit/>
          </a:bodyPr>
          <a:lstStyle/>
          <a:p>
            <a:pPr algn="ctr"/>
            <a:r>
              <a:rPr lang="en-US" dirty="0"/>
              <a:t>Reverent</a:t>
            </a:r>
          </a:p>
        </p:txBody>
      </p:sp>
      <p:sp>
        <p:nvSpPr>
          <p:cNvPr id="16" name="TextBox 15">
            <a:extLst>
              <a:ext uri="{FF2B5EF4-FFF2-40B4-BE49-F238E27FC236}">
                <a16:creationId xmlns:a16="http://schemas.microsoft.com/office/drawing/2014/main" id="{66069F48-ED80-A248-9CEE-51068C929606}"/>
              </a:ext>
            </a:extLst>
          </p:cNvPr>
          <p:cNvSpPr txBox="1"/>
          <p:nvPr/>
        </p:nvSpPr>
        <p:spPr>
          <a:xfrm>
            <a:off x="2572945" y="2731072"/>
            <a:ext cx="4018355" cy="369332"/>
          </a:xfrm>
          <a:prstGeom prst="rect">
            <a:avLst/>
          </a:prstGeom>
          <a:noFill/>
        </p:spPr>
        <p:txBody>
          <a:bodyPr wrap="square" rtlCol="0">
            <a:spAutoFit/>
          </a:bodyPr>
          <a:lstStyle/>
          <a:p>
            <a:pPr algn="ctr"/>
            <a:r>
              <a:rPr lang="en-US" dirty="0"/>
              <a:t>Serve well</a:t>
            </a:r>
          </a:p>
        </p:txBody>
      </p:sp>
      <p:sp>
        <p:nvSpPr>
          <p:cNvPr id="17" name="TextBox 16">
            <a:extLst>
              <a:ext uri="{FF2B5EF4-FFF2-40B4-BE49-F238E27FC236}">
                <a16:creationId xmlns:a16="http://schemas.microsoft.com/office/drawing/2014/main" id="{C8330AE7-5E2D-F44E-8E6D-5FB6CFB25606}"/>
              </a:ext>
            </a:extLst>
          </p:cNvPr>
          <p:cNvSpPr txBox="1"/>
          <p:nvPr/>
        </p:nvSpPr>
        <p:spPr>
          <a:xfrm>
            <a:off x="122108" y="1877258"/>
            <a:ext cx="2552700" cy="369332"/>
          </a:xfrm>
          <a:prstGeom prst="rect">
            <a:avLst/>
          </a:prstGeom>
          <a:noFill/>
        </p:spPr>
        <p:txBody>
          <a:bodyPr wrap="square" rtlCol="0">
            <a:spAutoFit/>
          </a:bodyPr>
          <a:lstStyle/>
          <a:p>
            <a:r>
              <a:rPr lang="en-US" dirty="0"/>
              <a:t>Haughty and Arrogant</a:t>
            </a:r>
          </a:p>
        </p:txBody>
      </p:sp>
      <p:sp>
        <p:nvSpPr>
          <p:cNvPr id="18" name="TextBox 17">
            <a:extLst>
              <a:ext uri="{FF2B5EF4-FFF2-40B4-BE49-F238E27FC236}">
                <a16:creationId xmlns:a16="http://schemas.microsoft.com/office/drawing/2014/main" id="{BF299358-6795-9D46-A53F-BB664D435EEF}"/>
              </a:ext>
            </a:extLst>
          </p:cNvPr>
          <p:cNvSpPr txBox="1"/>
          <p:nvPr/>
        </p:nvSpPr>
        <p:spPr>
          <a:xfrm>
            <a:off x="109009" y="2727269"/>
            <a:ext cx="2552700" cy="369332"/>
          </a:xfrm>
          <a:prstGeom prst="rect">
            <a:avLst/>
          </a:prstGeom>
          <a:noFill/>
        </p:spPr>
        <p:txBody>
          <a:bodyPr wrap="square" rtlCol="0">
            <a:spAutoFit/>
          </a:bodyPr>
          <a:lstStyle/>
          <a:p>
            <a:r>
              <a:rPr lang="en-US" dirty="0"/>
              <a:t>Selfish</a:t>
            </a:r>
          </a:p>
        </p:txBody>
      </p:sp>
      <p:sp>
        <p:nvSpPr>
          <p:cNvPr id="19" name="TextBox 18">
            <a:extLst>
              <a:ext uri="{FF2B5EF4-FFF2-40B4-BE49-F238E27FC236}">
                <a16:creationId xmlns:a16="http://schemas.microsoft.com/office/drawing/2014/main" id="{57FD7116-ACC8-B649-9372-9BEF5B812B6F}"/>
              </a:ext>
            </a:extLst>
          </p:cNvPr>
          <p:cNvSpPr txBox="1"/>
          <p:nvPr/>
        </p:nvSpPr>
        <p:spPr>
          <a:xfrm>
            <a:off x="117652" y="2302399"/>
            <a:ext cx="2552700" cy="369332"/>
          </a:xfrm>
          <a:prstGeom prst="rect">
            <a:avLst/>
          </a:prstGeom>
          <a:noFill/>
        </p:spPr>
        <p:txBody>
          <a:bodyPr wrap="square" rtlCol="0">
            <a:spAutoFit/>
          </a:bodyPr>
          <a:lstStyle/>
          <a:p>
            <a:r>
              <a:rPr lang="en-US" dirty="0"/>
              <a:t>Find security in riches</a:t>
            </a:r>
          </a:p>
        </p:txBody>
      </p:sp>
      <p:sp>
        <p:nvSpPr>
          <p:cNvPr id="20" name="TextBox 19">
            <a:extLst>
              <a:ext uri="{FF2B5EF4-FFF2-40B4-BE49-F238E27FC236}">
                <a16:creationId xmlns:a16="http://schemas.microsoft.com/office/drawing/2014/main" id="{39669C68-F438-1843-965C-F551DBA49048}"/>
              </a:ext>
            </a:extLst>
          </p:cNvPr>
          <p:cNvSpPr txBox="1"/>
          <p:nvPr/>
        </p:nvSpPr>
        <p:spPr>
          <a:xfrm>
            <a:off x="98092" y="3096601"/>
            <a:ext cx="2552700" cy="646331"/>
          </a:xfrm>
          <a:prstGeom prst="rect">
            <a:avLst/>
          </a:prstGeom>
          <a:noFill/>
        </p:spPr>
        <p:txBody>
          <a:bodyPr wrap="square" rtlCol="0">
            <a:spAutoFit/>
          </a:bodyPr>
          <a:lstStyle/>
          <a:p>
            <a:r>
              <a:rPr lang="en-US" dirty="0"/>
              <a:t>Never experience that which is truly life</a:t>
            </a:r>
          </a:p>
        </p:txBody>
      </p:sp>
      <p:sp>
        <p:nvSpPr>
          <p:cNvPr id="21" name="TextBox 20">
            <a:extLst>
              <a:ext uri="{FF2B5EF4-FFF2-40B4-BE49-F238E27FC236}">
                <a16:creationId xmlns:a16="http://schemas.microsoft.com/office/drawing/2014/main" id="{A6ACAB16-2109-C543-AE9E-190D5ED01B11}"/>
              </a:ext>
            </a:extLst>
          </p:cNvPr>
          <p:cNvSpPr txBox="1"/>
          <p:nvPr/>
        </p:nvSpPr>
        <p:spPr>
          <a:xfrm>
            <a:off x="2565392" y="3132989"/>
            <a:ext cx="4025908" cy="369332"/>
          </a:xfrm>
          <a:prstGeom prst="rect">
            <a:avLst/>
          </a:prstGeom>
          <a:noFill/>
        </p:spPr>
        <p:txBody>
          <a:bodyPr wrap="square" rtlCol="0">
            <a:spAutoFit/>
          </a:bodyPr>
          <a:lstStyle/>
          <a:p>
            <a:pPr algn="ctr"/>
            <a:r>
              <a:rPr lang="en-US" dirty="0"/>
              <a:t>Humble</a:t>
            </a:r>
          </a:p>
        </p:txBody>
      </p:sp>
      <p:sp>
        <p:nvSpPr>
          <p:cNvPr id="23" name="TextBox 22">
            <a:extLst>
              <a:ext uri="{FF2B5EF4-FFF2-40B4-BE49-F238E27FC236}">
                <a16:creationId xmlns:a16="http://schemas.microsoft.com/office/drawing/2014/main" id="{365CF7B3-EFCA-1F4F-BA01-9C178E38133C}"/>
              </a:ext>
            </a:extLst>
          </p:cNvPr>
          <p:cNvSpPr txBox="1"/>
          <p:nvPr/>
        </p:nvSpPr>
        <p:spPr>
          <a:xfrm>
            <a:off x="2568915" y="3964670"/>
            <a:ext cx="4004788" cy="369332"/>
          </a:xfrm>
          <a:prstGeom prst="rect">
            <a:avLst/>
          </a:prstGeom>
          <a:noFill/>
        </p:spPr>
        <p:txBody>
          <a:bodyPr wrap="square" rtlCol="0">
            <a:spAutoFit/>
          </a:bodyPr>
          <a:lstStyle/>
          <a:p>
            <a:pPr algn="ctr"/>
            <a:r>
              <a:rPr lang="en-US" dirty="0"/>
              <a:t>Fuller experience of life</a:t>
            </a:r>
          </a:p>
        </p:txBody>
      </p:sp>
      <p:sp>
        <p:nvSpPr>
          <p:cNvPr id="24" name="TextBox 23">
            <a:extLst>
              <a:ext uri="{FF2B5EF4-FFF2-40B4-BE49-F238E27FC236}">
                <a16:creationId xmlns:a16="http://schemas.microsoft.com/office/drawing/2014/main" id="{785AD4C1-D347-424E-82D9-77E1074DD866}"/>
              </a:ext>
            </a:extLst>
          </p:cNvPr>
          <p:cNvSpPr txBox="1"/>
          <p:nvPr/>
        </p:nvSpPr>
        <p:spPr>
          <a:xfrm>
            <a:off x="2569614" y="4366890"/>
            <a:ext cx="4010767" cy="369332"/>
          </a:xfrm>
          <a:prstGeom prst="rect">
            <a:avLst/>
          </a:prstGeom>
          <a:noFill/>
        </p:spPr>
        <p:txBody>
          <a:bodyPr wrap="square" rtlCol="0">
            <a:spAutoFit/>
          </a:bodyPr>
          <a:lstStyle/>
          <a:p>
            <a:pPr algn="ctr"/>
            <a:r>
              <a:rPr lang="en-US" dirty="0"/>
              <a:t>Have an Eternal Security</a:t>
            </a:r>
          </a:p>
        </p:txBody>
      </p:sp>
      <p:sp>
        <p:nvSpPr>
          <p:cNvPr id="25" name="TextBox 24">
            <a:extLst>
              <a:ext uri="{FF2B5EF4-FFF2-40B4-BE49-F238E27FC236}">
                <a16:creationId xmlns:a16="http://schemas.microsoft.com/office/drawing/2014/main" id="{65F1D2E6-B522-E240-BBFB-9FE927C3A123}"/>
              </a:ext>
            </a:extLst>
          </p:cNvPr>
          <p:cNvSpPr txBox="1"/>
          <p:nvPr/>
        </p:nvSpPr>
        <p:spPr>
          <a:xfrm>
            <a:off x="2565393" y="3528295"/>
            <a:ext cx="4018106" cy="369332"/>
          </a:xfrm>
          <a:prstGeom prst="rect">
            <a:avLst/>
          </a:prstGeom>
          <a:noFill/>
        </p:spPr>
        <p:txBody>
          <a:bodyPr wrap="square" rtlCol="0">
            <a:spAutoFit/>
          </a:bodyPr>
          <a:lstStyle/>
          <a:p>
            <a:pPr algn="ctr"/>
            <a:r>
              <a:rPr lang="en-US" dirty="0"/>
              <a:t>Proactively Generous</a:t>
            </a:r>
          </a:p>
        </p:txBody>
      </p:sp>
    </p:spTree>
    <p:extLst>
      <p:ext uri="{BB962C8B-B14F-4D97-AF65-F5344CB8AC3E}">
        <p14:creationId xmlns:p14="http://schemas.microsoft.com/office/powerpoint/2010/main" val="298450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3"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6:2b-10</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45325"/>
            <a:ext cx="8813590" cy="5189888"/>
          </a:xfrm>
        </p:spPr>
        <p:txBody>
          <a:bodyPr>
            <a:noAutofit/>
          </a:bodyPr>
          <a:lstStyle/>
          <a:p>
            <a:pPr marL="0" indent="0">
              <a:buNone/>
            </a:pPr>
            <a:r>
              <a:rPr lang="en-US" sz="2200" dirty="0"/>
              <a:t>Teach and urge these things. </a:t>
            </a:r>
            <a:r>
              <a:rPr lang="en-US" sz="2200" baseline="30000" dirty="0"/>
              <a:t>3</a:t>
            </a:r>
            <a:r>
              <a:rPr lang="en-US" sz="2200" dirty="0"/>
              <a:t>If anyone teaches a different doctrine and does not agree with the sound words of our Lord Jesus Christ and the teaching that accords with godliness, </a:t>
            </a:r>
            <a:r>
              <a:rPr lang="en-US" sz="2200" baseline="30000" dirty="0"/>
              <a:t>4</a:t>
            </a:r>
            <a:r>
              <a:rPr lang="en-US" sz="2200" dirty="0"/>
              <a:t>he is puffed up with conceit and understands nothing. He has an unhealthy craving for controversy and for quarrels about words, which produce envy, dissension, slander, evil suspicions, </a:t>
            </a:r>
            <a:r>
              <a:rPr lang="en-US" sz="2200" baseline="30000" dirty="0"/>
              <a:t>5</a:t>
            </a:r>
            <a:r>
              <a:rPr lang="en-US" sz="2200" dirty="0"/>
              <a:t>and constant friction among people who are depraved in mind and deprived of the truth, imagining that godliness is a means of gain. </a:t>
            </a:r>
            <a:r>
              <a:rPr lang="en-US" sz="2200" baseline="30000" dirty="0"/>
              <a:t>6</a:t>
            </a:r>
            <a:r>
              <a:rPr lang="en-US" sz="2200" dirty="0"/>
              <a:t>Now there is great gain in godliness with contentment, </a:t>
            </a:r>
            <a:r>
              <a:rPr lang="en-US" sz="2200" baseline="30000" dirty="0"/>
              <a:t>7</a:t>
            </a:r>
            <a:r>
              <a:rPr lang="en-US" sz="2200" dirty="0"/>
              <a:t>for we brought nothing into the world, and we cannot take anything out of the world. </a:t>
            </a:r>
            <a:r>
              <a:rPr lang="en-US" sz="2200" baseline="30000" dirty="0"/>
              <a:t>8</a:t>
            </a:r>
            <a:r>
              <a:rPr lang="en-US" sz="2200" dirty="0"/>
              <a:t>But if we have food and clothing, with these we will be content. </a:t>
            </a:r>
            <a:r>
              <a:rPr lang="en-US" sz="2200" baseline="30000" dirty="0"/>
              <a:t>9</a:t>
            </a:r>
            <a:r>
              <a:rPr lang="en-US" sz="2200" dirty="0"/>
              <a:t>But those who desire to be rich fall into temptation, into a snare, into many senseless and harmful desires that plunge people into ruin and destruction. </a:t>
            </a:r>
            <a:r>
              <a:rPr lang="en-US" sz="2200" baseline="30000" dirty="0"/>
              <a:t>10</a:t>
            </a:r>
            <a:r>
              <a:rPr lang="en-US" sz="2200" dirty="0"/>
              <a:t>For the love of money is a root of all kinds of evils. It is through this craving that come have wandered away from the faith and pierced themselves with many pangs. </a:t>
            </a:r>
          </a:p>
        </p:txBody>
      </p:sp>
    </p:spTree>
    <p:extLst>
      <p:ext uri="{BB962C8B-B14F-4D97-AF65-F5344CB8AC3E}">
        <p14:creationId xmlns:p14="http://schemas.microsoft.com/office/powerpoint/2010/main" val="690662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6:2b-10</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45325"/>
            <a:ext cx="8813590" cy="5189888"/>
          </a:xfrm>
        </p:spPr>
        <p:txBody>
          <a:bodyPr>
            <a:noAutofit/>
          </a:bodyPr>
          <a:lstStyle/>
          <a:p>
            <a:pPr marL="0" indent="0">
              <a:buNone/>
            </a:pPr>
            <a:r>
              <a:rPr lang="en-US" sz="2200" dirty="0"/>
              <a:t>Teach and urge these things. </a:t>
            </a:r>
            <a:r>
              <a:rPr lang="en-US" sz="2200" baseline="30000" dirty="0"/>
              <a:t>3</a:t>
            </a:r>
            <a:r>
              <a:rPr lang="en-US" sz="2200" dirty="0"/>
              <a:t>If anyone teaches a different doctrine and does not agree with the sound words of our Lord Jesus Christ and the teaching that accords with godliness, </a:t>
            </a:r>
            <a:r>
              <a:rPr lang="en-US" sz="2200" baseline="30000" dirty="0"/>
              <a:t>4</a:t>
            </a:r>
            <a:r>
              <a:rPr lang="en-US" sz="2200" dirty="0"/>
              <a:t>he is puffed up with conceit and understands nothing. He </a:t>
            </a:r>
            <a:r>
              <a:rPr lang="en-US" sz="2200" i="1" dirty="0">
                <a:solidFill>
                  <a:srgbClr val="FF0000"/>
                </a:solidFill>
              </a:rPr>
              <a:t>has an unhealthy craving for controversy </a:t>
            </a:r>
            <a:r>
              <a:rPr lang="en-US" sz="2200" dirty="0"/>
              <a:t>and for </a:t>
            </a:r>
            <a:r>
              <a:rPr lang="en-US" sz="2200" i="1" dirty="0">
                <a:solidFill>
                  <a:srgbClr val="FF0000"/>
                </a:solidFill>
              </a:rPr>
              <a:t>quarrels about words</a:t>
            </a:r>
            <a:r>
              <a:rPr lang="en-US" sz="2200" dirty="0"/>
              <a:t>, which produce envy, dissension, slander, evil suspicions, </a:t>
            </a:r>
            <a:r>
              <a:rPr lang="en-US" sz="2200" baseline="30000" dirty="0"/>
              <a:t>5</a:t>
            </a:r>
            <a:r>
              <a:rPr lang="en-US" sz="2200" dirty="0"/>
              <a:t>and </a:t>
            </a:r>
            <a:r>
              <a:rPr lang="en-US" sz="2200" i="1" dirty="0">
                <a:solidFill>
                  <a:srgbClr val="FF0000"/>
                </a:solidFill>
              </a:rPr>
              <a:t>constant friction </a:t>
            </a:r>
            <a:r>
              <a:rPr lang="en-US" sz="2200" dirty="0"/>
              <a:t>among people who are </a:t>
            </a:r>
            <a:r>
              <a:rPr lang="en-US" sz="2200" i="1" dirty="0">
                <a:solidFill>
                  <a:srgbClr val="FF0000"/>
                </a:solidFill>
              </a:rPr>
              <a:t>depraved in mind</a:t>
            </a:r>
            <a:r>
              <a:rPr lang="en-US" sz="2200" dirty="0"/>
              <a:t> and </a:t>
            </a:r>
            <a:r>
              <a:rPr lang="en-US" sz="2200" i="1" dirty="0">
                <a:solidFill>
                  <a:srgbClr val="FF0000"/>
                </a:solidFill>
              </a:rPr>
              <a:t>deprived of the truth</a:t>
            </a:r>
            <a:r>
              <a:rPr lang="en-US" sz="2200" dirty="0"/>
              <a:t>, </a:t>
            </a:r>
            <a:r>
              <a:rPr lang="en-US" sz="2200" u="sng" dirty="0">
                <a:solidFill>
                  <a:srgbClr val="FF0000"/>
                </a:solidFill>
              </a:rPr>
              <a:t>imagining that godliness is a means of gain</a:t>
            </a:r>
            <a:r>
              <a:rPr lang="en-US" sz="2200" dirty="0"/>
              <a:t>. </a:t>
            </a:r>
            <a:r>
              <a:rPr lang="en-US" sz="2200" baseline="30000" dirty="0"/>
              <a:t>6</a:t>
            </a:r>
            <a:r>
              <a:rPr lang="en-US" sz="2200" dirty="0"/>
              <a:t>Now there is great gain in godliness with contentment, </a:t>
            </a:r>
            <a:r>
              <a:rPr lang="en-US" sz="2200" baseline="30000" dirty="0"/>
              <a:t>7</a:t>
            </a:r>
            <a:r>
              <a:rPr lang="en-US" sz="2200" dirty="0"/>
              <a:t>for we brought nothing into the world, and we cannot take anything out of the world. </a:t>
            </a:r>
            <a:r>
              <a:rPr lang="en-US" sz="2200" baseline="30000" dirty="0"/>
              <a:t>8</a:t>
            </a:r>
            <a:r>
              <a:rPr lang="en-US" sz="2200" dirty="0"/>
              <a:t>But if we have food and clothing, with these we will be content. </a:t>
            </a:r>
            <a:r>
              <a:rPr lang="en-US" sz="2200" baseline="30000" dirty="0"/>
              <a:t>9</a:t>
            </a:r>
            <a:r>
              <a:rPr lang="en-US" sz="2200" dirty="0"/>
              <a:t>But those who desire to be rich fall into temptation, into a snare, into many senseless and harmful desires that plunge people into ruin and destruction. </a:t>
            </a:r>
            <a:r>
              <a:rPr lang="en-US" sz="2200" baseline="30000" dirty="0"/>
              <a:t>10</a:t>
            </a:r>
            <a:r>
              <a:rPr lang="en-US" sz="2200" dirty="0"/>
              <a:t>For the love of money is a root of all kinds of evils. It is through this craving that come have wandered away from the faith and pierced themselves with many pangs. </a:t>
            </a:r>
          </a:p>
        </p:txBody>
      </p:sp>
    </p:spTree>
    <p:extLst>
      <p:ext uri="{BB962C8B-B14F-4D97-AF65-F5344CB8AC3E}">
        <p14:creationId xmlns:p14="http://schemas.microsoft.com/office/powerpoint/2010/main" val="3611844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6:2b-10</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45325"/>
            <a:ext cx="8813590" cy="5189888"/>
          </a:xfrm>
        </p:spPr>
        <p:txBody>
          <a:bodyPr>
            <a:noAutofit/>
          </a:bodyPr>
          <a:lstStyle/>
          <a:p>
            <a:pPr marL="0" indent="0">
              <a:buNone/>
            </a:pPr>
            <a:r>
              <a:rPr lang="en-US" sz="2200" dirty="0"/>
              <a:t>Teach and urge these things. </a:t>
            </a:r>
            <a:r>
              <a:rPr lang="en-US" sz="2200" baseline="30000" dirty="0"/>
              <a:t>3</a:t>
            </a:r>
            <a:r>
              <a:rPr lang="en-US" sz="2200" dirty="0"/>
              <a:t>If anyone teaches a different doctrine and does not agree with the sound words of our Lord Jesus Christ and the teaching that accords with godliness, </a:t>
            </a:r>
            <a:r>
              <a:rPr lang="en-US" sz="2200" baseline="30000" dirty="0"/>
              <a:t>4</a:t>
            </a:r>
            <a:r>
              <a:rPr lang="en-US" sz="2200" dirty="0"/>
              <a:t>he is puffed up with conceit and understands nothing. He has an unhealthy craving for controversy and for quarrels about words, which produce envy, dissension, slander, evil suspicions, </a:t>
            </a:r>
            <a:r>
              <a:rPr lang="en-US" sz="2200" baseline="30000" dirty="0"/>
              <a:t>5</a:t>
            </a:r>
            <a:r>
              <a:rPr lang="en-US" sz="2200" dirty="0"/>
              <a:t>and constant friction among people who are depraved in mind and deprived of the truth, imagining that godliness is a means of gain. </a:t>
            </a:r>
            <a:r>
              <a:rPr lang="en-US" sz="2200" baseline="30000" dirty="0"/>
              <a:t>6</a:t>
            </a:r>
            <a:r>
              <a:rPr lang="en-US" sz="2200" dirty="0"/>
              <a:t>Now there is great gain in godliness with contentment, </a:t>
            </a:r>
            <a:r>
              <a:rPr lang="en-US" sz="2200" baseline="30000" dirty="0"/>
              <a:t>7</a:t>
            </a:r>
            <a:r>
              <a:rPr lang="en-US" sz="2200" dirty="0"/>
              <a:t>for we brought nothing into the world, and we cannot take anything out of the world. </a:t>
            </a:r>
            <a:r>
              <a:rPr lang="en-US" sz="2200" baseline="30000" dirty="0"/>
              <a:t>8</a:t>
            </a:r>
            <a:r>
              <a:rPr lang="en-US" sz="2200" dirty="0"/>
              <a:t>But if we have food and clothing, with these we will be content. </a:t>
            </a:r>
            <a:r>
              <a:rPr lang="en-US" sz="2200" baseline="30000" dirty="0"/>
              <a:t>9</a:t>
            </a:r>
            <a:r>
              <a:rPr lang="en-US" sz="2200" dirty="0"/>
              <a:t>But those who desire to be rich </a:t>
            </a:r>
            <a:r>
              <a:rPr lang="en-US" sz="2200" i="1" dirty="0">
                <a:solidFill>
                  <a:srgbClr val="FF0000"/>
                </a:solidFill>
              </a:rPr>
              <a:t>fall into temptation</a:t>
            </a:r>
            <a:r>
              <a:rPr lang="en-US" sz="2200" dirty="0"/>
              <a:t>, into a snare, into many senseless and </a:t>
            </a:r>
            <a:r>
              <a:rPr lang="en-US" sz="2200" i="1" dirty="0">
                <a:solidFill>
                  <a:srgbClr val="FF0000"/>
                </a:solidFill>
              </a:rPr>
              <a:t>harmful desires </a:t>
            </a:r>
            <a:r>
              <a:rPr lang="en-US" sz="2200" dirty="0"/>
              <a:t>that </a:t>
            </a:r>
            <a:r>
              <a:rPr lang="en-US" sz="2200" i="1" dirty="0">
                <a:solidFill>
                  <a:srgbClr val="FF0000"/>
                </a:solidFill>
              </a:rPr>
              <a:t>plunge people into ruin and destruction</a:t>
            </a:r>
            <a:r>
              <a:rPr lang="en-US" sz="2200" dirty="0"/>
              <a:t>. </a:t>
            </a:r>
            <a:r>
              <a:rPr lang="en-US" sz="2200" u="sng" baseline="30000" dirty="0">
                <a:solidFill>
                  <a:srgbClr val="FF0000"/>
                </a:solidFill>
              </a:rPr>
              <a:t>10</a:t>
            </a:r>
            <a:r>
              <a:rPr lang="en-US" sz="2200" u="sng" dirty="0">
                <a:solidFill>
                  <a:srgbClr val="FF0000"/>
                </a:solidFill>
              </a:rPr>
              <a:t>For the love of money is a root of all kinds of evils. </a:t>
            </a:r>
            <a:r>
              <a:rPr lang="en-US" sz="2200" dirty="0"/>
              <a:t>It is through this craving that come have </a:t>
            </a:r>
            <a:r>
              <a:rPr lang="en-US" sz="2200" i="1" dirty="0">
                <a:solidFill>
                  <a:srgbClr val="FF0000"/>
                </a:solidFill>
              </a:rPr>
              <a:t>wandered away from the faith </a:t>
            </a:r>
            <a:r>
              <a:rPr lang="en-US" sz="2200" dirty="0"/>
              <a:t>and </a:t>
            </a:r>
            <a:r>
              <a:rPr lang="en-US" sz="2200" i="1" dirty="0">
                <a:solidFill>
                  <a:srgbClr val="FF0000"/>
                </a:solidFill>
              </a:rPr>
              <a:t>pierced themselves </a:t>
            </a:r>
            <a:r>
              <a:rPr lang="en-US" sz="2200" dirty="0"/>
              <a:t>with many pangs. </a:t>
            </a:r>
          </a:p>
        </p:txBody>
      </p:sp>
    </p:spTree>
    <p:extLst>
      <p:ext uri="{BB962C8B-B14F-4D97-AF65-F5344CB8AC3E}">
        <p14:creationId xmlns:p14="http://schemas.microsoft.com/office/powerpoint/2010/main" val="1739262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5C2F9F-8DBC-AF4E-BFD0-989E429D9F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276600"/>
            <a:ext cx="3846286" cy="3846286"/>
          </a:xfrm>
          <a:prstGeom prst="rect">
            <a:avLst/>
          </a:prstGeom>
        </p:spPr>
      </p:pic>
      <p:pic>
        <p:nvPicPr>
          <p:cNvPr id="5" name="Picture 4">
            <a:extLst>
              <a:ext uri="{FF2B5EF4-FFF2-40B4-BE49-F238E27FC236}">
                <a16:creationId xmlns:a16="http://schemas.microsoft.com/office/drawing/2014/main" id="{5FB2FAB0-DE18-474A-9F3D-BBA9D38E77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541486" cy="3541486"/>
          </a:xfrm>
          <a:prstGeom prst="rect">
            <a:avLst/>
          </a:prstGeom>
        </p:spPr>
      </p:pic>
      <p:pic>
        <p:nvPicPr>
          <p:cNvPr id="6" name="Picture 5">
            <a:extLst>
              <a:ext uri="{FF2B5EF4-FFF2-40B4-BE49-F238E27FC236}">
                <a16:creationId xmlns:a16="http://schemas.microsoft.com/office/drawing/2014/main" id="{702E7C1A-DC9F-FE49-8F67-B9874B31D5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6037580" y="290068"/>
            <a:ext cx="3396488" cy="2816352"/>
          </a:xfrm>
          <a:prstGeom prst="rect">
            <a:avLst/>
          </a:prstGeom>
        </p:spPr>
      </p:pic>
      <p:pic>
        <p:nvPicPr>
          <p:cNvPr id="7" name="Picture 6">
            <a:extLst>
              <a:ext uri="{FF2B5EF4-FFF2-40B4-BE49-F238E27FC236}">
                <a16:creationId xmlns:a16="http://schemas.microsoft.com/office/drawing/2014/main" id="{D92937DC-0447-EC46-8D87-7C409FB9555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41486" y="2133600"/>
            <a:ext cx="3417651" cy="4724400"/>
          </a:xfrm>
          <a:prstGeom prst="rect">
            <a:avLst/>
          </a:prstGeom>
        </p:spPr>
      </p:pic>
    </p:spTree>
    <p:extLst>
      <p:ext uri="{BB962C8B-B14F-4D97-AF65-F5344CB8AC3E}">
        <p14:creationId xmlns:p14="http://schemas.microsoft.com/office/powerpoint/2010/main" val="2868081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6:2b-10</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45325"/>
            <a:ext cx="8813590" cy="5189888"/>
          </a:xfrm>
        </p:spPr>
        <p:txBody>
          <a:bodyPr>
            <a:noAutofit/>
          </a:bodyPr>
          <a:lstStyle/>
          <a:p>
            <a:pPr marL="0" indent="0">
              <a:buNone/>
            </a:pPr>
            <a:r>
              <a:rPr lang="en-US" sz="2200" dirty="0"/>
              <a:t>Teach and urge these things. </a:t>
            </a:r>
            <a:r>
              <a:rPr lang="en-US" sz="2200" baseline="30000" dirty="0"/>
              <a:t>3</a:t>
            </a:r>
            <a:r>
              <a:rPr lang="en-US" sz="2200" dirty="0"/>
              <a:t>If anyone teaches a different doctrine and does not agree with the sound words of our Lord Jesus Christ and the teaching that accords with godliness, </a:t>
            </a:r>
            <a:r>
              <a:rPr lang="en-US" sz="2200" baseline="30000" dirty="0"/>
              <a:t>4</a:t>
            </a:r>
            <a:r>
              <a:rPr lang="en-US" sz="2200" dirty="0"/>
              <a:t>he is puffed up with conceit and understands nothing. He has an unhealthy craving for controversy and for quarrels about words, which produce envy, dissension, slander, evil suspicions, </a:t>
            </a:r>
            <a:r>
              <a:rPr lang="en-US" sz="2200" baseline="30000" dirty="0"/>
              <a:t>5</a:t>
            </a:r>
            <a:r>
              <a:rPr lang="en-US" sz="2200" dirty="0"/>
              <a:t>and constant friction among people who are depraved in mind and deprived of the truth, imagining that godliness is a means of gain. </a:t>
            </a:r>
            <a:r>
              <a:rPr lang="en-US" sz="2200" u="sng" baseline="30000" dirty="0">
                <a:solidFill>
                  <a:srgbClr val="FF0000"/>
                </a:solidFill>
              </a:rPr>
              <a:t>6</a:t>
            </a:r>
            <a:r>
              <a:rPr lang="en-US" sz="2200" u="sng" dirty="0">
                <a:solidFill>
                  <a:srgbClr val="FF0000"/>
                </a:solidFill>
              </a:rPr>
              <a:t>Now there is great gain in godliness with contentment, </a:t>
            </a:r>
            <a:r>
              <a:rPr lang="en-US" sz="2200" u="sng" baseline="30000" dirty="0">
                <a:solidFill>
                  <a:srgbClr val="FF0000"/>
                </a:solidFill>
              </a:rPr>
              <a:t>7</a:t>
            </a:r>
            <a:r>
              <a:rPr lang="en-US" sz="2200" u="sng" dirty="0">
                <a:solidFill>
                  <a:srgbClr val="FF0000"/>
                </a:solidFill>
              </a:rPr>
              <a:t>for we brought nothing into the world, and we cannot take anything out of the world. </a:t>
            </a:r>
            <a:r>
              <a:rPr lang="en-US" sz="2200" baseline="30000" dirty="0"/>
              <a:t>8</a:t>
            </a:r>
            <a:r>
              <a:rPr lang="en-US" sz="2200" dirty="0"/>
              <a:t>But if we have food and clothing, with these we will be content. </a:t>
            </a:r>
            <a:r>
              <a:rPr lang="en-US" sz="2200" baseline="30000" dirty="0"/>
              <a:t>9</a:t>
            </a:r>
            <a:r>
              <a:rPr lang="en-US" sz="2200" dirty="0"/>
              <a:t>But those who desire to be rich fall into temptation, into a snare, into many senseless and harmful desires that plunge people into ruin and destruction. </a:t>
            </a:r>
            <a:r>
              <a:rPr lang="en-US" sz="2200" baseline="30000" dirty="0"/>
              <a:t>10</a:t>
            </a:r>
            <a:r>
              <a:rPr lang="en-US" sz="2200" dirty="0"/>
              <a:t>For the love of money is a root of all kinds of evils. It is through this craving that come have wandered away from the faith and pierced themselves with many pangs. </a:t>
            </a:r>
          </a:p>
        </p:txBody>
      </p:sp>
    </p:spTree>
    <p:extLst>
      <p:ext uri="{BB962C8B-B14F-4D97-AF65-F5344CB8AC3E}">
        <p14:creationId xmlns:p14="http://schemas.microsoft.com/office/powerpoint/2010/main" val="3802028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0" y="0"/>
            <a:ext cx="9141239" cy="6857141"/>
          </a:xfrm>
          <a:prstGeom prst="rect">
            <a:avLst/>
          </a:prstGeom>
        </p:spPr>
      </p:pic>
      <p:sp>
        <p:nvSpPr>
          <p:cNvPr id="7" name="Oval 6"/>
          <p:cNvSpPr/>
          <p:nvPr/>
        </p:nvSpPr>
        <p:spPr>
          <a:xfrm>
            <a:off x="-705085" y="-215660"/>
            <a:ext cx="7278788" cy="7220309"/>
          </a:xfrm>
          <a:prstGeom prst="ellipse">
            <a:avLst/>
          </a:prstGeom>
          <a:solidFill>
            <a:schemeClr val="bg1">
              <a:lumMod val="75000"/>
              <a:alpha val="73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5" name="Oval 4"/>
          <p:cNvSpPr/>
          <p:nvPr/>
        </p:nvSpPr>
        <p:spPr>
          <a:xfrm>
            <a:off x="2565392" y="-203170"/>
            <a:ext cx="7278788" cy="7220309"/>
          </a:xfrm>
          <a:prstGeom prst="ellipse">
            <a:avLst/>
          </a:prstGeom>
          <a:solidFill>
            <a:srgbClr val="F9D087">
              <a:alpha val="72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 name="TextBox 1"/>
          <p:cNvSpPr txBox="1"/>
          <p:nvPr/>
        </p:nvSpPr>
        <p:spPr>
          <a:xfrm>
            <a:off x="1677264" y="106422"/>
            <a:ext cx="1922293" cy="830997"/>
          </a:xfrm>
          <a:prstGeom prst="rect">
            <a:avLst/>
          </a:prstGeom>
          <a:noFill/>
        </p:spPr>
        <p:txBody>
          <a:bodyPr wrap="square" rtlCol="0">
            <a:spAutoFit/>
          </a:bodyPr>
          <a:lstStyle/>
          <a:p>
            <a:r>
              <a:rPr lang="en-US" sz="4800" u="sng" dirty="0"/>
              <a:t>Rich</a:t>
            </a:r>
          </a:p>
        </p:txBody>
      </p:sp>
      <p:sp>
        <p:nvSpPr>
          <p:cNvPr id="6" name="TextBox 5"/>
          <p:cNvSpPr txBox="1"/>
          <p:nvPr/>
        </p:nvSpPr>
        <p:spPr>
          <a:xfrm>
            <a:off x="5194507" y="57550"/>
            <a:ext cx="3612594" cy="830997"/>
          </a:xfrm>
          <a:prstGeom prst="rect">
            <a:avLst/>
          </a:prstGeom>
          <a:noFill/>
        </p:spPr>
        <p:txBody>
          <a:bodyPr wrap="square" rtlCol="0">
            <a:spAutoFit/>
          </a:bodyPr>
          <a:lstStyle/>
          <a:p>
            <a:r>
              <a:rPr lang="en-US" sz="4800" u="sng" dirty="0"/>
              <a:t>Bondservant</a:t>
            </a:r>
          </a:p>
        </p:txBody>
      </p:sp>
      <p:sp>
        <p:nvSpPr>
          <p:cNvPr id="3" name="TextBox 2"/>
          <p:cNvSpPr txBox="1"/>
          <p:nvPr/>
        </p:nvSpPr>
        <p:spPr>
          <a:xfrm>
            <a:off x="102918" y="859230"/>
            <a:ext cx="3191762" cy="830997"/>
          </a:xfrm>
          <a:prstGeom prst="rect">
            <a:avLst/>
          </a:prstGeom>
          <a:noFill/>
        </p:spPr>
        <p:txBody>
          <a:bodyPr wrap="square" rtlCol="0">
            <a:spAutoFit/>
          </a:bodyPr>
          <a:lstStyle/>
          <a:p>
            <a:r>
              <a:rPr lang="en-US" sz="2400" i="1" dirty="0"/>
              <a:t>Unhealthy focus on material riches</a:t>
            </a:r>
          </a:p>
        </p:txBody>
      </p:sp>
      <p:sp>
        <p:nvSpPr>
          <p:cNvPr id="8" name="TextBox 7"/>
          <p:cNvSpPr txBox="1"/>
          <p:nvPr/>
        </p:nvSpPr>
        <p:spPr>
          <a:xfrm>
            <a:off x="6423210" y="870401"/>
            <a:ext cx="2568914" cy="830997"/>
          </a:xfrm>
          <a:prstGeom prst="rect">
            <a:avLst/>
          </a:prstGeom>
          <a:noFill/>
        </p:spPr>
        <p:txBody>
          <a:bodyPr wrap="square" rtlCol="0">
            <a:spAutoFit/>
          </a:bodyPr>
          <a:lstStyle/>
          <a:p>
            <a:pPr algn="r"/>
            <a:r>
              <a:rPr lang="en-US" sz="2400" i="1" dirty="0"/>
              <a:t>Unhealthy focus on material riches</a:t>
            </a:r>
            <a:endParaRPr lang="en-US" sz="2400" dirty="0"/>
          </a:p>
        </p:txBody>
      </p:sp>
      <p:sp>
        <p:nvSpPr>
          <p:cNvPr id="10" name="TextBox 9"/>
          <p:cNvSpPr txBox="1"/>
          <p:nvPr/>
        </p:nvSpPr>
        <p:spPr>
          <a:xfrm>
            <a:off x="2976118" y="864069"/>
            <a:ext cx="3191762" cy="830997"/>
          </a:xfrm>
          <a:prstGeom prst="rect">
            <a:avLst/>
          </a:prstGeom>
          <a:noFill/>
        </p:spPr>
        <p:txBody>
          <a:bodyPr wrap="square" rtlCol="0">
            <a:spAutoFit/>
          </a:bodyPr>
          <a:lstStyle/>
          <a:p>
            <a:pPr algn="ctr"/>
            <a:r>
              <a:rPr lang="en-US" sz="2400" i="1" dirty="0"/>
              <a:t>Godliness with contentment</a:t>
            </a:r>
            <a:endParaRPr lang="en-US" sz="2200" i="1" dirty="0"/>
          </a:p>
        </p:txBody>
      </p:sp>
      <p:sp>
        <p:nvSpPr>
          <p:cNvPr id="11" name="TextBox 10">
            <a:extLst>
              <a:ext uri="{FF2B5EF4-FFF2-40B4-BE49-F238E27FC236}">
                <a16:creationId xmlns:a16="http://schemas.microsoft.com/office/drawing/2014/main" id="{D7B697D2-EEF9-704E-9B18-ADE1FDB01702}"/>
              </a:ext>
            </a:extLst>
          </p:cNvPr>
          <p:cNvSpPr txBox="1"/>
          <p:nvPr/>
        </p:nvSpPr>
        <p:spPr>
          <a:xfrm>
            <a:off x="6797203" y="1879206"/>
            <a:ext cx="2162057" cy="369332"/>
          </a:xfrm>
          <a:prstGeom prst="rect">
            <a:avLst/>
          </a:prstGeom>
          <a:noFill/>
        </p:spPr>
        <p:txBody>
          <a:bodyPr wrap="square" rtlCol="0">
            <a:spAutoFit/>
          </a:bodyPr>
          <a:lstStyle/>
          <a:p>
            <a:pPr algn="r"/>
            <a:r>
              <a:rPr lang="en-US" dirty="0"/>
              <a:t>Disrespectful</a:t>
            </a:r>
          </a:p>
        </p:txBody>
      </p:sp>
      <p:sp>
        <p:nvSpPr>
          <p:cNvPr id="12" name="TextBox 11">
            <a:extLst>
              <a:ext uri="{FF2B5EF4-FFF2-40B4-BE49-F238E27FC236}">
                <a16:creationId xmlns:a16="http://schemas.microsoft.com/office/drawing/2014/main" id="{8EE3DD30-D970-7043-9160-7BC4136A1C7A}"/>
              </a:ext>
            </a:extLst>
          </p:cNvPr>
          <p:cNvSpPr txBox="1"/>
          <p:nvPr/>
        </p:nvSpPr>
        <p:spPr>
          <a:xfrm>
            <a:off x="2566922" y="1873799"/>
            <a:ext cx="4024378" cy="369332"/>
          </a:xfrm>
          <a:prstGeom prst="rect">
            <a:avLst/>
          </a:prstGeom>
          <a:noFill/>
        </p:spPr>
        <p:txBody>
          <a:bodyPr wrap="square" rtlCol="0">
            <a:spAutoFit/>
          </a:bodyPr>
          <a:lstStyle/>
          <a:p>
            <a:pPr algn="ctr"/>
            <a:r>
              <a:rPr lang="en-US" dirty="0"/>
              <a:t>Respectful</a:t>
            </a:r>
          </a:p>
        </p:txBody>
      </p:sp>
      <p:sp>
        <p:nvSpPr>
          <p:cNvPr id="13" name="TextBox 12">
            <a:extLst>
              <a:ext uri="{FF2B5EF4-FFF2-40B4-BE49-F238E27FC236}">
                <a16:creationId xmlns:a16="http://schemas.microsoft.com/office/drawing/2014/main" id="{542E00F1-CEA6-1D40-81B1-AB72AAC08BAF}"/>
              </a:ext>
            </a:extLst>
          </p:cNvPr>
          <p:cNvSpPr txBox="1"/>
          <p:nvPr/>
        </p:nvSpPr>
        <p:spPr>
          <a:xfrm>
            <a:off x="6779645" y="2816664"/>
            <a:ext cx="2162057" cy="369332"/>
          </a:xfrm>
          <a:prstGeom prst="rect">
            <a:avLst/>
          </a:prstGeom>
          <a:noFill/>
        </p:spPr>
        <p:txBody>
          <a:bodyPr wrap="square" rtlCol="0">
            <a:spAutoFit/>
          </a:bodyPr>
          <a:lstStyle/>
          <a:p>
            <a:pPr algn="r"/>
            <a:r>
              <a:rPr lang="en-US" dirty="0"/>
              <a:t>Disdainful</a:t>
            </a:r>
          </a:p>
        </p:txBody>
      </p:sp>
      <p:sp>
        <p:nvSpPr>
          <p:cNvPr id="14" name="TextBox 13">
            <a:extLst>
              <a:ext uri="{FF2B5EF4-FFF2-40B4-BE49-F238E27FC236}">
                <a16:creationId xmlns:a16="http://schemas.microsoft.com/office/drawing/2014/main" id="{6D5DFFDA-212D-6C44-BDFA-277B8ADEB5B0}"/>
              </a:ext>
            </a:extLst>
          </p:cNvPr>
          <p:cNvSpPr txBox="1"/>
          <p:nvPr/>
        </p:nvSpPr>
        <p:spPr>
          <a:xfrm>
            <a:off x="6792794" y="2304057"/>
            <a:ext cx="2162057" cy="369332"/>
          </a:xfrm>
          <a:prstGeom prst="rect">
            <a:avLst/>
          </a:prstGeom>
          <a:noFill/>
        </p:spPr>
        <p:txBody>
          <a:bodyPr wrap="square" rtlCol="0">
            <a:spAutoFit/>
          </a:bodyPr>
          <a:lstStyle/>
          <a:p>
            <a:pPr algn="r"/>
            <a:r>
              <a:rPr lang="en-US" dirty="0"/>
              <a:t>Dishonest</a:t>
            </a:r>
          </a:p>
        </p:txBody>
      </p:sp>
      <p:sp>
        <p:nvSpPr>
          <p:cNvPr id="15" name="TextBox 14">
            <a:extLst>
              <a:ext uri="{FF2B5EF4-FFF2-40B4-BE49-F238E27FC236}">
                <a16:creationId xmlns:a16="http://schemas.microsoft.com/office/drawing/2014/main" id="{DC6E7165-39CA-044F-84E7-E7DFBE3AFEA4}"/>
              </a:ext>
            </a:extLst>
          </p:cNvPr>
          <p:cNvSpPr txBox="1"/>
          <p:nvPr/>
        </p:nvSpPr>
        <p:spPr>
          <a:xfrm>
            <a:off x="2565840" y="2294380"/>
            <a:ext cx="4025460" cy="369332"/>
          </a:xfrm>
          <a:prstGeom prst="rect">
            <a:avLst/>
          </a:prstGeom>
          <a:noFill/>
        </p:spPr>
        <p:txBody>
          <a:bodyPr wrap="square" rtlCol="0">
            <a:spAutoFit/>
          </a:bodyPr>
          <a:lstStyle/>
          <a:p>
            <a:pPr algn="ctr"/>
            <a:r>
              <a:rPr lang="en-US" dirty="0"/>
              <a:t>Reverent</a:t>
            </a:r>
          </a:p>
        </p:txBody>
      </p:sp>
      <p:sp>
        <p:nvSpPr>
          <p:cNvPr id="16" name="TextBox 15">
            <a:extLst>
              <a:ext uri="{FF2B5EF4-FFF2-40B4-BE49-F238E27FC236}">
                <a16:creationId xmlns:a16="http://schemas.microsoft.com/office/drawing/2014/main" id="{66069F48-ED80-A248-9CEE-51068C929606}"/>
              </a:ext>
            </a:extLst>
          </p:cNvPr>
          <p:cNvSpPr txBox="1"/>
          <p:nvPr/>
        </p:nvSpPr>
        <p:spPr>
          <a:xfrm>
            <a:off x="2572945" y="2731072"/>
            <a:ext cx="4018355" cy="369332"/>
          </a:xfrm>
          <a:prstGeom prst="rect">
            <a:avLst/>
          </a:prstGeom>
          <a:noFill/>
        </p:spPr>
        <p:txBody>
          <a:bodyPr wrap="square" rtlCol="0">
            <a:spAutoFit/>
          </a:bodyPr>
          <a:lstStyle/>
          <a:p>
            <a:pPr algn="ctr"/>
            <a:r>
              <a:rPr lang="en-US" dirty="0"/>
              <a:t>Serve well</a:t>
            </a:r>
          </a:p>
        </p:txBody>
      </p:sp>
      <p:sp>
        <p:nvSpPr>
          <p:cNvPr id="17" name="TextBox 16">
            <a:extLst>
              <a:ext uri="{FF2B5EF4-FFF2-40B4-BE49-F238E27FC236}">
                <a16:creationId xmlns:a16="http://schemas.microsoft.com/office/drawing/2014/main" id="{C8330AE7-5E2D-F44E-8E6D-5FB6CFB25606}"/>
              </a:ext>
            </a:extLst>
          </p:cNvPr>
          <p:cNvSpPr txBox="1"/>
          <p:nvPr/>
        </p:nvSpPr>
        <p:spPr>
          <a:xfrm>
            <a:off x="122108" y="1877258"/>
            <a:ext cx="2552700" cy="369332"/>
          </a:xfrm>
          <a:prstGeom prst="rect">
            <a:avLst/>
          </a:prstGeom>
          <a:noFill/>
        </p:spPr>
        <p:txBody>
          <a:bodyPr wrap="square" rtlCol="0">
            <a:spAutoFit/>
          </a:bodyPr>
          <a:lstStyle/>
          <a:p>
            <a:r>
              <a:rPr lang="en-US" dirty="0"/>
              <a:t>Haughty and Arrogant</a:t>
            </a:r>
          </a:p>
        </p:txBody>
      </p:sp>
      <p:sp>
        <p:nvSpPr>
          <p:cNvPr id="18" name="TextBox 17">
            <a:extLst>
              <a:ext uri="{FF2B5EF4-FFF2-40B4-BE49-F238E27FC236}">
                <a16:creationId xmlns:a16="http://schemas.microsoft.com/office/drawing/2014/main" id="{BF299358-6795-9D46-A53F-BB664D435EEF}"/>
              </a:ext>
            </a:extLst>
          </p:cNvPr>
          <p:cNvSpPr txBox="1"/>
          <p:nvPr/>
        </p:nvSpPr>
        <p:spPr>
          <a:xfrm>
            <a:off x="109009" y="2727269"/>
            <a:ext cx="2552700" cy="369332"/>
          </a:xfrm>
          <a:prstGeom prst="rect">
            <a:avLst/>
          </a:prstGeom>
          <a:noFill/>
        </p:spPr>
        <p:txBody>
          <a:bodyPr wrap="square" rtlCol="0">
            <a:spAutoFit/>
          </a:bodyPr>
          <a:lstStyle/>
          <a:p>
            <a:r>
              <a:rPr lang="en-US" dirty="0"/>
              <a:t>Selfish</a:t>
            </a:r>
          </a:p>
        </p:txBody>
      </p:sp>
      <p:sp>
        <p:nvSpPr>
          <p:cNvPr id="19" name="TextBox 18">
            <a:extLst>
              <a:ext uri="{FF2B5EF4-FFF2-40B4-BE49-F238E27FC236}">
                <a16:creationId xmlns:a16="http://schemas.microsoft.com/office/drawing/2014/main" id="{57FD7116-ACC8-B649-9372-9BEF5B812B6F}"/>
              </a:ext>
            </a:extLst>
          </p:cNvPr>
          <p:cNvSpPr txBox="1"/>
          <p:nvPr/>
        </p:nvSpPr>
        <p:spPr>
          <a:xfrm>
            <a:off x="117652" y="2302399"/>
            <a:ext cx="2552700" cy="369332"/>
          </a:xfrm>
          <a:prstGeom prst="rect">
            <a:avLst/>
          </a:prstGeom>
          <a:noFill/>
        </p:spPr>
        <p:txBody>
          <a:bodyPr wrap="square" rtlCol="0">
            <a:spAutoFit/>
          </a:bodyPr>
          <a:lstStyle/>
          <a:p>
            <a:r>
              <a:rPr lang="en-US" dirty="0"/>
              <a:t>Find security in riches</a:t>
            </a:r>
          </a:p>
        </p:txBody>
      </p:sp>
      <p:sp>
        <p:nvSpPr>
          <p:cNvPr id="20" name="TextBox 19">
            <a:extLst>
              <a:ext uri="{FF2B5EF4-FFF2-40B4-BE49-F238E27FC236}">
                <a16:creationId xmlns:a16="http://schemas.microsoft.com/office/drawing/2014/main" id="{39669C68-F438-1843-965C-F551DBA49048}"/>
              </a:ext>
            </a:extLst>
          </p:cNvPr>
          <p:cNvSpPr txBox="1"/>
          <p:nvPr/>
        </p:nvSpPr>
        <p:spPr>
          <a:xfrm>
            <a:off x="98092" y="3096601"/>
            <a:ext cx="2552700" cy="646331"/>
          </a:xfrm>
          <a:prstGeom prst="rect">
            <a:avLst/>
          </a:prstGeom>
          <a:noFill/>
        </p:spPr>
        <p:txBody>
          <a:bodyPr wrap="square" rtlCol="0">
            <a:spAutoFit/>
          </a:bodyPr>
          <a:lstStyle/>
          <a:p>
            <a:r>
              <a:rPr lang="en-US" dirty="0"/>
              <a:t>Never experience that which is truly life</a:t>
            </a:r>
          </a:p>
        </p:txBody>
      </p:sp>
      <p:sp>
        <p:nvSpPr>
          <p:cNvPr id="21" name="TextBox 20">
            <a:extLst>
              <a:ext uri="{FF2B5EF4-FFF2-40B4-BE49-F238E27FC236}">
                <a16:creationId xmlns:a16="http://schemas.microsoft.com/office/drawing/2014/main" id="{A6ACAB16-2109-C543-AE9E-190D5ED01B11}"/>
              </a:ext>
            </a:extLst>
          </p:cNvPr>
          <p:cNvSpPr txBox="1"/>
          <p:nvPr/>
        </p:nvSpPr>
        <p:spPr>
          <a:xfrm>
            <a:off x="2565392" y="3132989"/>
            <a:ext cx="4025908" cy="369332"/>
          </a:xfrm>
          <a:prstGeom prst="rect">
            <a:avLst/>
          </a:prstGeom>
          <a:noFill/>
        </p:spPr>
        <p:txBody>
          <a:bodyPr wrap="square" rtlCol="0">
            <a:spAutoFit/>
          </a:bodyPr>
          <a:lstStyle/>
          <a:p>
            <a:pPr algn="ctr"/>
            <a:r>
              <a:rPr lang="en-US" dirty="0"/>
              <a:t>Humble</a:t>
            </a:r>
          </a:p>
        </p:txBody>
      </p:sp>
      <p:sp>
        <p:nvSpPr>
          <p:cNvPr id="23" name="TextBox 22">
            <a:extLst>
              <a:ext uri="{FF2B5EF4-FFF2-40B4-BE49-F238E27FC236}">
                <a16:creationId xmlns:a16="http://schemas.microsoft.com/office/drawing/2014/main" id="{365CF7B3-EFCA-1F4F-BA01-9C178E38133C}"/>
              </a:ext>
            </a:extLst>
          </p:cNvPr>
          <p:cNvSpPr txBox="1"/>
          <p:nvPr/>
        </p:nvSpPr>
        <p:spPr>
          <a:xfrm>
            <a:off x="2568915" y="3964670"/>
            <a:ext cx="4004788" cy="369332"/>
          </a:xfrm>
          <a:prstGeom prst="rect">
            <a:avLst/>
          </a:prstGeom>
          <a:noFill/>
        </p:spPr>
        <p:txBody>
          <a:bodyPr wrap="square" rtlCol="0">
            <a:spAutoFit/>
          </a:bodyPr>
          <a:lstStyle/>
          <a:p>
            <a:pPr algn="ctr"/>
            <a:r>
              <a:rPr lang="en-US" dirty="0"/>
              <a:t>Fuller experience of life</a:t>
            </a:r>
          </a:p>
        </p:txBody>
      </p:sp>
      <p:sp>
        <p:nvSpPr>
          <p:cNvPr id="24" name="TextBox 23">
            <a:extLst>
              <a:ext uri="{FF2B5EF4-FFF2-40B4-BE49-F238E27FC236}">
                <a16:creationId xmlns:a16="http://schemas.microsoft.com/office/drawing/2014/main" id="{785AD4C1-D347-424E-82D9-77E1074DD866}"/>
              </a:ext>
            </a:extLst>
          </p:cNvPr>
          <p:cNvSpPr txBox="1"/>
          <p:nvPr/>
        </p:nvSpPr>
        <p:spPr>
          <a:xfrm>
            <a:off x="2569614" y="4366890"/>
            <a:ext cx="4010767" cy="369332"/>
          </a:xfrm>
          <a:prstGeom prst="rect">
            <a:avLst/>
          </a:prstGeom>
          <a:noFill/>
        </p:spPr>
        <p:txBody>
          <a:bodyPr wrap="square" rtlCol="0">
            <a:spAutoFit/>
          </a:bodyPr>
          <a:lstStyle/>
          <a:p>
            <a:pPr algn="ctr"/>
            <a:r>
              <a:rPr lang="en-US" dirty="0"/>
              <a:t>Have an Eternal Security</a:t>
            </a:r>
          </a:p>
        </p:txBody>
      </p:sp>
      <p:sp>
        <p:nvSpPr>
          <p:cNvPr id="25" name="TextBox 24">
            <a:extLst>
              <a:ext uri="{FF2B5EF4-FFF2-40B4-BE49-F238E27FC236}">
                <a16:creationId xmlns:a16="http://schemas.microsoft.com/office/drawing/2014/main" id="{65F1D2E6-B522-E240-BBFB-9FE927C3A123}"/>
              </a:ext>
            </a:extLst>
          </p:cNvPr>
          <p:cNvSpPr txBox="1"/>
          <p:nvPr/>
        </p:nvSpPr>
        <p:spPr>
          <a:xfrm>
            <a:off x="2565393" y="3528295"/>
            <a:ext cx="4018106" cy="369332"/>
          </a:xfrm>
          <a:prstGeom prst="rect">
            <a:avLst/>
          </a:prstGeom>
          <a:noFill/>
        </p:spPr>
        <p:txBody>
          <a:bodyPr wrap="square" rtlCol="0">
            <a:spAutoFit/>
          </a:bodyPr>
          <a:lstStyle/>
          <a:p>
            <a:pPr algn="ctr"/>
            <a:r>
              <a:rPr lang="en-US" dirty="0"/>
              <a:t>Proactively Generous</a:t>
            </a:r>
          </a:p>
        </p:txBody>
      </p:sp>
      <p:sp>
        <p:nvSpPr>
          <p:cNvPr id="26" name="TextBox 25">
            <a:extLst>
              <a:ext uri="{FF2B5EF4-FFF2-40B4-BE49-F238E27FC236}">
                <a16:creationId xmlns:a16="http://schemas.microsoft.com/office/drawing/2014/main" id="{FAC01807-65FF-274A-BFCA-843C88D26CBD}"/>
              </a:ext>
            </a:extLst>
          </p:cNvPr>
          <p:cNvSpPr txBox="1"/>
          <p:nvPr/>
        </p:nvSpPr>
        <p:spPr>
          <a:xfrm>
            <a:off x="98092" y="4852643"/>
            <a:ext cx="2547403" cy="369332"/>
          </a:xfrm>
          <a:prstGeom prst="rect">
            <a:avLst/>
          </a:prstGeom>
          <a:noFill/>
        </p:spPr>
        <p:txBody>
          <a:bodyPr wrap="square" rtlCol="0">
            <a:spAutoFit/>
          </a:bodyPr>
          <a:lstStyle/>
          <a:p>
            <a:r>
              <a:rPr lang="en-US" dirty="0"/>
              <a:t>No flourishing</a:t>
            </a:r>
          </a:p>
        </p:txBody>
      </p:sp>
      <p:sp>
        <p:nvSpPr>
          <p:cNvPr id="27" name="TextBox 26">
            <a:extLst>
              <a:ext uri="{FF2B5EF4-FFF2-40B4-BE49-F238E27FC236}">
                <a16:creationId xmlns:a16="http://schemas.microsoft.com/office/drawing/2014/main" id="{58CC2DA0-5AA9-0A4D-BF74-978399B0EACF}"/>
              </a:ext>
            </a:extLst>
          </p:cNvPr>
          <p:cNvSpPr txBox="1"/>
          <p:nvPr/>
        </p:nvSpPr>
        <p:spPr>
          <a:xfrm>
            <a:off x="2556045" y="5568932"/>
            <a:ext cx="4040552" cy="369332"/>
          </a:xfrm>
          <a:prstGeom prst="rect">
            <a:avLst/>
          </a:prstGeom>
          <a:noFill/>
        </p:spPr>
        <p:txBody>
          <a:bodyPr wrap="square" rtlCol="0">
            <a:spAutoFit/>
          </a:bodyPr>
          <a:lstStyle/>
          <a:p>
            <a:pPr algn="ctr"/>
            <a:r>
              <a:rPr lang="en-US" dirty="0"/>
              <a:t>GREAT GAIN</a:t>
            </a:r>
          </a:p>
        </p:txBody>
      </p:sp>
      <p:sp>
        <p:nvSpPr>
          <p:cNvPr id="29" name="TextBox 28">
            <a:extLst>
              <a:ext uri="{FF2B5EF4-FFF2-40B4-BE49-F238E27FC236}">
                <a16:creationId xmlns:a16="http://schemas.microsoft.com/office/drawing/2014/main" id="{015D24DD-F2E6-3E40-B489-763E6D6B3563}"/>
              </a:ext>
            </a:extLst>
          </p:cNvPr>
          <p:cNvSpPr txBox="1"/>
          <p:nvPr/>
        </p:nvSpPr>
        <p:spPr>
          <a:xfrm>
            <a:off x="127021" y="3869193"/>
            <a:ext cx="2547403" cy="369332"/>
          </a:xfrm>
          <a:prstGeom prst="rect">
            <a:avLst/>
          </a:prstGeom>
          <a:noFill/>
        </p:spPr>
        <p:txBody>
          <a:bodyPr wrap="square" rtlCol="0">
            <a:spAutoFit/>
          </a:bodyPr>
          <a:lstStyle/>
          <a:p>
            <a:r>
              <a:rPr lang="en-US" dirty="0"/>
              <a:t>Relational discord</a:t>
            </a:r>
          </a:p>
        </p:txBody>
      </p:sp>
      <p:sp>
        <p:nvSpPr>
          <p:cNvPr id="30" name="TextBox 29">
            <a:extLst>
              <a:ext uri="{FF2B5EF4-FFF2-40B4-BE49-F238E27FC236}">
                <a16:creationId xmlns:a16="http://schemas.microsoft.com/office/drawing/2014/main" id="{46B4E6B8-A7C1-644E-AF26-79BC6652C8B2}"/>
              </a:ext>
            </a:extLst>
          </p:cNvPr>
          <p:cNvSpPr txBox="1"/>
          <p:nvPr/>
        </p:nvSpPr>
        <p:spPr>
          <a:xfrm>
            <a:off x="2552700" y="4762291"/>
            <a:ext cx="4026301" cy="369332"/>
          </a:xfrm>
          <a:prstGeom prst="rect">
            <a:avLst/>
          </a:prstGeom>
          <a:noFill/>
        </p:spPr>
        <p:txBody>
          <a:bodyPr wrap="square" rtlCol="0">
            <a:spAutoFit/>
          </a:bodyPr>
          <a:lstStyle/>
          <a:p>
            <a:pPr algn="ctr"/>
            <a:r>
              <a:rPr lang="en-US" dirty="0"/>
              <a:t>Human flourishing</a:t>
            </a:r>
          </a:p>
        </p:txBody>
      </p:sp>
      <p:sp>
        <p:nvSpPr>
          <p:cNvPr id="31" name="TextBox 30">
            <a:extLst>
              <a:ext uri="{FF2B5EF4-FFF2-40B4-BE49-F238E27FC236}">
                <a16:creationId xmlns:a16="http://schemas.microsoft.com/office/drawing/2014/main" id="{71FA12D8-D0DC-2A4C-BC37-72F09DB1C700}"/>
              </a:ext>
            </a:extLst>
          </p:cNvPr>
          <p:cNvSpPr txBox="1"/>
          <p:nvPr/>
        </p:nvSpPr>
        <p:spPr>
          <a:xfrm>
            <a:off x="2558070" y="5133988"/>
            <a:ext cx="4040552" cy="369332"/>
          </a:xfrm>
          <a:prstGeom prst="rect">
            <a:avLst/>
          </a:prstGeom>
          <a:noFill/>
        </p:spPr>
        <p:txBody>
          <a:bodyPr wrap="square" rtlCol="0">
            <a:spAutoFit/>
          </a:bodyPr>
          <a:lstStyle/>
          <a:p>
            <a:pPr algn="ctr"/>
            <a:r>
              <a:rPr lang="en-US" dirty="0"/>
              <a:t>Unity within the body</a:t>
            </a:r>
          </a:p>
        </p:txBody>
      </p:sp>
      <p:sp>
        <p:nvSpPr>
          <p:cNvPr id="32" name="TextBox 31">
            <a:extLst>
              <a:ext uri="{FF2B5EF4-FFF2-40B4-BE49-F238E27FC236}">
                <a16:creationId xmlns:a16="http://schemas.microsoft.com/office/drawing/2014/main" id="{F7A3DB7C-74A9-7D4C-B8C9-1E76641BD38D}"/>
              </a:ext>
            </a:extLst>
          </p:cNvPr>
          <p:cNvSpPr txBox="1"/>
          <p:nvPr/>
        </p:nvSpPr>
        <p:spPr>
          <a:xfrm>
            <a:off x="6476571" y="3429666"/>
            <a:ext cx="2478534" cy="369332"/>
          </a:xfrm>
          <a:prstGeom prst="rect">
            <a:avLst/>
          </a:prstGeom>
          <a:noFill/>
        </p:spPr>
        <p:txBody>
          <a:bodyPr wrap="square" rtlCol="0">
            <a:spAutoFit/>
          </a:bodyPr>
          <a:lstStyle/>
          <a:p>
            <a:pPr algn="r"/>
            <a:r>
              <a:rPr lang="en-US" dirty="0"/>
              <a:t>Relational discord</a:t>
            </a:r>
          </a:p>
        </p:txBody>
      </p:sp>
      <p:sp>
        <p:nvSpPr>
          <p:cNvPr id="33" name="TextBox 32">
            <a:extLst>
              <a:ext uri="{FF2B5EF4-FFF2-40B4-BE49-F238E27FC236}">
                <a16:creationId xmlns:a16="http://schemas.microsoft.com/office/drawing/2014/main" id="{C34F48FE-E3B0-724F-9554-FC911652396B}"/>
              </a:ext>
            </a:extLst>
          </p:cNvPr>
          <p:cNvSpPr txBox="1"/>
          <p:nvPr/>
        </p:nvSpPr>
        <p:spPr>
          <a:xfrm>
            <a:off x="121667" y="4352506"/>
            <a:ext cx="2548685" cy="369332"/>
          </a:xfrm>
          <a:prstGeom prst="rect">
            <a:avLst/>
          </a:prstGeom>
          <a:noFill/>
        </p:spPr>
        <p:txBody>
          <a:bodyPr wrap="square" rtlCol="0">
            <a:spAutoFit/>
          </a:bodyPr>
          <a:lstStyle/>
          <a:p>
            <a:r>
              <a:rPr lang="en-US" dirty="0"/>
              <a:t>Turmoil </a:t>
            </a:r>
          </a:p>
        </p:txBody>
      </p:sp>
      <p:sp>
        <p:nvSpPr>
          <p:cNvPr id="34" name="TextBox 33">
            <a:extLst>
              <a:ext uri="{FF2B5EF4-FFF2-40B4-BE49-F238E27FC236}">
                <a16:creationId xmlns:a16="http://schemas.microsoft.com/office/drawing/2014/main" id="{066FDAE2-053E-1D44-90B2-8850957AD2CC}"/>
              </a:ext>
            </a:extLst>
          </p:cNvPr>
          <p:cNvSpPr txBox="1"/>
          <p:nvPr/>
        </p:nvSpPr>
        <p:spPr>
          <a:xfrm>
            <a:off x="6472135" y="3993563"/>
            <a:ext cx="2478534" cy="369332"/>
          </a:xfrm>
          <a:prstGeom prst="rect">
            <a:avLst/>
          </a:prstGeom>
          <a:noFill/>
        </p:spPr>
        <p:txBody>
          <a:bodyPr wrap="square" rtlCol="0">
            <a:spAutoFit/>
          </a:bodyPr>
          <a:lstStyle/>
          <a:p>
            <a:pPr algn="r"/>
            <a:r>
              <a:rPr lang="en-US" dirty="0"/>
              <a:t>Turmoil </a:t>
            </a:r>
          </a:p>
        </p:txBody>
      </p:sp>
      <p:sp>
        <p:nvSpPr>
          <p:cNvPr id="35" name="TextBox 34">
            <a:extLst>
              <a:ext uri="{FF2B5EF4-FFF2-40B4-BE49-F238E27FC236}">
                <a16:creationId xmlns:a16="http://schemas.microsoft.com/office/drawing/2014/main" id="{DBE5C995-938F-FE44-BD1A-97F66C467C4F}"/>
              </a:ext>
            </a:extLst>
          </p:cNvPr>
          <p:cNvSpPr txBox="1"/>
          <p:nvPr/>
        </p:nvSpPr>
        <p:spPr>
          <a:xfrm>
            <a:off x="6373856" y="4532665"/>
            <a:ext cx="2547403" cy="369332"/>
          </a:xfrm>
          <a:prstGeom prst="rect">
            <a:avLst/>
          </a:prstGeom>
          <a:noFill/>
        </p:spPr>
        <p:txBody>
          <a:bodyPr wrap="square" rtlCol="0">
            <a:spAutoFit/>
          </a:bodyPr>
          <a:lstStyle/>
          <a:p>
            <a:pPr algn="r"/>
            <a:r>
              <a:rPr lang="en-US" dirty="0"/>
              <a:t>No flourishing</a:t>
            </a:r>
          </a:p>
        </p:txBody>
      </p:sp>
    </p:spTree>
    <p:extLst>
      <p:ext uri="{BB962C8B-B14F-4D97-AF65-F5344CB8AC3E}">
        <p14:creationId xmlns:p14="http://schemas.microsoft.com/office/powerpoint/2010/main" val="232550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30" grpId="0"/>
      <p:bldP spid="31" grpId="0"/>
      <p:bldP spid="32" grpId="0"/>
      <p:bldP spid="33" grpId="0"/>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Our Money Use Matters!</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27076"/>
            <a:ext cx="8813590" cy="5189888"/>
          </a:xfrm>
        </p:spPr>
        <p:txBody>
          <a:bodyPr>
            <a:noAutofit/>
          </a:bodyPr>
          <a:lstStyle/>
          <a:p>
            <a:pPr marL="457200" lvl="2" indent="-457200">
              <a:buFont typeface="+mj-lt"/>
              <a:buAutoNum type="arabicPeriod"/>
            </a:pPr>
            <a:endParaRPr lang="en-US" sz="3200" dirty="0"/>
          </a:p>
          <a:p>
            <a:pPr marL="457200" lvl="2" indent="-457200">
              <a:buFont typeface="+mj-lt"/>
              <a:buAutoNum type="arabicPeriod"/>
            </a:pPr>
            <a:r>
              <a:rPr lang="en-US" sz="3200" dirty="0"/>
              <a:t>Our use of money is tightly tied to our character</a:t>
            </a:r>
            <a:br>
              <a:rPr lang="en-US" sz="3200" dirty="0"/>
            </a:br>
            <a:endParaRPr lang="en-US" sz="3200" dirty="0"/>
          </a:p>
          <a:p>
            <a:pPr marL="0" lvl="2" indent="0">
              <a:buNone/>
            </a:pPr>
            <a:endParaRPr lang="en-US" sz="2500" dirty="0"/>
          </a:p>
          <a:p>
            <a:pPr marL="0" lvl="2" indent="0">
              <a:buNone/>
            </a:pPr>
            <a:br>
              <a:rPr lang="en-US" sz="2500" dirty="0"/>
            </a:br>
            <a:endParaRPr lang="en-US" sz="1500" dirty="0"/>
          </a:p>
          <a:p>
            <a:pPr marL="457200" lvl="2" indent="-457200">
              <a:buFont typeface="+mj-lt"/>
              <a:buAutoNum type="arabicPeriod"/>
            </a:pPr>
            <a:endParaRPr lang="en-US" sz="2500" dirty="0"/>
          </a:p>
        </p:txBody>
      </p:sp>
    </p:spTree>
    <p:extLst>
      <p:ext uri="{BB962C8B-B14F-4D97-AF65-F5344CB8AC3E}">
        <p14:creationId xmlns:p14="http://schemas.microsoft.com/office/powerpoint/2010/main" val="269316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Our Money Use Matters!</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27076"/>
            <a:ext cx="8813590" cy="5189888"/>
          </a:xfrm>
        </p:spPr>
        <p:txBody>
          <a:bodyPr>
            <a:noAutofit/>
          </a:bodyPr>
          <a:lstStyle/>
          <a:p>
            <a:pPr marL="457200" lvl="2" indent="-457200">
              <a:buFont typeface="+mj-lt"/>
              <a:buAutoNum type="arabicPeriod"/>
            </a:pPr>
            <a:endParaRPr lang="en-US" sz="3200" dirty="0"/>
          </a:p>
          <a:p>
            <a:pPr marL="457200" lvl="2" indent="-457200">
              <a:buFont typeface="+mj-lt"/>
              <a:buAutoNum type="arabicPeriod"/>
            </a:pPr>
            <a:r>
              <a:rPr lang="en-US" sz="3200" dirty="0"/>
              <a:t>Our use of money is tightly tied to our character</a:t>
            </a:r>
            <a:br>
              <a:rPr lang="en-US" sz="3200" dirty="0"/>
            </a:br>
            <a:endParaRPr lang="en-US" sz="3200" dirty="0"/>
          </a:p>
          <a:p>
            <a:pPr marL="457200" lvl="2" indent="-457200">
              <a:buFont typeface="+mj-lt"/>
              <a:buAutoNum type="arabicPeriod"/>
            </a:pPr>
            <a:r>
              <a:rPr lang="en-US" sz="3200" dirty="0"/>
              <a:t>Pursuing earthly riches will never satisfy you</a:t>
            </a:r>
            <a:br>
              <a:rPr lang="en-US" sz="3200" dirty="0"/>
            </a:br>
            <a:endParaRPr lang="en-US" sz="3200" dirty="0"/>
          </a:p>
          <a:p>
            <a:pPr marL="0" lvl="2" indent="0">
              <a:buNone/>
            </a:pPr>
            <a:endParaRPr lang="en-US" sz="2500" dirty="0"/>
          </a:p>
          <a:p>
            <a:pPr marL="0" lvl="2" indent="0">
              <a:buNone/>
            </a:pPr>
            <a:br>
              <a:rPr lang="en-US" sz="2500" dirty="0"/>
            </a:br>
            <a:endParaRPr lang="en-US" sz="1500" dirty="0"/>
          </a:p>
          <a:p>
            <a:pPr marL="457200" lvl="2" indent="-457200">
              <a:buFont typeface="+mj-lt"/>
              <a:buAutoNum type="arabicPeriod"/>
            </a:pPr>
            <a:endParaRPr lang="en-US" sz="2500" dirty="0"/>
          </a:p>
        </p:txBody>
      </p:sp>
      <p:pic>
        <p:nvPicPr>
          <p:cNvPr id="7" name="Picture 6">
            <a:extLst>
              <a:ext uri="{FF2B5EF4-FFF2-40B4-BE49-F238E27FC236}">
                <a16:creationId xmlns:a16="http://schemas.microsoft.com/office/drawing/2014/main" id="{30882F8B-30A8-4A4B-A94B-02A59B64ED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7095" y="1427076"/>
            <a:ext cx="4182223" cy="4701585"/>
          </a:xfrm>
          <a:prstGeom prst="rect">
            <a:avLst/>
          </a:prstGeom>
        </p:spPr>
      </p:pic>
      <p:sp>
        <p:nvSpPr>
          <p:cNvPr id="10" name="Rounded Rectangle 9">
            <a:extLst>
              <a:ext uri="{FF2B5EF4-FFF2-40B4-BE49-F238E27FC236}">
                <a16:creationId xmlns:a16="http://schemas.microsoft.com/office/drawing/2014/main" id="{26CA10FF-28C9-BA47-9EC5-672EAE698053}"/>
              </a:ext>
            </a:extLst>
          </p:cNvPr>
          <p:cNvSpPr/>
          <p:nvPr/>
        </p:nvSpPr>
        <p:spPr>
          <a:xfrm>
            <a:off x="190500" y="2058554"/>
            <a:ext cx="4152900" cy="2740891"/>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t>“The care of $200 million is enough to kill anyone. There is no pleasure in it.”</a:t>
            </a:r>
          </a:p>
          <a:p>
            <a:endParaRPr lang="en-US" sz="2200" dirty="0"/>
          </a:p>
          <a:p>
            <a:r>
              <a:rPr lang="en-US" sz="2200" b="1" u="sng" dirty="0"/>
              <a:t>William Henry Vanderbilt</a:t>
            </a:r>
          </a:p>
        </p:txBody>
      </p:sp>
    </p:spTree>
    <p:extLst>
      <p:ext uri="{BB962C8B-B14F-4D97-AF65-F5344CB8AC3E}">
        <p14:creationId xmlns:p14="http://schemas.microsoft.com/office/powerpoint/2010/main" val="317402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Our Money Use Matters!</a:t>
            </a:r>
            <a:endParaRPr lang="en-US" sz="5500" dirty="0"/>
          </a:p>
        </p:txBody>
      </p:sp>
      <p:sp>
        <p:nvSpPr>
          <p:cNvPr id="6" name="Content Placeholder 5">
            <a:extLst>
              <a:ext uri="{FF2B5EF4-FFF2-40B4-BE49-F238E27FC236}">
                <a16:creationId xmlns:a16="http://schemas.microsoft.com/office/drawing/2014/main" id="{5A3DED47-3258-E64F-803C-02C4B4667C48}"/>
              </a:ext>
            </a:extLst>
          </p:cNvPr>
          <p:cNvSpPr>
            <a:spLocks noGrp="1"/>
          </p:cNvSpPr>
          <p:nvPr>
            <p:ph idx="1"/>
          </p:nvPr>
        </p:nvSpPr>
        <p:spPr>
          <a:xfrm>
            <a:off x="202224" y="1429984"/>
            <a:ext cx="8813590" cy="5189888"/>
          </a:xfrm>
        </p:spPr>
        <p:txBody>
          <a:bodyPr/>
          <a:lstStyle/>
          <a:p>
            <a:pPr marL="0" lvl="2" indent="0">
              <a:buNone/>
            </a:pPr>
            <a:endParaRPr lang="en-US" sz="3200" dirty="0"/>
          </a:p>
          <a:p>
            <a:pPr marL="457200" lvl="2" indent="-457200">
              <a:buFont typeface="+mj-lt"/>
              <a:buAutoNum type="arabicPeriod"/>
            </a:pPr>
            <a:r>
              <a:rPr lang="en-US" sz="3200" dirty="0"/>
              <a:t>Our use of money is tightly tied to our character</a:t>
            </a:r>
            <a:br>
              <a:rPr lang="en-US" sz="3200" dirty="0"/>
            </a:br>
            <a:endParaRPr lang="en-US" sz="3200" dirty="0"/>
          </a:p>
          <a:p>
            <a:pPr marL="457200" lvl="2" indent="-457200">
              <a:buFont typeface="+mj-lt"/>
              <a:buAutoNum type="arabicPeriod"/>
            </a:pPr>
            <a:r>
              <a:rPr lang="en-US" sz="3200" dirty="0"/>
              <a:t>Pursuing earthly riches will never satisfy you</a:t>
            </a:r>
            <a:br>
              <a:rPr lang="en-US" sz="3200" dirty="0"/>
            </a:br>
            <a:endParaRPr lang="en-US" sz="3200" dirty="0"/>
          </a:p>
          <a:p>
            <a:pPr marL="0" lvl="2" indent="0">
              <a:buNone/>
            </a:pPr>
            <a:endParaRPr lang="en-US" sz="2500" dirty="0"/>
          </a:p>
          <a:p>
            <a:pPr marL="0" lvl="2" indent="0">
              <a:buNone/>
            </a:pPr>
            <a:br>
              <a:rPr lang="en-US" sz="2500" dirty="0"/>
            </a:br>
            <a:endParaRPr lang="en-US" sz="1500" dirty="0"/>
          </a:p>
          <a:p>
            <a:pPr marL="457200" lvl="2" indent="-457200">
              <a:buFont typeface="+mj-lt"/>
              <a:buAutoNum type="arabicPeriod"/>
            </a:pPr>
            <a:endParaRPr lang="en-US" sz="2500" dirty="0"/>
          </a:p>
          <a:p>
            <a:endParaRPr lang="en-US" dirty="0"/>
          </a:p>
        </p:txBody>
      </p:sp>
      <p:pic>
        <p:nvPicPr>
          <p:cNvPr id="9" name="Picture 8">
            <a:extLst>
              <a:ext uri="{FF2B5EF4-FFF2-40B4-BE49-F238E27FC236}">
                <a16:creationId xmlns:a16="http://schemas.microsoft.com/office/drawing/2014/main" id="{239CF4FA-CBE1-934D-A212-9F93EEE8AB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00600" y="1394362"/>
            <a:ext cx="4215214" cy="5083271"/>
          </a:xfrm>
          <a:prstGeom prst="rect">
            <a:avLst/>
          </a:prstGeom>
        </p:spPr>
      </p:pic>
      <p:sp>
        <p:nvSpPr>
          <p:cNvPr id="8" name="Rounded Rectangle 7">
            <a:extLst>
              <a:ext uri="{FF2B5EF4-FFF2-40B4-BE49-F238E27FC236}">
                <a16:creationId xmlns:a16="http://schemas.microsoft.com/office/drawing/2014/main" id="{2BD74DD7-75B8-FA47-8874-12298D89F350}"/>
              </a:ext>
            </a:extLst>
          </p:cNvPr>
          <p:cNvSpPr/>
          <p:nvPr/>
        </p:nvSpPr>
        <p:spPr>
          <a:xfrm>
            <a:off x="202224" y="2058554"/>
            <a:ext cx="4152900" cy="2740891"/>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t>“I have made many millions, but they have brought me no happiness.” </a:t>
            </a:r>
          </a:p>
          <a:p>
            <a:endParaRPr lang="en-US" sz="2200" b="1" u="sng" dirty="0"/>
          </a:p>
          <a:p>
            <a:r>
              <a:rPr lang="en-US" sz="2200" b="1" u="sng" dirty="0"/>
              <a:t>John D Rockefeller</a:t>
            </a:r>
          </a:p>
        </p:txBody>
      </p:sp>
    </p:spTree>
    <p:extLst>
      <p:ext uri="{BB962C8B-B14F-4D97-AF65-F5344CB8AC3E}">
        <p14:creationId xmlns:p14="http://schemas.microsoft.com/office/powerpoint/2010/main" val="98305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Our Money Use Matters!</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27076"/>
            <a:ext cx="8813590" cy="5189888"/>
          </a:xfrm>
        </p:spPr>
        <p:txBody>
          <a:bodyPr>
            <a:noAutofit/>
          </a:bodyPr>
          <a:lstStyle/>
          <a:p>
            <a:pPr marL="457200" lvl="2" indent="-457200">
              <a:buFont typeface="+mj-lt"/>
              <a:buAutoNum type="arabicPeriod"/>
            </a:pPr>
            <a:endParaRPr lang="en-US" sz="3200" dirty="0"/>
          </a:p>
          <a:p>
            <a:pPr marL="457200" lvl="2" indent="-457200">
              <a:buFont typeface="+mj-lt"/>
              <a:buAutoNum type="arabicPeriod"/>
            </a:pPr>
            <a:r>
              <a:rPr lang="en-US" sz="3200" dirty="0"/>
              <a:t>Our use of money is tightly tied to our character</a:t>
            </a:r>
            <a:br>
              <a:rPr lang="en-US" sz="3200" dirty="0"/>
            </a:br>
            <a:endParaRPr lang="en-US" sz="3200" dirty="0"/>
          </a:p>
          <a:p>
            <a:pPr marL="457200" lvl="2" indent="-457200">
              <a:buFont typeface="+mj-lt"/>
              <a:buAutoNum type="arabicPeriod"/>
            </a:pPr>
            <a:r>
              <a:rPr lang="en-US" sz="3200" dirty="0"/>
              <a:t>Pursuing earthly riches will never satisfy you</a:t>
            </a:r>
            <a:br>
              <a:rPr lang="en-US" sz="3200" dirty="0"/>
            </a:br>
            <a:endParaRPr lang="en-US" sz="3200" dirty="0"/>
          </a:p>
          <a:p>
            <a:pPr marL="0" lvl="2" indent="0">
              <a:buNone/>
            </a:pPr>
            <a:endParaRPr lang="en-US" sz="2500" dirty="0"/>
          </a:p>
          <a:p>
            <a:pPr marL="0" lvl="2" indent="0">
              <a:buNone/>
            </a:pPr>
            <a:br>
              <a:rPr lang="en-US" sz="2500" dirty="0"/>
            </a:br>
            <a:endParaRPr lang="en-US" sz="1500" dirty="0"/>
          </a:p>
          <a:p>
            <a:pPr marL="457200" lvl="2" indent="-457200">
              <a:buFont typeface="+mj-lt"/>
              <a:buAutoNum type="arabicPeriod"/>
            </a:pPr>
            <a:endParaRPr lang="en-US" sz="2500" dirty="0"/>
          </a:p>
        </p:txBody>
      </p:sp>
      <p:pic>
        <p:nvPicPr>
          <p:cNvPr id="5" name="Picture 4">
            <a:extLst>
              <a:ext uri="{FF2B5EF4-FFF2-40B4-BE49-F238E27FC236}">
                <a16:creationId xmlns:a16="http://schemas.microsoft.com/office/drawing/2014/main" id="{1F5E7B28-4080-C54A-AF92-FC37F5B5BB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00600" y="1756760"/>
            <a:ext cx="4220584" cy="3424840"/>
          </a:xfrm>
          <a:prstGeom prst="rect">
            <a:avLst/>
          </a:prstGeom>
        </p:spPr>
      </p:pic>
      <p:sp>
        <p:nvSpPr>
          <p:cNvPr id="8" name="Rounded Rectangle 7">
            <a:extLst>
              <a:ext uri="{FF2B5EF4-FFF2-40B4-BE49-F238E27FC236}">
                <a16:creationId xmlns:a16="http://schemas.microsoft.com/office/drawing/2014/main" id="{B4412456-E77E-A542-9379-7DE1F1A6AEC5}"/>
              </a:ext>
            </a:extLst>
          </p:cNvPr>
          <p:cNvSpPr/>
          <p:nvPr/>
        </p:nvSpPr>
        <p:spPr>
          <a:xfrm>
            <a:off x="202224" y="2058554"/>
            <a:ext cx="4152900" cy="2740891"/>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t>“He who loves money will not be satisfied with money, nor he who loves wealth with his income; this also is vanity.” - Ecclesiastes 5:10 </a:t>
            </a:r>
          </a:p>
          <a:p>
            <a:endParaRPr lang="en-US" sz="2200" dirty="0"/>
          </a:p>
          <a:p>
            <a:r>
              <a:rPr lang="en-US" sz="2200" b="1" u="sng" dirty="0"/>
              <a:t>King Solomon</a:t>
            </a:r>
          </a:p>
        </p:txBody>
      </p:sp>
    </p:spTree>
    <p:extLst>
      <p:ext uri="{BB962C8B-B14F-4D97-AF65-F5344CB8AC3E}">
        <p14:creationId xmlns:p14="http://schemas.microsoft.com/office/powerpoint/2010/main" val="91792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Our Money Use Matters!</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27076"/>
            <a:ext cx="8813590" cy="5189888"/>
          </a:xfrm>
        </p:spPr>
        <p:txBody>
          <a:bodyPr>
            <a:noAutofit/>
          </a:bodyPr>
          <a:lstStyle/>
          <a:p>
            <a:pPr marL="457200" lvl="2" indent="-457200">
              <a:buFont typeface="+mj-lt"/>
              <a:buAutoNum type="arabicPeriod"/>
            </a:pPr>
            <a:endParaRPr lang="en-US" sz="3200" dirty="0"/>
          </a:p>
          <a:p>
            <a:pPr marL="457200" lvl="2" indent="-457200">
              <a:buFont typeface="+mj-lt"/>
              <a:buAutoNum type="arabicPeriod"/>
            </a:pPr>
            <a:r>
              <a:rPr lang="en-US" sz="3200" dirty="0"/>
              <a:t>Our use of money is tightly tied to our character</a:t>
            </a:r>
            <a:br>
              <a:rPr lang="en-US" sz="3200" dirty="0"/>
            </a:br>
            <a:endParaRPr lang="en-US" sz="3200" dirty="0"/>
          </a:p>
          <a:p>
            <a:pPr marL="457200" lvl="2" indent="-457200">
              <a:buFont typeface="+mj-lt"/>
              <a:buAutoNum type="arabicPeriod"/>
            </a:pPr>
            <a:r>
              <a:rPr lang="en-US" sz="3200" dirty="0"/>
              <a:t>Pursuing earthly riches will never satisfy you</a:t>
            </a:r>
            <a:br>
              <a:rPr lang="en-US" sz="3200" dirty="0"/>
            </a:br>
            <a:endParaRPr lang="en-US" sz="3200" dirty="0"/>
          </a:p>
          <a:p>
            <a:pPr marL="457200" lvl="2" indent="-457200">
              <a:buFont typeface="+mj-lt"/>
              <a:buAutoNum type="arabicPeriod"/>
            </a:pPr>
            <a:r>
              <a:rPr lang="en-US" sz="3200" dirty="0"/>
              <a:t>Godliness with contentment is where true life is found (now and later)</a:t>
            </a:r>
            <a:br>
              <a:rPr lang="en-US" sz="3200" dirty="0"/>
            </a:br>
            <a:endParaRPr lang="en-US" sz="3200" dirty="0"/>
          </a:p>
          <a:p>
            <a:pPr marL="0" lvl="2" indent="0">
              <a:buNone/>
            </a:pPr>
            <a:endParaRPr lang="en-US" sz="2500" dirty="0"/>
          </a:p>
          <a:p>
            <a:pPr marL="0" lvl="2" indent="0">
              <a:buNone/>
            </a:pPr>
            <a:br>
              <a:rPr lang="en-US" sz="2500" dirty="0"/>
            </a:br>
            <a:endParaRPr lang="en-US" sz="1500" dirty="0"/>
          </a:p>
          <a:p>
            <a:pPr marL="457200" lvl="2" indent="-457200">
              <a:buFont typeface="+mj-lt"/>
              <a:buAutoNum type="arabicPeriod"/>
            </a:pPr>
            <a:endParaRPr lang="en-US" sz="2500" dirty="0"/>
          </a:p>
        </p:txBody>
      </p:sp>
    </p:spTree>
    <p:extLst>
      <p:ext uri="{BB962C8B-B14F-4D97-AF65-F5344CB8AC3E}">
        <p14:creationId xmlns:p14="http://schemas.microsoft.com/office/powerpoint/2010/main" val="2961396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Where to go from here?</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681079"/>
            <a:ext cx="8813590" cy="5189888"/>
          </a:xfrm>
        </p:spPr>
        <p:txBody>
          <a:bodyPr>
            <a:noAutofit/>
          </a:bodyPr>
          <a:lstStyle/>
          <a:p>
            <a:pPr marL="514350" lvl="2" indent="-514350">
              <a:buFont typeface="+mj-lt"/>
              <a:buAutoNum type="arabicPeriod"/>
            </a:pPr>
            <a:r>
              <a:rPr lang="en-US" sz="3200" dirty="0"/>
              <a:t>Prayerfully consider if you are in hotter pursuit of earthly or heavenly riches</a:t>
            </a:r>
            <a:br>
              <a:rPr lang="en-US" sz="3200" dirty="0"/>
            </a:br>
            <a:endParaRPr lang="en-US" sz="2500" dirty="0"/>
          </a:p>
          <a:p>
            <a:pPr marL="0" lvl="2" indent="0">
              <a:buNone/>
            </a:pPr>
            <a:br>
              <a:rPr lang="en-US" sz="2500" dirty="0"/>
            </a:br>
            <a:endParaRPr lang="en-US" sz="1500" dirty="0"/>
          </a:p>
          <a:p>
            <a:pPr marL="457200" lvl="2" indent="-457200">
              <a:buFont typeface="+mj-lt"/>
              <a:buAutoNum type="arabicPeriod"/>
            </a:pPr>
            <a:endParaRPr lang="en-US" sz="2500" dirty="0"/>
          </a:p>
        </p:txBody>
      </p:sp>
    </p:spTree>
    <p:extLst>
      <p:ext uri="{BB962C8B-B14F-4D97-AF65-F5344CB8AC3E}">
        <p14:creationId xmlns:p14="http://schemas.microsoft.com/office/powerpoint/2010/main" val="47536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Where to go from here?</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681079"/>
            <a:ext cx="8813590" cy="5189888"/>
          </a:xfrm>
        </p:spPr>
        <p:txBody>
          <a:bodyPr>
            <a:noAutofit/>
          </a:bodyPr>
          <a:lstStyle/>
          <a:p>
            <a:pPr marL="514350" lvl="2" indent="-514350">
              <a:buFont typeface="+mj-lt"/>
              <a:buAutoNum type="arabicPeriod"/>
            </a:pPr>
            <a:r>
              <a:rPr lang="en-US" sz="3200" dirty="0"/>
              <a:t>Prayerfully consider if you are in hotter pursuit of earthly or heavenly riches</a:t>
            </a:r>
            <a:br>
              <a:rPr lang="en-US" sz="3200" dirty="0"/>
            </a:br>
            <a:endParaRPr lang="en-US" sz="3200" dirty="0"/>
          </a:p>
          <a:p>
            <a:pPr marL="457200" lvl="2" indent="-457200">
              <a:buFont typeface="+mj-lt"/>
              <a:buAutoNum type="arabicPeriod"/>
            </a:pPr>
            <a:r>
              <a:rPr lang="en-US" sz="3200" dirty="0"/>
              <a:t>Invest in the Kingdom!</a:t>
            </a:r>
            <a:br>
              <a:rPr lang="en-US" sz="3200" dirty="0"/>
            </a:br>
            <a:endParaRPr lang="en-US" sz="2500" dirty="0"/>
          </a:p>
          <a:p>
            <a:pPr marL="0" lvl="2" indent="0">
              <a:buNone/>
            </a:pPr>
            <a:br>
              <a:rPr lang="en-US" sz="2500" dirty="0"/>
            </a:br>
            <a:endParaRPr lang="en-US" sz="1500" dirty="0"/>
          </a:p>
          <a:p>
            <a:pPr marL="457200" lvl="2" indent="-457200">
              <a:buFont typeface="+mj-lt"/>
              <a:buAutoNum type="arabicPeriod"/>
            </a:pPr>
            <a:endParaRPr lang="en-US" sz="2500" dirty="0"/>
          </a:p>
        </p:txBody>
      </p:sp>
    </p:spTree>
    <p:extLst>
      <p:ext uri="{BB962C8B-B14F-4D97-AF65-F5344CB8AC3E}">
        <p14:creationId xmlns:p14="http://schemas.microsoft.com/office/powerpoint/2010/main" val="2818505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Where to go from here?</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681079"/>
            <a:ext cx="8813590" cy="5189888"/>
          </a:xfrm>
        </p:spPr>
        <p:txBody>
          <a:bodyPr>
            <a:noAutofit/>
          </a:bodyPr>
          <a:lstStyle/>
          <a:p>
            <a:pPr marL="514350" lvl="2" indent="-514350">
              <a:buFont typeface="+mj-lt"/>
              <a:buAutoNum type="arabicPeriod"/>
            </a:pPr>
            <a:r>
              <a:rPr lang="en-US" sz="3200" dirty="0"/>
              <a:t>Prayerfully consider if you are in hotter pursuit of earthly or heavenly riches</a:t>
            </a:r>
            <a:br>
              <a:rPr lang="en-US" sz="3200" dirty="0"/>
            </a:br>
            <a:endParaRPr lang="en-US" sz="3200" dirty="0"/>
          </a:p>
          <a:p>
            <a:pPr marL="457200" lvl="2" indent="-457200">
              <a:buFont typeface="+mj-lt"/>
              <a:buAutoNum type="arabicPeriod"/>
            </a:pPr>
            <a:r>
              <a:rPr lang="en-US" sz="3200" dirty="0"/>
              <a:t>Invest in the Kingdom!</a:t>
            </a:r>
            <a:br>
              <a:rPr lang="en-US" sz="3200" dirty="0"/>
            </a:br>
            <a:endParaRPr lang="en-US" sz="3200" dirty="0"/>
          </a:p>
          <a:p>
            <a:pPr marL="457200" lvl="2" indent="-457200">
              <a:buFont typeface="+mj-lt"/>
              <a:buAutoNum type="arabicPeriod"/>
            </a:pPr>
            <a:r>
              <a:rPr lang="en-US" sz="3200" dirty="0"/>
              <a:t>Invite outside input on your finances</a:t>
            </a:r>
            <a:endParaRPr lang="en-US" sz="2500" dirty="0"/>
          </a:p>
          <a:p>
            <a:pPr marL="0" lvl="2" indent="0">
              <a:buNone/>
            </a:pPr>
            <a:br>
              <a:rPr lang="en-US" sz="2500" dirty="0"/>
            </a:br>
            <a:endParaRPr lang="en-US" sz="1500" dirty="0"/>
          </a:p>
          <a:p>
            <a:pPr marL="457200" lvl="2" indent="-457200">
              <a:buFont typeface="+mj-lt"/>
              <a:buAutoNum type="arabicPeriod"/>
            </a:pPr>
            <a:endParaRPr lang="en-US" sz="2500" dirty="0"/>
          </a:p>
        </p:txBody>
      </p:sp>
    </p:spTree>
    <p:extLst>
      <p:ext uri="{BB962C8B-B14F-4D97-AF65-F5344CB8AC3E}">
        <p14:creationId xmlns:p14="http://schemas.microsoft.com/office/powerpoint/2010/main" val="2750753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0" y="0"/>
            <a:ext cx="9141239" cy="6857142"/>
          </a:xfrm>
          <a:prstGeom prst="rect">
            <a:avLst/>
          </a:prstGeom>
        </p:spPr>
      </p:pic>
    </p:spTree>
    <p:extLst>
      <p:ext uri="{BB962C8B-B14F-4D97-AF65-F5344CB8AC3E}">
        <p14:creationId xmlns:p14="http://schemas.microsoft.com/office/powerpoint/2010/main" val="2422162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Where to go from here?</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681079"/>
            <a:ext cx="8813590" cy="5189888"/>
          </a:xfrm>
        </p:spPr>
        <p:txBody>
          <a:bodyPr>
            <a:noAutofit/>
          </a:bodyPr>
          <a:lstStyle/>
          <a:p>
            <a:pPr marL="514350" lvl="2" indent="-514350">
              <a:buFont typeface="+mj-lt"/>
              <a:buAutoNum type="arabicPeriod"/>
            </a:pPr>
            <a:r>
              <a:rPr lang="en-US" sz="3200" dirty="0"/>
              <a:t>Prayerfully consider if you are in hotter pursuit of earthly or heavenly riches</a:t>
            </a:r>
            <a:br>
              <a:rPr lang="en-US" sz="3200" dirty="0"/>
            </a:br>
            <a:endParaRPr lang="en-US" sz="3200" dirty="0"/>
          </a:p>
          <a:p>
            <a:pPr marL="457200" lvl="2" indent="-457200">
              <a:buFont typeface="+mj-lt"/>
              <a:buAutoNum type="arabicPeriod"/>
            </a:pPr>
            <a:r>
              <a:rPr lang="en-US" sz="3200" dirty="0"/>
              <a:t>Invest in the Kingdom!</a:t>
            </a:r>
            <a:br>
              <a:rPr lang="en-US" sz="3200" dirty="0"/>
            </a:br>
            <a:endParaRPr lang="en-US" sz="3200" dirty="0"/>
          </a:p>
          <a:p>
            <a:pPr marL="457200" lvl="2" indent="-457200">
              <a:buFont typeface="+mj-lt"/>
              <a:buAutoNum type="arabicPeriod"/>
            </a:pPr>
            <a:r>
              <a:rPr lang="en-US" sz="3200" dirty="0"/>
              <a:t>Invite outside input on your finances</a:t>
            </a:r>
            <a:endParaRPr lang="en-US" sz="2500" dirty="0"/>
          </a:p>
          <a:p>
            <a:pPr marL="0" lvl="2" indent="0">
              <a:buNone/>
            </a:pPr>
            <a:br>
              <a:rPr lang="en-US" sz="2500" dirty="0"/>
            </a:br>
            <a:endParaRPr lang="en-US" sz="1500" dirty="0"/>
          </a:p>
          <a:p>
            <a:pPr marL="457200" lvl="2" indent="-457200">
              <a:buFont typeface="+mj-lt"/>
              <a:buAutoNum type="arabicPeriod"/>
            </a:pPr>
            <a:endParaRPr lang="en-US" sz="2500" dirty="0"/>
          </a:p>
        </p:txBody>
      </p:sp>
      <p:pic>
        <p:nvPicPr>
          <p:cNvPr id="6" name="Picture 5">
            <a:extLst>
              <a:ext uri="{FF2B5EF4-FFF2-40B4-BE49-F238E27FC236}">
                <a16:creationId xmlns:a16="http://schemas.microsoft.com/office/drawing/2014/main" id="{BDC88800-4105-4846-A64E-B1FFCE6085E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1520" y="1392572"/>
            <a:ext cx="7076873" cy="5298193"/>
          </a:xfrm>
          <a:prstGeom prst="rect">
            <a:avLst/>
          </a:prstGeom>
        </p:spPr>
      </p:pic>
    </p:spTree>
    <p:extLst>
      <p:ext uri="{BB962C8B-B14F-4D97-AF65-F5344CB8AC3E}">
        <p14:creationId xmlns:p14="http://schemas.microsoft.com/office/powerpoint/2010/main" val="3496070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Where to go from here?</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681079"/>
            <a:ext cx="8813590" cy="5189888"/>
          </a:xfrm>
        </p:spPr>
        <p:txBody>
          <a:bodyPr>
            <a:noAutofit/>
          </a:bodyPr>
          <a:lstStyle/>
          <a:p>
            <a:pPr marL="514350" lvl="2" indent="-514350">
              <a:buFont typeface="+mj-lt"/>
              <a:buAutoNum type="arabicPeriod"/>
            </a:pPr>
            <a:r>
              <a:rPr lang="en-US" sz="3200" dirty="0"/>
              <a:t>Prayerfully consider if you are in hotter pursuit of earthly or heavenly riches</a:t>
            </a:r>
            <a:br>
              <a:rPr lang="en-US" sz="3200" dirty="0"/>
            </a:br>
            <a:endParaRPr lang="en-US" sz="3200" dirty="0"/>
          </a:p>
          <a:p>
            <a:pPr marL="457200" lvl="2" indent="-457200">
              <a:buFont typeface="+mj-lt"/>
              <a:buAutoNum type="arabicPeriod"/>
            </a:pPr>
            <a:r>
              <a:rPr lang="en-US" sz="3200" dirty="0"/>
              <a:t>Invest in the Kingdom!</a:t>
            </a:r>
            <a:br>
              <a:rPr lang="en-US" sz="3200" dirty="0"/>
            </a:br>
            <a:endParaRPr lang="en-US" sz="3200" dirty="0"/>
          </a:p>
          <a:p>
            <a:pPr marL="457200" lvl="2" indent="-457200">
              <a:buFont typeface="+mj-lt"/>
              <a:buAutoNum type="arabicPeriod"/>
            </a:pPr>
            <a:r>
              <a:rPr lang="en-US" sz="3200" dirty="0"/>
              <a:t>Invite outside input on your finances</a:t>
            </a:r>
            <a:endParaRPr lang="en-US" sz="2500" dirty="0"/>
          </a:p>
          <a:p>
            <a:pPr marL="0" lvl="2" indent="0">
              <a:buNone/>
            </a:pPr>
            <a:br>
              <a:rPr lang="en-US" sz="2500" dirty="0"/>
            </a:br>
            <a:endParaRPr lang="en-US" sz="1500" dirty="0"/>
          </a:p>
          <a:p>
            <a:pPr marL="457200" lvl="2" indent="-457200">
              <a:buFont typeface="+mj-lt"/>
              <a:buAutoNum type="arabicPeriod"/>
            </a:pPr>
            <a:endParaRPr lang="en-US" sz="2500" dirty="0"/>
          </a:p>
        </p:txBody>
      </p:sp>
      <p:pic>
        <p:nvPicPr>
          <p:cNvPr id="7" name="Picture 6">
            <a:extLst>
              <a:ext uri="{FF2B5EF4-FFF2-40B4-BE49-F238E27FC236}">
                <a16:creationId xmlns:a16="http://schemas.microsoft.com/office/drawing/2014/main" id="{CD3F042E-15C4-D547-B932-44FF8BDC5C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5658" y="1681079"/>
            <a:ext cx="8586721" cy="4568135"/>
          </a:xfrm>
          <a:prstGeom prst="rect">
            <a:avLst/>
          </a:prstGeom>
        </p:spPr>
      </p:pic>
    </p:spTree>
    <p:extLst>
      <p:ext uri="{BB962C8B-B14F-4D97-AF65-F5344CB8AC3E}">
        <p14:creationId xmlns:p14="http://schemas.microsoft.com/office/powerpoint/2010/main" val="3844791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Where to go from here?</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681079"/>
            <a:ext cx="8813590" cy="5189888"/>
          </a:xfrm>
        </p:spPr>
        <p:txBody>
          <a:bodyPr>
            <a:noAutofit/>
          </a:bodyPr>
          <a:lstStyle/>
          <a:p>
            <a:pPr marL="514350" lvl="2" indent="-514350">
              <a:buFont typeface="+mj-lt"/>
              <a:buAutoNum type="arabicPeriod"/>
            </a:pPr>
            <a:r>
              <a:rPr lang="en-US" sz="3200" dirty="0"/>
              <a:t>Prayerfully consider if you are in hotter pursuit of earthly or heavenly riches</a:t>
            </a:r>
            <a:br>
              <a:rPr lang="en-US" sz="3200" dirty="0"/>
            </a:br>
            <a:endParaRPr lang="en-US" sz="3200" dirty="0"/>
          </a:p>
          <a:p>
            <a:pPr marL="457200" lvl="2" indent="-457200">
              <a:buFont typeface="+mj-lt"/>
              <a:buAutoNum type="arabicPeriod"/>
            </a:pPr>
            <a:r>
              <a:rPr lang="en-US" sz="3200" dirty="0"/>
              <a:t>Invest in the Kingdom!</a:t>
            </a:r>
            <a:br>
              <a:rPr lang="en-US" sz="3200" dirty="0"/>
            </a:br>
            <a:endParaRPr lang="en-US" sz="3200" dirty="0"/>
          </a:p>
          <a:p>
            <a:pPr marL="457200" lvl="2" indent="-457200">
              <a:buFont typeface="+mj-lt"/>
              <a:buAutoNum type="arabicPeriod"/>
            </a:pPr>
            <a:r>
              <a:rPr lang="en-US" sz="3200" dirty="0"/>
              <a:t>Invite outside input on your finances</a:t>
            </a:r>
            <a:endParaRPr lang="en-US" sz="2500" dirty="0"/>
          </a:p>
          <a:p>
            <a:pPr marL="0" lvl="2" indent="0">
              <a:buNone/>
            </a:pPr>
            <a:br>
              <a:rPr lang="en-US" sz="2500" dirty="0"/>
            </a:br>
            <a:endParaRPr lang="en-US" sz="1500" dirty="0"/>
          </a:p>
          <a:p>
            <a:pPr marL="457200" lvl="2" indent="-457200">
              <a:buFont typeface="+mj-lt"/>
              <a:buAutoNum type="arabicPeriod"/>
            </a:pPr>
            <a:endParaRPr lang="en-US" sz="2500" dirty="0"/>
          </a:p>
        </p:txBody>
      </p:sp>
      <p:sp>
        <p:nvSpPr>
          <p:cNvPr id="5" name="Rounded Rectangle 4">
            <a:extLst>
              <a:ext uri="{FF2B5EF4-FFF2-40B4-BE49-F238E27FC236}">
                <a16:creationId xmlns:a16="http://schemas.microsoft.com/office/drawing/2014/main" id="{FBD78719-9A99-C348-BBC6-E92C71FCA113}"/>
              </a:ext>
            </a:extLst>
          </p:cNvPr>
          <p:cNvSpPr/>
          <p:nvPr/>
        </p:nvSpPr>
        <p:spPr>
          <a:xfrm>
            <a:off x="312301" y="3539315"/>
            <a:ext cx="8435780" cy="2925879"/>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t>Matthew 5:14-16</a:t>
            </a:r>
          </a:p>
          <a:p>
            <a:r>
              <a:rPr lang="en-US" sz="2400" baseline="30000" dirty="0"/>
              <a:t>14</a:t>
            </a:r>
            <a:r>
              <a:rPr lang="en-US" sz="2400" dirty="0"/>
              <a:t>“You are the light of the world. A city set on a hill cannot be hidden. </a:t>
            </a:r>
            <a:r>
              <a:rPr lang="en-US" sz="2400" baseline="30000" dirty="0"/>
              <a:t>15</a:t>
            </a:r>
            <a:r>
              <a:rPr lang="en-US" sz="2400" dirty="0"/>
              <a:t>Nor do people light a lamp and put it under a basket, but on a stand, and it gives light to all in the house. </a:t>
            </a:r>
            <a:r>
              <a:rPr lang="en-US" sz="2400" baseline="30000" dirty="0"/>
              <a:t>16</a:t>
            </a:r>
            <a:r>
              <a:rPr lang="en-US" sz="2400" dirty="0"/>
              <a:t>In the same way, let your light shine before others, so that they may see your good works and give glory to your Father who is in heaven.”</a:t>
            </a:r>
          </a:p>
        </p:txBody>
      </p:sp>
    </p:spTree>
    <p:extLst>
      <p:ext uri="{BB962C8B-B14F-4D97-AF65-F5344CB8AC3E}">
        <p14:creationId xmlns:p14="http://schemas.microsoft.com/office/powerpoint/2010/main" val="10817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Where to go from here?</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681079"/>
            <a:ext cx="8813590" cy="5189888"/>
          </a:xfrm>
        </p:spPr>
        <p:txBody>
          <a:bodyPr>
            <a:noAutofit/>
          </a:bodyPr>
          <a:lstStyle/>
          <a:p>
            <a:pPr marL="514350" lvl="2" indent="-514350">
              <a:buFont typeface="+mj-lt"/>
              <a:buAutoNum type="arabicPeriod"/>
            </a:pPr>
            <a:r>
              <a:rPr lang="en-US" sz="3200" dirty="0"/>
              <a:t>Prayerfully consider if you are in hotter pursuit of earthly or heavenly riches</a:t>
            </a:r>
            <a:br>
              <a:rPr lang="en-US" sz="3200" dirty="0"/>
            </a:br>
            <a:endParaRPr lang="en-US" sz="3200" dirty="0"/>
          </a:p>
          <a:p>
            <a:pPr marL="457200" lvl="2" indent="-457200">
              <a:buFont typeface="+mj-lt"/>
              <a:buAutoNum type="arabicPeriod"/>
            </a:pPr>
            <a:r>
              <a:rPr lang="en-US" sz="3200" dirty="0"/>
              <a:t>Invest in the Kingdom!</a:t>
            </a:r>
            <a:br>
              <a:rPr lang="en-US" sz="3200" dirty="0"/>
            </a:br>
            <a:endParaRPr lang="en-US" sz="3200" dirty="0"/>
          </a:p>
          <a:p>
            <a:pPr marL="457200" lvl="2" indent="-457200">
              <a:buFont typeface="+mj-lt"/>
              <a:buAutoNum type="arabicPeriod"/>
            </a:pPr>
            <a:r>
              <a:rPr lang="en-US" sz="3200" dirty="0"/>
              <a:t>Invite outside input on your finances</a:t>
            </a:r>
            <a:br>
              <a:rPr lang="en-US" sz="3200" dirty="0"/>
            </a:br>
            <a:endParaRPr lang="en-US" sz="3200" dirty="0"/>
          </a:p>
          <a:p>
            <a:pPr marL="457200" lvl="2" indent="-457200">
              <a:buFont typeface="+mj-lt"/>
              <a:buAutoNum type="arabicPeriod"/>
            </a:pPr>
            <a:r>
              <a:rPr lang="en-US" sz="3200" dirty="0"/>
              <a:t>Put the Rightful Judge back on the throne</a:t>
            </a:r>
            <a:br>
              <a:rPr lang="en-US" sz="3200" dirty="0"/>
            </a:br>
            <a:endParaRPr lang="en-US" sz="2500" dirty="0"/>
          </a:p>
          <a:p>
            <a:pPr marL="0" lvl="2" indent="0">
              <a:buNone/>
            </a:pPr>
            <a:br>
              <a:rPr lang="en-US" sz="2500" dirty="0"/>
            </a:br>
            <a:endParaRPr lang="en-US" sz="1500" dirty="0"/>
          </a:p>
          <a:p>
            <a:pPr marL="457200" lvl="2" indent="-457200">
              <a:buFont typeface="+mj-lt"/>
              <a:buAutoNum type="arabicPeriod"/>
            </a:pPr>
            <a:endParaRPr lang="en-US" sz="2500" dirty="0"/>
          </a:p>
        </p:txBody>
      </p:sp>
    </p:spTree>
    <p:extLst>
      <p:ext uri="{BB962C8B-B14F-4D97-AF65-F5344CB8AC3E}">
        <p14:creationId xmlns:p14="http://schemas.microsoft.com/office/powerpoint/2010/main" val="2261544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Where to go from here?</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681079"/>
            <a:ext cx="8813590" cy="5189888"/>
          </a:xfrm>
        </p:spPr>
        <p:txBody>
          <a:bodyPr>
            <a:noAutofit/>
          </a:bodyPr>
          <a:lstStyle/>
          <a:p>
            <a:pPr marL="514350" lvl="2" indent="-514350">
              <a:buFont typeface="+mj-lt"/>
              <a:buAutoNum type="arabicPeriod"/>
            </a:pPr>
            <a:r>
              <a:rPr lang="en-US" sz="3200" dirty="0"/>
              <a:t>Prayerfully consider if you are in hotter pursuit of earthly or heavenly riches</a:t>
            </a:r>
            <a:br>
              <a:rPr lang="en-US" sz="3200" dirty="0"/>
            </a:br>
            <a:endParaRPr lang="en-US" sz="3200" dirty="0"/>
          </a:p>
          <a:p>
            <a:pPr marL="457200" lvl="2" indent="-457200">
              <a:buFont typeface="+mj-lt"/>
              <a:buAutoNum type="arabicPeriod"/>
            </a:pPr>
            <a:r>
              <a:rPr lang="en-US" sz="3200" dirty="0"/>
              <a:t>Invest in the Kingdom!</a:t>
            </a:r>
            <a:br>
              <a:rPr lang="en-US" sz="3200" dirty="0"/>
            </a:br>
            <a:endParaRPr lang="en-US" sz="3200" dirty="0"/>
          </a:p>
          <a:p>
            <a:pPr marL="457200" lvl="2" indent="-457200">
              <a:buFont typeface="+mj-lt"/>
              <a:buAutoNum type="arabicPeriod"/>
            </a:pPr>
            <a:r>
              <a:rPr lang="en-US" sz="3200" dirty="0"/>
              <a:t>Invite outside input on your finances</a:t>
            </a:r>
            <a:br>
              <a:rPr lang="en-US" sz="3200" dirty="0"/>
            </a:br>
            <a:endParaRPr lang="en-US" sz="3200" dirty="0"/>
          </a:p>
          <a:p>
            <a:pPr marL="457200" lvl="2" indent="-457200">
              <a:buFont typeface="+mj-lt"/>
              <a:buAutoNum type="arabicPeriod"/>
            </a:pPr>
            <a:r>
              <a:rPr lang="en-US" sz="3200" dirty="0"/>
              <a:t>Put the Rightful Judge back on the throne</a:t>
            </a:r>
            <a:br>
              <a:rPr lang="en-US" sz="3200" dirty="0"/>
            </a:br>
            <a:endParaRPr lang="en-US" sz="3200" dirty="0"/>
          </a:p>
          <a:p>
            <a:pPr marL="457200" lvl="2" indent="-457200">
              <a:buFont typeface="+mj-lt"/>
              <a:buAutoNum type="arabicPeriod"/>
            </a:pPr>
            <a:r>
              <a:rPr lang="en-US" sz="3200" dirty="0"/>
              <a:t>Live </a:t>
            </a:r>
            <a:r>
              <a:rPr lang="en-US" sz="3200"/>
              <a:t>in grace</a:t>
            </a:r>
            <a:endParaRPr lang="en-US" sz="3200" dirty="0"/>
          </a:p>
          <a:p>
            <a:pPr marL="457200" lvl="2" indent="-457200">
              <a:buFont typeface="+mj-lt"/>
              <a:buAutoNum type="arabicPeriod"/>
            </a:pPr>
            <a:endParaRPr lang="en-US" sz="2500" dirty="0"/>
          </a:p>
          <a:p>
            <a:pPr marL="0" lvl="2" indent="0">
              <a:buNone/>
            </a:pPr>
            <a:br>
              <a:rPr lang="en-US" sz="2500" dirty="0"/>
            </a:br>
            <a:endParaRPr lang="en-US" sz="1500" dirty="0"/>
          </a:p>
          <a:p>
            <a:pPr marL="457200" lvl="2" indent="-457200">
              <a:buFont typeface="+mj-lt"/>
              <a:buAutoNum type="arabicPeriod"/>
            </a:pPr>
            <a:endParaRPr lang="en-US" sz="2500" dirty="0"/>
          </a:p>
        </p:txBody>
      </p:sp>
    </p:spTree>
    <p:extLst>
      <p:ext uri="{BB962C8B-B14F-4D97-AF65-F5344CB8AC3E}">
        <p14:creationId xmlns:p14="http://schemas.microsoft.com/office/powerpoint/2010/main" val="3462747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5175-AE62-4221-9465-A441D9D5C50D}"/>
              </a:ext>
            </a:extLst>
          </p:cNvPr>
          <p:cNvSpPr>
            <a:spLocks noGrp="1"/>
          </p:cNvSpPr>
          <p:nvPr>
            <p:ph type="title"/>
          </p:nvPr>
        </p:nvSpPr>
        <p:spPr/>
        <p:txBody>
          <a:bodyPr/>
          <a:lstStyle/>
          <a:p>
            <a:endParaRPr lang="en-US"/>
          </a:p>
        </p:txBody>
      </p:sp>
      <p:pic>
        <p:nvPicPr>
          <p:cNvPr id="10" name="Content Placeholder 9">
            <a:extLst>
              <a:ext uri="{FF2B5EF4-FFF2-40B4-BE49-F238E27FC236}">
                <a16:creationId xmlns:a16="http://schemas.microsoft.com/office/drawing/2014/main" id="{A9225FC6-3700-41DF-AE6C-263A320364E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79" y="0"/>
            <a:ext cx="9142383" cy="6858000"/>
          </a:xfrm>
        </p:spPr>
      </p:pic>
    </p:spTree>
    <p:extLst>
      <p:ext uri="{BB962C8B-B14F-4D97-AF65-F5344CB8AC3E}">
        <p14:creationId xmlns:p14="http://schemas.microsoft.com/office/powerpoint/2010/main" val="4193108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0" y="0"/>
            <a:ext cx="9141239" cy="6857141"/>
          </a:xfrm>
          <a:prstGeom prst="rect">
            <a:avLst/>
          </a:prstGeom>
        </p:spPr>
      </p:pic>
      <p:sp>
        <p:nvSpPr>
          <p:cNvPr id="7" name="Oval 6"/>
          <p:cNvSpPr/>
          <p:nvPr/>
        </p:nvSpPr>
        <p:spPr>
          <a:xfrm>
            <a:off x="-705085" y="-215660"/>
            <a:ext cx="7278788" cy="7220309"/>
          </a:xfrm>
          <a:prstGeom prst="ellipse">
            <a:avLst/>
          </a:prstGeom>
          <a:solidFill>
            <a:schemeClr val="bg1">
              <a:lumMod val="75000"/>
              <a:alpha val="73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5" name="Oval 4"/>
          <p:cNvSpPr/>
          <p:nvPr/>
        </p:nvSpPr>
        <p:spPr>
          <a:xfrm>
            <a:off x="2570296" y="-215660"/>
            <a:ext cx="7278788" cy="7220309"/>
          </a:xfrm>
          <a:prstGeom prst="ellipse">
            <a:avLst/>
          </a:prstGeom>
          <a:solidFill>
            <a:srgbClr val="F9D087">
              <a:alpha val="72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pic>
        <p:nvPicPr>
          <p:cNvPr id="8" name="Picture 7">
            <a:extLst>
              <a:ext uri="{FF2B5EF4-FFF2-40B4-BE49-F238E27FC236}">
                <a16:creationId xmlns:a16="http://schemas.microsoft.com/office/drawing/2014/main" id="{F027A207-078E-5A47-98A6-19A9E4DBD2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6583" y="2615991"/>
            <a:ext cx="3379857" cy="1270826"/>
          </a:xfrm>
          <a:prstGeom prst="rect">
            <a:avLst/>
          </a:prstGeom>
        </p:spPr>
      </p:pic>
      <p:pic>
        <p:nvPicPr>
          <p:cNvPr id="11" name="Picture 10">
            <a:extLst>
              <a:ext uri="{FF2B5EF4-FFF2-40B4-BE49-F238E27FC236}">
                <a16:creationId xmlns:a16="http://schemas.microsoft.com/office/drawing/2014/main" id="{0F8E7ED7-2FD3-CA49-BF13-C2EBD18C4C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0" y="2684778"/>
            <a:ext cx="3264824" cy="1202039"/>
          </a:xfrm>
          <a:prstGeom prst="rect">
            <a:avLst/>
          </a:prstGeom>
        </p:spPr>
      </p:pic>
    </p:spTree>
    <p:extLst>
      <p:ext uri="{BB962C8B-B14F-4D97-AF65-F5344CB8AC3E}">
        <p14:creationId xmlns:p14="http://schemas.microsoft.com/office/powerpoint/2010/main" val="140008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0" y="0"/>
            <a:ext cx="9141239" cy="6857141"/>
          </a:xfrm>
          <a:prstGeom prst="rect">
            <a:avLst/>
          </a:prstGeom>
        </p:spPr>
      </p:pic>
      <p:sp>
        <p:nvSpPr>
          <p:cNvPr id="7" name="Oval 6"/>
          <p:cNvSpPr/>
          <p:nvPr/>
        </p:nvSpPr>
        <p:spPr>
          <a:xfrm>
            <a:off x="-705085" y="-215660"/>
            <a:ext cx="7278788" cy="7220309"/>
          </a:xfrm>
          <a:prstGeom prst="ellipse">
            <a:avLst/>
          </a:prstGeom>
          <a:solidFill>
            <a:schemeClr val="bg1">
              <a:lumMod val="75000"/>
              <a:alpha val="73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5" name="Oval 4"/>
          <p:cNvSpPr/>
          <p:nvPr/>
        </p:nvSpPr>
        <p:spPr>
          <a:xfrm>
            <a:off x="2570296" y="-215660"/>
            <a:ext cx="7278788" cy="7220309"/>
          </a:xfrm>
          <a:prstGeom prst="ellipse">
            <a:avLst/>
          </a:prstGeom>
          <a:solidFill>
            <a:srgbClr val="F9D087">
              <a:alpha val="72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 name="TextBox 1"/>
          <p:cNvSpPr txBox="1"/>
          <p:nvPr/>
        </p:nvSpPr>
        <p:spPr>
          <a:xfrm>
            <a:off x="1199031" y="77671"/>
            <a:ext cx="3157268" cy="830997"/>
          </a:xfrm>
          <a:prstGeom prst="rect">
            <a:avLst/>
          </a:prstGeom>
          <a:noFill/>
        </p:spPr>
        <p:txBody>
          <a:bodyPr wrap="square" rtlCol="0">
            <a:spAutoFit/>
          </a:bodyPr>
          <a:lstStyle/>
          <a:p>
            <a:r>
              <a:rPr lang="en-US" sz="4800" dirty="0"/>
              <a:t>Hedonists</a:t>
            </a:r>
          </a:p>
        </p:txBody>
      </p:sp>
      <p:sp>
        <p:nvSpPr>
          <p:cNvPr id="6" name="TextBox 5"/>
          <p:cNvSpPr txBox="1"/>
          <p:nvPr/>
        </p:nvSpPr>
        <p:spPr>
          <a:xfrm>
            <a:off x="5374167" y="57550"/>
            <a:ext cx="3157268" cy="830997"/>
          </a:xfrm>
          <a:prstGeom prst="rect">
            <a:avLst/>
          </a:prstGeom>
          <a:noFill/>
        </p:spPr>
        <p:txBody>
          <a:bodyPr wrap="square" rtlCol="0">
            <a:spAutoFit/>
          </a:bodyPr>
          <a:lstStyle/>
          <a:p>
            <a:r>
              <a:rPr lang="en-US" sz="4800" dirty="0"/>
              <a:t>Ascetics</a:t>
            </a:r>
          </a:p>
        </p:txBody>
      </p:sp>
      <p:sp>
        <p:nvSpPr>
          <p:cNvPr id="3" name="TextBox 2"/>
          <p:cNvSpPr txBox="1"/>
          <p:nvPr/>
        </p:nvSpPr>
        <p:spPr>
          <a:xfrm>
            <a:off x="224298" y="914411"/>
            <a:ext cx="3191762" cy="1323439"/>
          </a:xfrm>
          <a:prstGeom prst="rect">
            <a:avLst/>
          </a:prstGeom>
          <a:noFill/>
        </p:spPr>
        <p:txBody>
          <a:bodyPr wrap="square" rtlCol="0">
            <a:spAutoFit/>
          </a:bodyPr>
          <a:lstStyle/>
          <a:p>
            <a:r>
              <a:rPr lang="en-US" sz="2400" dirty="0"/>
              <a:t>In the world </a:t>
            </a:r>
            <a:r>
              <a:rPr lang="en-US" sz="2400" b="1" i="1" dirty="0"/>
              <a:t>&amp; of</a:t>
            </a:r>
            <a:r>
              <a:rPr lang="en-US" sz="2400" dirty="0"/>
              <a:t> the world</a:t>
            </a:r>
          </a:p>
          <a:p>
            <a:endParaRPr lang="en-US" sz="400" dirty="0"/>
          </a:p>
          <a:p>
            <a:r>
              <a:rPr lang="en-US" sz="2800" dirty="0"/>
              <a:t>Irreligious</a:t>
            </a:r>
          </a:p>
        </p:txBody>
      </p:sp>
      <p:sp>
        <p:nvSpPr>
          <p:cNvPr id="8" name="TextBox 7"/>
          <p:cNvSpPr txBox="1"/>
          <p:nvPr/>
        </p:nvSpPr>
        <p:spPr>
          <a:xfrm>
            <a:off x="5733702" y="914411"/>
            <a:ext cx="3191762" cy="1323439"/>
          </a:xfrm>
          <a:prstGeom prst="rect">
            <a:avLst/>
          </a:prstGeom>
          <a:noFill/>
        </p:spPr>
        <p:txBody>
          <a:bodyPr wrap="square" rtlCol="0">
            <a:spAutoFit/>
          </a:bodyPr>
          <a:lstStyle/>
          <a:p>
            <a:pPr algn="r"/>
            <a:r>
              <a:rPr lang="en-US" sz="2400" b="1" i="1" dirty="0"/>
              <a:t>Out of</a:t>
            </a:r>
            <a:r>
              <a:rPr lang="en-US" sz="2400" dirty="0"/>
              <a:t> the world &amp; not of the world</a:t>
            </a:r>
          </a:p>
          <a:p>
            <a:pPr algn="r"/>
            <a:endParaRPr lang="en-US" sz="400" dirty="0"/>
          </a:p>
          <a:p>
            <a:pPr algn="r"/>
            <a:r>
              <a:rPr lang="en-US" sz="2800" dirty="0"/>
              <a:t>Religious</a:t>
            </a:r>
          </a:p>
        </p:txBody>
      </p:sp>
      <p:sp>
        <p:nvSpPr>
          <p:cNvPr id="10" name="TextBox 9"/>
          <p:cNvSpPr txBox="1"/>
          <p:nvPr/>
        </p:nvSpPr>
        <p:spPr>
          <a:xfrm>
            <a:off x="2976118" y="937419"/>
            <a:ext cx="3191762" cy="1323439"/>
          </a:xfrm>
          <a:prstGeom prst="rect">
            <a:avLst/>
          </a:prstGeom>
          <a:noFill/>
        </p:spPr>
        <p:txBody>
          <a:bodyPr wrap="square" rtlCol="0">
            <a:spAutoFit/>
          </a:bodyPr>
          <a:lstStyle/>
          <a:p>
            <a:pPr algn="ctr"/>
            <a:r>
              <a:rPr lang="en-US" sz="2400" dirty="0"/>
              <a:t>In the world but </a:t>
            </a:r>
          </a:p>
          <a:p>
            <a:pPr algn="ctr"/>
            <a:r>
              <a:rPr lang="en-US" sz="2400" dirty="0"/>
              <a:t>not of the world </a:t>
            </a:r>
            <a:r>
              <a:rPr lang="en-US" sz="2200" i="1" dirty="0"/>
              <a:t>(</a:t>
            </a:r>
            <a:r>
              <a:rPr lang="en-US" sz="2200" i="1" dirty="0" err="1"/>
              <a:t>Jn</a:t>
            </a:r>
            <a:r>
              <a:rPr lang="en-US" sz="2200" i="1" dirty="0"/>
              <a:t> 17)</a:t>
            </a:r>
          </a:p>
          <a:p>
            <a:pPr algn="ctr"/>
            <a:endParaRPr lang="en-US" sz="400" dirty="0"/>
          </a:p>
          <a:p>
            <a:pPr algn="ctr"/>
            <a:r>
              <a:rPr lang="en-US" sz="2800" dirty="0"/>
              <a:t>Godly</a:t>
            </a:r>
            <a:endParaRPr lang="en-US" sz="2800" i="1" dirty="0"/>
          </a:p>
        </p:txBody>
      </p:sp>
    </p:spTree>
    <p:extLst>
      <p:ext uri="{BB962C8B-B14F-4D97-AF65-F5344CB8AC3E}">
        <p14:creationId xmlns:p14="http://schemas.microsoft.com/office/powerpoint/2010/main" val="215392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0" y="0"/>
            <a:ext cx="9141239" cy="6857141"/>
          </a:xfrm>
          <a:prstGeom prst="rect">
            <a:avLst/>
          </a:prstGeom>
        </p:spPr>
      </p:pic>
      <p:sp>
        <p:nvSpPr>
          <p:cNvPr id="7" name="Oval 6"/>
          <p:cNvSpPr/>
          <p:nvPr/>
        </p:nvSpPr>
        <p:spPr>
          <a:xfrm>
            <a:off x="-705085" y="-215660"/>
            <a:ext cx="7278788" cy="7220309"/>
          </a:xfrm>
          <a:prstGeom prst="ellipse">
            <a:avLst/>
          </a:prstGeom>
          <a:solidFill>
            <a:schemeClr val="bg1">
              <a:lumMod val="75000"/>
              <a:alpha val="73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5" name="Oval 4"/>
          <p:cNvSpPr/>
          <p:nvPr/>
        </p:nvSpPr>
        <p:spPr>
          <a:xfrm>
            <a:off x="2570296" y="-215660"/>
            <a:ext cx="7278788" cy="7220309"/>
          </a:xfrm>
          <a:prstGeom prst="ellipse">
            <a:avLst/>
          </a:prstGeom>
          <a:solidFill>
            <a:srgbClr val="F9D087">
              <a:alpha val="72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 name="TextBox 1"/>
          <p:cNvSpPr txBox="1"/>
          <p:nvPr/>
        </p:nvSpPr>
        <p:spPr>
          <a:xfrm>
            <a:off x="1677264" y="106422"/>
            <a:ext cx="1922293" cy="830997"/>
          </a:xfrm>
          <a:prstGeom prst="rect">
            <a:avLst/>
          </a:prstGeom>
          <a:noFill/>
        </p:spPr>
        <p:txBody>
          <a:bodyPr wrap="square" rtlCol="0">
            <a:spAutoFit/>
          </a:bodyPr>
          <a:lstStyle/>
          <a:p>
            <a:r>
              <a:rPr lang="en-US" sz="4800" dirty="0"/>
              <a:t>Rich</a:t>
            </a:r>
          </a:p>
        </p:txBody>
      </p:sp>
      <p:sp>
        <p:nvSpPr>
          <p:cNvPr id="6" name="TextBox 5"/>
          <p:cNvSpPr txBox="1"/>
          <p:nvPr/>
        </p:nvSpPr>
        <p:spPr>
          <a:xfrm>
            <a:off x="4918841" y="57550"/>
            <a:ext cx="3612594" cy="830997"/>
          </a:xfrm>
          <a:prstGeom prst="rect">
            <a:avLst/>
          </a:prstGeom>
          <a:noFill/>
        </p:spPr>
        <p:txBody>
          <a:bodyPr wrap="square" rtlCol="0">
            <a:spAutoFit/>
          </a:bodyPr>
          <a:lstStyle/>
          <a:p>
            <a:r>
              <a:rPr lang="en-US" sz="4800" dirty="0"/>
              <a:t>Bondservants</a:t>
            </a:r>
          </a:p>
        </p:txBody>
      </p:sp>
      <p:sp>
        <p:nvSpPr>
          <p:cNvPr id="3" name="TextBox 2"/>
          <p:cNvSpPr txBox="1"/>
          <p:nvPr/>
        </p:nvSpPr>
        <p:spPr>
          <a:xfrm>
            <a:off x="224298" y="914411"/>
            <a:ext cx="3191762" cy="830997"/>
          </a:xfrm>
          <a:prstGeom prst="rect">
            <a:avLst/>
          </a:prstGeom>
          <a:noFill/>
        </p:spPr>
        <p:txBody>
          <a:bodyPr wrap="square" rtlCol="0">
            <a:spAutoFit/>
          </a:bodyPr>
          <a:lstStyle/>
          <a:p>
            <a:r>
              <a:rPr lang="en-US" sz="2400" i="1" dirty="0"/>
              <a:t>Unhealthy focus on material riches</a:t>
            </a:r>
          </a:p>
        </p:txBody>
      </p:sp>
      <p:sp>
        <p:nvSpPr>
          <p:cNvPr id="8" name="TextBox 7"/>
          <p:cNvSpPr txBox="1"/>
          <p:nvPr/>
        </p:nvSpPr>
        <p:spPr>
          <a:xfrm>
            <a:off x="5733702" y="914411"/>
            <a:ext cx="3191762" cy="830997"/>
          </a:xfrm>
          <a:prstGeom prst="rect">
            <a:avLst/>
          </a:prstGeom>
          <a:noFill/>
        </p:spPr>
        <p:txBody>
          <a:bodyPr wrap="square" rtlCol="0">
            <a:spAutoFit/>
          </a:bodyPr>
          <a:lstStyle/>
          <a:p>
            <a:pPr algn="r"/>
            <a:r>
              <a:rPr lang="en-US" sz="2400" i="1" dirty="0"/>
              <a:t>Unhealthy focus on material riches</a:t>
            </a:r>
            <a:endParaRPr lang="en-US" sz="2400" dirty="0"/>
          </a:p>
        </p:txBody>
      </p:sp>
      <p:sp>
        <p:nvSpPr>
          <p:cNvPr id="10" name="TextBox 9"/>
          <p:cNvSpPr txBox="1"/>
          <p:nvPr/>
        </p:nvSpPr>
        <p:spPr>
          <a:xfrm>
            <a:off x="2976118" y="937419"/>
            <a:ext cx="3191762" cy="830997"/>
          </a:xfrm>
          <a:prstGeom prst="rect">
            <a:avLst/>
          </a:prstGeom>
          <a:noFill/>
        </p:spPr>
        <p:txBody>
          <a:bodyPr wrap="square" rtlCol="0">
            <a:spAutoFit/>
          </a:bodyPr>
          <a:lstStyle/>
          <a:p>
            <a:pPr algn="ctr"/>
            <a:r>
              <a:rPr lang="en-US" sz="2400" i="1" dirty="0"/>
              <a:t>Godliness with contentment</a:t>
            </a:r>
            <a:endParaRPr lang="en-US" sz="2200" i="1" dirty="0"/>
          </a:p>
        </p:txBody>
      </p:sp>
      <p:sp>
        <p:nvSpPr>
          <p:cNvPr id="4" name="TextBox 3">
            <a:extLst>
              <a:ext uri="{FF2B5EF4-FFF2-40B4-BE49-F238E27FC236}">
                <a16:creationId xmlns:a16="http://schemas.microsoft.com/office/drawing/2014/main" id="{706F4B83-A388-1043-A93D-2526622AAEA0}"/>
              </a:ext>
            </a:extLst>
          </p:cNvPr>
          <p:cNvSpPr txBox="1"/>
          <p:nvPr/>
        </p:nvSpPr>
        <p:spPr>
          <a:xfrm>
            <a:off x="2721142" y="3399621"/>
            <a:ext cx="3701713" cy="769441"/>
          </a:xfrm>
          <a:prstGeom prst="rect">
            <a:avLst/>
          </a:prstGeom>
          <a:noFill/>
        </p:spPr>
        <p:txBody>
          <a:bodyPr wrap="square" rtlCol="0">
            <a:spAutoFit/>
          </a:bodyPr>
          <a:lstStyle/>
          <a:p>
            <a:pPr algn="ctr"/>
            <a:r>
              <a:rPr lang="en-US" sz="2400" b="1" u="sng" dirty="0"/>
              <a:t>Investing in the Kingdom</a:t>
            </a:r>
          </a:p>
          <a:p>
            <a:pPr algn="ctr"/>
            <a:r>
              <a:rPr lang="en-US" sz="2000" dirty="0"/>
              <a:t>Doing eternal good</a:t>
            </a:r>
          </a:p>
        </p:txBody>
      </p:sp>
      <p:sp>
        <p:nvSpPr>
          <p:cNvPr id="26" name="TextBox 25">
            <a:extLst>
              <a:ext uri="{FF2B5EF4-FFF2-40B4-BE49-F238E27FC236}">
                <a16:creationId xmlns:a16="http://schemas.microsoft.com/office/drawing/2014/main" id="{9B993D5A-8180-5543-9BED-A3DCE9D60324}"/>
              </a:ext>
            </a:extLst>
          </p:cNvPr>
          <p:cNvSpPr txBox="1"/>
          <p:nvPr/>
        </p:nvSpPr>
        <p:spPr>
          <a:xfrm>
            <a:off x="2721141" y="1881093"/>
            <a:ext cx="3701713" cy="1384995"/>
          </a:xfrm>
          <a:prstGeom prst="rect">
            <a:avLst/>
          </a:prstGeom>
          <a:noFill/>
        </p:spPr>
        <p:txBody>
          <a:bodyPr wrap="square" rtlCol="0">
            <a:spAutoFit/>
          </a:bodyPr>
          <a:lstStyle/>
          <a:p>
            <a:pPr algn="ctr"/>
            <a:r>
              <a:rPr lang="en-US" sz="2400" b="1" u="sng" dirty="0"/>
              <a:t>Godliness</a:t>
            </a:r>
          </a:p>
          <a:p>
            <a:pPr algn="ctr"/>
            <a:r>
              <a:rPr lang="en-US" sz="2000" dirty="0"/>
              <a:t>Taking the things that matter to God, and making them matter to you. Pursuing Christ’s likeness</a:t>
            </a:r>
          </a:p>
        </p:txBody>
      </p:sp>
    </p:spTree>
    <p:extLst>
      <p:ext uri="{BB962C8B-B14F-4D97-AF65-F5344CB8AC3E}">
        <p14:creationId xmlns:p14="http://schemas.microsoft.com/office/powerpoint/2010/main" val="369939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P spid="8" grpId="0"/>
      <p:bldP spid="10" grpId="0"/>
      <p:bldP spid="4"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6:1-2a</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27076"/>
            <a:ext cx="8813590" cy="2943043"/>
          </a:xfrm>
        </p:spPr>
        <p:txBody>
          <a:bodyPr>
            <a:noAutofit/>
          </a:bodyPr>
          <a:lstStyle/>
          <a:p>
            <a:pPr marL="0" indent="0">
              <a:buNone/>
            </a:pPr>
            <a:r>
              <a:rPr lang="en-US" sz="2200" baseline="30000" dirty="0"/>
              <a:t>1</a:t>
            </a:r>
            <a:r>
              <a:rPr lang="en-US" sz="2200" dirty="0"/>
              <a:t>Let all who are under a yoke as bondservants regard their own masters as worthy of all honor, so that the name of God and the teaching may not be reviled. </a:t>
            </a:r>
            <a:r>
              <a:rPr lang="en-US" sz="2200" baseline="30000" dirty="0"/>
              <a:t>2</a:t>
            </a:r>
            <a:r>
              <a:rPr lang="en-US" sz="2200" dirty="0"/>
              <a:t>Those who have believing masters must not be disrespectful on the ground that they are brothers; rather they must serve all the better since those who benefit from their service are believers and beloved.</a:t>
            </a:r>
          </a:p>
        </p:txBody>
      </p:sp>
    </p:spTree>
    <p:extLst>
      <p:ext uri="{BB962C8B-B14F-4D97-AF65-F5344CB8AC3E}">
        <p14:creationId xmlns:p14="http://schemas.microsoft.com/office/powerpoint/2010/main" val="3446316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6:1-2a</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27076"/>
            <a:ext cx="8813590" cy="2943043"/>
          </a:xfrm>
        </p:spPr>
        <p:txBody>
          <a:bodyPr>
            <a:noAutofit/>
          </a:bodyPr>
          <a:lstStyle/>
          <a:p>
            <a:pPr marL="0" indent="0">
              <a:buNone/>
            </a:pPr>
            <a:r>
              <a:rPr lang="en-US" sz="2200" baseline="30000" dirty="0">
                <a:solidFill>
                  <a:srgbClr val="FF0000"/>
                </a:solidFill>
              </a:rPr>
              <a:t>1</a:t>
            </a:r>
            <a:r>
              <a:rPr lang="en-US" sz="2200" dirty="0">
                <a:solidFill>
                  <a:srgbClr val="FF0000"/>
                </a:solidFill>
              </a:rPr>
              <a:t>Let all who are under a yoke as bondservants </a:t>
            </a:r>
            <a:r>
              <a:rPr lang="en-US" sz="2200" dirty="0"/>
              <a:t>regard their own masters as worthy of all honor, so that the name of God and the teaching may not be reviled. </a:t>
            </a:r>
            <a:r>
              <a:rPr lang="en-US" sz="2200" baseline="30000" dirty="0"/>
              <a:t>2</a:t>
            </a:r>
            <a:r>
              <a:rPr lang="en-US" sz="2200" dirty="0"/>
              <a:t>Those who have believing masters must not be disrespectful on the ground that they are brothers; rather they must serve all the better since those who benefit from their service are believers and beloved.</a:t>
            </a:r>
          </a:p>
        </p:txBody>
      </p:sp>
    </p:spTree>
    <p:extLst>
      <p:ext uri="{BB962C8B-B14F-4D97-AF65-F5344CB8AC3E}">
        <p14:creationId xmlns:p14="http://schemas.microsoft.com/office/powerpoint/2010/main" val="2958072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6:1-2a</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27076"/>
            <a:ext cx="8813590" cy="2943043"/>
          </a:xfrm>
        </p:spPr>
        <p:txBody>
          <a:bodyPr>
            <a:noAutofit/>
          </a:bodyPr>
          <a:lstStyle/>
          <a:p>
            <a:pPr marL="0" indent="0">
              <a:buNone/>
            </a:pPr>
            <a:r>
              <a:rPr lang="en-US" sz="2200" baseline="30000" dirty="0"/>
              <a:t>1</a:t>
            </a:r>
            <a:r>
              <a:rPr lang="en-US" sz="2200" dirty="0"/>
              <a:t>Let all who are under a yoke as bondservants regard their own masters as worthy of all honor, </a:t>
            </a:r>
            <a:r>
              <a:rPr lang="en-US" sz="2200" u="sng" dirty="0">
                <a:solidFill>
                  <a:srgbClr val="FF0000"/>
                </a:solidFill>
              </a:rPr>
              <a:t>so that</a:t>
            </a:r>
            <a:r>
              <a:rPr lang="en-US" sz="2200" dirty="0">
                <a:solidFill>
                  <a:srgbClr val="FF0000"/>
                </a:solidFill>
              </a:rPr>
              <a:t> the name of God and the teaching may not be reviled. </a:t>
            </a:r>
            <a:r>
              <a:rPr lang="en-US" sz="2200" baseline="30000" dirty="0"/>
              <a:t>2</a:t>
            </a:r>
            <a:r>
              <a:rPr lang="en-US" sz="2200" dirty="0"/>
              <a:t>Those who have believing masters must not be disrespectful on the ground that they are brothers; rather they must serve all the better since those who benefit from their service are believers and beloved.</a:t>
            </a:r>
          </a:p>
        </p:txBody>
      </p:sp>
    </p:spTree>
    <p:extLst>
      <p:ext uri="{BB962C8B-B14F-4D97-AF65-F5344CB8AC3E}">
        <p14:creationId xmlns:p14="http://schemas.microsoft.com/office/powerpoint/2010/main" val="27963522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23600</TotalTime>
  <Words>2158</Words>
  <Application>Microsoft Office PowerPoint</Application>
  <PresentationFormat>On-screen Show (4:3)</PresentationFormat>
  <Paragraphs>189</Paragraphs>
  <Slides>35</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35</vt:i4>
      </vt:variant>
    </vt:vector>
  </HeadingPairs>
  <TitlesOfParts>
    <vt:vector size="43" baseType="lpstr">
      <vt:lpstr>Arial</vt:lpstr>
      <vt:lpstr>Calibri</vt:lpstr>
      <vt:lpstr>Calibri Light</vt:lpstr>
      <vt:lpstr>Tw Cen MT</vt:lpstr>
      <vt:lpstr>Ubuntu</vt:lpstr>
      <vt:lpstr>Office Theme</vt:lpstr>
      <vt:lpstr>8_Office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1 Timothy 6:1-2a</vt:lpstr>
      <vt:lpstr>1 Timothy 6:1-2a</vt:lpstr>
      <vt:lpstr>1 Timothy 6:1-2a</vt:lpstr>
      <vt:lpstr>PowerPoint Presentation</vt:lpstr>
      <vt:lpstr>1 Timothy 6:17-19</vt:lpstr>
      <vt:lpstr>1 Timothy 6:17-19</vt:lpstr>
      <vt:lpstr>1 Timothy 6:17-19</vt:lpstr>
      <vt:lpstr>1 Timothy 6:17-19</vt:lpstr>
      <vt:lpstr>1 Timothy 6:17-19</vt:lpstr>
      <vt:lpstr>PowerPoint Presentation</vt:lpstr>
      <vt:lpstr>1 Timothy 6:2b-10</vt:lpstr>
      <vt:lpstr>1 Timothy 6:2b-10</vt:lpstr>
      <vt:lpstr>1 Timothy 6:2b-10</vt:lpstr>
      <vt:lpstr>1 Timothy 6:2b-10</vt:lpstr>
      <vt:lpstr>PowerPoint Presentation</vt:lpstr>
      <vt:lpstr>Our Money Use Matters!</vt:lpstr>
      <vt:lpstr>Our Money Use Matters!</vt:lpstr>
      <vt:lpstr>Our Money Use Matters!</vt:lpstr>
      <vt:lpstr>Our Money Use Matters!</vt:lpstr>
      <vt:lpstr>Our Money Use Matters!</vt:lpstr>
      <vt:lpstr>Where to go from here?</vt:lpstr>
      <vt:lpstr>Where to go from here?</vt:lpstr>
      <vt:lpstr>Where to go from here?</vt:lpstr>
      <vt:lpstr>Where to go from here?</vt:lpstr>
      <vt:lpstr>Where to go from here?</vt:lpstr>
      <vt:lpstr>Where to go from here?</vt:lpstr>
      <vt:lpstr>Where to go from here?</vt:lpstr>
      <vt:lpstr>Where to go from here?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Tallgrass Church</dc:creator>
  <cp:lastModifiedBy>NEW HOPE COMMUNITY CHURCH</cp:lastModifiedBy>
  <cp:revision>327</cp:revision>
  <cp:lastPrinted>2018-07-22T19:51:09Z</cp:lastPrinted>
  <dcterms:created xsi:type="dcterms:W3CDTF">2018-04-05T21:46:16Z</dcterms:created>
  <dcterms:modified xsi:type="dcterms:W3CDTF">2018-10-22T16:55:02Z</dcterms:modified>
</cp:coreProperties>
</file>