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41"/>
  </p:notesMasterIdLst>
  <p:sldIdLst>
    <p:sldId id="982" r:id="rId3"/>
    <p:sldId id="862" r:id="rId4"/>
    <p:sldId id="292" r:id="rId5"/>
    <p:sldId id="293" r:id="rId6"/>
    <p:sldId id="730" r:id="rId7"/>
    <p:sldId id="936" r:id="rId8"/>
    <p:sldId id="937" r:id="rId9"/>
    <p:sldId id="938" r:id="rId10"/>
    <p:sldId id="940" r:id="rId11"/>
    <p:sldId id="939" r:id="rId12"/>
    <p:sldId id="941" r:id="rId13"/>
    <p:sldId id="943" r:id="rId14"/>
    <p:sldId id="971" r:id="rId15"/>
    <p:sldId id="945" r:id="rId16"/>
    <p:sldId id="951" r:id="rId17"/>
    <p:sldId id="952" r:id="rId18"/>
    <p:sldId id="953" r:id="rId19"/>
    <p:sldId id="950" r:id="rId20"/>
    <p:sldId id="954" r:id="rId21"/>
    <p:sldId id="955" r:id="rId22"/>
    <p:sldId id="956" r:id="rId23"/>
    <p:sldId id="972" r:id="rId24"/>
    <p:sldId id="957" r:id="rId25"/>
    <p:sldId id="978" r:id="rId26"/>
    <p:sldId id="979" r:id="rId27"/>
    <p:sldId id="1291" r:id="rId28"/>
    <p:sldId id="980" r:id="rId29"/>
    <p:sldId id="960" r:id="rId30"/>
    <p:sldId id="1293" r:id="rId31"/>
    <p:sldId id="1297" r:id="rId32"/>
    <p:sldId id="1298" r:id="rId33"/>
    <p:sldId id="923" r:id="rId34"/>
    <p:sldId id="916" r:id="rId35"/>
    <p:sldId id="974" r:id="rId36"/>
    <p:sldId id="975" r:id="rId37"/>
    <p:sldId id="976" r:id="rId38"/>
    <p:sldId id="263" r:id="rId39"/>
    <p:sldId id="977" r:id="rId40"/>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0" clrIdx="0">
    <p:extLst>
      <p:ext uri="{19B8F6BF-5375-455C-9EA6-DF929625EA0E}">
        <p15:presenceInfo xmlns:p15="http://schemas.microsoft.com/office/powerpoint/2012/main" userId="S-1-5-21-2124505720-279733675-172047067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780E"/>
    <a:srgbClr val="F1E8E0"/>
    <a:srgbClr val="25A0CB"/>
    <a:srgbClr val="7A002E"/>
    <a:srgbClr val="413217"/>
    <a:srgbClr val="342F24"/>
    <a:srgbClr val="78492C"/>
    <a:srgbClr val="B38939"/>
    <a:srgbClr val="854B1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53" autoAdjust="0"/>
    <p:restoredTop sz="94660"/>
  </p:normalViewPr>
  <p:slideViewPr>
    <p:cSldViewPr snapToGrid="0">
      <p:cViewPr varScale="1">
        <p:scale>
          <a:sx n="116" d="100"/>
          <a:sy n="116" d="100"/>
        </p:scale>
        <p:origin x="984"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t>10/1/2018</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10748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1166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26567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Rectangle 11"/>
          <p:cNvSpPr>
            <a:spLocks/>
          </p:cNvSpPr>
          <p:nvPr userDrawn="1"/>
        </p:nvSpPr>
        <p:spPr>
          <a:xfrm>
            <a:off x="-9526" y="0"/>
            <a:ext cx="9153526"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4" name="Rectangle 3"/>
          <p:cNvSpPr>
            <a:spLocks/>
          </p:cNvSpPr>
          <p:nvPr/>
        </p:nvSpPr>
        <p:spPr bwMode="white">
          <a:xfrm>
            <a:off x="0" y="5970589"/>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40" tIns="45720" rIns="91440" bIns="45720" anchor="ctr"/>
          <a:lstStyle/>
          <a:p>
            <a:pPr algn="ctr" defTabSz="914400">
              <a:defRPr>
                <a:uFillTx/>
              </a:defRPr>
            </a:pPr>
            <a:endParaRPr lang="en-US" dirty="0">
              <a:solidFill>
                <a:srgbClr val="FFFFFF"/>
              </a:solidFill>
            </a:endParaRPr>
          </a:p>
        </p:txBody>
      </p:sp>
      <p:sp>
        <p:nvSpPr>
          <p:cNvPr id="10" name="Footer Placeholder 16"/>
          <p:cNvSpPr>
            <a:spLocks noGrp="1"/>
          </p:cNvSpPr>
          <p:nvPr>
            <p:ph type="ftr" sz="quarter" idx="11"/>
          </p:nvPr>
        </p:nvSpPr>
        <p:spPr>
          <a:xfrm>
            <a:off x="2085976" y="236566"/>
            <a:ext cx="5867400" cy="365127"/>
          </a:xfrm>
          <a:prstGeom prst="rect">
            <a:avLst/>
          </a:prstGeom>
        </p:spPr>
        <p:txBody>
          <a:bodyPr/>
          <a:lstStyle>
            <a:lvl1pPr algn="r">
              <a:defRPr>
                <a:solidFill>
                  <a:schemeClr val="tx2"/>
                </a:solidFill>
                <a:uFillTx/>
              </a:defRPr>
            </a:lvl1pPr>
          </a:lstStyle>
          <a:p>
            <a:pPr defTabSz="914400" fontAlgn="base">
              <a:spcBef>
                <a:spcPct val="0"/>
              </a:spcBef>
              <a:spcAft>
                <a:spcPct val="0"/>
              </a:spcAft>
              <a:defRPr>
                <a:uFillTx/>
              </a:defRPr>
            </a:pPr>
            <a:endParaRPr lang="en-US">
              <a:solidFill>
                <a:srgbClr val="696464"/>
              </a:solidFill>
              <a:latin typeface="Arial" charset="0"/>
              <a:ea typeface="ＭＳ Ｐゴシック" pitchFamily="34" charset="-128"/>
              <a:cs typeface="Arial" charset="0"/>
            </a:endParaRPr>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uFillTx/>
              </a:defRPr>
            </a:lvl1pPr>
          </a:lstStyle>
          <a:p>
            <a:pPr defTabSz="914400" fontAlgn="base">
              <a:spcBef>
                <a:spcPct val="0"/>
              </a:spcBef>
              <a:spcAft>
                <a:spcPct val="0"/>
              </a:spcAft>
              <a:defRPr>
                <a:uFillTx/>
              </a:defRPr>
            </a:pPr>
            <a:fld id="{E7DE96C3-32BF-4159-8A2C-EECC659E65E7}" type="slidenum">
              <a:rPr lang="en-US">
                <a:solidFill>
                  <a:srgbClr val="696464"/>
                </a:solidFill>
                <a:latin typeface="Arial" charset="0"/>
                <a:ea typeface="ＭＳ Ｐゴシック" pitchFamily="34" charset="-128"/>
                <a:cs typeface="Arial" charset="0"/>
              </a:rPr>
              <a:pPr defTabSz="914400" fontAlgn="base">
                <a:spcBef>
                  <a:spcPct val="0"/>
                </a:spcBef>
                <a:spcAft>
                  <a:spcPct val="0"/>
                </a:spcAft>
                <a:defRPr>
                  <a:uFillTx/>
                </a:defRPr>
              </a:pPr>
              <a:t>‹#›</a:t>
            </a:fld>
            <a:endParaRPr lang="en-US">
              <a:solidFill>
                <a:srgbClr val="696464"/>
              </a:solidFill>
              <a:latin typeface="Arial" charset="0"/>
              <a:ea typeface="ＭＳ Ｐゴシック" pitchFamily="34" charset="-128"/>
              <a:cs typeface="Arial" charset="0"/>
            </a:endParaRPr>
          </a:p>
        </p:txBody>
      </p:sp>
      <p:sp>
        <p:nvSpPr>
          <p:cNvPr id="8" name="Title 7"/>
          <p:cNvSpPr>
            <a:spLocks noGrp="1"/>
          </p:cNvSpPr>
          <p:nvPr>
            <p:ph type="ctrTitle" hasCustomPrompt="1"/>
          </p:nvPr>
        </p:nvSpPr>
        <p:spPr>
          <a:xfrm>
            <a:off x="685800" y="4041843"/>
            <a:ext cx="8077200" cy="2092257"/>
          </a:xfrm>
          <a:prstGeom prst="rect">
            <a:avLst/>
          </a:prstGeom>
        </p:spPr>
        <p:txBody>
          <a:bodyPr anchor="b"/>
          <a:lstStyle>
            <a:lvl1pPr>
              <a:defRPr sz="7000" cap="all" baseline="0">
                <a:solidFill>
                  <a:schemeClr val="tx1"/>
                </a:solidFill>
                <a:uFillTx/>
              </a:defRPr>
            </a:lvl1pPr>
          </a:lstStyle>
          <a:p>
            <a:r>
              <a:rPr lang="en-US" dirty="0">
                <a:uFillTx/>
              </a:rPr>
              <a:t>Click to edit TITLE</a:t>
            </a:r>
          </a:p>
        </p:txBody>
      </p:sp>
    </p:spTree>
    <p:extLst>
      <p:ext uri="{BB962C8B-B14F-4D97-AF65-F5344CB8AC3E}">
        <p14:creationId xmlns:p14="http://schemas.microsoft.com/office/powerpoint/2010/main" val="339309492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131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ADCFE2-C9D0-4AE0-B544-5325F537659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9" name="Rectangle 8">
            <a:extLst>
              <a:ext uri="{FF2B5EF4-FFF2-40B4-BE49-F238E27FC236}">
                <a16:creationId xmlns:a16="http://schemas.microsoft.com/office/drawing/2014/main" id="{27FD6E0A-F623-4264-A47E-1AFC0B5F0227}"/>
              </a:ext>
            </a:extLst>
          </p:cNvPr>
          <p:cNvSpPr/>
          <p:nvPr userDrawn="1"/>
        </p:nvSpPr>
        <p:spPr>
          <a:xfrm>
            <a:off x="-205099" y="171691"/>
            <a:ext cx="9460889" cy="107698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F3D58B6-739D-4C03-BE4D-B8B8A79C0591}"/>
              </a:ext>
            </a:extLst>
          </p:cNvPr>
          <p:cNvSpPr>
            <a:spLocks noGrp="1"/>
          </p:cNvSpPr>
          <p:nvPr>
            <p:ph type="title"/>
          </p:nvPr>
        </p:nvSpPr>
        <p:spPr>
          <a:xfrm>
            <a:off x="202224" y="67009"/>
            <a:ext cx="8830682" cy="1325563"/>
          </a:xfrm>
        </p:spPr>
        <p:txBody>
          <a:bodyPr/>
          <a:lstStyle>
            <a:lvl1pPr>
              <a:defRPr b="0" cap="all" baseline="0">
                <a:solidFill>
                  <a:schemeClr val="bg1"/>
                </a:solidFill>
                <a:latin typeface="Tw Cen MT" panose="020B0602020104020603" pitchFamily="34" charset="0"/>
              </a:defRPr>
            </a:lvl1pPr>
          </a:lstStyle>
          <a:p>
            <a:r>
              <a:rPr lang="en-US" dirty="0"/>
              <a:t>Click to edit Master title style</a:t>
            </a:r>
          </a:p>
        </p:txBody>
      </p:sp>
      <p:sp>
        <p:nvSpPr>
          <p:cNvPr id="11" name="Rectangle 10">
            <a:extLst>
              <a:ext uri="{FF2B5EF4-FFF2-40B4-BE49-F238E27FC236}">
                <a16:creationId xmlns:a16="http://schemas.microsoft.com/office/drawing/2014/main" id="{099FFF2D-EBEC-4901-B3D4-3F5223EA7DFB}"/>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17622F7B-EE07-4788-B5A8-B42B48121635}"/>
              </a:ext>
            </a:extLst>
          </p:cNvPr>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478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37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683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499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099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42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AA60F2-5FC0-42EF-8B9C-8164E02BFD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808" y="1558"/>
            <a:ext cx="9138228" cy="6854883"/>
          </a:xfrm>
          <a:prstGeom prst="rect">
            <a:avLst/>
          </a:prstGeom>
          <a:noFill/>
        </p:spPr>
      </p:pic>
      <p:sp>
        <p:nvSpPr>
          <p:cNvPr id="10" name="Rectangle 9">
            <a:extLst>
              <a:ext uri="{FF2B5EF4-FFF2-40B4-BE49-F238E27FC236}">
                <a16:creationId xmlns:a16="http://schemas.microsoft.com/office/drawing/2014/main" id="{F8E24EE3-F3B6-47DE-8ACD-77BE788A9E84}"/>
              </a:ext>
            </a:extLst>
          </p:cNvPr>
          <p:cNvSpPr/>
          <p:nvPr userDrawn="1"/>
        </p:nvSpPr>
        <p:spPr>
          <a:xfrm>
            <a:off x="-205099" y="171691"/>
            <a:ext cx="9460889" cy="1076980"/>
          </a:xfrm>
          <a:prstGeom prst="rect">
            <a:avLst/>
          </a:prstGeom>
          <a:solidFill>
            <a:schemeClr val="tx1">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2224" y="67009"/>
            <a:ext cx="8830682" cy="1325563"/>
          </a:xfrm>
        </p:spPr>
        <p:txBody>
          <a:bodyPr>
            <a:noAutofit/>
          </a:bodyPr>
          <a:lstStyle>
            <a:lvl1pPr>
              <a:defRPr sz="5500" b="0" cap="all" baseline="0">
                <a:solidFill>
                  <a:schemeClr val="bg1"/>
                </a:solidFill>
                <a:effectLst/>
                <a:latin typeface="Tw Cen MT" panose="020B0602020104020603" pitchFamily="34" charset="0"/>
              </a:defRPr>
            </a:lvl1pPr>
          </a:lstStyle>
          <a:p>
            <a:r>
              <a:rPr lang="en-US" dirty="0"/>
              <a:t>Click to edit Master title</a:t>
            </a:r>
          </a:p>
        </p:txBody>
      </p:sp>
      <p:sp>
        <p:nvSpPr>
          <p:cNvPr id="9" name="Rectangle 8">
            <a:extLst>
              <a:ext uri="{FF2B5EF4-FFF2-40B4-BE49-F238E27FC236}">
                <a16:creationId xmlns:a16="http://schemas.microsoft.com/office/drawing/2014/main" id="{F9526E21-7597-4FAF-8C0F-D966064266FF}"/>
              </a:ext>
            </a:extLst>
          </p:cNvPr>
          <p:cNvSpPr/>
          <p:nvPr userDrawn="1"/>
        </p:nvSpPr>
        <p:spPr>
          <a:xfrm>
            <a:off x="128186" y="1387687"/>
            <a:ext cx="8904719" cy="533379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2224" y="1531588"/>
            <a:ext cx="8813590" cy="51898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F4CEE4-815D-451B-96FB-9D21C7BDC208}" type="datetimeFigureOut">
              <a:rPr lang="en-US" smtClean="0"/>
              <a:t>10/1/2018</a:t>
            </a:fld>
            <a:endParaRPr lang="en-US"/>
          </a:p>
        </p:txBody>
      </p:sp>
    </p:spTree>
    <p:extLst>
      <p:ext uri="{BB962C8B-B14F-4D97-AF65-F5344CB8AC3E}">
        <p14:creationId xmlns:p14="http://schemas.microsoft.com/office/powerpoint/2010/main" val="40703097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147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49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37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06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2388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95544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30616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6243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20213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150224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1CC3-A8E7-4F19-8CD2-690251C65ABA}" type="slidenum">
              <a:rPr lang="en-US" smtClean="0"/>
              <a:t>‹#›</a:t>
            </a:fld>
            <a:endParaRPr lang="en-US"/>
          </a:p>
        </p:txBody>
      </p:sp>
    </p:spTree>
    <p:extLst>
      <p:ext uri="{BB962C8B-B14F-4D97-AF65-F5344CB8AC3E}">
        <p14:creationId xmlns:p14="http://schemas.microsoft.com/office/powerpoint/2010/main" val="347211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t>10/1/2018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t>‹#›</a:t>
            </a:fld>
            <a:endParaRPr lang="en-US"/>
          </a:p>
        </p:txBody>
      </p:sp>
    </p:spTree>
    <p:extLst>
      <p:ext uri="{BB962C8B-B14F-4D97-AF65-F5344CB8AC3E}">
        <p14:creationId xmlns:p14="http://schemas.microsoft.com/office/powerpoint/2010/main" val="1251886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10/1/2018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2424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2407-F046-4880-952C-79B2E8FF44FD}"/>
              </a:ext>
            </a:extLst>
          </p:cNvPr>
          <p:cNvSpPr>
            <a:spLocks noGrp="1"/>
          </p:cNvSpPr>
          <p:nvPr>
            <p:ph type="title"/>
          </p:nvPr>
        </p:nvSpPr>
        <p:spPr/>
        <p:txBody>
          <a:bodyPr/>
          <a:lstStyle/>
          <a:p>
            <a:endParaRPr lang="en-US"/>
          </a:p>
        </p:txBody>
      </p:sp>
      <p:sp>
        <p:nvSpPr>
          <p:cNvPr id="6" name="Rectangle 5">
            <a:extLst>
              <a:ext uri="{FF2B5EF4-FFF2-40B4-BE49-F238E27FC236}">
                <a16:creationId xmlns:a16="http://schemas.microsoft.com/office/drawing/2014/main" id="{C418CDB7-B217-438D-9B6C-41A9FCA88205}"/>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702C89C-41F9-4C96-8CB5-95E3A20146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7392" y="224286"/>
            <a:ext cx="8169215" cy="6126911"/>
          </a:xfrm>
        </p:spPr>
      </p:pic>
    </p:spTree>
    <p:extLst>
      <p:ext uri="{BB962C8B-B14F-4D97-AF65-F5344CB8AC3E}">
        <p14:creationId xmlns:p14="http://schemas.microsoft.com/office/powerpoint/2010/main" val="160446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a:t>
            </a:r>
            <a:r>
              <a:rPr lang="en-US" dirty="0">
                <a:highlight>
                  <a:srgbClr val="FFFF00"/>
                </a:highlight>
              </a:rPr>
              <a:t>overseer</a:t>
            </a:r>
            <a:r>
              <a:rPr lang="en-US" dirty="0"/>
              <a:t>,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t>Deacons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
        <p:nvSpPr>
          <p:cNvPr id="4" name="Rounded Rectangle 6">
            <a:extLst>
              <a:ext uri="{FF2B5EF4-FFF2-40B4-BE49-F238E27FC236}">
                <a16:creationId xmlns:a16="http://schemas.microsoft.com/office/drawing/2014/main" id="{BABDE2E3-39D2-48B8-8D90-F157CDF8D2FC}"/>
              </a:ext>
            </a:extLst>
          </p:cNvPr>
          <p:cNvSpPr/>
          <p:nvPr/>
        </p:nvSpPr>
        <p:spPr>
          <a:xfrm>
            <a:off x="1883664" y="4800600"/>
            <a:ext cx="7058112" cy="179383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5000" dirty="0"/>
              <a:t>synonymous with “elder”</a:t>
            </a:r>
            <a:br>
              <a:rPr lang="en-US" sz="5500" dirty="0"/>
            </a:br>
            <a:r>
              <a:rPr lang="en-US" sz="4400" i="1" dirty="0"/>
              <a:t>“</a:t>
            </a:r>
            <a:r>
              <a:rPr lang="en-US" sz="4400" i="1" dirty="0" err="1"/>
              <a:t>presbyteros</a:t>
            </a:r>
            <a:r>
              <a:rPr lang="en-US" sz="4400" i="1" dirty="0"/>
              <a:t>” (Titus 1:6-7)</a:t>
            </a:r>
          </a:p>
        </p:txBody>
      </p:sp>
    </p:spTree>
    <p:extLst>
      <p:ext uri="{BB962C8B-B14F-4D97-AF65-F5344CB8AC3E}">
        <p14:creationId xmlns:p14="http://schemas.microsoft.com/office/powerpoint/2010/main" val="419784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overseer,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highlight>
                  <a:srgbClr val="FFFF00"/>
                </a:highlight>
              </a:rPr>
              <a:t>Deacons</a:t>
            </a:r>
            <a:r>
              <a:rPr lang="en-US" dirty="0"/>
              <a:t>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Tree>
    <p:extLst>
      <p:ext uri="{BB962C8B-B14F-4D97-AF65-F5344CB8AC3E}">
        <p14:creationId xmlns:p14="http://schemas.microsoft.com/office/powerpoint/2010/main" val="96058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overseer,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highlight>
                  <a:srgbClr val="FFFF00"/>
                </a:highlight>
              </a:rPr>
              <a:t>Deacons</a:t>
            </a:r>
            <a:r>
              <a:rPr lang="en-US" dirty="0"/>
              <a:t>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
        <p:nvSpPr>
          <p:cNvPr id="4" name="Rounded Rectangle 6">
            <a:extLst>
              <a:ext uri="{FF2B5EF4-FFF2-40B4-BE49-F238E27FC236}">
                <a16:creationId xmlns:a16="http://schemas.microsoft.com/office/drawing/2014/main" id="{BABDE2E3-39D2-48B8-8D90-F157CDF8D2FC}"/>
              </a:ext>
            </a:extLst>
          </p:cNvPr>
          <p:cNvSpPr/>
          <p:nvPr/>
        </p:nvSpPr>
        <p:spPr>
          <a:xfrm>
            <a:off x="2359152" y="4800600"/>
            <a:ext cx="6424971" cy="179383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5500" i="1"/>
              <a:t>“diakonous”</a:t>
            </a:r>
          </a:p>
          <a:p>
            <a:pPr marL="0" lvl="1" algn="ctr"/>
            <a:r>
              <a:rPr lang="en-US" sz="4400" i="1"/>
              <a:t>servant, minister</a:t>
            </a:r>
            <a:endParaRPr lang="en-US" sz="4400" i="1" dirty="0"/>
          </a:p>
        </p:txBody>
      </p:sp>
    </p:spTree>
    <p:extLst>
      <p:ext uri="{BB962C8B-B14F-4D97-AF65-F5344CB8AC3E}">
        <p14:creationId xmlns:p14="http://schemas.microsoft.com/office/powerpoint/2010/main" val="2696577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1) … have official leaders</a:t>
            </a:r>
          </a:p>
        </p:txBody>
      </p:sp>
    </p:spTree>
    <p:extLst>
      <p:ext uri="{BB962C8B-B14F-4D97-AF65-F5344CB8AC3E}">
        <p14:creationId xmlns:p14="http://schemas.microsoft.com/office/powerpoint/2010/main" val="225613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1) … have official leaders</a:t>
            </a:r>
          </a:p>
        </p:txBody>
      </p:sp>
      <p:pic>
        <p:nvPicPr>
          <p:cNvPr id="5" name="Picture 4">
            <a:extLst>
              <a:ext uri="{FF2B5EF4-FFF2-40B4-BE49-F238E27FC236}">
                <a16:creationId xmlns:a16="http://schemas.microsoft.com/office/drawing/2014/main" id="{BF8E3FA4-5931-4F3D-AA74-135D41387B85}"/>
              </a:ext>
            </a:extLst>
          </p:cNvPr>
          <p:cNvPicPr>
            <a:picLocks noChangeAspect="1"/>
          </p:cNvPicPr>
          <p:nvPr/>
        </p:nvPicPr>
        <p:blipFill rotWithShape="1">
          <a:blip r:embed="rId2">
            <a:extLst>
              <a:ext uri="{28A0092B-C50C-407E-A947-70E740481C1C}">
                <a14:useLocalDpi xmlns:a14="http://schemas.microsoft.com/office/drawing/2010/main" val="0"/>
              </a:ext>
            </a:extLst>
          </a:blip>
          <a:srcRect t="3622"/>
          <a:stretch/>
        </p:blipFill>
        <p:spPr>
          <a:xfrm>
            <a:off x="2743200" y="2157984"/>
            <a:ext cx="6198576" cy="4480560"/>
          </a:xfrm>
          <a:prstGeom prst="rect">
            <a:avLst/>
          </a:prstGeom>
        </p:spPr>
      </p:pic>
    </p:spTree>
    <p:extLst>
      <p:ext uri="{BB962C8B-B14F-4D97-AF65-F5344CB8AC3E}">
        <p14:creationId xmlns:p14="http://schemas.microsoft.com/office/powerpoint/2010/main" val="380132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1) … have official leaders</a:t>
            </a:r>
          </a:p>
        </p:txBody>
      </p:sp>
      <p:sp>
        <p:nvSpPr>
          <p:cNvPr id="6" name="Rounded Rectangle 6">
            <a:extLst>
              <a:ext uri="{FF2B5EF4-FFF2-40B4-BE49-F238E27FC236}">
                <a16:creationId xmlns:a16="http://schemas.microsoft.com/office/drawing/2014/main" id="{055BCCA4-9181-4EBA-AE01-D07EB3E8AA3E}"/>
              </a:ext>
            </a:extLst>
          </p:cNvPr>
          <p:cNvSpPr/>
          <p:nvPr/>
        </p:nvSpPr>
        <p:spPr>
          <a:xfrm>
            <a:off x="146475" y="2113242"/>
            <a:ext cx="3154510" cy="319027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u="sng" dirty="0"/>
              <a:t>1 Timothy 3:1</a:t>
            </a:r>
            <a:r>
              <a:rPr lang="en-US" sz="2600" dirty="0"/>
              <a:t> </a:t>
            </a:r>
            <a:br>
              <a:rPr lang="en-US" sz="2600" dirty="0"/>
            </a:br>
            <a:r>
              <a:rPr lang="en-US" sz="2600" dirty="0"/>
              <a:t>The saying is trustworthy: </a:t>
            </a:r>
            <a:br>
              <a:rPr lang="en-US" sz="2600" dirty="0"/>
            </a:br>
            <a:r>
              <a:rPr lang="en-US" sz="2600" dirty="0"/>
              <a:t>If anyone aspires to the office of overseer, he desires a noble task.</a:t>
            </a:r>
          </a:p>
        </p:txBody>
      </p:sp>
    </p:spTree>
    <p:extLst>
      <p:ext uri="{BB962C8B-B14F-4D97-AF65-F5344CB8AC3E}">
        <p14:creationId xmlns:p14="http://schemas.microsoft.com/office/powerpoint/2010/main" val="4056169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1) … have official leaders</a:t>
            </a:r>
          </a:p>
        </p:txBody>
      </p:sp>
      <p:sp>
        <p:nvSpPr>
          <p:cNvPr id="5" name="Rounded Rectangle 6">
            <a:extLst>
              <a:ext uri="{FF2B5EF4-FFF2-40B4-BE49-F238E27FC236}">
                <a16:creationId xmlns:a16="http://schemas.microsoft.com/office/drawing/2014/main" id="{4FB55202-9DD0-487B-8C18-4F15C96D0C8F}"/>
              </a:ext>
            </a:extLst>
          </p:cNvPr>
          <p:cNvSpPr/>
          <p:nvPr/>
        </p:nvSpPr>
        <p:spPr>
          <a:xfrm>
            <a:off x="3355848" y="2075688"/>
            <a:ext cx="5659965" cy="4572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500" dirty="0"/>
              <a:t>“(The house church must be) gathering under the Headship of Jesus Christ without a clergy, where the members know one another deeply and are experiencing a depth in Christ, where decisions are made by the community, and where every member functions in the meetings without any (person) controlling, directing, facilitating, or dominating . . .”   </a:t>
            </a:r>
            <a:r>
              <a:rPr lang="en-US" sz="2000" i="1" dirty="0"/>
              <a:t>-- Frank Viola, “Rethinking the Five-Fold Ministry.”</a:t>
            </a:r>
          </a:p>
        </p:txBody>
      </p:sp>
      <p:sp>
        <p:nvSpPr>
          <p:cNvPr id="6" name="Rounded Rectangle 6">
            <a:extLst>
              <a:ext uri="{FF2B5EF4-FFF2-40B4-BE49-F238E27FC236}">
                <a16:creationId xmlns:a16="http://schemas.microsoft.com/office/drawing/2014/main" id="{055BCCA4-9181-4EBA-AE01-D07EB3E8AA3E}"/>
              </a:ext>
            </a:extLst>
          </p:cNvPr>
          <p:cNvSpPr/>
          <p:nvPr/>
        </p:nvSpPr>
        <p:spPr>
          <a:xfrm>
            <a:off x="146475" y="2113242"/>
            <a:ext cx="3154510" cy="319027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u="sng" dirty="0"/>
              <a:t>1 Timothy 3:1</a:t>
            </a:r>
            <a:r>
              <a:rPr lang="en-US" sz="2600" dirty="0"/>
              <a:t> </a:t>
            </a:r>
            <a:br>
              <a:rPr lang="en-US" sz="2600" dirty="0"/>
            </a:br>
            <a:r>
              <a:rPr lang="en-US" sz="2600" dirty="0"/>
              <a:t>The saying is trustworthy: </a:t>
            </a:r>
            <a:br>
              <a:rPr lang="en-US" sz="2600" dirty="0"/>
            </a:br>
            <a:r>
              <a:rPr lang="en-US" sz="2600" dirty="0"/>
              <a:t>If anyone aspires to the office of overseer, he desires a noble task.</a:t>
            </a:r>
          </a:p>
        </p:txBody>
      </p:sp>
    </p:spTree>
    <p:extLst>
      <p:ext uri="{BB962C8B-B14F-4D97-AF65-F5344CB8AC3E}">
        <p14:creationId xmlns:p14="http://schemas.microsoft.com/office/powerpoint/2010/main" val="114036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1) … have official leaders</a:t>
            </a:r>
          </a:p>
        </p:txBody>
      </p:sp>
      <p:sp>
        <p:nvSpPr>
          <p:cNvPr id="5" name="Rounded Rectangle 6">
            <a:extLst>
              <a:ext uri="{FF2B5EF4-FFF2-40B4-BE49-F238E27FC236}">
                <a16:creationId xmlns:a16="http://schemas.microsoft.com/office/drawing/2014/main" id="{4FB55202-9DD0-487B-8C18-4F15C96D0C8F}"/>
              </a:ext>
            </a:extLst>
          </p:cNvPr>
          <p:cNvSpPr/>
          <p:nvPr/>
        </p:nvSpPr>
        <p:spPr>
          <a:xfrm>
            <a:off x="3355848" y="2075688"/>
            <a:ext cx="5659965" cy="45720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2500" dirty="0"/>
              <a:t>“(The house church must be) gathering under the Headship of Jesus Christ without a clergy, where the members know one another deeply and are experiencing a depth in Christ, where decisions are made by the community, and where every member functions in the meetings without any (person) controlling, directing, facilitating, or dominating . . .”   </a:t>
            </a:r>
            <a:r>
              <a:rPr lang="en-US" sz="2000" i="1" dirty="0"/>
              <a:t>-- Frank Viola, “Rethinking the Five-Fold Ministry.”</a:t>
            </a:r>
          </a:p>
        </p:txBody>
      </p:sp>
      <p:sp>
        <p:nvSpPr>
          <p:cNvPr id="6" name="Rounded Rectangle 6">
            <a:extLst>
              <a:ext uri="{FF2B5EF4-FFF2-40B4-BE49-F238E27FC236}">
                <a16:creationId xmlns:a16="http://schemas.microsoft.com/office/drawing/2014/main" id="{055BCCA4-9181-4EBA-AE01-D07EB3E8AA3E}"/>
              </a:ext>
            </a:extLst>
          </p:cNvPr>
          <p:cNvSpPr/>
          <p:nvPr/>
        </p:nvSpPr>
        <p:spPr>
          <a:xfrm>
            <a:off x="146475" y="2113242"/>
            <a:ext cx="3154510" cy="319027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u="sng" dirty="0"/>
              <a:t>1 Timothy 3:1</a:t>
            </a:r>
            <a:r>
              <a:rPr lang="en-US" sz="2600" dirty="0"/>
              <a:t> </a:t>
            </a:r>
            <a:br>
              <a:rPr lang="en-US" sz="2600" dirty="0"/>
            </a:br>
            <a:r>
              <a:rPr lang="en-US" sz="2600" dirty="0"/>
              <a:t>The saying is trustworthy: </a:t>
            </a:r>
            <a:br>
              <a:rPr lang="en-US" sz="2600" dirty="0"/>
            </a:br>
            <a:r>
              <a:rPr lang="en-US" sz="2600" dirty="0"/>
              <a:t>If anyone aspires to the office of overseer, he desires a noble task.</a:t>
            </a:r>
          </a:p>
        </p:txBody>
      </p:sp>
      <p:pic>
        <p:nvPicPr>
          <p:cNvPr id="7" name="Picture 2" descr="Image result for baby with the bathwater">
            <a:extLst>
              <a:ext uri="{FF2B5EF4-FFF2-40B4-BE49-F238E27FC236}">
                <a16:creationId xmlns:a16="http://schemas.microsoft.com/office/drawing/2014/main" id="{716353D3-F31D-495D-8632-3A0CBE8C2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168" y="2243997"/>
            <a:ext cx="5093208" cy="425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4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2) … value indigenous leadership</a:t>
            </a:r>
          </a:p>
          <a:p>
            <a:pPr marL="0" lvl="0" indent="0">
              <a:buNone/>
            </a:pPr>
            <a:endParaRPr lang="en-US" sz="3900" dirty="0"/>
          </a:p>
        </p:txBody>
      </p:sp>
    </p:spTree>
    <p:extLst>
      <p:ext uri="{BB962C8B-B14F-4D97-AF65-F5344CB8AC3E}">
        <p14:creationId xmlns:p14="http://schemas.microsoft.com/office/powerpoint/2010/main" val="2522724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2) … value indigenous leadership</a:t>
            </a:r>
          </a:p>
          <a:p>
            <a:pPr marL="0" lvl="0" indent="0">
              <a:buNone/>
            </a:pPr>
            <a:endParaRPr lang="en-US" sz="3900" dirty="0"/>
          </a:p>
        </p:txBody>
      </p:sp>
      <p:sp>
        <p:nvSpPr>
          <p:cNvPr id="4" name="Rounded Rectangle 6">
            <a:extLst>
              <a:ext uri="{FF2B5EF4-FFF2-40B4-BE49-F238E27FC236}">
                <a16:creationId xmlns:a16="http://schemas.microsoft.com/office/drawing/2014/main" id="{3E576E48-C488-44EC-9270-B320914AF02F}"/>
              </a:ext>
            </a:extLst>
          </p:cNvPr>
          <p:cNvSpPr/>
          <p:nvPr/>
        </p:nvSpPr>
        <p:spPr>
          <a:xfrm>
            <a:off x="388189" y="2450592"/>
            <a:ext cx="8315864" cy="272491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u="sng" dirty="0"/>
              <a:t>Titus 1:5</a:t>
            </a:r>
            <a:br>
              <a:rPr lang="en-US" sz="3300" u="sng" dirty="0"/>
            </a:br>
            <a:r>
              <a:rPr lang="en-US" sz="3300" dirty="0"/>
              <a:t>This is why I left you in Crete, so that you might put what remained into order, and appoint elders in every town as I directed you</a:t>
            </a:r>
          </a:p>
        </p:txBody>
      </p:sp>
    </p:spTree>
    <p:extLst>
      <p:ext uri="{BB962C8B-B14F-4D97-AF65-F5344CB8AC3E}">
        <p14:creationId xmlns:p14="http://schemas.microsoft.com/office/powerpoint/2010/main" val="416607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78B552-D962-4477-9E38-4645E81BCB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80" y="0"/>
            <a:ext cx="9141239" cy="6857142"/>
          </a:xfrm>
          <a:prstGeom prst="rect">
            <a:avLst/>
          </a:prstGeom>
        </p:spPr>
      </p:pic>
    </p:spTree>
    <p:extLst>
      <p:ext uri="{BB962C8B-B14F-4D97-AF65-F5344CB8AC3E}">
        <p14:creationId xmlns:p14="http://schemas.microsoft.com/office/powerpoint/2010/main" val="242216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3) … lead in teams</a:t>
            </a:r>
          </a:p>
          <a:p>
            <a:pPr marL="0" lvl="0" indent="0">
              <a:buNone/>
            </a:pPr>
            <a:endParaRPr lang="en-US" sz="3900" dirty="0"/>
          </a:p>
        </p:txBody>
      </p:sp>
    </p:spTree>
    <p:extLst>
      <p:ext uri="{BB962C8B-B14F-4D97-AF65-F5344CB8AC3E}">
        <p14:creationId xmlns:p14="http://schemas.microsoft.com/office/powerpoint/2010/main" val="293380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3) … lead in teams</a:t>
            </a:r>
          </a:p>
          <a:p>
            <a:pPr marL="0" lvl="0" indent="0">
              <a:buNone/>
            </a:pPr>
            <a:r>
              <a:rPr lang="en-US" u="sng" dirty="0">
                <a:solidFill>
                  <a:prstClr val="black"/>
                </a:solidFill>
              </a:rPr>
              <a:t>1 Timothy 3:</a:t>
            </a:r>
            <a:r>
              <a:rPr lang="en-US" b="1" baseline="30000" dirty="0">
                <a:solidFill>
                  <a:prstClr val="black"/>
                </a:solidFill>
              </a:rPr>
              <a:t> 1 </a:t>
            </a:r>
            <a:r>
              <a:rPr lang="en-US" dirty="0">
                <a:solidFill>
                  <a:prstClr val="black"/>
                </a:solidFill>
              </a:rPr>
              <a:t>The saying is trustworthy: If anyone aspires to the office of </a:t>
            </a:r>
            <a:r>
              <a:rPr lang="en-US" dirty="0">
                <a:solidFill>
                  <a:prstClr val="black"/>
                </a:solidFill>
                <a:highlight>
                  <a:srgbClr val="FFFF00"/>
                </a:highlight>
              </a:rPr>
              <a:t>overseer</a:t>
            </a:r>
            <a:r>
              <a:rPr lang="en-US" dirty="0">
                <a:solidFill>
                  <a:prstClr val="black"/>
                </a:solidFill>
              </a:rPr>
              <a:t>, he desires a noble task. </a:t>
            </a:r>
            <a:br>
              <a:rPr lang="en-US" dirty="0">
                <a:solidFill>
                  <a:prstClr val="black"/>
                </a:solidFill>
              </a:rPr>
            </a:br>
            <a:r>
              <a:rPr lang="en-US" b="1" baseline="30000" dirty="0">
                <a:solidFill>
                  <a:prstClr val="black"/>
                </a:solidFill>
              </a:rPr>
              <a:t>2 </a:t>
            </a:r>
            <a:r>
              <a:rPr lang="en-US" dirty="0">
                <a:solidFill>
                  <a:prstClr val="black"/>
                </a:solidFill>
              </a:rPr>
              <a:t>Therefore an </a:t>
            </a:r>
            <a:r>
              <a:rPr lang="en-US" dirty="0">
                <a:solidFill>
                  <a:prstClr val="black"/>
                </a:solidFill>
                <a:highlight>
                  <a:srgbClr val="FFFF00"/>
                </a:highlight>
              </a:rPr>
              <a:t>overseer</a:t>
            </a:r>
            <a:r>
              <a:rPr lang="en-US" dirty="0">
                <a:solidFill>
                  <a:prstClr val="black"/>
                </a:solidFill>
              </a:rPr>
              <a:t> must be above reproach, the husband of one wife, sober-minded, self-controlled, respectable, hospitable, able to teach </a:t>
            </a:r>
            <a:r>
              <a:rPr lang="en-US" b="1" dirty="0">
                <a:solidFill>
                  <a:prstClr val="black"/>
                </a:solidFill>
              </a:rPr>
              <a:t>…</a:t>
            </a:r>
          </a:p>
          <a:p>
            <a:pPr marL="0" lvl="0" indent="0">
              <a:buNone/>
            </a:pPr>
            <a:endParaRPr lang="en-US" sz="3900" dirty="0"/>
          </a:p>
        </p:txBody>
      </p:sp>
    </p:spTree>
    <p:extLst>
      <p:ext uri="{BB962C8B-B14F-4D97-AF65-F5344CB8AC3E}">
        <p14:creationId xmlns:p14="http://schemas.microsoft.com/office/powerpoint/2010/main" val="69266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sz="3900" cap="all" dirty="0"/>
              <a:t>3) … lead in teams</a:t>
            </a:r>
          </a:p>
          <a:p>
            <a:pPr marL="0" lvl="0" indent="0">
              <a:buNone/>
            </a:pPr>
            <a:r>
              <a:rPr lang="en-US" u="sng" dirty="0">
                <a:solidFill>
                  <a:prstClr val="black"/>
                </a:solidFill>
              </a:rPr>
              <a:t>1 Timothy 3:</a:t>
            </a:r>
            <a:r>
              <a:rPr lang="en-US" b="1" baseline="30000" dirty="0">
                <a:solidFill>
                  <a:prstClr val="black"/>
                </a:solidFill>
              </a:rPr>
              <a:t> 1 </a:t>
            </a:r>
            <a:r>
              <a:rPr lang="en-US" dirty="0">
                <a:solidFill>
                  <a:prstClr val="black"/>
                </a:solidFill>
              </a:rPr>
              <a:t>The saying is trustworthy: If anyone aspires to the office of </a:t>
            </a:r>
            <a:r>
              <a:rPr lang="en-US" dirty="0">
                <a:solidFill>
                  <a:prstClr val="black"/>
                </a:solidFill>
                <a:highlight>
                  <a:srgbClr val="FFFF00"/>
                </a:highlight>
              </a:rPr>
              <a:t>overseer</a:t>
            </a:r>
            <a:r>
              <a:rPr lang="en-US" dirty="0">
                <a:solidFill>
                  <a:prstClr val="black"/>
                </a:solidFill>
              </a:rPr>
              <a:t>, he desires a noble task. </a:t>
            </a:r>
            <a:br>
              <a:rPr lang="en-US" dirty="0">
                <a:solidFill>
                  <a:prstClr val="black"/>
                </a:solidFill>
              </a:rPr>
            </a:br>
            <a:r>
              <a:rPr lang="en-US" b="1" baseline="30000" dirty="0">
                <a:solidFill>
                  <a:prstClr val="black"/>
                </a:solidFill>
              </a:rPr>
              <a:t>2 </a:t>
            </a:r>
            <a:r>
              <a:rPr lang="en-US" dirty="0">
                <a:solidFill>
                  <a:prstClr val="black"/>
                </a:solidFill>
              </a:rPr>
              <a:t>Therefore an </a:t>
            </a:r>
            <a:r>
              <a:rPr lang="en-US" dirty="0">
                <a:solidFill>
                  <a:prstClr val="black"/>
                </a:solidFill>
                <a:highlight>
                  <a:srgbClr val="FFFF00"/>
                </a:highlight>
              </a:rPr>
              <a:t>overseer</a:t>
            </a:r>
            <a:r>
              <a:rPr lang="en-US" dirty="0">
                <a:solidFill>
                  <a:prstClr val="black"/>
                </a:solidFill>
              </a:rPr>
              <a:t> must be above reproach, the husband of one wife, sober-minded, self-controlled, respectable, hospitable, able to teach </a:t>
            </a:r>
            <a:r>
              <a:rPr lang="en-US" b="1" dirty="0">
                <a:solidFill>
                  <a:prstClr val="black"/>
                </a:solidFill>
              </a:rPr>
              <a:t>…</a:t>
            </a:r>
          </a:p>
          <a:p>
            <a:pPr marL="0" lvl="0" indent="0">
              <a:buNone/>
            </a:pPr>
            <a:endParaRPr lang="en-US" sz="3900" dirty="0"/>
          </a:p>
        </p:txBody>
      </p:sp>
      <p:sp>
        <p:nvSpPr>
          <p:cNvPr id="5" name="Rounded Rectangle 6">
            <a:extLst>
              <a:ext uri="{FF2B5EF4-FFF2-40B4-BE49-F238E27FC236}">
                <a16:creationId xmlns:a16="http://schemas.microsoft.com/office/drawing/2014/main" id="{891AA832-3569-47A9-9EBA-79E1020BB04B}"/>
              </a:ext>
            </a:extLst>
          </p:cNvPr>
          <p:cNvSpPr/>
          <p:nvPr/>
        </p:nvSpPr>
        <p:spPr>
          <a:xfrm>
            <a:off x="193678" y="4407408"/>
            <a:ext cx="8830681" cy="199339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u="sng" dirty="0"/>
              <a:t>Titus 1:5</a:t>
            </a:r>
            <a:r>
              <a:rPr lang="en-US" sz="3300" dirty="0"/>
              <a:t> This is why I left you in Crete, so that you might put what remained into order, and appoint elders in every town as I directed you</a:t>
            </a:r>
          </a:p>
        </p:txBody>
      </p:sp>
    </p:spTree>
    <p:extLst>
      <p:ext uri="{BB962C8B-B14F-4D97-AF65-F5344CB8AC3E}">
        <p14:creationId xmlns:p14="http://schemas.microsoft.com/office/powerpoint/2010/main" val="264678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531588"/>
            <a:ext cx="8941776" cy="5189888"/>
          </a:xfrm>
        </p:spPr>
        <p:txBody>
          <a:bodyPr>
            <a:noAutofit/>
          </a:bodyPr>
          <a:lstStyle/>
          <a:p>
            <a:pPr marL="0" lvl="0" indent="0">
              <a:buNone/>
            </a:pPr>
            <a:r>
              <a:rPr lang="en-US" sz="3900" cap="all" dirty="0"/>
              <a:t>4) … CHOOSE GODLY LEADERS</a:t>
            </a:r>
          </a:p>
          <a:p>
            <a:pPr marL="0" lvl="0" indent="0">
              <a:buNone/>
            </a:pPr>
            <a:endParaRPr lang="en-US" sz="2000" u="sng" dirty="0">
              <a:solidFill>
                <a:prstClr val="black"/>
              </a:solidFill>
            </a:endParaRPr>
          </a:p>
          <a:p>
            <a:pPr marL="0" lvl="0" indent="0">
              <a:buNone/>
            </a:pPr>
            <a:r>
              <a:rPr lang="en-US" sz="2600" u="sng" dirty="0">
                <a:solidFill>
                  <a:prstClr val="black"/>
                </a:solidFill>
              </a:rPr>
              <a:t>1 Timothy 3:</a:t>
            </a:r>
            <a:r>
              <a:rPr lang="en-US" sz="2600" b="1" baseline="30000" dirty="0">
                <a:solidFill>
                  <a:prstClr val="black"/>
                </a:solidFill>
              </a:rPr>
              <a:t> 2 </a:t>
            </a:r>
            <a:r>
              <a:rPr lang="en-US" sz="2600" dirty="0">
                <a:solidFill>
                  <a:prstClr val="black"/>
                </a:solidFill>
              </a:rPr>
              <a:t>Therefore an overseer must be above reproach,</a:t>
            </a:r>
            <a:br>
              <a:rPr lang="en-US" sz="2600" dirty="0">
                <a:solidFill>
                  <a:prstClr val="black"/>
                </a:solidFill>
              </a:rPr>
            </a:br>
            <a:r>
              <a:rPr lang="en-US" sz="2600" dirty="0">
                <a:solidFill>
                  <a:prstClr val="black"/>
                </a:solidFill>
              </a:rPr>
              <a:t>the husband of one wife, sober-minded, self-controlled, respectable, hospitable, able to teach,</a:t>
            </a:r>
            <a:r>
              <a:rPr lang="en-US" sz="2600" b="1" baseline="30000" dirty="0"/>
              <a:t> 3 </a:t>
            </a:r>
            <a:r>
              <a:rPr lang="en-US" sz="2600" dirty="0"/>
              <a:t>not a drunkard, not violent but gentle, not quarrelsome, not a lover of money. </a:t>
            </a:r>
            <a:r>
              <a:rPr lang="en-US" sz="2600" b="1" baseline="30000" dirty="0"/>
              <a:t>4 </a:t>
            </a:r>
            <a:r>
              <a:rPr lang="en-US" sz="2600" dirty="0"/>
              <a:t>He must manage his own household well… </a:t>
            </a:r>
          </a:p>
          <a:p>
            <a:pPr marL="0" indent="0">
              <a:buNone/>
            </a:pPr>
            <a:r>
              <a:rPr lang="en-US" sz="2600" b="1" baseline="30000" dirty="0"/>
              <a:t>8 </a:t>
            </a:r>
            <a:r>
              <a:rPr lang="en-US" sz="2600" dirty="0"/>
              <a:t>Deacons likewise must be dignified, not double-tongued, not</a:t>
            </a:r>
            <a:br>
              <a:rPr lang="en-US" sz="2600" baseline="30000" dirty="0"/>
            </a:br>
            <a:r>
              <a:rPr lang="en-US" sz="2600" dirty="0"/>
              <a:t>addicted to much wine, not greedy for dishonest gain. </a:t>
            </a:r>
            <a:r>
              <a:rPr lang="en-US" sz="2600" b="1" baseline="30000" dirty="0"/>
              <a:t>9 </a:t>
            </a:r>
            <a:r>
              <a:rPr lang="en-US" sz="2600" dirty="0"/>
              <a:t>They must hold the mystery of the faith with a clear conscience </a:t>
            </a:r>
            <a:r>
              <a:rPr lang="en-US" sz="2600" b="1" baseline="30000" dirty="0"/>
              <a:t>10 </a:t>
            </a:r>
            <a:r>
              <a:rPr lang="en-US" sz="2600" dirty="0"/>
              <a:t>And let them also be tested first; then let them serve as deacons if they prove themselves blameless. …</a:t>
            </a:r>
            <a:r>
              <a:rPr lang="en-US" sz="2600" b="1" baseline="30000" dirty="0"/>
              <a:t>12b </a:t>
            </a:r>
            <a:r>
              <a:rPr lang="en-US" sz="2600" dirty="0"/>
              <a:t>managing </a:t>
            </a:r>
            <a:br>
              <a:rPr lang="en-US" sz="2600" dirty="0"/>
            </a:br>
            <a:r>
              <a:rPr lang="en-US" sz="2600" dirty="0"/>
              <a:t>their children and their own households well.</a:t>
            </a:r>
            <a:endParaRPr lang="en-US" sz="2600" b="1" dirty="0"/>
          </a:p>
          <a:p>
            <a:pPr marL="0" lvl="0" indent="0">
              <a:buNone/>
            </a:pPr>
            <a:br>
              <a:rPr lang="en-US" sz="2600" dirty="0"/>
            </a:br>
            <a:endParaRPr lang="en-US" sz="2600" b="1" dirty="0">
              <a:solidFill>
                <a:prstClr val="black"/>
              </a:solidFill>
            </a:endParaRPr>
          </a:p>
          <a:p>
            <a:pPr marL="0" lvl="0" indent="0">
              <a:buNone/>
            </a:pPr>
            <a:endParaRPr lang="en-US" sz="3900" dirty="0"/>
          </a:p>
        </p:txBody>
      </p:sp>
    </p:spTree>
    <p:extLst>
      <p:ext uri="{BB962C8B-B14F-4D97-AF65-F5344CB8AC3E}">
        <p14:creationId xmlns:p14="http://schemas.microsoft.com/office/powerpoint/2010/main" val="329215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531588"/>
            <a:ext cx="8941776" cy="5189888"/>
          </a:xfrm>
        </p:spPr>
        <p:txBody>
          <a:bodyPr>
            <a:noAutofit/>
          </a:bodyPr>
          <a:lstStyle/>
          <a:p>
            <a:pPr marL="0" lvl="0" indent="0">
              <a:buNone/>
            </a:pPr>
            <a:r>
              <a:rPr lang="en-US" sz="3900" cap="all" dirty="0"/>
              <a:t>4) … CHOOSE GODLY LEADERS</a:t>
            </a:r>
          </a:p>
          <a:p>
            <a:pPr marL="0" lvl="0" indent="0">
              <a:buNone/>
            </a:pPr>
            <a:endParaRPr lang="en-US" sz="2000" u="sng" dirty="0">
              <a:solidFill>
                <a:prstClr val="black"/>
              </a:solidFill>
            </a:endParaRPr>
          </a:p>
          <a:p>
            <a:pPr marL="0" lvl="0" indent="0">
              <a:buNone/>
            </a:pPr>
            <a:r>
              <a:rPr lang="en-US" sz="2600" u="sng" dirty="0">
                <a:solidFill>
                  <a:prstClr val="black"/>
                </a:solidFill>
              </a:rPr>
              <a:t>1 Timothy 3:</a:t>
            </a:r>
            <a:r>
              <a:rPr lang="en-US" sz="2600" b="1" baseline="30000" dirty="0">
                <a:solidFill>
                  <a:prstClr val="black"/>
                </a:solidFill>
              </a:rPr>
              <a:t> 2 </a:t>
            </a:r>
            <a:r>
              <a:rPr lang="en-US" sz="2600" dirty="0">
                <a:solidFill>
                  <a:prstClr val="black"/>
                </a:solidFill>
              </a:rPr>
              <a:t>Therefore an overseer must be </a:t>
            </a:r>
            <a:r>
              <a:rPr lang="en-US" sz="2600" dirty="0">
                <a:solidFill>
                  <a:prstClr val="black"/>
                </a:solidFill>
                <a:highlight>
                  <a:srgbClr val="FFFF00"/>
                </a:highlight>
              </a:rPr>
              <a:t>above reproach,</a:t>
            </a:r>
            <a:br>
              <a:rPr lang="en-US" sz="2600" dirty="0">
                <a:solidFill>
                  <a:prstClr val="black"/>
                </a:solidFill>
                <a:highlight>
                  <a:srgbClr val="FFFF00"/>
                </a:highlight>
              </a:rPr>
            </a:br>
            <a:r>
              <a:rPr lang="en-US" sz="2600" dirty="0">
                <a:solidFill>
                  <a:prstClr val="black"/>
                </a:solidFill>
                <a:highlight>
                  <a:srgbClr val="FFFF00"/>
                </a:highlight>
              </a:rPr>
              <a:t>the husband of one wife, sober-minded, self-controlled, respectable, hospitable</a:t>
            </a:r>
            <a:r>
              <a:rPr lang="en-US" sz="2600" dirty="0">
                <a:solidFill>
                  <a:prstClr val="black"/>
                </a:solidFill>
              </a:rPr>
              <a:t>, able to teach,</a:t>
            </a:r>
            <a:r>
              <a:rPr lang="en-US" sz="2600" b="1" baseline="30000" dirty="0"/>
              <a:t> 3 </a:t>
            </a:r>
            <a:r>
              <a:rPr lang="en-US" sz="2600" dirty="0">
                <a:highlight>
                  <a:srgbClr val="FFFF00"/>
                </a:highlight>
              </a:rPr>
              <a:t>not a drunkard, not violent but gentle, not quarrelsome, not a lover of money</a:t>
            </a:r>
            <a:r>
              <a:rPr lang="en-US" sz="2600" dirty="0"/>
              <a:t>. </a:t>
            </a:r>
            <a:r>
              <a:rPr lang="en-US" sz="2600" b="1" baseline="30000" dirty="0"/>
              <a:t>4 </a:t>
            </a:r>
            <a:r>
              <a:rPr lang="en-US" sz="2600" dirty="0"/>
              <a:t>He must manage his own household well… </a:t>
            </a:r>
          </a:p>
          <a:p>
            <a:pPr marL="0" indent="0">
              <a:buNone/>
            </a:pPr>
            <a:r>
              <a:rPr lang="en-US" sz="2600" b="1" baseline="30000" dirty="0"/>
              <a:t>8 </a:t>
            </a:r>
            <a:r>
              <a:rPr lang="en-US" sz="2600" dirty="0"/>
              <a:t>Deacons likewise must be </a:t>
            </a:r>
            <a:r>
              <a:rPr lang="en-US" sz="2600" dirty="0">
                <a:highlight>
                  <a:srgbClr val="FFFF00"/>
                </a:highlight>
              </a:rPr>
              <a:t>dignified, not double-tongued, not</a:t>
            </a:r>
            <a:br>
              <a:rPr lang="en-US" sz="2600" baseline="30000" dirty="0">
                <a:highlight>
                  <a:srgbClr val="FFFF00"/>
                </a:highlight>
              </a:rPr>
            </a:br>
            <a:r>
              <a:rPr lang="en-US" sz="2600" dirty="0">
                <a:highlight>
                  <a:srgbClr val="FFFF00"/>
                </a:highlight>
              </a:rPr>
              <a:t>addicted to much wine, not greedy for dishonest gain.</a:t>
            </a:r>
            <a:r>
              <a:rPr lang="en-US" sz="2600" dirty="0"/>
              <a:t> </a:t>
            </a:r>
            <a:r>
              <a:rPr lang="en-US" sz="2600" b="1" baseline="30000" dirty="0"/>
              <a:t>9 </a:t>
            </a:r>
            <a:r>
              <a:rPr lang="en-US" sz="2600" dirty="0"/>
              <a:t>They must hold the mystery of the faith with a clear conscience </a:t>
            </a:r>
            <a:r>
              <a:rPr lang="en-US" sz="2600" b="1" baseline="30000" dirty="0"/>
              <a:t>10 </a:t>
            </a:r>
            <a:r>
              <a:rPr lang="en-US" sz="2600" dirty="0"/>
              <a:t>And let them also be tested first; then let them serve as deacons if they prove themselves blameless. …</a:t>
            </a:r>
            <a:r>
              <a:rPr lang="en-US" sz="2600" b="1" baseline="30000" dirty="0"/>
              <a:t>12b </a:t>
            </a:r>
            <a:r>
              <a:rPr lang="en-US" sz="2600" dirty="0"/>
              <a:t>managing </a:t>
            </a:r>
            <a:br>
              <a:rPr lang="en-US" sz="2600" dirty="0"/>
            </a:br>
            <a:r>
              <a:rPr lang="en-US" sz="2600" dirty="0"/>
              <a:t>their children and their own households well.</a:t>
            </a:r>
            <a:endParaRPr lang="en-US" sz="2600" b="1" dirty="0"/>
          </a:p>
          <a:p>
            <a:pPr marL="0" lvl="0" indent="0">
              <a:buNone/>
            </a:pPr>
            <a:br>
              <a:rPr lang="en-US" sz="2600" dirty="0"/>
            </a:br>
            <a:endParaRPr lang="en-US" sz="2600" b="1" dirty="0">
              <a:solidFill>
                <a:prstClr val="black"/>
              </a:solidFill>
            </a:endParaRPr>
          </a:p>
          <a:p>
            <a:pPr marL="0" lvl="0" indent="0">
              <a:buNone/>
            </a:pPr>
            <a:endParaRPr lang="en-US" sz="3900" dirty="0"/>
          </a:p>
        </p:txBody>
      </p:sp>
      <p:sp>
        <p:nvSpPr>
          <p:cNvPr id="5" name="TextBox 4">
            <a:extLst>
              <a:ext uri="{FF2B5EF4-FFF2-40B4-BE49-F238E27FC236}">
                <a16:creationId xmlns:a16="http://schemas.microsoft.com/office/drawing/2014/main" id="{9BACDF11-15C5-4A39-87F9-BD2DF661A5D7}"/>
              </a:ext>
            </a:extLst>
          </p:cNvPr>
          <p:cNvSpPr txBox="1"/>
          <p:nvPr/>
        </p:nvSpPr>
        <p:spPr>
          <a:xfrm>
            <a:off x="724930" y="2055976"/>
            <a:ext cx="8302060" cy="892552"/>
          </a:xfrm>
          <a:prstGeom prst="rect">
            <a:avLst/>
          </a:prstGeom>
          <a:noFill/>
        </p:spPr>
        <p:txBody>
          <a:bodyPr wrap="square" rtlCol="0">
            <a:spAutoFit/>
          </a:bodyPr>
          <a:lstStyle/>
          <a:p>
            <a:r>
              <a:rPr lang="en-US" sz="2600" b="1" cap="all" dirty="0">
                <a:solidFill>
                  <a:srgbClr val="C00000"/>
                </a:solidFill>
              </a:rPr>
              <a:t>A. WHO Are RELATIVELY SPIRITUALLY MATURE CURRENTLY</a:t>
            </a:r>
          </a:p>
          <a:p>
            <a:pPr algn="ctr"/>
            <a:endParaRPr lang="en-US" sz="2600" b="1" dirty="0">
              <a:solidFill>
                <a:srgbClr val="C00000"/>
              </a:solidFill>
            </a:endParaRPr>
          </a:p>
        </p:txBody>
      </p:sp>
    </p:spTree>
    <p:extLst>
      <p:ext uri="{BB962C8B-B14F-4D97-AF65-F5344CB8AC3E}">
        <p14:creationId xmlns:p14="http://schemas.microsoft.com/office/powerpoint/2010/main" val="144565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531588"/>
            <a:ext cx="8941776" cy="5189888"/>
          </a:xfrm>
        </p:spPr>
        <p:txBody>
          <a:bodyPr>
            <a:noAutofit/>
          </a:bodyPr>
          <a:lstStyle/>
          <a:p>
            <a:pPr marL="0" lvl="0" indent="0">
              <a:buNone/>
            </a:pPr>
            <a:r>
              <a:rPr lang="en-US" sz="3900" cap="all" dirty="0"/>
              <a:t>4) … CHOOSE GODLY LEADERS</a:t>
            </a:r>
          </a:p>
          <a:p>
            <a:pPr marL="0" lvl="0" indent="0">
              <a:buNone/>
            </a:pPr>
            <a:endParaRPr lang="en-US" sz="2000" u="sng" dirty="0">
              <a:solidFill>
                <a:prstClr val="black"/>
              </a:solidFill>
            </a:endParaRPr>
          </a:p>
          <a:p>
            <a:pPr marL="0" lvl="0" indent="0">
              <a:buNone/>
            </a:pPr>
            <a:r>
              <a:rPr lang="en-US" sz="2600" u="sng" dirty="0">
                <a:solidFill>
                  <a:prstClr val="black"/>
                </a:solidFill>
              </a:rPr>
              <a:t>1 Timothy 3:</a:t>
            </a:r>
            <a:r>
              <a:rPr lang="en-US" sz="2600" b="1" baseline="30000" dirty="0">
                <a:solidFill>
                  <a:prstClr val="black"/>
                </a:solidFill>
              </a:rPr>
              <a:t> 2 </a:t>
            </a:r>
            <a:r>
              <a:rPr lang="en-US" sz="2600" dirty="0">
                <a:solidFill>
                  <a:prstClr val="black"/>
                </a:solidFill>
              </a:rPr>
              <a:t>Therefore an overseer must be above reproach,</a:t>
            </a:r>
            <a:br>
              <a:rPr lang="en-US" sz="2600" dirty="0">
                <a:solidFill>
                  <a:prstClr val="black"/>
                </a:solidFill>
              </a:rPr>
            </a:br>
            <a:r>
              <a:rPr lang="en-US" sz="2600" dirty="0">
                <a:solidFill>
                  <a:prstClr val="black"/>
                </a:solidFill>
              </a:rPr>
              <a:t>the husband of one wife, sober-minded, self-controlled, respectable, hospitable, </a:t>
            </a:r>
            <a:r>
              <a:rPr lang="en-US" sz="2600" dirty="0">
                <a:solidFill>
                  <a:prstClr val="black"/>
                </a:solidFill>
                <a:highlight>
                  <a:srgbClr val="FFFF00"/>
                </a:highlight>
              </a:rPr>
              <a:t>able to teach</a:t>
            </a:r>
            <a:r>
              <a:rPr lang="en-US" sz="2600" dirty="0">
                <a:solidFill>
                  <a:prstClr val="black"/>
                </a:solidFill>
              </a:rPr>
              <a:t>,</a:t>
            </a:r>
            <a:r>
              <a:rPr lang="en-US" sz="2600" b="1" baseline="30000" dirty="0"/>
              <a:t> 3 </a:t>
            </a:r>
            <a:r>
              <a:rPr lang="en-US" sz="2600" dirty="0"/>
              <a:t>not a drunkard, not violent but gentle, not quarrelsome, not a lover of money. </a:t>
            </a:r>
            <a:r>
              <a:rPr lang="en-US" sz="2600" b="1" baseline="30000" dirty="0"/>
              <a:t>4 </a:t>
            </a:r>
            <a:r>
              <a:rPr lang="en-US" sz="2600" dirty="0"/>
              <a:t>He must manage his own household well… </a:t>
            </a:r>
          </a:p>
          <a:p>
            <a:pPr marL="0" indent="0">
              <a:buNone/>
            </a:pPr>
            <a:r>
              <a:rPr lang="en-US" sz="2600" b="1" baseline="30000" dirty="0"/>
              <a:t>8 </a:t>
            </a:r>
            <a:r>
              <a:rPr lang="en-US" sz="2600" dirty="0"/>
              <a:t>Deacons likewise must be dignified, not double-tongued, not</a:t>
            </a:r>
            <a:br>
              <a:rPr lang="en-US" sz="2600" baseline="30000" dirty="0"/>
            </a:br>
            <a:r>
              <a:rPr lang="en-US" sz="2600" dirty="0"/>
              <a:t>addicted to much wine, not greedy for dishonest gain. </a:t>
            </a:r>
            <a:r>
              <a:rPr lang="en-US" sz="2600" b="1" baseline="30000" dirty="0"/>
              <a:t>9 </a:t>
            </a:r>
            <a:r>
              <a:rPr lang="en-US" sz="2600" dirty="0"/>
              <a:t>They must </a:t>
            </a:r>
            <a:r>
              <a:rPr lang="en-US" sz="2600" dirty="0">
                <a:highlight>
                  <a:srgbClr val="FFFF00"/>
                </a:highlight>
              </a:rPr>
              <a:t>hold the mystery of the faith with a clear conscience</a:t>
            </a:r>
            <a:r>
              <a:rPr lang="en-US" sz="2600" dirty="0"/>
              <a:t> </a:t>
            </a:r>
            <a:r>
              <a:rPr lang="en-US" sz="2600" b="1" baseline="30000" dirty="0"/>
              <a:t>10 </a:t>
            </a:r>
            <a:r>
              <a:rPr lang="en-US" sz="2600" dirty="0"/>
              <a:t>And let them also be tested first; then let them serve as deacons if they prove themselves blameless. …</a:t>
            </a:r>
            <a:r>
              <a:rPr lang="en-US" sz="2600" b="1" baseline="30000" dirty="0"/>
              <a:t>12b </a:t>
            </a:r>
            <a:r>
              <a:rPr lang="en-US" sz="2600" dirty="0"/>
              <a:t>managing </a:t>
            </a:r>
            <a:br>
              <a:rPr lang="en-US" sz="2600" dirty="0"/>
            </a:br>
            <a:r>
              <a:rPr lang="en-US" sz="2600" dirty="0"/>
              <a:t>their children and their own households well.</a:t>
            </a:r>
            <a:endParaRPr lang="en-US" sz="2600" b="1" dirty="0"/>
          </a:p>
          <a:p>
            <a:pPr marL="0" lvl="0" indent="0">
              <a:buNone/>
            </a:pPr>
            <a:br>
              <a:rPr lang="en-US" sz="2600" dirty="0"/>
            </a:br>
            <a:endParaRPr lang="en-US" sz="2600" b="1" dirty="0">
              <a:solidFill>
                <a:prstClr val="black"/>
              </a:solidFill>
            </a:endParaRPr>
          </a:p>
          <a:p>
            <a:pPr marL="0" lvl="0" indent="0">
              <a:buNone/>
            </a:pPr>
            <a:endParaRPr lang="en-US" sz="3900" dirty="0"/>
          </a:p>
        </p:txBody>
      </p:sp>
      <p:sp>
        <p:nvSpPr>
          <p:cNvPr id="5" name="TextBox 4">
            <a:extLst>
              <a:ext uri="{FF2B5EF4-FFF2-40B4-BE49-F238E27FC236}">
                <a16:creationId xmlns:a16="http://schemas.microsoft.com/office/drawing/2014/main" id="{9BACDF11-15C5-4A39-87F9-BD2DF661A5D7}"/>
              </a:ext>
            </a:extLst>
          </p:cNvPr>
          <p:cNvSpPr txBox="1"/>
          <p:nvPr/>
        </p:nvSpPr>
        <p:spPr>
          <a:xfrm>
            <a:off x="411891" y="2055976"/>
            <a:ext cx="8528833" cy="892552"/>
          </a:xfrm>
          <a:prstGeom prst="rect">
            <a:avLst/>
          </a:prstGeom>
          <a:noFill/>
        </p:spPr>
        <p:txBody>
          <a:bodyPr wrap="square" rtlCol="0">
            <a:spAutoFit/>
          </a:bodyPr>
          <a:lstStyle/>
          <a:p>
            <a:pPr algn="ctr"/>
            <a:r>
              <a:rPr lang="en-US" sz="2600" b="1" cap="all" dirty="0">
                <a:solidFill>
                  <a:srgbClr val="C00000"/>
                </a:solidFill>
              </a:rPr>
              <a:t>B. WHO KNOW, BELIEVE, and can teach God’s Word</a:t>
            </a:r>
          </a:p>
          <a:p>
            <a:pPr algn="ctr"/>
            <a:endParaRPr lang="en-US" sz="2600" b="1" dirty="0">
              <a:solidFill>
                <a:srgbClr val="C00000"/>
              </a:solidFill>
            </a:endParaRPr>
          </a:p>
        </p:txBody>
      </p:sp>
    </p:spTree>
    <p:extLst>
      <p:ext uri="{BB962C8B-B14F-4D97-AF65-F5344CB8AC3E}">
        <p14:creationId xmlns:p14="http://schemas.microsoft.com/office/powerpoint/2010/main" val="4043840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531588"/>
            <a:ext cx="8941776" cy="5189888"/>
          </a:xfrm>
        </p:spPr>
        <p:txBody>
          <a:bodyPr>
            <a:noAutofit/>
          </a:bodyPr>
          <a:lstStyle/>
          <a:p>
            <a:pPr marL="0" lvl="0" indent="0">
              <a:buNone/>
            </a:pPr>
            <a:r>
              <a:rPr lang="en-US" sz="3900" cap="all" dirty="0"/>
              <a:t>4) … CHOOSE GODLY LEADERS</a:t>
            </a:r>
          </a:p>
          <a:p>
            <a:pPr marL="0" lvl="0" indent="0">
              <a:buNone/>
            </a:pPr>
            <a:endParaRPr lang="en-US" sz="2000" u="sng" dirty="0">
              <a:solidFill>
                <a:prstClr val="black"/>
              </a:solidFill>
            </a:endParaRPr>
          </a:p>
          <a:p>
            <a:pPr marL="0" lvl="0" indent="0">
              <a:buNone/>
            </a:pPr>
            <a:r>
              <a:rPr lang="en-US" sz="2600" u="sng" dirty="0">
                <a:solidFill>
                  <a:prstClr val="black"/>
                </a:solidFill>
              </a:rPr>
              <a:t>1 Timothy 3:</a:t>
            </a:r>
            <a:r>
              <a:rPr lang="en-US" sz="2600" b="1" baseline="30000" dirty="0">
                <a:solidFill>
                  <a:prstClr val="black"/>
                </a:solidFill>
              </a:rPr>
              <a:t> 2 </a:t>
            </a:r>
            <a:r>
              <a:rPr lang="en-US" sz="2600" dirty="0">
                <a:solidFill>
                  <a:prstClr val="black"/>
                </a:solidFill>
              </a:rPr>
              <a:t>Therefore an overseer must be above reproach,</a:t>
            </a:r>
            <a:br>
              <a:rPr lang="en-US" sz="2600" dirty="0">
                <a:solidFill>
                  <a:prstClr val="black"/>
                </a:solidFill>
              </a:rPr>
            </a:br>
            <a:r>
              <a:rPr lang="en-US" sz="2600" dirty="0">
                <a:solidFill>
                  <a:prstClr val="black"/>
                </a:solidFill>
              </a:rPr>
              <a:t>the husband of one wife, sober-minded, self-controlled, respectable, hospitable, able to teach,</a:t>
            </a:r>
            <a:r>
              <a:rPr lang="en-US" sz="2600" b="1" baseline="30000" dirty="0"/>
              <a:t> 3 </a:t>
            </a:r>
            <a:r>
              <a:rPr lang="en-US" sz="2600" dirty="0"/>
              <a:t>not a drunkard, not violent but gentle, not quarrelsome, not a lover of money. </a:t>
            </a:r>
            <a:r>
              <a:rPr lang="en-US" sz="2600" b="1" baseline="30000" dirty="0"/>
              <a:t>4 </a:t>
            </a:r>
            <a:r>
              <a:rPr lang="en-US" sz="2600" dirty="0"/>
              <a:t>He </a:t>
            </a:r>
            <a:r>
              <a:rPr lang="en-US" sz="2600" dirty="0">
                <a:highlight>
                  <a:srgbClr val="FFFF00"/>
                </a:highlight>
              </a:rPr>
              <a:t>must manage his own household well</a:t>
            </a:r>
            <a:r>
              <a:rPr lang="en-US" sz="2600" dirty="0"/>
              <a:t>… </a:t>
            </a:r>
          </a:p>
          <a:p>
            <a:pPr marL="0" indent="0">
              <a:buNone/>
            </a:pPr>
            <a:r>
              <a:rPr lang="en-US" sz="2600" b="1" baseline="30000" dirty="0"/>
              <a:t>8 </a:t>
            </a:r>
            <a:r>
              <a:rPr lang="en-US" sz="2600" dirty="0"/>
              <a:t>Deacons likewise must be dignified, not double-tongued, not</a:t>
            </a:r>
            <a:br>
              <a:rPr lang="en-US" sz="2600" baseline="30000" dirty="0"/>
            </a:br>
            <a:r>
              <a:rPr lang="en-US" sz="2600" dirty="0"/>
              <a:t>addicted to much wine, not greedy for dishonest gain. </a:t>
            </a:r>
            <a:r>
              <a:rPr lang="en-US" sz="2600" b="1" baseline="30000" dirty="0"/>
              <a:t>9 </a:t>
            </a:r>
            <a:r>
              <a:rPr lang="en-US" sz="2600" dirty="0"/>
              <a:t>They must hold the mystery of the faith with a clear conscience </a:t>
            </a:r>
            <a:r>
              <a:rPr lang="en-US" sz="2600" b="1" baseline="30000" dirty="0"/>
              <a:t>10 </a:t>
            </a:r>
            <a:r>
              <a:rPr lang="en-US" sz="2600" dirty="0"/>
              <a:t>And let them also </a:t>
            </a:r>
            <a:r>
              <a:rPr lang="en-US" sz="2600" dirty="0">
                <a:highlight>
                  <a:srgbClr val="FFFF00"/>
                </a:highlight>
              </a:rPr>
              <a:t>be tested first; then let them serve as deacons if they prove themselves blameless. …</a:t>
            </a:r>
            <a:r>
              <a:rPr lang="en-US" sz="2600" b="1" baseline="30000" dirty="0">
                <a:highlight>
                  <a:srgbClr val="FFFF00"/>
                </a:highlight>
              </a:rPr>
              <a:t>12b </a:t>
            </a:r>
            <a:r>
              <a:rPr lang="en-US" sz="2600" dirty="0">
                <a:highlight>
                  <a:srgbClr val="FFFF00"/>
                </a:highlight>
              </a:rPr>
              <a:t>managing </a:t>
            </a:r>
            <a:br>
              <a:rPr lang="en-US" sz="2600" dirty="0">
                <a:highlight>
                  <a:srgbClr val="FFFF00"/>
                </a:highlight>
              </a:rPr>
            </a:br>
            <a:r>
              <a:rPr lang="en-US" sz="2600" dirty="0">
                <a:highlight>
                  <a:srgbClr val="FFFF00"/>
                </a:highlight>
              </a:rPr>
              <a:t>their children and their own households well</a:t>
            </a:r>
            <a:r>
              <a:rPr lang="en-US" sz="2600" dirty="0"/>
              <a:t>.</a:t>
            </a:r>
            <a:endParaRPr lang="en-US" sz="2600" b="1" dirty="0"/>
          </a:p>
          <a:p>
            <a:pPr marL="0" lvl="0" indent="0">
              <a:buNone/>
            </a:pPr>
            <a:br>
              <a:rPr lang="en-US" sz="2600" dirty="0"/>
            </a:br>
            <a:endParaRPr lang="en-US" sz="2600" b="1" dirty="0">
              <a:solidFill>
                <a:prstClr val="black"/>
              </a:solidFill>
            </a:endParaRPr>
          </a:p>
          <a:p>
            <a:pPr marL="0" lvl="0" indent="0">
              <a:buNone/>
            </a:pPr>
            <a:endParaRPr lang="en-US" sz="3900" dirty="0"/>
          </a:p>
        </p:txBody>
      </p:sp>
      <p:sp>
        <p:nvSpPr>
          <p:cNvPr id="5" name="TextBox 4">
            <a:extLst>
              <a:ext uri="{FF2B5EF4-FFF2-40B4-BE49-F238E27FC236}">
                <a16:creationId xmlns:a16="http://schemas.microsoft.com/office/drawing/2014/main" id="{9BACDF11-15C5-4A39-87F9-BD2DF661A5D7}"/>
              </a:ext>
            </a:extLst>
          </p:cNvPr>
          <p:cNvSpPr txBox="1"/>
          <p:nvPr/>
        </p:nvSpPr>
        <p:spPr>
          <a:xfrm>
            <a:off x="724929" y="2055976"/>
            <a:ext cx="8319311" cy="892552"/>
          </a:xfrm>
          <a:prstGeom prst="rect">
            <a:avLst/>
          </a:prstGeom>
          <a:noFill/>
        </p:spPr>
        <p:txBody>
          <a:bodyPr wrap="square" rtlCol="0">
            <a:spAutoFit/>
          </a:bodyPr>
          <a:lstStyle/>
          <a:p>
            <a:r>
              <a:rPr lang="en-US" sz="2600" b="1" cap="all" dirty="0">
                <a:solidFill>
                  <a:srgbClr val="C00000"/>
                </a:solidFill>
              </a:rPr>
              <a:t>C. WHO HAVE PROVEN EFFECTIVE SPIRITUAL LEADERSHIP</a:t>
            </a:r>
          </a:p>
          <a:p>
            <a:endParaRPr lang="en-US" sz="2600" b="1" dirty="0">
              <a:solidFill>
                <a:srgbClr val="C00000"/>
              </a:solidFill>
            </a:endParaRPr>
          </a:p>
        </p:txBody>
      </p:sp>
    </p:spTree>
    <p:extLst>
      <p:ext uri="{BB962C8B-B14F-4D97-AF65-F5344CB8AC3E}">
        <p14:creationId xmlns:p14="http://schemas.microsoft.com/office/powerpoint/2010/main" val="200277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531588"/>
            <a:ext cx="8941776" cy="5189888"/>
          </a:xfrm>
        </p:spPr>
        <p:txBody>
          <a:bodyPr>
            <a:noAutofit/>
          </a:bodyPr>
          <a:lstStyle/>
          <a:p>
            <a:pPr marL="742950" lvl="0" indent="-742950">
              <a:lnSpc>
                <a:spcPct val="80000"/>
              </a:lnSpc>
              <a:buAutoNum type="arabicParenR"/>
            </a:pPr>
            <a:r>
              <a:rPr lang="en-US" sz="3900" cap="all" dirty="0"/>
              <a:t>have official leaders</a:t>
            </a:r>
          </a:p>
          <a:p>
            <a:pPr marL="742950" lvl="0" indent="-742950">
              <a:lnSpc>
                <a:spcPct val="80000"/>
              </a:lnSpc>
              <a:buAutoNum type="arabicParenR"/>
            </a:pPr>
            <a:r>
              <a:rPr lang="en-US" sz="3900" cap="all" dirty="0"/>
              <a:t>RAISED UP FROM WITHIN </a:t>
            </a:r>
            <a:r>
              <a:rPr lang="en-US" sz="3000" i="1" cap="all" dirty="0"/>
              <a:t>(INDIGINEOUS)</a:t>
            </a:r>
          </a:p>
          <a:p>
            <a:pPr marL="742950" lvl="0" indent="-742950">
              <a:lnSpc>
                <a:spcPct val="80000"/>
              </a:lnSpc>
              <a:buAutoNum type="arabicParenR"/>
            </a:pPr>
            <a:r>
              <a:rPr lang="en-US" sz="3900" cap="all" dirty="0"/>
              <a:t>who lead in teams.</a:t>
            </a:r>
          </a:p>
          <a:p>
            <a:pPr marL="742950" lvl="0" indent="-742950">
              <a:lnSpc>
                <a:spcPct val="80000"/>
              </a:lnSpc>
              <a:buAutoNum type="arabicParenR"/>
            </a:pPr>
            <a:r>
              <a:rPr lang="en-US" sz="3900" cap="all" dirty="0"/>
              <a:t>CHOOSE Godly LEADERS </a:t>
            </a:r>
            <a:r>
              <a:rPr lang="en-US" sz="3900" cap="all" dirty="0" err="1"/>
              <a:t>wHO</a:t>
            </a:r>
            <a:endParaRPr lang="en-US" sz="3900" cap="all" dirty="0"/>
          </a:p>
          <a:p>
            <a:pPr marL="1371600" lvl="1" indent="-630238">
              <a:lnSpc>
                <a:spcPct val="80000"/>
              </a:lnSpc>
              <a:buFont typeface="+mj-lt"/>
              <a:buAutoNum type="alphaUcPeriod"/>
            </a:pPr>
            <a:r>
              <a:rPr lang="en-US" sz="3300" cap="all" dirty="0"/>
              <a:t>Are relatively spiritually mature Currently</a:t>
            </a:r>
          </a:p>
          <a:p>
            <a:pPr marL="1371600" lvl="1" indent="-630238">
              <a:lnSpc>
                <a:spcPct val="80000"/>
              </a:lnSpc>
              <a:buAutoNum type="alphaUcPeriod"/>
            </a:pPr>
            <a:r>
              <a:rPr lang="en-US" sz="3300" cap="all" dirty="0"/>
              <a:t>Know, believe, and can teach God’s Word</a:t>
            </a:r>
          </a:p>
          <a:p>
            <a:pPr marL="1371600" lvl="1" indent="-630238">
              <a:lnSpc>
                <a:spcPct val="80000"/>
              </a:lnSpc>
              <a:buAutoNum type="alphaUcPeriod"/>
            </a:pPr>
            <a:r>
              <a:rPr lang="en-US" sz="3300" cap="all" dirty="0"/>
              <a:t>have proven effective spiritual leadership</a:t>
            </a:r>
          </a:p>
          <a:p>
            <a:pPr marL="0" lvl="0" indent="0">
              <a:lnSpc>
                <a:spcPct val="80000"/>
              </a:lnSpc>
              <a:buNone/>
            </a:pPr>
            <a:endParaRPr lang="en-US" sz="3900" dirty="0"/>
          </a:p>
        </p:txBody>
      </p:sp>
    </p:spTree>
    <p:extLst>
      <p:ext uri="{BB962C8B-B14F-4D97-AF65-F5344CB8AC3E}">
        <p14:creationId xmlns:p14="http://schemas.microsoft.com/office/powerpoint/2010/main" val="27431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LEADERSHIP AT TALLGRASS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a:xfrm>
            <a:off x="202224" y="1488452"/>
            <a:ext cx="8813590" cy="5189888"/>
          </a:xfrm>
        </p:spPr>
        <p:txBody>
          <a:bodyPr>
            <a:noAutofit/>
          </a:bodyPr>
          <a:lstStyle/>
          <a:p>
            <a:pPr marL="0" lvl="0" indent="0">
              <a:lnSpc>
                <a:spcPct val="85000"/>
              </a:lnSpc>
              <a:buNone/>
            </a:pPr>
            <a:r>
              <a:rPr lang="en-US" b="1" dirty="0"/>
              <a:t>Bylaws: Section 7.01 General</a:t>
            </a:r>
          </a:p>
          <a:p>
            <a:pPr marL="0" lvl="0" indent="0">
              <a:lnSpc>
                <a:spcPct val="85000"/>
              </a:lnSpc>
              <a:buNone/>
            </a:pPr>
            <a:r>
              <a:rPr lang="en-US" sz="2200" dirty="0"/>
              <a:t>Under the authority of Jesus Christ and the Word of God,</a:t>
            </a:r>
            <a:r>
              <a:rPr lang="en-US" sz="2200" b="1" dirty="0"/>
              <a:t> the Elder Team is the final authority within this local Church</a:t>
            </a:r>
            <a:r>
              <a:rPr lang="en-US" sz="2200" dirty="0"/>
              <a:t>. This authority is normally exercised through the nomination and approval of Elders to shepherd and govern the Church.</a:t>
            </a:r>
          </a:p>
          <a:p>
            <a:pPr marL="0" lvl="0" indent="0">
              <a:lnSpc>
                <a:spcPct val="85000"/>
              </a:lnSpc>
              <a:buNone/>
            </a:pPr>
            <a:r>
              <a:rPr lang="en-US" b="1" dirty="0"/>
              <a:t>Bylaws: Section 7.02 Leadership</a:t>
            </a:r>
          </a:p>
          <a:p>
            <a:pPr marL="0" lvl="0" indent="0">
              <a:lnSpc>
                <a:spcPct val="85000"/>
              </a:lnSpc>
              <a:buNone/>
            </a:pPr>
            <a:r>
              <a:rPr lang="en-US" sz="2200" b="1" dirty="0"/>
              <a:t>A. </a:t>
            </a:r>
            <a:r>
              <a:rPr lang="en-US" sz="2200" dirty="0"/>
              <a:t>The leadership of the Church shall be vested in the </a:t>
            </a:r>
            <a:r>
              <a:rPr lang="en-US" sz="2200" b="1" dirty="0"/>
              <a:t>Elder Team </a:t>
            </a:r>
            <a:r>
              <a:rPr lang="en-US" sz="2200" dirty="0"/>
              <a:t>who is responsible for governing the Church, teaching the Word, and tending the flock of God in this Church. …</a:t>
            </a:r>
          </a:p>
          <a:p>
            <a:pPr marL="0" lvl="0" indent="0">
              <a:lnSpc>
                <a:spcPct val="85000"/>
              </a:lnSpc>
              <a:buNone/>
            </a:pPr>
            <a:r>
              <a:rPr lang="en-US" sz="2200" b="1" dirty="0"/>
              <a:t>B. </a:t>
            </a:r>
            <a:r>
              <a:rPr lang="en-US" sz="2200" dirty="0"/>
              <a:t>The </a:t>
            </a:r>
            <a:r>
              <a:rPr lang="en-US" sz="2200" b="1" dirty="0"/>
              <a:t>Paid Staff Team </a:t>
            </a:r>
            <a:r>
              <a:rPr lang="en-US" sz="2200" dirty="0"/>
              <a:t>shall consist of those who are tasked to lead the charge to equip the saints for ministry as described in Ephesians 4:11-16.</a:t>
            </a:r>
          </a:p>
          <a:p>
            <a:pPr marL="0" lvl="0" indent="0">
              <a:lnSpc>
                <a:spcPct val="85000"/>
              </a:lnSpc>
              <a:buNone/>
            </a:pPr>
            <a:r>
              <a:rPr lang="en-US" sz="2200" b="1" dirty="0"/>
              <a:t>C. </a:t>
            </a:r>
            <a:r>
              <a:rPr lang="en-US" sz="2200" dirty="0"/>
              <a:t>The </a:t>
            </a:r>
            <a:r>
              <a:rPr lang="en-US" sz="2200" b="1" dirty="0"/>
              <a:t>Servant Leadership Team </a:t>
            </a:r>
            <a:r>
              <a:rPr lang="en-US" sz="2200" dirty="0"/>
              <a:t>shall consist of anyone who demonstrates the character qualities and leadership competency to serve Tallgrass Church in some way determined by the Elders to be beneficial to the leadership of Tallgrass Church.</a:t>
            </a:r>
          </a:p>
        </p:txBody>
      </p:sp>
    </p:spTree>
    <p:extLst>
      <p:ext uri="{BB962C8B-B14F-4D97-AF65-F5344CB8AC3E}">
        <p14:creationId xmlns:p14="http://schemas.microsoft.com/office/powerpoint/2010/main" val="359006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6" name="Content Placeholder 2">
            <a:extLst>
              <a:ext uri="{FF2B5EF4-FFF2-40B4-BE49-F238E27FC236}">
                <a16:creationId xmlns:a16="http://schemas.microsoft.com/office/drawing/2014/main" id="{26842AE3-2CB9-4E46-BDC2-8448DB00EDCC}"/>
              </a:ext>
            </a:extLst>
          </p:cNvPr>
          <p:cNvSpPr>
            <a:spLocks noGrp="1"/>
          </p:cNvSpPr>
          <p:nvPr>
            <p:ph idx="1"/>
          </p:nvPr>
        </p:nvSpPr>
        <p:spPr>
          <a:xfrm>
            <a:off x="150468" y="1488458"/>
            <a:ext cx="8941776" cy="5189888"/>
          </a:xfrm>
        </p:spPr>
        <p:txBody>
          <a:bodyPr>
            <a:noAutofit/>
          </a:bodyPr>
          <a:lstStyle/>
          <a:p>
            <a:pPr marL="742950" lvl="0" indent="-742950">
              <a:lnSpc>
                <a:spcPct val="85000"/>
              </a:lnSpc>
              <a:buAutoNum type="arabicParenR"/>
            </a:pPr>
            <a:r>
              <a:rPr lang="en-US" sz="3500" cap="all" dirty="0"/>
              <a:t>have official leaders</a:t>
            </a:r>
          </a:p>
          <a:p>
            <a:pPr marL="742950" lvl="0" indent="-742950">
              <a:lnSpc>
                <a:spcPct val="85000"/>
              </a:lnSpc>
              <a:buAutoNum type="arabicParenR"/>
            </a:pPr>
            <a:r>
              <a:rPr lang="en-US" sz="3500" cap="all" dirty="0"/>
              <a:t>RAISED UP FROM WITHIN </a:t>
            </a:r>
            <a:r>
              <a:rPr lang="en-US" sz="2500" i="1" cap="all" dirty="0"/>
              <a:t>(INDIGINEOUS)</a:t>
            </a:r>
          </a:p>
          <a:p>
            <a:pPr marL="742950" lvl="0" indent="-742950">
              <a:lnSpc>
                <a:spcPct val="85000"/>
              </a:lnSpc>
              <a:buAutoNum type="arabicParenR"/>
            </a:pPr>
            <a:r>
              <a:rPr lang="en-US" sz="3500" cap="all" dirty="0"/>
              <a:t>who lead in teams</a:t>
            </a:r>
          </a:p>
          <a:p>
            <a:pPr marL="742950" lvl="0" indent="-742950">
              <a:lnSpc>
                <a:spcPct val="85000"/>
              </a:lnSpc>
              <a:buAutoNum type="arabicParenR"/>
            </a:pPr>
            <a:r>
              <a:rPr lang="en-US" sz="3500" cap="all" dirty="0"/>
              <a:t>CHOOSE Godly LEADERS </a:t>
            </a:r>
            <a:r>
              <a:rPr lang="en-US" sz="3500" cap="all" dirty="0" err="1"/>
              <a:t>wHO</a:t>
            </a:r>
            <a:endParaRPr lang="en-US" sz="3500" cap="all" dirty="0"/>
          </a:p>
          <a:p>
            <a:pPr marL="1200150" lvl="1" indent="-458788">
              <a:lnSpc>
                <a:spcPct val="85000"/>
              </a:lnSpc>
              <a:buFont typeface="+mj-lt"/>
              <a:buAutoNum type="alphaUcPeriod"/>
            </a:pPr>
            <a:r>
              <a:rPr lang="en-US" sz="3000" cap="all" dirty="0"/>
              <a:t>Are relatively spiritually mature Currently</a:t>
            </a:r>
          </a:p>
          <a:p>
            <a:pPr marL="1200150" lvl="1" indent="-458788">
              <a:lnSpc>
                <a:spcPct val="85000"/>
              </a:lnSpc>
              <a:buAutoNum type="alphaUcPeriod"/>
            </a:pPr>
            <a:r>
              <a:rPr lang="en-US" sz="3000" cap="all" dirty="0"/>
              <a:t>Know, believe, and can teach God’s Word</a:t>
            </a:r>
          </a:p>
          <a:p>
            <a:pPr marL="1200150" lvl="1" indent="-458788">
              <a:lnSpc>
                <a:spcPct val="85000"/>
              </a:lnSpc>
              <a:buAutoNum type="alphaUcPeriod"/>
            </a:pPr>
            <a:r>
              <a:rPr lang="en-US" sz="3000" cap="all" dirty="0"/>
              <a:t>have proven effective spiritual leadership</a:t>
            </a:r>
            <a:br>
              <a:rPr lang="en-US" sz="3000" cap="all" dirty="0"/>
            </a:br>
            <a:endParaRPr lang="en-US" sz="3000" cap="all" dirty="0"/>
          </a:p>
        </p:txBody>
      </p:sp>
    </p:spTree>
    <p:extLst>
      <p:ext uri="{BB962C8B-B14F-4D97-AF65-F5344CB8AC3E}">
        <p14:creationId xmlns:p14="http://schemas.microsoft.com/office/powerpoint/2010/main" val="270776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362200"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5" name="Oval 2"/>
          <p:cNvSpPr>
            <a:spLocks noChangeArrowheads="1"/>
          </p:cNvSpPr>
          <p:nvPr/>
        </p:nvSpPr>
        <p:spPr bwMode="auto">
          <a:xfrm>
            <a:off x="4144962" y="1752600"/>
            <a:ext cx="685800" cy="685800"/>
          </a:xfrm>
          <a:prstGeom prst="ellipse">
            <a:avLst/>
          </a:prstGeom>
          <a:solidFill>
            <a:schemeClr val="bg1"/>
          </a:solidFill>
          <a:ln w="76200">
            <a:solidFill>
              <a:srgbClr val="FF0000"/>
            </a:solidFill>
            <a:round/>
            <a:headEnd type="none" w="sm" len="sm"/>
            <a:tailEnd type="none" w="sm" len="sm"/>
          </a:ln>
        </p:spPr>
        <p:txBody>
          <a:bodyPr wrap="none" anchor="ctr"/>
          <a:lstStyle/>
          <a:p>
            <a:pPr defTabSz="914400" fontAlgn="base">
              <a:spcBef>
                <a:spcPct val="0"/>
              </a:spcBef>
              <a:spcAft>
                <a:spcPct val="0"/>
              </a:spcAft>
            </a:pPr>
            <a:endParaRPr lang="en-US">
              <a:solidFill>
                <a:srgbClr val="FF0000"/>
              </a:solidFill>
              <a:latin typeface="Constantia" pitchFamily="18" charset="0"/>
              <a:ea typeface="ＭＳ Ｐゴシック" pitchFamily="34" charset="-128"/>
              <a:cs typeface="Arial" charset="0"/>
            </a:endParaRPr>
          </a:p>
        </p:txBody>
      </p:sp>
      <p:sp>
        <p:nvSpPr>
          <p:cNvPr id="6" name="Oval 3"/>
          <p:cNvSpPr>
            <a:spLocks noChangeArrowheads="1"/>
          </p:cNvSpPr>
          <p:nvPr/>
        </p:nvSpPr>
        <p:spPr bwMode="auto">
          <a:xfrm>
            <a:off x="254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 name="AutoShape 4"/>
          <p:cNvSpPr>
            <a:spLocks noChangeArrowheads="1"/>
          </p:cNvSpPr>
          <p:nvPr/>
        </p:nvSpPr>
        <p:spPr bwMode="auto">
          <a:xfrm>
            <a:off x="3916362" y="152400"/>
            <a:ext cx="1143000" cy="838200"/>
          </a:xfrm>
          <a:prstGeom prst="triangle">
            <a:avLst>
              <a:gd name="adj" fmla="val 50000"/>
            </a:avLst>
          </a:prstGeom>
          <a:solidFill>
            <a:schemeClr val="bg1"/>
          </a:solidFill>
          <a:ln w="76200">
            <a:solidFill>
              <a:srgbClr val="B38939"/>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AutoShape 5"/>
          <p:cNvSpPr>
            <a:spLocks noChangeArrowheads="1"/>
          </p:cNvSpPr>
          <p:nvPr/>
        </p:nvSpPr>
        <p:spPr bwMode="auto">
          <a:xfrm>
            <a:off x="4297362" y="1108496"/>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2925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3306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3687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068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449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4830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5211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5592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973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6354762" y="2971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254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254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54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254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254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254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54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254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254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2925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306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3687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068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4449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4830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Oval 31"/>
          <p:cNvSpPr>
            <a:spLocks noChangeArrowheads="1"/>
          </p:cNvSpPr>
          <p:nvPr/>
        </p:nvSpPr>
        <p:spPr bwMode="auto">
          <a:xfrm>
            <a:off x="5211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5" name="Oval 32"/>
          <p:cNvSpPr>
            <a:spLocks noChangeArrowheads="1"/>
          </p:cNvSpPr>
          <p:nvPr/>
        </p:nvSpPr>
        <p:spPr bwMode="auto">
          <a:xfrm>
            <a:off x="5592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Oval 33"/>
          <p:cNvSpPr>
            <a:spLocks noChangeArrowheads="1"/>
          </p:cNvSpPr>
          <p:nvPr/>
        </p:nvSpPr>
        <p:spPr bwMode="auto">
          <a:xfrm>
            <a:off x="5973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7" name="Oval 34"/>
          <p:cNvSpPr>
            <a:spLocks noChangeArrowheads="1"/>
          </p:cNvSpPr>
          <p:nvPr/>
        </p:nvSpPr>
        <p:spPr bwMode="auto">
          <a:xfrm>
            <a:off x="6354762" y="3352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8" name="Oval 35"/>
          <p:cNvSpPr>
            <a:spLocks noChangeArrowheads="1"/>
          </p:cNvSpPr>
          <p:nvPr/>
        </p:nvSpPr>
        <p:spPr bwMode="auto">
          <a:xfrm>
            <a:off x="2925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9" name="Oval 36"/>
          <p:cNvSpPr>
            <a:spLocks noChangeArrowheads="1"/>
          </p:cNvSpPr>
          <p:nvPr/>
        </p:nvSpPr>
        <p:spPr bwMode="auto">
          <a:xfrm>
            <a:off x="3306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0" name="Oval 37"/>
          <p:cNvSpPr>
            <a:spLocks noChangeArrowheads="1"/>
          </p:cNvSpPr>
          <p:nvPr/>
        </p:nvSpPr>
        <p:spPr bwMode="auto">
          <a:xfrm>
            <a:off x="3687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1" name="Oval 38"/>
          <p:cNvSpPr>
            <a:spLocks noChangeArrowheads="1"/>
          </p:cNvSpPr>
          <p:nvPr/>
        </p:nvSpPr>
        <p:spPr bwMode="auto">
          <a:xfrm>
            <a:off x="4068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2" name="Oval 39"/>
          <p:cNvSpPr>
            <a:spLocks noChangeArrowheads="1"/>
          </p:cNvSpPr>
          <p:nvPr/>
        </p:nvSpPr>
        <p:spPr bwMode="auto">
          <a:xfrm>
            <a:off x="4449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3" name="Oval 40"/>
          <p:cNvSpPr>
            <a:spLocks noChangeArrowheads="1"/>
          </p:cNvSpPr>
          <p:nvPr/>
        </p:nvSpPr>
        <p:spPr bwMode="auto">
          <a:xfrm>
            <a:off x="4830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4" name="Oval 41"/>
          <p:cNvSpPr>
            <a:spLocks noChangeArrowheads="1"/>
          </p:cNvSpPr>
          <p:nvPr/>
        </p:nvSpPr>
        <p:spPr bwMode="auto">
          <a:xfrm>
            <a:off x="5211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5" name="Oval 42"/>
          <p:cNvSpPr>
            <a:spLocks noChangeArrowheads="1"/>
          </p:cNvSpPr>
          <p:nvPr/>
        </p:nvSpPr>
        <p:spPr bwMode="auto">
          <a:xfrm>
            <a:off x="5592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6" name="Oval 43"/>
          <p:cNvSpPr>
            <a:spLocks noChangeArrowheads="1"/>
          </p:cNvSpPr>
          <p:nvPr/>
        </p:nvSpPr>
        <p:spPr bwMode="auto">
          <a:xfrm>
            <a:off x="5973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7" name="Oval 44"/>
          <p:cNvSpPr>
            <a:spLocks noChangeArrowheads="1"/>
          </p:cNvSpPr>
          <p:nvPr/>
        </p:nvSpPr>
        <p:spPr bwMode="auto">
          <a:xfrm>
            <a:off x="6354762" y="3733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8" name="Oval 45"/>
          <p:cNvSpPr>
            <a:spLocks noChangeArrowheads="1"/>
          </p:cNvSpPr>
          <p:nvPr/>
        </p:nvSpPr>
        <p:spPr bwMode="auto">
          <a:xfrm>
            <a:off x="2925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49" name="Oval 46"/>
          <p:cNvSpPr>
            <a:spLocks noChangeArrowheads="1"/>
          </p:cNvSpPr>
          <p:nvPr/>
        </p:nvSpPr>
        <p:spPr bwMode="auto">
          <a:xfrm>
            <a:off x="3306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0" name="Oval 47"/>
          <p:cNvSpPr>
            <a:spLocks noChangeArrowheads="1"/>
          </p:cNvSpPr>
          <p:nvPr/>
        </p:nvSpPr>
        <p:spPr bwMode="auto">
          <a:xfrm>
            <a:off x="3687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1" name="Oval 48"/>
          <p:cNvSpPr>
            <a:spLocks noChangeArrowheads="1"/>
          </p:cNvSpPr>
          <p:nvPr/>
        </p:nvSpPr>
        <p:spPr bwMode="auto">
          <a:xfrm>
            <a:off x="4068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2" name="Oval 49"/>
          <p:cNvSpPr>
            <a:spLocks noChangeArrowheads="1"/>
          </p:cNvSpPr>
          <p:nvPr/>
        </p:nvSpPr>
        <p:spPr bwMode="auto">
          <a:xfrm>
            <a:off x="4449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3" name="Oval 50"/>
          <p:cNvSpPr>
            <a:spLocks noChangeArrowheads="1"/>
          </p:cNvSpPr>
          <p:nvPr/>
        </p:nvSpPr>
        <p:spPr bwMode="auto">
          <a:xfrm>
            <a:off x="4830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4" name="Oval 51"/>
          <p:cNvSpPr>
            <a:spLocks noChangeArrowheads="1"/>
          </p:cNvSpPr>
          <p:nvPr/>
        </p:nvSpPr>
        <p:spPr bwMode="auto">
          <a:xfrm>
            <a:off x="5211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5" name="Oval 52"/>
          <p:cNvSpPr>
            <a:spLocks noChangeArrowheads="1"/>
          </p:cNvSpPr>
          <p:nvPr/>
        </p:nvSpPr>
        <p:spPr bwMode="auto">
          <a:xfrm>
            <a:off x="5592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6" name="Oval 53"/>
          <p:cNvSpPr>
            <a:spLocks noChangeArrowheads="1"/>
          </p:cNvSpPr>
          <p:nvPr/>
        </p:nvSpPr>
        <p:spPr bwMode="auto">
          <a:xfrm>
            <a:off x="5973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7" name="Oval 54"/>
          <p:cNvSpPr>
            <a:spLocks noChangeArrowheads="1"/>
          </p:cNvSpPr>
          <p:nvPr/>
        </p:nvSpPr>
        <p:spPr bwMode="auto">
          <a:xfrm>
            <a:off x="6354762" y="4114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8" name="Oval 55"/>
          <p:cNvSpPr>
            <a:spLocks noChangeArrowheads="1"/>
          </p:cNvSpPr>
          <p:nvPr/>
        </p:nvSpPr>
        <p:spPr bwMode="auto">
          <a:xfrm>
            <a:off x="2925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59" name="Oval 56"/>
          <p:cNvSpPr>
            <a:spLocks noChangeArrowheads="1"/>
          </p:cNvSpPr>
          <p:nvPr/>
        </p:nvSpPr>
        <p:spPr bwMode="auto">
          <a:xfrm>
            <a:off x="3306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0" name="Oval 57"/>
          <p:cNvSpPr>
            <a:spLocks noChangeArrowheads="1"/>
          </p:cNvSpPr>
          <p:nvPr/>
        </p:nvSpPr>
        <p:spPr bwMode="auto">
          <a:xfrm>
            <a:off x="3687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1" name="Oval 58"/>
          <p:cNvSpPr>
            <a:spLocks noChangeArrowheads="1"/>
          </p:cNvSpPr>
          <p:nvPr/>
        </p:nvSpPr>
        <p:spPr bwMode="auto">
          <a:xfrm>
            <a:off x="4068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2" name="Oval 59"/>
          <p:cNvSpPr>
            <a:spLocks noChangeArrowheads="1"/>
          </p:cNvSpPr>
          <p:nvPr/>
        </p:nvSpPr>
        <p:spPr bwMode="auto">
          <a:xfrm>
            <a:off x="4449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3" name="Oval 60"/>
          <p:cNvSpPr>
            <a:spLocks noChangeArrowheads="1"/>
          </p:cNvSpPr>
          <p:nvPr/>
        </p:nvSpPr>
        <p:spPr bwMode="auto">
          <a:xfrm>
            <a:off x="4830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4" name="Oval 61"/>
          <p:cNvSpPr>
            <a:spLocks noChangeArrowheads="1"/>
          </p:cNvSpPr>
          <p:nvPr/>
        </p:nvSpPr>
        <p:spPr bwMode="auto">
          <a:xfrm>
            <a:off x="5211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5" name="Oval 62"/>
          <p:cNvSpPr>
            <a:spLocks noChangeArrowheads="1"/>
          </p:cNvSpPr>
          <p:nvPr/>
        </p:nvSpPr>
        <p:spPr bwMode="auto">
          <a:xfrm>
            <a:off x="5592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6" name="Oval 63"/>
          <p:cNvSpPr>
            <a:spLocks noChangeArrowheads="1"/>
          </p:cNvSpPr>
          <p:nvPr/>
        </p:nvSpPr>
        <p:spPr bwMode="auto">
          <a:xfrm>
            <a:off x="5973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7" name="Oval 64"/>
          <p:cNvSpPr>
            <a:spLocks noChangeArrowheads="1"/>
          </p:cNvSpPr>
          <p:nvPr/>
        </p:nvSpPr>
        <p:spPr bwMode="auto">
          <a:xfrm>
            <a:off x="6354762" y="4495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8" name="Oval 65"/>
          <p:cNvSpPr>
            <a:spLocks noChangeArrowheads="1"/>
          </p:cNvSpPr>
          <p:nvPr/>
        </p:nvSpPr>
        <p:spPr bwMode="auto">
          <a:xfrm>
            <a:off x="2925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69" name="Oval 66"/>
          <p:cNvSpPr>
            <a:spLocks noChangeArrowheads="1"/>
          </p:cNvSpPr>
          <p:nvPr/>
        </p:nvSpPr>
        <p:spPr bwMode="auto">
          <a:xfrm>
            <a:off x="3306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0" name="Oval 67"/>
          <p:cNvSpPr>
            <a:spLocks noChangeArrowheads="1"/>
          </p:cNvSpPr>
          <p:nvPr/>
        </p:nvSpPr>
        <p:spPr bwMode="auto">
          <a:xfrm>
            <a:off x="3687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1" name="Oval 68"/>
          <p:cNvSpPr>
            <a:spLocks noChangeArrowheads="1"/>
          </p:cNvSpPr>
          <p:nvPr/>
        </p:nvSpPr>
        <p:spPr bwMode="auto">
          <a:xfrm>
            <a:off x="4068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2" name="Oval 69"/>
          <p:cNvSpPr>
            <a:spLocks noChangeArrowheads="1"/>
          </p:cNvSpPr>
          <p:nvPr/>
        </p:nvSpPr>
        <p:spPr bwMode="auto">
          <a:xfrm>
            <a:off x="4449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3" name="Oval 70"/>
          <p:cNvSpPr>
            <a:spLocks noChangeArrowheads="1"/>
          </p:cNvSpPr>
          <p:nvPr/>
        </p:nvSpPr>
        <p:spPr bwMode="auto">
          <a:xfrm>
            <a:off x="4830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4" name="Oval 71"/>
          <p:cNvSpPr>
            <a:spLocks noChangeArrowheads="1"/>
          </p:cNvSpPr>
          <p:nvPr/>
        </p:nvSpPr>
        <p:spPr bwMode="auto">
          <a:xfrm>
            <a:off x="5211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5" name="Oval 72"/>
          <p:cNvSpPr>
            <a:spLocks noChangeArrowheads="1"/>
          </p:cNvSpPr>
          <p:nvPr/>
        </p:nvSpPr>
        <p:spPr bwMode="auto">
          <a:xfrm>
            <a:off x="5592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6" name="Oval 73"/>
          <p:cNvSpPr>
            <a:spLocks noChangeArrowheads="1"/>
          </p:cNvSpPr>
          <p:nvPr/>
        </p:nvSpPr>
        <p:spPr bwMode="auto">
          <a:xfrm>
            <a:off x="5973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7" name="Oval 74"/>
          <p:cNvSpPr>
            <a:spLocks noChangeArrowheads="1"/>
          </p:cNvSpPr>
          <p:nvPr/>
        </p:nvSpPr>
        <p:spPr bwMode="auto">
          <a:xfrm>
            <a:off x="6354762" y="4876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8" name="Oval 75"/>
          <p:cNvSpPr>
            <a:spLocks noChangeArrowheads="1"/>
          </p:cNvSpPr>
          <p:nvPr/>
        </p:nvSpPr>
        <p:spPr bwMode="auto">
          <a:xfrm>
            <a:off x="2925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79" name="Oval 76"/>
          <p:cNvSpPr>
            <a:spLocks noChangeArrowheads="1"/>
          </p:cNvSpPr>
          <p:nvPr/>
        </p:nvSpPr>
        <p:spPr bwMode="auto">
          <a:xfrm>
            <a:off x="3306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0" name="Oval 77"/>
          <p:cNvSpPr>
            <a:spLocks noChangeArrowheads="1"/>
          </p:cNvSpPr>
          <p:nvPr/>
        </p:nvSpPr>
        <p:spPr bwMode="auto">
          <a:xfrm>
            <a:off x="3687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1" name="Oval 78"/>
          <p:cNvSpPr>
            <a:spLocks noChangeArrowheads="1"/>
          </p:cNvSpPr>
          <p:nvPr/>
        </p:nvSpPr>
        <p:spPr bwMode="auto">
          <a:xfrm>
            <a:off x="4068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2" name="Oval 79"/>
          <p:cNvSpPr>
            <a:spLocks noChangeArrowheads="1"/>
          </p:cNvSpPr>
          <p:nvPr/>
        </p:nvSpPr>
        <p:spPr bwMode="auto">
          <a:xfrm>
            <a:off x="4449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3" name="Oval 80"/>
          <p:cNvSpPr>
            <a:spLocks noChangeArrowheads="1"/>
          </p:cNvSpPr>
          <p:nvPr/>
        </p:nvSpPr>
        <p:spPr bwMode="auto">
          <a:xfrm>
            <a:off x="4830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4" name="Oval 81"/>
          <p:cNvSpPr>
            <a:spLocks noChangeArrowheads="1"/>
          </p:cNvSpPr>
          <p:nvPr/>
        </p:nvSpPr>
        <p:spPr bwMode="auto">
          <a:xfrm>
            <a:off x="5211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5" name="Oval 82"/>
          <p:cNvSpPr>
            <a:spLocks noChangeArrowheads="1"/>
          </p:cNvSpPr>
          <p:nvPr/>
        </p:nvSpPr>
        <p:spPr bwMode="auto">
          <a:xfrm>
            <a:off x="5592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6" name="Oval 83"/>
          <p:cNvSpPr>
            <a:spLocks noChangeArrowheads="1"/>
          </p:cNvSpPr>
          <p:nvPr/>
        </p:nvSpPr>
        <p:spPr bwMode="auto">
          <a:xfrm>
            <a:off x="5973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7" name="Oval 84"/>
          <p:cNvSpPr>
            <a:spLocks noChangeArrowheads="1"/>
          </p:cNvSpPr>
          <p:nvPr/>
        </p:nvSpPr>
        <p:spPr bwMode="auto">
          <a:xfrm>
            <a:off x="6354762" y="5257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8" name="Oval 85"/>
          <p:cNvSpPr>
            <a:spLocks noChangeArrowheads="1"/>
          </p:cNvSpPr>
          <p:nvPr/>
        </p:nvSpPr>
        <p:spPr bwMode="auto">
          <a:xfrm>
            <a:off x="2925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9" name="Oval 86"/>
          <p:cNvSpPr>
            <a:spLocks noChangeArrowheads="1"/>
          </p:cNvSpPr>
          <p:nvPr/>
        </p:nvSpPr>
        <p:spPr bwMode="auto">
          <a:xfrm>
            <a:off x="3306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0" name="Oval 87"/>
          <p:cNvSpPr>
            <a:spLocks noChangeArrowheads="1"/>
          </p:cNvSpPr>
          <p:nvPr/>
        </p:nvSpPr>
        <p:spPr bwMode="auto">
          <a:xfrm>
            <a:off x="3687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1" name="Oval 88"/>
          <p:cNvSpPr>
            <a:spLocks noChangeArrowheads="1"/>
          </p:cNvSpPr>
          <p:nvPr/>
        </p:nvSpPr>
        <p:spPr bwMode="auto">
          <a:xfrm>
            <a:off x="4068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2" name="Oval 89"/>
          <p:cNvSpPr>
            <a:spLocks noChangeArrowheads="1"/>
          </p:cNvSpPr>
          <p:nvPr/>
        </p:nvSpPr>
        <p:spPr bwMode="auto">
          <a:xfrm>
            <a:off x="4449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3" name="Oval 90"/>
          <p:cNvSpPr>
            <a:spLocks noChangeArrowheads="1"/>
          </p:cNvSpPr>
          <p:nvPr/>
        </p:nvSpPr>
        <p:spPr bwMode="auto">
          <a:xfrm>
            <a:off x="4830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4" name="Oval 91"/>
          <p:cNvSpPr>
            <a:spLocks noChangeArrowheads="1"/>
          </p:cNvSpPr>
          <p:nvPr/>
        </p:nvSpPr>
        <p:spPr bwMode="auto">
          <a:xfrm>
            <a:off x="5211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5" name="Oval 92"/>
          <p:cNvSpPr>
            <a:spLocks noChangeArrowheads="1"/>
          </p:cNvSpPr>
          <p:nvPr/>
        </p:nvSpPr>
        <p:spPr bwMode="auto">
          <a:xfrm>
            <a:off x="5592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6" name="Oval 93"/>
          <p:cNvSpPr>
            <a:spLocks noChangeArrowheads="1"/>
          </p:cNvSpPr>
          <p:nvPr/>
        </p:nvSpPr>
        <p:spPr bwMode="auto">
          <a:xfrm>
            <a:off x="5973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7" name="Oval 94"/>
          <p:cNvSpPr>
            <a:spLocks noChangeArrowheads="1"/>
          </p:cNvSpPr>
          <p:nvPr/>
        </p:nvSpPr>
        <p:spPr bwMode="auto">
          <a:xfrm>
            <a:off x="6354762" y="5638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8" name="Oval 95"/>
          <p:cNvSpPr>
            <a:spLocks noChangeArrowheads="1"/>
          </p:cNvSpPr>
          <p:nvPr/>
        </p:nvSpPr>
        <p:spPr bwMode="auto">
          <a:xfrm>
            <a:off x="2925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9" name="Oval 96"/>
          <p:cNvSpPr>
            <a:spLocks noChangeArrowheads="1"/>
          </p:cNvSpPr>
          <p:nvPr/>
        </p:nvSpPr>
        <p:spPr bwMode="auto">
          <a:xfrm>
            <a:off x="3306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0" name="Oval 97"/>
          <p:cNvSpPr>
            <a:spLocks noChangeArrowheads="1"/>
          </p:cNvSpPr>
          <p:nvPr/>
        </p:nvSpPr>
        <p:spPr bwMode="auto">
          <a:xfrm>
            <a:off x="3687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1" name="Oval 98"/>
          <p:cNvSpPr>
            <a:spLocks noChangeArrowheads="1"/>
          </p:cNvSpPr>
          <p:nvPr/>
        </p:nvSpPr>
        <p:spPr bwMode="auto">
          <a:xfrm>
            <a:off x="4068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2" name="Oval 99"/>
          <p:cNvSpPr>
            <a:spLocks noChangeArrowheads="1"/>
          </p:cNvSpPr>
          <p:nvPr/>
        </p:nvSpPr>
        <p:spPr bwMode="auto">
          <a:xfrm>
            <a:off x="4449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3" name="Oval 100"/>
          <p:cNvSpPr>
            <a:spLocks noChangeArrowheads="1"/>
          </p:cNvSpPr>
          <p:nvPr/>
        </p:nvSpPr>
        <p:spPr bwMode="auto">
          <a:xfrm>
            <a:off x="4830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4" name="Oval 101"/>
          <p:cNvSpPr>
            <a:spLocks noChangeArrowheads="1"/>
          </p:cNvSpPr>
          <p:nvPr/>
        </p:nvSpPr>
        <p:spPr bwMode="auto">
          <a:xfrm>
            <a:off x="5211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5" name="Oval 102"/>
          <p:cNvSpPr>
            <a:spLocks noChangeArrowheads="1"/>
          </p:cNvSpPr>
          <p:nvPr/>
        </p:nvSpPr>
        <p:spPr bwMode="auto">
          <a:xfrm>
            <a:off x="5592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6" name="Oval 103"/>
          <p:cNvSpPr>
            <a:spLocks noChangeArrowheads="1"/>
          </p:cNvSpPr>
          <p:nvPr/>
        </p:nvSpPr>
        <p:spPr bwMode="auto">
          <a:xfrm>
            <a:off x="5973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7" name="Oval 104"/>
          <p:cNvSpPr>
            <a:spLocks noChangeArrowheads="1"/>
          </p:cNvSpPr>
          <p:nvPr/>
        </p:nvSpPr>
        <p:spPr bwMode="auto">
          <a:xfrm>
            <a:off x="6354762" y="6019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8" name="Oval 105"/>
          <p:cNvSpPr>
            <a:spLocks noChangeArrowheads="1"/>
          </p:cNvSpPr>
          <p:nvPr/>
        </p:nvSpPr>
        <p:spPr bwMode="auto">
          <a:xfrm>
            <a:off x="2925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9" name="Oval 106"/>
          <p:cNvSpPr>
            <a:spLocks noChangeArrowheads="1"/>
          </p:cNvSpPr>
          <p:nvPr/>
        </p:nvSpPr>
        <p:spPr bwMode="auto">
          <a:xfrm>
            <a:off x="3306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0" name="Oval 107"/>
          <p:cNvSpPr>
            <a:spLocks noChangeArrowheads="1"/>
          </p:cNvSpPr>
          <p:nvPr/>
        </p:nvSpPr>
        <p:spPr bwMode="auto">
          <a:xfrm>
            <a:off x="3687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1" name="Oval 108"/>
          <p:cNvSpPr>
            <a:spLocks noChangeArrowheads="1"/>
          </p:cNvSpPr>
          <p:nvPr/>
        </p:nvSpPr>
        <p:spPr bwMode="auto">
          <a:xfrm>
            <a:off x="4068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2" name="Oval 109"/>
          <p:cNvSpPr>
            <a:spLocks noChangeArrowheads="1"/>
          </p:cNvSpPr>
          <p:nvPr/>
        </p:nvSpPr>
        <p:spPr bwMode="auto">
          <a:xfrm>
            <a:off x="4449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3" name="Oval 110"/>
          <p:cNvSpPr>
            <a:spLocks noChangeArrowheads="1"/>
          </p:cNvSpPr>
          <p:nvPr/>
        </p:nvSpPr>
        <p:spPr bwMode="auto">
          <a:xfrm>
            <a:off x="4830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4" name="Oval 111"/>
          <p:cNvSpPr>
            <a:spLocks noChangeArrowheads="1"/>
          </p:cNvSpPr>
          <p:nvPr/>
        </p:nvSpPr>
        <p:spPr bwMode="auto">
          <a:xfrm>
            <a:off x="5211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5" name="Oval 112"/>
          <p:cNvSpPr>
            <a:spLocks noChangeArrowheads="1"/>
          </p:cNvSpPr>
          <p:nvPr/>
        </p:nvSpPr>
        <p:spPr bwMode="auto">
          <a:xfrm>
            <a:off x="5592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6" name="Oval 113"/>
          <p:cNvSpPr>
            <a:spLocks noChangeArrowheads="1"/>
          </p:cNvSpPr>
          <p:nvPr/>
        </p:nvSpPr>
        <p:spPr bwMode="auto">
          <a:xfrm>
            <a:off x="5973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7" name="Oval 114"/>
          <p:cNvSpPr>
            <a:spLocks noChangeArrowheads="1"/>
          </p:cNvSpPr>
          <p:nvPr/>
        </p:nvSpPr>
        <p:spPr bwMode="auto">
          <a:xfrm>
            <a:off x="6354762" y="6400800"/>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8" name="Line 115"/>
          <p:cNvSpPr>
            <a:spLocks noChangeShapeType="1"/>
          </p:cNvSpPr>
          <p:nvPr/>
        </p:nvSpPr>
        <p:spPr bwMode="auto">
          <a:xfrm flipH="1">
            <a:off x="2667000" y="2133600"/>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19" name="Line 116"/>
          <p:cNvSpPr>
            <a:spLocks noChangeShapeType="1"/>
          </p:cNvSpPr>
          <p:nvPr/>
        </p:nvSpPr>
        <p:spPr bwMode="auto">
          <a:xfrm flipH="1">
            <a:off x="3505200" y="2362200"/>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0" name="Line 117"/>
          <p:cNvSpPr>
            <a:spLocks noChangeShapeType="1"/>
          </p:cNvSpPr>
          <p:nvPr/>
        </p:nvSpPr>
        <p:spPr bwMode="auto">
          <a:xfrm flipH="1">
            <a:off x="4495800" y="2514600"/>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1" name="Line 118"/>
          <p:cNvSpPr>
            <a:spLocks noChangeShapeType="1"/>
          </p:cNvSpPr>
          <p:nvPr/>
        </p:nvSpPr>
        <p:spPr bwMode="auto">
          <a:xfrm>
            <a:off x="4876800" y="2362200"/>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2" name="Line 119"/>
          <p:cNvSpPr>
            <a:spLocks noChangeShapeType="1"/>
          </p:cNvSpPr>
          <p:nvPr/>
        </p:nvSpPr>
        <p:spPr bwMode="auto">
          <a:xfrm>
            <a:off x="4953000" y="2133600"/>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3" name="Text Box 120"/>
          <p:cNvSpPr txBox="1">
            <a:spLocks noChangeArrowheads="1"/>
          </p:cNvSpPr>
          <p:nvPr/>
        </p:nvSpPr>
        <p:spPr bwMode="auto">
          <a:xfrm>
            <a:off x="7139300" y="1749495"/>
            <a:ext cx="1504323" cy="707886"/>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FF0000"/>
                </a:solidFill>
                <a:effectLst>
                  <a:outerShdw blurRad="38100" dist="38100" dir="2700000" algn="tl">
                    <a:srgbClr val="000000"/>
                  </a:outerShdw>
                </a:effectLst>
                <a:ea typeface="ＭＳ Ｐゴシック" pitchFamily="34" charset="-128"/>
                <a:cs typeface="Arial" charset="0"/>
              </a:rPr>
              <a:t>Clergy</a:t>
            </a:r>
          </a:p>
        </p:txBody>
      </p:sp>
      <p:sp>
        <p:nvSpPr>
          <p:cNvPr id="124" name="Line 121"/>
          <p:cNvSpPr>
            <a:spLocks noChangeShapeType="1"/>
          </p:cNvSpPr>
          <p:nvPr/>
        </p:nvSpPr>
        <p:spPr bwMode="auto">
          <a:xfrm flipH="1" flipV="1">
            <a:off x="5135562" y="2133600"/>
            <a:ext cx="1905000" cy="0"/>
          </a:xfrm>
          <a:prstGeom prst="line">
            <a:avLst/>
          </a:prstGeom>
          <a:noFill/>
          <a:ln w="76200">
            <a:solidFill>
              <a:srgbClr val="FF000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5" name="Text Box 122"/>
          <p:cNvSpPr txBox="1">
            <a:spLocks noChangeArrowheads="1"/>
          </p:cNvSpPr>
          <p:nvPr/>
        </p:nvSpPr>
        <p:spPr bwMode="auto">
          <a:xfrm>
            <a:off x="7383462" y="457200"/>
            <a:ext cx="1116013"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God</a:t>
            </a:r>
          </a:p>
        </p:txBody>
      </p:sp>
      <p:sp>
        <p:nvSpPr>
          <p:cNvPr id="126" name="Line 123"/>
          <p:cNvSpPr>
            <a:spLocks noChangeShapeType="1"/>
          </p:cNvSpPr>
          <p:nvPr/>
        </p:nvSpPr>
        <p:spPr bwMode="auto">
          <a:xfrm flipH="1" flipV="1">
            <a:off x="5287962" y="838200"/>
            <a:ext cx="1905000" cy="0"/>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7" name="Text Box 124"/>
          <p:cNvSpPr txBox="1">
            <a:spLocks noChangeArrowheads="1"/>
          </p:cNvSpPr>
          <p:nvPr/>
        </p:nvSpPr>
        <p:spPr bwMode="auto">
          <a:xfrm>
            <a:off x="7459662" y="4419600"/>
            <a:ext cx="1341438" cy="701675"/>
          </a:xfrm>
          <a:prstGeom prst="rect">
            <a:avLst/>
          </a:prstGeom>
          <a:noFill/>
          <a:ln w="76200">
            <a:noFill/>
            <a:miter lim="800000"/>
            <a:headEnd/>
            <a:tailEnd/>
          </a:ln>
          <a:effectLst/>
        </p:spPr>
        <p:txBody>
          <a:bodyPr wrap="none" anchor="ctr">
            <a:spAutoFit/>
          </a:bodyPr>
          <a:lstStyle/>
          <a:p>
            <a:pPr algn="ctr" defTabSz="914400">
              <a:defRPr/>
            </a:pPr>
            <a:r>
              <a:rPr lang="en-US" sz="4000" b="1" dirty="0">
                <a:solidFill>
                  <a:srgbClr val="000000"/>
                </a:solidFill>
                <a:effectLst>
                  <a:outerShdw blurRad="38100" dist="38100" dir="2700000" algn="tl">
                    <a:srgbClr val="000000"/>
                  </a:outerShdw>
                </a:effectLst>
                <a:ea typeface="ＭＳ Ｐゴシック" pitchFamily="34" charset="-128"/>
                <a:cs typeface="Arial" charset="0"/>
              </a:rPr>
              <a:t>Laity</a:t>
            </a:r>
          </a:p>
        </p:txBody>
      </p:sp>
      <p:sp>
        <p:nvSpPr>
          <p:cNvPr id="128" name="Line 125"/>
          <p:cNvSpPr>
            <a:spLocks noChangeShapeType="1"/>
          </p:cNvSpPr>
          <p:nvPr/>
        </p:nvSpPr>
        <p:spPr bwMode="auto">
          <a:xfrm flipH="1" flipV="1">
            <a:off x="6781800" y="4800600"/>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129" name="Text Box 126"/>
          <p:cNvSpPr txBox="1">
            <a:spLocks noChangeArrowheads="1"/>
          </p:cNvSpPr>
          <p:nvPr/>
        </p:nvSpPr>
        <p:spPr bwMode="auto">
          <a:xfrm>
            <a:off x="678241" y="381000"/>
            <a:ext cx="247651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Traditional</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a:solidFill>
                  <a:srgbClr val="B38939"/>
                </a:solidFill>
                <a:effectLst>
                  <a:outerShdw blurRad="38100" dist="38100" dir="2700000" algn="tl">
                    <a:srgbClr val="000000"/>
                  </a:outerShdw>
                </a:effectLst>
                <a:ea typeface="ＭＳ Ｐゴシック" pitchFamily="34" charset="-128"/>
                <a:cs typeface="Arial" charset="0"/>
              </a:rPr>
              <a:t>Model</a:t>
            </a:r>
          </a:p>
        </p:txBody>
      </p:sp>
      <p:sp>
        <p:nvSpPr>
          <p:cNvPr id="130" name="Text Box 127"/>
          <p:cNvSpPr txBox="1">
            <a:spLocks noChangeArrowheads="1"/>
          </p:cNvSpPr>
          <p:nvPr/>
        </p:nvSpPr>
        <p:spPr bwMode="auto">
          <a:xfrm>
            <a:off x="570495" y="1385887"/>
            <a:ext cx="2696572"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Institutional</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131" name="Line 128"/>
          <p:cNvSpPr>
            <a:spLocks noChangeShapeType="1"/>
          </p:cNvSpPr>
          <p:nvPr/>
        </p:nvSpPr>
        <p:spPr bwMode="auto">
          <a:xfrm>
            <a:off x="354399" y="1357374"/>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1202578679"/>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6" name="Content Placeholder 2">
            <a:extLst>
              <a:ext uri="{FF2B5EF4-FFF2-40B4-BE49-F238E27FC236}">
                <a16:creationId xmlns:a16="http://schemas.microsoft.com/office/drawing/2014/main" id="{26842AE3-2CB9-4E46-BDC2-8448DB00EDCC}"/>
              </a:ext>
            </a:extLst>
          </p:cNvPr>
          <p:cNvSpPr>
            <a:spLocks noGrp="1"/>
          </p:cNvSpPr>
          <p:nvPr>
            <p:ph idx="1"/>
          </p:nvPr>
        </p:nvSpPr>
        <p:spPr>
          <a:xfrm>
            <a:off x="150468" y="1488458"/>
            <a:ext cx="8941776" cy="5189888"/>
          </a:xfrm>
        </p:spPr>
        <p:txBody>
          <a:bodyPr>
            <a:noAutofit/>
          </a:bodyPr>
          <a:lstStyle/>
          <a:p>
            <a:pPr marL="742950" lvl="0" indent="-742950">
              <a:lnSpc>
                <a:spcPct val="85000"/>
              </a:lnSpc>
              <a:buAutoNum type="arabicParenR"/>
            </a:pPr>
            <a:r>
              <a:rPr lang="en-US" sz="3500" cap="all" dirty="0"/>
              <a:t>have official leaders</a:t>
            </a:r>
          </a:p>
          <a:p>
            <a:pPr marL="742950" lvl="0" indent="-742950">
              <a:lnSpc>
                <a:spcPct val="85000"/>
              </a:lnSpc>
              <a:buAutoNum type="arabicParenR"/>
            </a:pPr>
            <a:r>
              <a:rPr lang="en-US" sz="3500" cap="all" dirty="0"/>
              <a:t>RAISED UP FROM WITHIN </a:t>
            </a:r>
            <a:r>
              <a:rPr lang="en-US" sz="2500" i="1" cap="all" dirty="0"/>
              <a:t>(INDIGINEOUS)</a:t>
            </a:r>
          </a:p>
          <a:p>
            <a:pPr marL="742950" lvl="0" indent="-742950">
              <a:lnSpc>
                <a:spcPct val="85000"/>
              </a:lnSpc>
              <a:buAutoNum type="arabicParenR"/>
            </a:pPr>
            <a:r>
              <a:rPr lang="en-US" sz="3500" cap="all" dirty="0"/>
              <a:t>who lead in teams.</a:t>
            </a:r>
          </a:p>
          <a:p>
            <a:pPr marL="742950" lvl="0" indent="-742950">
              <a:lnSpc>
                <a:spcPct val="85000"/>
              </a:lnSpc>
              <a:buAutoNum type="arabicParenR"/>
            </a:pPr>
            <a:r>
              <a:rPr lang="en-US" sz="3500" cap="all" dirty="0"/>
              <a:t>CHOOSE Godly LEADERS </a:t>
            </a:r>
            <a:r>
              <a:rPr lang="en-US" sz="3500" cap="all" dirty="0" err="1"/>
              <a:t>wHO</a:t>
            </a:r>
            <a:endParaRPr lang="en-US" sz="3500" cap="all" dirty="0"/>
          </a:p>
          <a:p>
            <a:pPr marL="1200150" lvl="1" indent="-458788">
              <a:lnSpc>
                <a:spcPct val="85000"/>
              </a:lnSpc>
              <a:buFont typeface="+mj-lt"/>
              <a:buAutoNum type="alphaUcPeriod"/>
            </a:pPr>
            <a:r>
              <a:rPr lang="en-US" sz="3000" cap="all" dirty="0"/>
              <a:t>Are relatively spiritually mature Currently</a:t>
            </a:r>
          </a:p>
          <a:p>
            <a:pPr marL="1200150" lvl="1" indent="-458788">
              <a:lnSpc>
                <a:spcPct val="85000"/>
              </a:lnSpc>
              <a:buAutoNum type="alphaUcPeriod"/>
            </a:pPr>
            <a:r>
              <a:rPr lang="en-US" sz="3000" cap="all" dirty="0"/>
              <a:t>Know, believe, and can teach God’s Word</a:t>
            </a:r>
          </a:p>
          <a:p>
            <a:pPr marL="1200150" lvl="1" indent="-458788">
              <a:lnSpc>
                <a:spcPct val="85000"/>
              </a:lnSpc>
              <a:buAutoNum type="alphaUcPeriod"/>
            </a:pPr>
            <a:r>
              <a:rPr lang="en-US" sz="3000" cap="all" dirty="0"/>
              <a:t>have proven effective spiritual leadership</a:t>
            </a:r>
            <a:br>
              <a:rPr lang="en-US" sz="3000" cap="all" dirty="0"/>
            </a:br>
            <a:endParaRPr lang="en-US" sz="3000" cap="all" dirty="0"/>
          </a:p>
          <a:p>
            <a:pPr marL="742950" indent="-742950">
              <a:lnSpc>
                <a:spcPct val="85000"/>
              </a:lnSpc>
              <a:buAutoNum type="arabicParenR"/>
            </a:pPr>
            <a:r>
              <a:rPr lang="en-US" sz="3500" b="1" cap="all" dirty="0"/>
              <a:t>HAVE GOOD FOLLOWERS</a:t>
            </a:r>
          </a:p>
          <a:p>
            <a:pPr marL="0" lvl="0" indent="0">
              <a:lnSpc>
                <a:spcPct val="85000"/>
              </a:lnSpc>
              <a:buNone/>
            </a:pPr>
            <a:endParaRPr lang="en-US" sz="3900" dirty="0"/>
          </a:p>
        </p:txBody>
      </p:sp>
    </p:spTree>
    <p:extLst>
      <p:ext uri="{BB962C8B-B14F-4D97-AF65-F5344CB8AC3E}">
        <p14:creationId xmlns:p14="http://schemas.microsoft.com/office/powerpoint/2010/main" val="3232972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HEALTHY CHURCHES</a:t>
            </a:r>
            <a:endParaRPr lang="en-US" sz="5500" dirty="0"/>
          </a:p>
        </p:txBody>
      </p:sp>
      <p:sp>
        <p:nvSpPr>
          <p:cNvPr id="6" name="Content Placeholder 2">
            <a:extLst>
              <a:ext uri="{FF2B5EF4-FFF2-40B4-BE49-F238E27FC236}">
                <a16:creationId xmlns:a16="http://schemas.microsoft.com/office/drawing/2014/main" id="{26842AE3-2CB9-4E46-BDC2-8448DB00EDCC}"/>
              </a:ext>
            </a:extLst>
          </p:cNvPr>
          <p:cNvSpPr>
            <a:spLocks noGrp="1"/>
          </p:cNvSpPr>
          <p:nvPr>
            <p:ph idx="1"/>
          </p:nvPr>
        </p:nvSpPr>
        <p:spPr>
          <a:xfrm>
            <a:off x="150468" y="1488458"/>
            <a:ext cx="8941776" cy="5189888"/>
          </a:xfrm>
        </p:spPr>
        <p:txBody>
          <a:bodyPr>
            <a:noAutofit/>
          </a:bodyPr>
          <a:lstStyle/>
          <a:p>
            <a:pPr marL="742950" lvl="0" indent="-742950">
              <a:lnSpc>
                <a:spcPct val="85000"/>
              </a:lnSpc>
              <a:buAutoNum type="arabicParenR"/>
            </a:pPr>
            <a:r>
              <a:rPr lang="en-US" sz="3500" cap="all" dirty="0"/>
              <a:t>have official leaders</a:t>
            </a:r>
          </a:p>
          <a:p>
            <a:pPr marL="742950" lvl="0" indent="-742950">
              <a:lnSpc>
                <a:spcPct val="85000"/>
              </a:lnSpc>
              <a:buAutoNum type="arabicParenR"/>
            </a:pPr>
            <a:r>
              <a:rPr lang="en-US" sz="3500" cap="all" dirty="0"/>
              <a:t>RAISED UP FROM WITHIN </a:t>
            </a:r>
            <a:r>
              <a:rPr lang="en-US" sz="2500" i="1" cap="all" dirty="0"/>
              <a:t>(INDIGINEOUS)</a:t>
            </a:r>
          </a:p>
          <a:p>
            <a:pPr marL="742950" lvl="0" indent="-742950">
              <a:lnSpc>
                <a:spcPct val="85000"/>
              </a:lnSpc>
              <a:buAutoNum type="arabicParenR"/>
            </a:pPr>
            <a:r>
              <a:rPr lang="en-US" sz="3500" cap="all" dirty="0"/>
              <a:t>who lead in teams.</a:t>
            </a:r>
          </a:p>
          <a:p>
            <a:pPr marL="742950" lvl="0" indent="-742950">
              <a:lnSpc>
                <a:spcPct val="85000"/>
              </a:lnSpc>
              <a:buAutoNum type="arabicParenR"/>
            </a:pPr>
            <a:r>
              <a:rPr lang="en-US" sz="3500" cap="all" dirty="0"/>
              <a:t>CHOOSE Godly LEADERS </a:t>
            </a:r>
            <a:r>
              <a:rPr lang="en-US" sz="3500" cap="all" dirty="0" err="1"/>
              <a:t>wHO</a:t>
            </a:r>
            <a:endParaRPr lang="en-US" sz="3500" cap="all" dirty="0"/>
          </a:p>
          <a:p>
            <a:pPr marL="1200150" lvl="1" indent="-458788">
              <a:lnSpc>
                <a:spcPct val="85000"/>
              </a:lnSpc>
              <a:buFont typeface="+mj-lt"/>
              <a:buAutoNum type="alphaUcPeriod"/>
            </a:pPr>
            <a:r>
              <a:rPr lang="en-US" sz="3000" cap="all" dirty="0"/>
              <a:t>Have relatively spiritually mature character, Currently</a:t>
            </a:r>
          </a:p>
          <a:p>
            <a:pPr marL="1200150" lvl="1" indent="-458788">
              <a:lnSpc>
                <a:spcPct val="85000"/>
              </a:lnSpc>
              <a:buAutoNum type="alphaUcPeriod"/>
            </a:pPr>
            <a:r>
              <a:rPr lang="en-US" sz="3000" cap="all" dirty="0"/>
              <a:t>Know, believe, and can teach God’s Word</a:t>
            </a:r>
          </a:p>
          <a:p>
            <a:pPr marL="1200150" lvl="1" indent="-458788">
              <a:lnSpc>
                <a:spcPct val="85000"/>
              </a:lnSpc>
              <a:buAutoNum type="alphaUcPeriod"/>
            </a:pPr>
            <a:r>
              <a:rPr lang="en-US" sz="3000" cap="all" dirty="0"/>
              <a:t>have proven effective spiritual leadership</a:t>
            </a:r>
            <a:br>
              <a:rPr lang="en-US" sz="3000" cap="all" dirty="0"/>
            </a:br>
            <a:endParaRPr lang="en-US" sz="3000" cap="all" dirty="0"/>
          </a:p>
          <a:p>
            <a:pPr marL="742950" indent="-742950">
              <a:lnSpc>
                <a:spcPct val="85000"/>
              </a:lnSpc>
              <a:buAutoNum type="arabicParenR"/>
            </a:pPr>
            <a:r>
              <a:rPr lang="en-US" sz="3500" b="1" cap="all" dirty="0"/>
              <a:t>HAVE GOOD FOLLOWERS</a:t>
            </a:r>
          </a:p>
          <a:p>
            <a:pPr marL="0" lvl="0" indent="0">
              <a:lnSpc>
                <a:spcPct val="85000"/>
              </a:lnSpc>
              <a:buNone/>
            </a:pPr>
            <a:endParaRPr lang="en-US" sz="3900" dirty="0"/>
          </a:p>
        </p:txBody>
      </p:sp>
      <p:sp>
        <p:nvSpPr>
          <p:cNvPr id="4" name="Rounded Rectangle 6">
            <a:extLst>
              <a:ext uri="{FF2B5EF4-FFF2-40B4-BE49-F238E27FC236}">
                <a16:creationId xmlns:a16="http://schemas.microsoft.com/office/drawing/2014/main" id="{6A0D5D33-C750-4BC0-A5AC-D3CD5969232C}"/>
              </a:ext>
            </a:extLst>
          </p:cNvPr>
          <p:cNvSpPr/>
          <p:nvPr/>
        </p:nvSpPr>
        <p:spPr>
          <a:xfrm>
            <a:off x="345057" y="1572768"/>
            <a:ext cx="8521515" cy="4370832"/>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600" b="1" dirty="0"/>
              <a:t>1 Thessalonians 5:12</a:t>
            </a:r>
            <a:r>
              <a:rPr lang="en-US" sz="2600" dirty="0"/>
              <a:t> But we request of you, brethren, that you </a:t>
            </a:r>
            <a:r>
              <a:rPr lang="en-US" sz="2600" u="sng" dirty="0"/>
              <a:t>appreciate</a:t>
            </a:r>
            <a:r>
              <a:rPr lang="en-US" sz="2600" dirty="0"/>
              <a:t> those who diligently labor among you, and have charge over you in the Lord and give you instruction, </a:t>
            </a:r>
            <a:r>
              <a:rPr lang="en-US" sz="2600" baseline="30000" dirty="0"/>
              <a:t>13</a:t>
            </a:r>
            <a:r>
              <a:rPr lang="en-US" sz="2600" dirty="0"/>
              <a:t> and that you </a:t>
            </a:r>
            <a:r>
              <a:rPr lang="en-US" sz="2600" u="sng" dirty="0"/>
              <a:t>esteem them very highly in love</a:t>
            </a:r>
            <a:r>
              <a:rPr lang="en-US" sz="2600" dirty="0"/>
              <a:t> because of their work. </a:t>
            </a:r>
            <a:br>
              <a:rPr lang="en-US" sz="2600" dirty="0"/>
            </a:br>
            <a:endParaRPr lang="en-US" sz="2600" dirty="0"/>
          </a:p>
          <a:p>
            <a:pPr marL="0" lvl="1"/>
            <a:r>
              <a:rPr lang="en-US" sz="2600" b="1" dirty="0"/>
              <a:t>Hebrews 13:17</a:t>
            </a:r>
            <a:r>
              <a:rPr lang="en-US" sz="2600" dirty="0"/>
              <a:t> </a:t>
            </a:r>
            <a:r>
              <a:rPr lang="en-US" sz="2600" u="sng" dirty="0"/>
              <a:t>Obey</a:t>
            </a:r>
            <a:r>
              <a:rPr lang="en-US" sz="2600" dirty="0"/>
              <a:t> your leaders and </a:t>
            </a:r>
            <a:r>
              <a:rPr lang="en-US" sz="2600" u="sng" dirty="0"/>
              <a:t>submit to</a:t>
            </a:r>
            <a:r>
              <a:rPr lang="en-US" sz="2600" dirty="0"/>
              <a:t> them, for they keep watch over your souls as those who will give an account. Let them do this with joy and not with grief, for this would be unprofitable for you. </a:t>
            </a:r>
          </a:p>
        </p:txBody>
      </p:sp>
    </p:spTree>
    <p:extLst>
      <p:ext uri="{BB962C8B-B14F-4D97-AF65-F5344CB8AC3E}">
        <p14:creationId xmlns:p14="http://schemas.microsoft.com/office/powerpoint/2010/main" val="2870944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40941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Consider your next step of faith as a good follower.</a:t>
            </a:r>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1724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Consider your next step of faith as a good follower.</a:t>
            </a:r>
          </a:p>
          <a:p>
            <a:pPr marL="514350" lvl="1" indent="-514350">
              <a:buAutoNum type="arabicParenR"/>
            </a:pPr>
            <a:r>
              <a:rPr lang="en-US" sz="4400" dirty="0"/>
              <a:t>Consider your next step of faith as a potential leader.</a:t>
            </a:r>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61294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Consider your next step of faith as a good follower.</a:t>
            </a:r>
          </a:p>
          <a:p>
            <a:pPr marL="514350" lvl="1" indent="-514350">
              <a:buAutoNum type="arabicParenR"/>
            </a:pPr>
            <a:r>
              <a:rPr lang="en-US" sz="4400" dirty="0"/>
              <a:t>Consider your next step of faith as a potential leader.</a:t>
            </a:r>
          </a:p>
          <a:p>
            <a:pPr marL="514350" lvl="1" indent="-514350">
              <a:buAutoNum type="arabicParenR"/>
            </a:pPr>
            <a:r>
              <a:rPr lang="en-US" sz="4400" dirty="0"/>
              <a:t>Repent of your failures to follow and/or lead well.</a:t>
            </a:r>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28214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APPLICATIONS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514350" lvl="1" indent="-514350">
              <a:buAutoNum type="arabicParenR"/>
            </a:pPr>
            <a:r>
              <a:rPr lang="en-US" sz="4400" dirty="0"/>
              <a:t>Consider your next step of faith as a good follower.</a:t>
            </a:r>
          </a:p>
          <a:p>
            <a:pPr marL="514350" lvl="1" indent="-514350">
              <a:buAutoNum type="arabicParenR"/>
            </a:pPr>
            <a:r>
              <a:rPr lang="en-US" sz="4400" dirty="0"/>
              <a:t>Consider your next step of faith as a potential leader.</a:t>
            </a:r>
          </a:p>
          <a:p>
            <a:pPr marL="514350" lvl="1" indent="-514350">
              <a:buAutoNum type="arabicParenR"/>
            </a:pPr>
            <a:r>
              <a:rPr lang="en-US" sz="4400" dirty="0"/>
              <a:t>Repent of your failures to follow and/or lead well.</a:t>
            </a:r>
          </a:p>
          <a:p>
            <a:pPr marL="514350" lvl="1" indent="-514350">
              <a:buAutoNum type="arabicParenR"/>
            </a:pPr>
            <a:r>
              <a:rPr lang="en-US" sz="4400" dirty="0"/>
              <a:t>Consider how you might honor and </a:t>
            </a:r>
            <a:r>
              <a:rPr lang="en-US" sz="4400" spc="-100" dirty="0"/>
              <a:t>encourage those who lead among us.</a:t>
            </a:r>
          </a:p>
        </p:txBody>
      </p:sp>
      <p:sp>
        <p:nvSpPr>
          <p:cNvPr id="6" name="Rectangle 5">
            <a:extLst>
              <a:ext uri="{FF2B5EF4-FFF2-40B4-BE49-F238E27FC236}">
                <a16:creationId xmlns:a16="http://schemas.microsoft.com/office/drawing/2014/main" id="{C1C1EA16-7A0B-49E9-8371-69B0F312F2B5}"/>
              </a:ext>
            </a:extLst>
          </p:cNvPr>
          <p:cNvSpPr/>
          <p:nvPr/>
        </p:nvSpPr>
        <p:spPr>
          <a:xfrm>
            <a:off x="457200" y="4830792"/>
            <a:ext cx="8333117" cy="161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Image result for spurgeon">
            <a:extLst>
              <a:ext uri="{FF2B5EF4-FFF2-40B4-BE49-F238E27FC236}">
                <a16:creationId xmlns:a16="http://schemas.microsoft.com/office/drawing/2014/main" id="{BB140224-1E15-42F8-A222-359803C7FE8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2788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65175-AE62-4221-9465-A441D9D5C50D}"/>
              </a:ext>
            </a:extLst>
          </p:cNvPr>
          <p:cNvSpPr>
            <a:spLocks noGrp="1"/>
          </p:cNvSpPr>
          <p:nvPr>
            <p:ph type="title"/>
          </p:nvPr>
        </p:nvSpPr>
        <p:spPr/>
        <p:txBody>
          <a:bodyPr/>
          <a:lstStyle/>
          <a:p>
            <a:endParaRPr lang="en-US"/>
          </a:p>
        </p:txBody>
      </p:sp>
      <p:pic>
        <p:nvPicPr>
          <p:cNvPr id="10" name="Content Placeholder 9">
            <a:extLst>
              <a:ext uri="{FF2B5EF4-FFF2-40B4-BE49-F238E27FC236}">
                <a16:creationId xmlns:a16="http://schemas.microsoft.com/office/drawing/2014/main" id="{A9225FC6-3700-41DF-AE6C-263A320364E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379" y="0"/>
            <a:ext cx="9142383" cy="6858000"/>
          </a:xfrm>
        </p:spPr>
      </p:pic>
    </p:spTree>
    <p:extLst>
      <p:ext uri="{BB962C8B-B14F-4D97-AF65-F5344CB8AC3E}">
        <p14:creationId xmlns:p14="http://schemas.microsoft.com/office/powerpoint/2010/main" val="4193108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42BF-E157-4A7E-84EC-97BEF392736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ADF6723-F51E-4304-B5AF-0E4DE291A4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7634" y="0"/>
            <a:ext cx="10282150" cy="6858000"/>
          </a:xfrm>
        </p:spPr>
      </p:pic>
      <p:sp>
        <p:nvSpPr>
          <p:cNvPr id="6" name="Rectangle 5">
            <a:extLst>
              <a:ext uri="{FF2B5EF4-FFF2-40B4-BE49-F238E27FC236}">
                <a16:creationId xmlns:a16="http://schemas.microsoft.com/office/drawing/2014/main" id="{937F39E2-0189-4D89-89FD-CB4F02BF34B4}"/>
              </a:ext>
            </a:extLst>
          </p:cNvPr>
          <p:cNvSpPr/>
          <p:nvPr/>
        </p:nvSpPr>
        <p:spPr>
          <a:xfrm>
            <a:off x="-1130050" y="2484408"/>
            <a:ext cx="10282150" cy="1535501"/>
          </a:xfrm>
          <a:prstGeom prst="rect">
            <a:avLst/>
          </a:prstGeom>
          <a:solidFill>
            <a:schemeClr val="bg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599C251-6116-4165-A1B9-E59E8FE06146}"/>
              </a:ext>
            </a:extLst>
          </p:cNvPr>
          <p:cNvSpPr txBox="1"/>
          <p:nvPr/>
        </p:nvSpPr>
        <p:spPr>
          <a:xfrm>
            <a:off x="1285835" y="2726742"/>
            <a:ext cx="6371168" cy="1015663"/>
          </a:xfrm>
          <a:prstGeom prst="rect">
            <a:avLst/>
          </a:prstGeom>
          <a:noFill/>
        </p:spPr>
        <p:txBody>
          <a:bodyPr wrap="none" rtlCol="0">
            <a:spAutoFit/>
          </a:bodyPr>
          <a:lstStyle/>
          <a:p>
            <a:r>
              <a:rPr lang="en-US" sz="6000" dirty="0">
                <a:solidFill>
                  <a:srgbClr val="F1E8E0"/>
                </a:solidFill>
                <a:effectLst>
                  <a:outerShdw blurRad="38100" dist="38100" dir="2700000" algn="tl">
                    <a:srgbClr val="000000">
                      <a:alpha val="43137"/>
                    </a:srgbClr>
                  </a:outerShdw>
                </a:effectLst>
                <a:latin typeface="Tw Cen MT" panose="020B0602020104020603" pitchFamily="34" charset="0"/>
              </a:rPr>
              <a:t>THE LORD’S SUPPER</a:t>
            </a:r>
          </a:p>
        </p:txBody>
      </p:sp>
    </p:spTree>
    <p:extLst>
      <p:ext uri="{BB962C8B-B14F-4D97-AF65-F5344CB8AC3E}">
        <p14:creationId xmlns:p14="http://schemas.microsoft.com/office/powerpoint/2010/main" val="3312831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uFillTx/>
            </a:endParaRPr>
          </a:p>
        </p:txBody>
      </p:sp>
      <p:sp>
        <p:nvSpPr>
          <p:cNvPr id="3" name="Subtitle 2"/>
          <p:cNvSpPr>
            <a:spLocks noGrp="1"/>
          </p:cNvSpPr>
          <p:nvPr>
            <p:ph type="subTitle" idx="4294967295"/>
          </p:nvPr>
        </p:nvSpPr>
        <p:spPr>
          <a:xfrm>
            <a:off x="2068904" y="6050039"/>
            <a:ext cx="6705600" cy="685800"/>
          </a:xfrm>
          <a:prstGeom prst="rect">
            <a:avLst/>
          </a:prstGeom>
        </p:spPr>
        <p:txBody>
          <a:bodyPr/>
          <a:lstStyle/>
          <a:p>
            <a:endParaRPr lang="en-US">
              <a:uFillTx/>
            </a:endParaRPr>
          </a:p>
        </p:txBody>
      </p:sp>
      <p:sp>
        <p:nvSpPr>
          <p:cNvPr id="4" name="Rectangle 3"/>
          <p:cNvSpPr>
            <a:spLocks/>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fontAlgn="base">
              <a:spcBef>
                <a:spcPct val="0"/>
              </a:spcBef>
              <a:spcAft>
                <a:spcPct val="0"/>
              </a:spcAft>
            </a:pPr>
            <a:endParaRPr lang="en-US">
              <a:solidFill>
                <a:srgbClr val="FFFFFF"/>
              </a:solidFill>
            </a:endParaRPr>
          </a:p>
        </p:txBody>
      </p:sp>
      <p:sp>
        <p:nvSpPr>
          <p:cNvPr id="6" name="Oval 3"/>
          <p:cNvSpPr>
            <a:spLocks noChangeArrowheads="1"/>
          </p:cNvSpPr>
          <p:nvPr/>
        </p:nvSpPr>
        <p:spPr bwMode="auto">
          <a:xfrm>
            <a:off x="2221304" y="1981200"/>
            <a:ext cx="4267200" cy="4648200"/>
          </a:xfrm>
          <a:prstGeom prst="ellipse">
            <a:avLst/>
          </a:prstGeom>
          <a:solidFill>
            <a:schemeClr val="bg1"/>
          </a:solidFill>
          <a:ln w="50800">
            <a:solidFill>
              <a:schemeClr val="accent6">
                <a:lumMod val="50000"/>
              </a:schemeClr>
            </a:solidFill>
            <a:prstDash val="solid"/>
            <a:round/>
            <a:headEnd/>
            <a:tailEnd/>
          </a:ln>
          <a:effectLst>
            <a:glow rad="127000">
              <a:schemeClr val="accent6">
                <a:lumMod val="40000"/>
                <a:lumOff val="60000"/>
                <a:alpha val="40000"/>
              </a:schemeClr>
            </a:glow>
          </a:effectLst>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8" name="Oval 5"/>
          <p:cNvSpPr>
            <a:spLocks noChangeArrowheads="1"/>
          </p:cNvSpPr>
          <p:nvPr/>
        </p:nvSpPr>
        <p:spPr bwMode="auto">
          <a:xfrm>
            <a:off x="2830904" y="48006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9" name="Oval 6"/>
          <p:cNvSpPr>
            <a:spLocks noChangeArrowheads="1"/>
          </p:cNvSpPr>
          <p:nvPr/>
        </p:nvSpPr>
        <p:spPr bwMode="auto">
          <a:xfrm>
            <a:off x="4354904" y="48768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5" name="Oval 12"/>
          <p:cNvSpPr>
            <a:spLocks noChangeArrowheads="1"/>
          </p:cNvSpPr>
          <p:nvPr/>
        </p:nvSpPr>
        <p:spPr bwMode="auto">
          <a:xfrm>
            <a:off x="4964504" y="32004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6" name="Oval 13"/>
          <p:cNvSpPr>
            <a:spLocks noChangeArrowheads="1"/>
          </p:cNvSpPr>
          <p:nvPr/>
        </p:nvSpPr>
        <p:spPr bwMode="auto">
          <a:xfrm>
            <a:off x="4964504"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7" name="Oval 14"/>
          <p:cNvSpPr>
            <a:spLocks noChangeArrowheads="1"/>
          </p:cNvSpPr>
          <p:nvPr/>
        </p:nvSpPr>
        <p:spPr bwMode="auto">
          <a:xfrm>
            <a:off x="5574104" y="45720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8" name="Oval 15"/>
          <p:cNvSpPr>
            <a:spLocks noChangeArrowheads="1"/>
          </p:cNvSpPr>
          <p:nvPr/>
        </p:nvSpPr>
        <p:spPr bwMode="auto">
          <a:xfrm>
            <a:off x="4964504" y="5486400"/>
            <a:ext cx="228600" cy="228600"/>
          </a:xfrm>
          <a:prstGeom prst="ellipse">
            <a:avLst/>
          </a:prstGeom>
          <a:solidFill>
            <a:schemeClr val="bg1"/>
          </a:solidFill>
          <a:ln w="76200">
            <a:solidFill>
              <a:srgbClr val="25A0CB"/>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9" name="Oval 16"/>
          <p:cNvSpPr>
            <a:spLocks noChangeArrowheads="1"/>
          </p:cNvSpPr>
          <p:nvPr/>
        </p:nvSpPr>
        <p:spPr bwMode="auto">
          <a:xfrm>
            <a:off x="4735904" y="57912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0" name="Oval 17"/>
          <p:cNvSpPr>
            <a:spLocks noChangeArrowheads="1"/>
          </p:cNvSpPr>
          <p:nvPr/>
        </p:nvSpPr>
        <p:spPr bwMode="auto">
          <a:xfrm>
            <a:off x="3440504"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1" name="Oval 18"/>
          <p:cNvSpPr>
            <a:spLocks noChangeArrowheads="1"/>
          </p:cNvSpPr>
          <p:nvPr/>
        </p:nvSpPr>
        <p:spPr bwMode="auto">
          <a:xfrm>
            <a:off x="2907104"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2" name="Oval 19"/>
          <p:cNvSpPr>
            <a:spLocks noChangeArrowheads="1"/>
          </p:cNvSpPr>
          <p:nvPr/>
        </p:nvSpPr>
        <p:spPr bwMode="auto">
          <a:xfrm>
            <a:off x="3364304" y="54864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3" name="Oval 20"/>
          <p:cNvSpPr>
            <a:spLocks noChangeArrowheads="1"/>
          </p:cNvSpPr>
          <p:nvPr/>
        </p:nvSpPr>
        <p:spPr bwMode="auto">
          <a:xfrm>
            <a:off x="3897704" y="23622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4" name="Oval 21"/>
          <p:cNvSpPr>
            <a:spLocks noChangeArrowheads="1"/>
          </p:cNvSpPr>
          <p:nvPr/>
        </p:nvSpPr>
        <p:spPr bwMode="auto">
          <a:xfrm>
            <a:off x="3211904" y="3810000"/>
            <a:ext cx="228600" cy="228600"/>
          </a:xfrm>
          <a:prstGeom prst="ellipse">
            <a:avLst/>
          </a:prstGeom>
          <a:solidFill>
            <a:schemeClr val="bg1"/>
          </a:solidFill>
          <a:ln w="76200">
            <a:solidFill>
              <a:srgbClr val="25A0CB"/>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5" name="Oval 22"/>
          <p:cNvSpPr>
            <a:spLocks noChangeArrowheads="1"/>
          </p:cNvSpPr>
          <p:nvPr/>
        </p:nvSpPr>
        <p:spPr bwMode="auto">
          <a:xfrm>
            <a:off x="2754704" y="41910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6" name="Oval 23"/>
          <p:cNvSpPr>
            <a:spLocks noChangeArrowheads="1"/>
          </p:cNvSpPr>
          <p:nvPr/>
        </p:nvSpPr>
        <p:spPr bwMode="auto">
          <a:xfrm>
            <a:off x="3516704" y="41148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7" name="Oval 24"/>
          <p:cNvSpPr>
            <a:spLocks noChangeArrowheads="1"/>
          </p:cNvSpPr>
          <p:nvPr/>
        </p:nvSpPr>
        <p:spPr bwMode="auto">
          <a:xfrm>
            <a:off x="4126304" y="3124200"/>
            <a:ext cx="228600" cy="228600"/>
          </a:xfrm>
          <a:prstGeom prst="ellipse">
            <a:avLst/>
          </a:prstGeom>
          <a:solidFill>
            <a:schemeClr val="bg1"/>
          </a:solidFill>
          <a:ln w="76200">
            <a:solidFill>
              <a:srgbClr val="0070C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8" name="Oval 25"/>
          <p:cNvSpPr>
            <a:spLocks noChangeArrowheads="1"/>
          </p:cNvSpPr>
          <p:nvPr/>
        </p:nvSpPr>
        <p:spPr bwMode="auto">
          <a:xfrm>
            <a:off x="3821504" y="5029200"/>
            <a:ext cx="228600" cy="228600"/>
          </a:xfrm>
          <a:prstGeom prst="ellipse">
            <a:avLst/>
          </a:prstGeom>
          <a:solidFill>
            <a:schemeClr val="bg1"/>
          </a:solidFill>
          <a:ln w="76200">
            <a:solidFill>
              <a:srgbClr val="25A0CB"/>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29" name="Oval 26"/>
          <p:cNvSpPr>
            <a:spLocks noChangeArrowheads="1"/>
          </p:cNvSpPr>
          <p:nvPr/>
        </p:nvSpPr>
        <p:spPr bwMode="auto">
          <a:xfrm>
            <a:off x="3973904" y="4572000"/>
            <a:ext cx="228600" cy="228600"/>
          </a:xfrm>
          <a:prstGeom prst="ellipse">
            <a:avLst/>
          </a:prstGeom>
          <a:solidFill>
            <a:schemeClr val="bg1"/>
          </a:solidFill>
          <a:ln w="76200">
            <a:solidFill>
              <a:srgbClr val="25A0CB"/>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0" name="Oval 27"/>
          <p:cNvSpPr>
            <a:spLocks noChangeArrowheads="1"/>
          </p:cNvSpPr>
          <p:nvPr/>
        </p:nvSpPr>
        <p:spPr bwMode="auto">
          <a:xfrm>
            <a:off x="4126304"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1" name="Oval 28"/>
          <p:cNvSpPr>
            <a:spLocks noChangeArrowheads="1"/>
          </p:cNvSpPr>
          <p:nvPr/>
        </p:nvSpPr>
        <p:spPr bwMode="auto">
          <a:xfrm>
            <a:off x="4735904" y="4114800"/>
            <a:ext cx="228600" cy="228600"/>
          </a:xfrm>
          <a:prstGeom prst="ellipse">
            <a:avLst/>
          </a:prstGeom>
          <a:solidFill>
            <a:schemeClr val="bg1"/>
          </a:solidFill>
          <a:ln w="76200">
            <a:solidFill>
              <a:srgbClr val="25A0CB"/>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2" name="Oval 29"/>
          <p:cNvSpPr>
            <a:spLocks noChangeArrowheads="1"/>
          </p:cNvSpPr>
          <p:nvPr/>
        </p:nvSpPr>
        <p:spPr bwMode="auto">
          <a:xfrm>
            <a:off x="5650304"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3" name="Oval 30"/>
          <p:cNvSpPr>
            <a:spLocks noChangeArrowheads="1"/>
          </p:cNvSpPr>
          <p:nvPr/>
        </p:nvSpPr>
        <p:spPr bwMode="auto">
          <a:xfrm>
            <a:off x="6031304"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4" name="Freeform 31"/>
          <p:cNvSpPr>
            <a:spLocks/>
          </p:cNvSpPr>
          <p:nvPr/>
        </p:nvSpPr>
        <p:spPr bwMode="auto">
          <a:xfrm>
            <a:off x="3018229"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5" name="Freeform 32"/>
          <p:cNvSpPr>
            <a:spLocks/>
          </p:cNvSpPr>
          <p:nvPr/>
        </p:nvSpPr>
        <p:spPr bwMode="auto">
          <a:xfrm>
            <a:off x="2592779"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7" name="Line 34"/>
          <p:cNvSpPr>
            <a:spLocks noChangeShapeType="1"/>
          </p:cNvSpPr>
          <p:nvPr/>
        </p:nvSpPr>
        <p:spPr bwMode="auto">
          <a:xfrm flipH="1">
            <a:off x="4202504"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8" name="Line 35"/>
          <p:cNvSpPr>
            <a:spLocks noChangeShapeType="1"/>
          </p:cNvSpPr>
          <p:nvPr/>
        </p:nvSpPr>
        <p:spPr bwMode="auto">
          <a:xfrm flipV="1">
            <a:off x="3211904"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39" name="Line 36"/>
          <p:cNvSpPr>
            <a:spLocks noChangeShapeType="1"/>
          </p:cNvSpPr>
          <p:nvPr/>
        </p:nvSpPr>
        <p:spPr bwMode="auto">
          <a:xfrm>
            <a:off x="3592904"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0" name="Line 37"/>
          <p:cNvSpPr>
            <a:spLocks noChangeShapeType="1"/>
          </p:cNvSpPr>
          <p:nvPr/>
        </p:nvSpPr>
        <p:spPr bwMode="auto">
          <a:xfrm flipH="1">
            <a:off x="4507304"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1" name="Line 38"/>
          <p:cNvSpPr>
            <a:spLocks noChangeShapeType="1"/>
          </p:cNvSpPr>
          <p:nvPr/>
        </p:nvSpPr>
        <p:spPr bwMode="auto">
          <a:xfrm flipH="1">
            <a:off x="3592904"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2" name="Line 39"/>
          <p:cNvSpPr>
            <a:spLocks noChangeShapeType="1"/>
          </p:cNvSpPr>
          <p:nvPr/>
        </p:nvSpPr>
        <p:spPr bwMode="auto">
          <a:xfrm flipH="1" flipV="1">
            <a:off x="5193104"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3" name="Line 40"/>
          <p:cNvSpPr>
            <a:spLocks noChangeShapeType="1"/>
          </p:cNvSpPr>
          <p:nvPr/>
        </p:nvSpPr>
        <p:spPr bwMode="auto">
          <a:xfrm>
            <a:off x="4431104"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4" name="Line 41"/>
          <p:cNvSpPr>
            <a:spLocks noChangeShapeType="1"/>
          </p:cNvSpPr>
          <p:nvPr/>
        </p:nvSpPr>
        <p:spPr bwMode="auto">
          <a:xfrm>
            <a:off x="5497904"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5" name="Line 42"/>
          <p:cNvSpPr>
            <a:spLocks noChangeShapeType="1"/>
          </p:cNvSpPr>
          <p:nvPr/>
        </p:nvSpPr>
        <p:spPr bwMode="auto">
          <a:xfrm flipH="1">
            <a:off x="2983304"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6" name="Line 43"/>
          <p:cNvSpPr>
            <a:spLocks noChangeShapeType="1"/>
          </p:cNvSpPr>
          <p:nvPr/>
        </p:nvSpPr>
        <p:spPr bwMode="auto">
          <a:xfrm flipH="1">
            <a:off x="4126304"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7" name="Text Box 44"/>
          <p:cNvSpPr txBox="1">
            <a:spLocks noChangeArrowheads="1"/>
          </p:cNvSpPr>
          <p:nvPr/>
        </p:nvSpPr>
        <p:spPr bwMode="auto">
          <a:xfrm>
            <a:off x="6113472" y="621935"/>
            <a:ext cx="2245936" cy="9818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Christ</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dirty="0">
                <a:solidFill>
                  <a:srgbClr val="B38939"/>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B38939"/>
                </a:solidFill>
                <a:effectLst>
                  <a:outerShdw blurRad="38100" dist="38100" dir="2700000" algn="tl">
                    <a:srgbClr val="000000"/>
                  </a:outerShdw>
                </a:effectLst>
                <a:ea typeface="ＭＳ Ｐゴシック" pitchFamily="34" charset="-128"/>
                <a:cs typeface="Arial" charset="0"/>
              </a:rPr>
              <a:t>the head</a:t>
            </a:r>
            <a:r>
              <a:rPr lang="en-US" sz="4000" dirty="0">
                <a:solidFill>
                  <a:srgbClr val="B38939"/>
                </a:solidFill>
                <a:effectLst>
                  <a:outerShdw blurRad="38100" dist="38100" dir="2700000" algn="tl">
                    <a:srgbClr val="000000"/>
                  </a:outerShdw>
                </a:effectLst>
                <a:ea typeface="ＭＳ Ｐゴシック" pitchFamily="34" charset="-128"/>
                <a:cs typeface="Arial" charset="0"/>
              </a:rPr>
              <a:t>)</a:t>
            </a:r>
          </a:p>
        </p:txBody>
      </p:sp>
      <p:sp>
        <p:nvSpPr>
          <p:cNvPr id="48" name="Line 45"/>
          <p:cNvSpPr>
            <a:spLocks noChangeShapeType="1"/>
          </p:cNvSpPr>
          <p:nvPr/>
        </p:nvSpPr>
        <p:spPr bwMode="auto">
          <a:xfrm flipH="1">
            <a:off x="5272816" y="850775"/>
            <a:ext cx="1208533" cy="357236"/>
          </a:xfrm>
          <a:prstGeom prst="line">
            <a:avLst/>
          </a:prstGeom>
          <a:noFill/>
          <a:ln w="76200">
            <a:solidFill>
              <a:srgbClr val="B3893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49" name="Text Box 46"/>
          <p:cNvSpPr txBox="1">
            <a:spLocks noChangeArrowheads="1"/>
          </p:cNvSpPr>
          <p:nvPr/>
        </p:nvSpPr>
        <p:spPr bwMode="auto">
          <a:xfrm>
            <a:off x="6215760" y="2007822"/>
            <a:ext cx="2123466" cy="9818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FF0000"/>
                </a:solidFill>
                <a:effectLst>
                  <a:outerShdw blurRad="38100" dist="38100" dir="2700000" algn="tl">
                    <a:srgbClr val="000000"/>
                  </a:outerShdw>
                </a:effectLst>
                <a:ea typeface="ＭＳ Ｐゴシック" pitchFamily="34" charset="-128"/>
                <a:cs typeface="Arial" charset="0"/>
              </a:rPr>
              <a:t>Leaders</a:t>
            </a:r>
          </a:p>
          <a:p>
            <a:pPr algn="ctr" defTabSz="914400">
              <a:lnSpc>
                <a:spcPct val="70000"/>
              </a:lnSpc>
              <a:defRPr/>
            </a:pPr>
            <a:r>
              <a:rPr lang="en-US" sz="4000" dirty="0">
                <a:solidFill>
                  <a:srgbClr val="FF0000"/>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FF0000"/>
                </a:solidFill>
                <a:effectLst>
                  <a:outerShdw blurRad="38100" dist="38100" dir="2700000" algn="tl">
                    <a:srgbClr val="000000"/>
                  </a:outerShdw>
                </a:effectLst>
                <a:ea typeface="ＭＳ Ｐゴシック" pitchFamily="34" charset="-128"/>
                <a:cs typeface="Arial" charset="0"/>
              </a:rPr>
              <a:t>elders…</a:t>
            </a:r>
            <a:r>
              <a:rPr lang="en-US" sz="4000" dirty="0">
                <a:solidFill>
                  <a:srgbClr val="FF0000"/>
                </a:solidFill>
                <a:effectLst>
                  <a:outerShdw blurRad="38100" dist="38100" dir="2700000" algn="tl">
                    <a:srgbClr val="000000"/>
                  </a:outerShdw>
                </a:effectLst>
                <a:ea typeface="ＭＳ Ｐゴシック" pitchFamily="34" charset="-128"/>
                <a:cs typeface="Arial" charset="0"/>
              </a:rPr>
              <a:t>)</a:t>
            </a:r>
          </a:p>
        </p:txBody>
      </p:sp>
      <p:sp>
        <p:nvSpPr>
          <p:cNvPr id="50" name="Line 47"/>
          <p:cNvSpPr>
            <a:spLocks noChangeShapeType="1"/>
          </p:cNvSpPr>
          <p:nvPr/>
        </p:nvSpPr>
        <p:spPr bwMode="auto">
          <a:xfrm flipH="1" flipV="1">
            <a:off x="5497904" y="2438400"/>
            <a:ext cx="762000" cy="14288"/>
          </a:xfrm>
          <a:prstGeom prst="line">
            <a:avLst/>
          </a:prstGeom>
          <a:noFill/>
          <a:ln w="76200">
            <a:solidFill>
              <a:srgbClr val="FF000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1" name="Line 48"/>
          <p:cNvSpPr>
            <a:spLocks noChangeShapeType="1"/>
          </p:cNvSpPr>
          <p:nvPr/>
        </p:nvSpPr>
        <p:spPr bwMode="auto">
          <a:xfrm flipH="1">
            <a:off x="5650304" y="2438400"/>
            <a:ext cx="609600" cy="1295400"/>
          </a:xfrm>
          <a:prstGeom prst="line">
            <a:avLst/>
          </a:prstGeom>
          <a:noFill/>
          <a:ln w="76200">
            <a:solidFill>
              <a:srgbClr val="FF000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2" name="Line 49"/>
          <p:cNvSpPr>
            <a:spLocks noChangeShapeType="1"/>
          </p:cNvSpPr>
          <p:nvPr/>
        </p:nvSpPr>
        <p:spPr bwMode="auto">
          <a:xfrm flipH="1">
            <a:off x="4583504" y="2435157"/>
            <a:ext cx="1676400" cy="1070043"/>
          </a:xfrm>
          <a:prstGeom prst="line">
            <a:avLst/>
          </a:prstGeom>
          <a:noFill/>
          <a:ln w="76200">
            <a:solidFill>
              <a:srgbClr val="FF000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3" name="Text Box 50"/>
          <p:cNvSpPr txBox="1">
            <a:spLocks noChangeArrowheads="1"/>
          </p:cNvSpPr>
          <p:nvPr/>
        </p:nvSpPr>
        <p:spPr bwMode="auto">
          <a:xfrm>
            <a:off x="104693" y="395226"/>
            <a:ext cx="3464090"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B38939"/>
                </a:solidFill>
                <a:effectLst>
                  <a:outerShdw blurRad="38100" dist="38100" dir="2700000" algn="tl">
                    <a:srgbClr val="000000"/>
                  </a:outerShdw>
                </a:effectLst>
                <a:ea typeface="ＭＳ Ｐゴシック" pitchFamily="34" charset="-128"/>
                <a:cs typeface="Arial" charset="0"/>
              </a:rPr>
              <a:t>New Testament</a:t>
            </a:r>
            <a:br>
              <a:rPr lang="en-US" sz="4000" b="1" dirty="0">
                <a:solidFill>
                  <a:srgbClr val="B38939"/>
                </a:solidFill>
                <a:effectLst>
                  <a:outerShdw blurRad="38100" dist="38100" dir="2700000" algn="tl">
                    <a:srgbClr val="000000"/>
                  </a:outerShdw>
                </a:effectLst>
                <a:ea typeface="ＭＳ Ｐゴシック" pitchFamily="34" charset="-128"/>
                <a:cs typeface="Arial" charset="0"/>
              </a:rPr>
            </a:br>
            <a:r>
              <a:rPr lang="en-US" sz="4000" b="1" dirty="0">
                <a:solidFill>
                  <a:srgbClr val="B38939"/>
                </a:solidFill>
                <a:effectLst>
                  <a:outerShdw blurRad="38100" dist="38100" dir="2700000" algn="tl">
                    <a:srgbClr val="000000"/>
                  </a:outerShdw>
                </a:effectLst>
                <a:ea typeface="ＭＳ Ｐゴシック" pitchFamily="34" charset="-128"/>
                <a:cs typeface="Arial" charset="0"/>
              </a:rPr>
              <a:t>Model</a:t>
            </a:r>
          </a:p>
        </p:txBody>
      </p:sp>
      <p:sp>
        <p:nvSpPr>
          <p:cNvPr id="54" name="Text Box 51"/>
          <p:cNvSpPr txBox="1">
            <a:spLocks noChangeArrowheads="1"/>
          </p:cNvSpPr>
          <p:nvPr/>
        </p:nvSpPr>
        <p:spPr bwMode="auto">
          <a:xfrm>
            <a:off x="698555" y="1431863"/>
            <a:ext cx="2220801" cy="978025"/>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Organic</a:t>
            </a:r>
            <a:b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br>
            <a:r>
              <a:rPr lang="en-US" sz="4000" b="1" dirty="0">
                <a:solidFill>
                  <a:schemeClr val="tx1">
                    <a:lumMod val="50000"/>
                    <a:lumOff val="50000"/>
                  </a:schemeClr>
                </a:solidFill>
                <a:effectLst>
                  <a:outerShdw blurRad="38100" dist="38100" dir="2700000" algn="tl">
                    <a:srgbClr val="000000"/>
                  </a:outerShdw>
                </a:effectLst>
                <a:ea typeface="ＭＳ Ｐゴシック" pitchFamily="34" charset="-128"/>
                <a:cs typeface="Arial" charset="0"/>
              </a:rPr>
              <a:t>Paradigm</a:t>
            </a:r>
          </a:p>
        </p:txBody>
      </p:sp>
      <p:sp>
        <p:nvSpPr>
          <p:cNvPr id="55" name="Line 52"/>
          <p:cNvSpPr>
            <a:spLocks noChangeShapeType="1"/>
          </p:cNvSpPr>
          <p:nvPr/>
        </p:nvSpPr>
        <p:spPr bwMode="auto">
          <a:xfrm>
            <a:off x="228600" y="1371600"/>
            <a:ext cx="3135704"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6" name="Text Box 53"/>
          <p:cNvSpPr txBox="1">
            <a:spLocks noChangeArrowheads="1"/>
          </p:cNvSpPr>
          <p:nvPr/>
        </p:nvSpPr>
        <p:spPr bwMode="auto">
          <a:xfrm>
            <a:off x="6656761" y="3363484"/>
            <a:ext cx="2416302" cy="981807"/>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b="1" dirty="0">
                <a:solidFill>
                  <a:srgbClr val="0070C0"/>
                </a:solidFill>
                <a:effectLst>
                  <a:outerShdw blurRad="38100" dist="38100" dir="2700000" algn="tl">
                    <a:srgbClr val="000000"/>
                  </a:outerShdw>
                </a:effectLst>
                <a:ea typeface="ＭＳ Ｐゴシック" pitchFamily="34" charset="-128"/>
                <a:cs typeface="Arial" charset="0"/>
              </a:rPr>
              <a:t>Everybody</a:t>
            </a:r>
          </a:p>
          <a:p>
            <a:pPr algn="ctr" defTabSz="914400">
              <a:lnSpc>
                <a:spcPct val="70000"/>
              </a:lnSpc>
              <a:defRPr/>
            </a:pPr>
            <a:r>
              <a:rPr lang="en-US" sz="4000" dirty="0">
                <a:solidFill>
                  <a:srgbClr val="0070C0"/>
                </a:solidFill>
                <a:effectLst>
                  <a:outerShdw blurRad="38100" dist="38100" dir="2700000" algn="tl">
                    <a:srgbClr val="000000"/>
                  </a:outerShdw>
                </a:effectLst>
                <a:ea typeface="ＭＳ Ｐゴシック" pitchFamily="34" charset="-128"/>
                <a:cs typeface="Arial" charset="0"/>
              </a:rPr>
              <a:t>(</a:t>
            </a:r>
            <a:r>
              <a:rPr lang="en-US" sz="4000" b="1" cap="small" dirty="0">
                <a:solidFill>
                  <a:srgbClr val="0070C0"/>
                </a:solidFill>
                <a:effectLst>
                  <a:outerShdw blurRad="38100" dist="38100" dir="2700000" algn="tl">
                    <a:srgbClr val="000000"/>
                  </a:outerShdw>
                </a:effectLst>
                <a:ea typeface="ＭＳ Ｐゴシック" pitchFamily="34" charset="-128"/>
                <a:cs typeface="Arial" charset="0"/>
              </a:rPr>
              <a:t>ministers</a:t>
            </a:r>
            <a:r>
              <a:rPr lang="en-US" sz="4000" dirty="0">
                <a:solidFill>
                  <a:srgbClr val="0070C0"/>
                </a:solidFill>
                <a:effectLst>
                  <a:outerShdw blurRad="38100" dist="38100" dir="2700000" algn="tl">
                    <a:srgbClr val="000000"/>
                  </a:outerShdw>
                </a:effectLst>
                <a:ea typeface="ＭＳ Ｐゴシック" pitchFamily="34" charset="-128"/>
                <a:cs typeface="Arial" charset="0"/>
              </a:rPr>
              <a:t>)</a:t>
            </a:r>
          </a:p>
        </p:txBody>
      </p:sp>
      <p:sp>
        <p:nvSpPr>
          <p:cNvPr id="57" name="Line 54"/>
          <p:cNvSpPr>
            <a:spLocks noChangeShapeType="1"/>
          </p:cNvSpPr>
          <p:nvPr/>
        </p:nvSpPr>
        <p:spPr bwMode="auto">
          <a:xfrm flipH="1" flipV="1">
            <a:off x="5269304" y="3352800"/>
            <a:ext cx="1447800" cy="228600"/>
          </a:xfrm>
          <a:prstGeom prst="line">
            <a:avLst/>
          </a:prstGeom>
          <a:noFill/>
          <a:ln w="76200">
            <a:solidFill>
              <a:srgbClr val="0070C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8" name="Line 55"/>
          <p:cNvSpPr>
            <a:spLocks noChangeShapeType="1"/>
          </p:cNvSpPr>
          <p:nvPr/>
        </p:nvSpPr>
        <p:spPr bwMode="auto">
          <a:xfrm flipH="1">
            <a:off x="5802704" y="3581400"/>
            <a:ext cx="914400" cy="990600"/>
          </a:xfrm>
          <a:prstGeom prst="line">
            <a:avLst/>
          </a:prstGeom>
          <a:noFill/>
          <a:ln w="76200">
            <a:solidFill>
              <a:srgbClr val="0070C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9" name="Line 56"/>
          <p:cNvSpPr>
            <a:spLocks noChangeShapeType="1"/>
          </p:cNvSpPr>
          <p:nvPr/>
        </p:nvSpPr>
        <p:spPr bwMode="auto">
          <a:xfrm flipH="1">
            <a:off x="4583504" y="3581400"/>
            <a:ext cx="2133600" cy="1295400"/>
          </a:xfrm>
          <a:prstGeom prst="line">
            <a:avLst/>
          </a:prstGeom>
          <a:noFill/>
          <a:ln w="76200">
            <a:solidFill>
              <a:srgbClr val="0070C0"/>
            </a:solidFill>
            <a:round/>
            <a:headEnd/>
            <a:tailEnd type="triangle" w="med" len="me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7" name="Oval 4"/>
          <p:cNvSpPr>
            <a:spLocks noChangeArrowheads="1"/>
          </p:cNvSpPr>
          <p:nvPr/>
        </p:nvSpPr>
        <p:spPr bwMode="auto">
          <a:xfrm>
            <a:off x="3211904" y="26670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0" name="Oval 7"/>
          <p:cNvSpPr>
            <a:spLocks noChangeArrowheads="1"/>
          </p:cNvSpPr>
          <p:nvPr/>
        </p:nvSpPr>
        <p:spPr bwMode="auto">
          <a:xfrm>
            <a:off x="5574104" y="51054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1" name="Oval 8"/>
          <p:cNvSpPr>
            <a:spLocks noChangeArrowheads="1"/>
          </p:cNvSpPr>
          <p:nvPr/>
        </p:nvSpPr>
        <p:spPr bwMode="auto">
          <a:xfrm>
            <a:off x="5269304" y="37338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2" name="Oval 9"/>
          <p:cNvSpPr>
            <a:spLocks noChangeArrowheads="1"/>
          </p:cNvSpPr>
          <p:nvPr/>
        </p:nvSpPr>
        <p:spPr bwMode="auto">
          <a:xfrm>
            <a:off x="4964504" y="23622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3" name="Oval 10"/>
          <p:cNvSpPr>
            <a:spLocks noChangeArrowheads="1"/>
          </p:cNvSpPr>
          <p:nvPr/>
        </p:nvSpPr>
        <p:spPr bwMode="auto">
          <a:xfrm>
            <a:off x="4126304" y="35052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14" name="Oval 11"/>
          <p:cNvSpPr>
            <a:spLocks noChangeArrowheads="1"/>
          </p:cNvSpPr>
          <p:nvPr/>
        </p:nvSpPr>
        <p:spPr bwMode="auto">
          <a:xfrm>
            <a:off x="3821504" y="5791200"/>
            <a:ext cx="457200" cy="381000"/>
          </a:xfrm>
          <a:prstGeom prst="ellipse">
            <a:avLst/>
          </a:prstGeom>
          <a:solidFill>
            <a:schemeClr val="bg1"/>
          </a:solidFill>
          <a:ln w="76200">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
        <p:nvSpPr>
          <p:cNvPr id="36" name="Line 33"/>
          <p:cNvSpPr>
            <a:spLocks noChangeShapeType="1"/>
          </p:cNvSpPr>
          <p:nvPr/>
        </p:nvSpPr>
        <p:spPr bwMode="auto">
          <a:xfrm>
            <a:off x="3135704" y="5181600"/>
            <a:ext cx="685800" cy="685800"/>
          </a:xfrm>
          <a:prstGeom prst="line">
            <a:avLst/>
          </a:prstGeom>
          <a:noFill/>
          <a:ln w="28575">
            <a:solidFill>
              <a:srgbClr val="FF0000"/>
            </a:solidFill>
            <a:round/>
            <a:headEnd/>
            <a:tailEnd/>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pitchFamily="34" charset="-128"/>
              <a:cs typeface="Arial" charset="0"/>
            </a:endParaRPr>
          </a:p>
        </p:txBody>
      </p:sp>
      <p:sp>
        <p:nvSpPr>
          <p:cNvPr id="5" name="Oval 2"/>
          <p:cNvSpPr>
            <a:spLocks noChangeArrowheads="1"/>
          </p:cNvSpPr>
          <p:nvPr/>
        </p:nvSpPr>
        <p:spPr bwMode="auto">
          <a:xfrm>
            <a:off x="3739554" y="714554"/>
            <a:ext cx="1447800" cy="1447800"/>
          </a:xfrm>
          <a:prstGeom prst="ellipse">
            <a:avLst/>
          </a:prstGeom>
          <a:noFill/>
          <a:ln w="76200">
            <a:solidFill>
              <a:srgbClr val="B38939"/>
            </a:solidFill>
            <a:round/>
            <a:headEnd/>
            <a:tailEnd/>
          </a:ln>
        </p:spPr>
        <p:txBody>
          <a:bodyPr wrap="none" anchor="ctr"/>
          <a:lstStyle/>
          <a:p>
            <a:pPr defTabSz="914400" fontAlgn="base">
              <a:spcBef>
                <a:spcPct val="0"/>
              </a:spcBef>
              <a:spcAft>
                <a:spcPct val="0"/>
              </a:spcAft>
            </a:pPr>
            <a:endParaRPr lang="en-US">
              <a:solidFill>
                <a:srgbClr val="000000"/>
              </a:solidFill>
              <a:latin typeface="Constantia" pitchFamily="18" charset="0"/>
              <a:ea typeface="ＭＳ Ｐゴシック" pitchFamily="34" charset="-128"/>
              <a:cs typeface="Arial" charset="0"/>
            </a:endParaRPr>
          </a:p>
        </p:txBody>
      </p:sp>
    </p:spTree>
    <p:extLst>
      <p:ext uri="{BB962C8B-B14F-4D97-AF65-F5344CB8AC3E}">
        <p14:creationId xmlns:p14="http://schemas.microsoft.com/office/powerpoint/2010/main" val="21887826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3:1-13</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overseer,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baseline="30000" dirty="0"/>
              <a:t>3 </a:t>
            </a:r>
            <a:r>
              <a:rPr lang="en-US" dirty="0"/>
              <a:t>not a drunkard, not violent but gentle, not </a:t>
            </a:r>
            <a:br>
              <a:rPr lang="en-US" dirty="0"/>
            </a:br>
            <a:r>
              <a:rPr lang="en-US" dirty="0"/>
              <a:t>quarrelsome, not a lover of money. </a:t>
            </a:r>
            <a:r>
              <a:rPr lang="en-US" b="1" baseline="30000" dirty="0"/>
              <a:t>4 </a:t>
            </a:r>
            <a:r>
              <a:rPr lang="en-US" dirty="0"/>
              <a:t>He must manage his own household well, with all dignity keeping his children submissive, </a:t>
            </a:r>
            <a:r>
              <a:rPr lang="en-US" b="1" baseline="30000" dirty="0"/>
              <a:t>5 </a:t>
            </a:r>
            <a:r>
              <a:rPr lang="en-US" dirty="0"/>
              <a:t>for if someone does not know how to manage his own household, how will he care for God's church? </a:t>
            </a:r>
            <a:r>
              <a:rPr lang="en-US" b="1" baseline="30000" dirty="0"/>
              <a:t>6 </a:t>
            </a:r>
            <a:r>
              <a:rPr lang="en-US" dirty="0"/>
              <a:t>He must not be a recent convert, or he may become puffed up with conceit and fall into the condemnation of the devil.</a:t>
            </a:r>
            <a:br>
              <a:rPr lang="en-US" dirty="0"/>
            </a:br>
            <a:r>
              <a:rPr lang="en-US" b="1" baseline="30000" dirty="0"/>
              <a:t>7 </a:t>
            </a:r>
            <a:r>
              <a:rPr lang="en-US" dirty="0"/>
              <a:t>Moreover, he must be well thought of by outsiders, so that he may not fall into disgrace, into a snare of the devil.</a:t>
            </a:r>
            <a:endParaRPr lang="en-US" sz="3200" dirty="0"/>
          </a:p>
        </p:txBody>
      </p:sp>
    </p:spTree>
    <p:extLst>
      <p:ext uri="{BB962C8B-B14F-4D97-AF65-F5344CB8AC3E}">
        <p14:creationId xmlns:p14="http://schemas.microsoft.com/office/powerpoint/2010/main" val="326115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1 Timothy 3:1-13</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indent="0">
              <a:buNone/>
            </a:pPr>
            <a:r>
              <a:rPr lang="en-US" b="1" baseline="30000" dirty="0"/>
              <a:t>8 </a:t>
            </a:r>
            <a:r>
              <a:rPr lang="en-US" dirty="0"/>
              <a:t>Deacons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r>
              <a:rPr lang="en-US" b="1" baseline="30000" dirty="0"/>
              <a:t>10 </a:t>
            </a:r>
            <a:r>
              <a:rPr lang="en-US" dirty="0"/>
              <a:t>And let them also be tested first; then let them serve as deacons if they prove themselves blameless. </a:t>
            </a:r>
            <a:r>
              <a:rPr lang="en-US" b="1" baseline="30000" dirty="0"/>
              <a:t>11 </a:t>
            </a:r>
            <a:r>
              <a:rPr lang="en-US" dirty="0"/>
              <a:t>Their wives likewise must be dignified, not slanderers, but sober-minded, faithful in all things. </a:t>
            </a:r>
            <a:r>
              <a:rPr lang="en-US" b="1" baseline="30000" dirty="0"/>
              <a:t>12 </a:t>
            </a:r>
            <a:r>
              <a:rPr lang="en-US" dirty="0"/>
              <a:t>Let deacons each be the husband of one wife, managing their children and their own households well. </a:t>
            </a:r>
            <a:r>
              <a:rPr lang="en-US" b="1" baseline="30000" dirty="0"/>
              <a:t>13 </a:t>
            </a:r>
            <a:r>
              <a:rPr lang="en-US" dirty="0"/>
              <a:t>For those who serve well as deacons gain a good standing for themselves and also great confidence in the faith that is in Christ Jesus.</a:t>
            </a:r>
          </a:p>
        </p:txBody>
      </p:sp>
    </p:spTree>
    <p:extLst>
      <p:ext uri="{BB962C8B-B14F-4D97-AF65-F5344CB8AC3E}">
        <p14:creationId xmlns:p14="http://schemas.microsoft.com/office/powerpoint/2010/main" val="624094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overseer,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t>Deacons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Tree>
    <p:extLst>
      <p:ext uri="{BB962C8B-B14F-4D97-AF65-F5344CB8AC3E}">
        <p14:creationId xmlns:p14="http://schemas.microsoft.com/office/powerpoint/2010/main" val="166670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a:t>
            </a:r>
            <a:r>
              <a:rPr lang="en-US" dirty="0">
                <a:highlight>
                  <a:srgbClr val="FFFF00"/>
                </a:highlight>
              </a:rPr>
              <a:t>overseer</a:t>
            </a:r>
            <a:r>
              <a:rPr lang="en-US" dirty="0"/>
              <a:t>,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t>Deacons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Tree>
    <p:extLst>
      <p:ext uri="{BB962C8B-B14F-4D97-AF65-F5344CB8AC3E}">
        <p14:creationId xmlns:p14="http://schemas.microsoft.com/office/powerpoint/2010/main" val="283963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C6C8-2F71-4A53-8A85-8EAA4C09EB11}"/>
              </a:ext>
            </a:extLst>
          </p:cNvPr>
          <p:cNvSpPr>
            <a:spLocks noGrp="1"/>
          </p:cNvSpPr>
          <p:nvPr>
            <p:ph type="title"/>
          </p:nvPr>
        </p:nvSpPr>
        <p:spPr>
          <a:xfrm>
            <a:off x="202224" y="67009"/>
            <a:ext cx="8830682" cy="1325563"/>
          </a:xfrm>
        </p:spPr>
        <p:txBody>
          <a:bodyPr>
            <a:normAutofit/>
          </a:bodyPr>
          <a:lstStyle/>
          <a:p>
            <a:r>
              <a:rPr lang="en-US" dirty="0"/>
              <a:t>2 Types of Leaders</a:t>
            </a:r>
            <a:endParaRPr lang="en-US" sz="5500" dirty="0"/>
          </a:p>
        </p:txBody>
      </p:sp>
      <p:sp>
        <p:nvSpPr>
          <p:cNvPr id="3" name="Content Placeholder 2">
            <a:extLst>
              <a:ext uri="{FF2B5EF4-FFF2-40B4-BE49-F238E27FC236}">
                <a16:creationId xmlns:a16="http://schemas.microsoft.com/office/drawing/2014/main" id="{5E1F4EAB-28E9-4825-ACB6-D54DF57B222B}"/>
              </a:ext>
            </a:extLst>
          </p:cNvPr>
          <p:cNvSpPr>
            <a:spLocks noGrp="1"/>
          </p:cNvSpPr>
          <p:nvPr>
            <p:ph idx="1"/>
          </p:nvPr>
        </p:nvSpPr>
        <p:spPr/>
        <p:txBody>
          <a:bodyPr>
            <a:noAutofit/>
          </a:bodyPr>
          <a:lstStyle/>
          <a:p>
            <a:pPr marL="0" lvl="0" indent="0">
              <a:buNone/>
            </a:pPr>
            <a:r>
              <a:rPr lang="en-US" b="1" baseline="30000" dirty="0"/>
              <a:t>1 </a:t>
            </a:r>
            <a:r>
              <a:rPr lang="en-US" dirty="0"/>
              <a:t>The saying is trustworthy: If anyone aspires to the office of </a:t>
            </a:r>
            <a:r>
              <a:rPr lang="en-US" dirty="0">
                <a:highlight>
                  <a:srgbClr val="FFFF00"/>
                </a:highlight>
              </a:rPr>
              <a:t>overseer</a:t>
            </a:r>
            <a:r>
              <a:rPr lang="en-US" dirty="0"/>
              <a:t>, he desires a noble task. </a:t>
            </a:r>
            <a:r>
              <a:rPr lang="en-US" b="1" baseline="30000" dirty="0"/>
              <a:t>2 </a:t>
            </a:r>
            <a:r>
              <a:rPr lang="en-US" dirty="0"/>
              <a:t>Therefore an overseer</a:t>
            </a:r>
            <a:br>
              <a:rPr lang="en-US" dirty="0"/>
            </a:br>
            <a:r>
              <a:rPr lang="en-US" dirty="0"/>
              <a:t>must be above reproach, the husband of one wife, sober-minded, self-controlled, respectable, hospitable, able to teach </a:t>
            </a:r>
            <a:r>
              <a:rPr lang="en-US" b="1" dirty="0"/>
              <a:t>…</a:t>
            </a:r>
          </a:p>
          <a:p>
            <a:pPr marL="0" lvl="0" indent="0">
              <a:buNone/>
            </a:pPr>
            <a:r>
              <a:rPr lang="en-US" b="1" baseline="30000" dirty="0"/>
              <a:t>8 </a:t>
            </a:r>
            <a:r>
              <a:rPr lang="en-US" dirty="0"/>
              <a:t>Deacons likewise must be dignified, not double-tongued,</a:t>
            </a:r>
            <a:br>
              <a:rPr lang="en-US" baseline="30000" dirty="0"/>
            </a:br>
            <a:r>
              <a:rPr lang="en-US" dirty="0"/>
              <a:t>not addicted to much wine, not greedy for dishonest gain. </a:t>
            </a:r>
            <a:r>
              <a:rPr lang="en-US" b="1" baseline="30000" dirty="0"/>
              <a:t>9 </a:t>
            </a:r>
            <a:r>
              <a:rPr lang="en-US" dirty="0"/>
              <a:t>They must hold the mystery of the faith with a clear conscience …</a:t>
            </a:r>
            <a:endParaRPr lang="en-US" b="1" dirty="0"/>
          </a:p>
          <a:p>
            <a:pPr marL="0" lvl="0" indent="0">
              <a:buNone/>
            </a:pPr>
            <a:endParaRPr lang="en-US" sz="3200" dirty="0"/>
          </a:p>
        </p:txBody>
      </p:sp>
      <p:sp>
        <p:nvSpPr>
          <p:cNvPr id="4" name="Rounded Rectangle 6">
            <a:extLst>
              <a:ext uri="{FF2B5EF4-FFF2-40B4-BE49-F238E27FC236}">
                <a16:creationId xmlns:a16="http://schemas.microsoft.com/office/drawing/2014/main" id="{BABDE2E3-39D2-48B8-8D90-F157CDF8D2FC}"/>
              </a:ext>
            </a:extLst>
          </p:cNvPr>
          <p:cNvSpPr/>
          <p:nvPr/>
        </p:nvSpPr>
        <p:spPr>
          <a:xfrm>
            <a:off x="2249424" y="4800600"/>
            <a:ext cx="6534699" cy="179383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5500" i="1" dirty="0"/>
              <a:t>“</a:t>
            </a:r>
            <a:r>
              <a:rPr lang="en-US" sz="5500" i="1" dirty="0" err="1"/>
              <a:t>episkopos</a:t>
            </a:r>
            <a:r>
              <a:rPr lang="en-US" sz="5500" i="1" dirty="0"/>
              <a:t>”</a:t>
            </a:r>
          </a:p>
          <a:p>
            <a:pPr marL="0" lvl="1" algn="ctr"/>
            <a:r>
              <a:rPr lang="en-US" sz="4400" i="1" dirty="0"/>
              <a:t>epi- (over) -</a:t>
            </a:r>
            <a:r>
              <a:rPr lang="en-US" sz="4400" i="1" dirty="0" err="1"/>
              <a:t>skopos</a:t>
            </a:r>
            <a:r>
              <a:rPr lang="en-US" sz="4400" i="1" dirty="0"/>
              <a:t> (seer)</a:t>
            </a:r>
          </a:p>
        </p:txBody>
      </p:sp>
    </p:spTree>
    <p:extLst>
      <p:ext uri="{BB962C8B-B14F-4D97-AF65-F5344CB8AC3E}">
        <p14:creationId xmlns:p14="http://schemas.microsoft.com/office/powerpoint/2010/main" val="1038264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11763</TotalTime>
  <Words>934</Words>
  <Application>Microsoft Office PowerPoint</Application>
  <PresentationFormat>On-screen Show (4:3)</PresentationFormat>
  <Paragraphs>154</Paragraphs>
  <Slides>38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ＭＳ Ｐゴシック</vt:lpstr>
      <vt:lpstr>Arial</vt:lpstr>
      <vt:lpstr>Calibri</vt:lpstr>
      <vt:lpstr>Calibri Light</vt:lpstr>
      <vt:lpstr>Constantia</vt:lpstr>
      <vt:lpstr>Tw Cen MT</vt:lpstr>
      <vt:lpstr>Office Theme</vt:lpstr>
      <vt:lpstr>3_Office Theme</vt:lpstr>
      <vt:lpstr>PowerPoint Presentation</vt:lpstr>
      <vt:lpstr>PowerPoint Presentation</vt:lpstr>
      <vt:lpstr>PowerPoint Presentation</vt:lpstr>
      <vt:lpstr>PowerPoint Presentation</vt:lpstr>
      <vt:lpstr>1 Timothy 3:1-13</vt:lpstr>
      <vt:lpstr>1 Timothy 3:1-13</vt:lpstr>
      <vt:lpstr>2 Types of Leaders</vt:lpstr>
      <vt:lpstr>2 Types of Leaders</vt:lpstr>
      <vt:lpstr>2 Types of Leaders</vt:lpstr>
      <vt:lpstr>2 Types of Leaders</vt:lpstr>
      <vt:lpstr>2 Types of Leaders</vt:lpstr>
      <vt:lpstr>2 Types of Leaders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HEALTHY CHURCHES</vt:lpstr>
      <vt:lpstr>LEADERSHIP AT TALLGRASS</vt:lpstr>
      <vt:lpstr>HEALTHY CHURCHES</vt:lpstr>
      <vt:lpstr>HEALTHY CHURCHES</vt:lpstr>
      <vt:lpstr>HEALTHY CHURCHES</vt:lpstr>
      <vt:lpstr>APPLICATIONS</vt:lpstr>
      <vt:lpstr>APPLICATIONS</vt:lpstr>
      <vt:lpstr>APPLICATIONS</vt:lpstr>
      <vt:lpstr>APPLICATIONS</vt:lpstr>
      <vt:lpstr>APPLICATIONS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267</cp:revision>
  <cp:lastPrinted>2018-07-22T19:51:09Z</cp:lastPrinted>
  <dcterms:created xsi:type="dcterms:W3CDTF">2018-04-05T21:46:16Z</dcterms:created>
  <dcterms:modified xsi:type="dcterms:W3CDTF">2018-10-01T16:20:48Z</dcterms:modified>
</cp:coreProperties>
</file>