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3" r:id="rId2"/>
    <p:sldMasterId id="2147483807" r:id="rId3"/>
    <p:sldMasterId id="2147483844" r:id="rId4"/>
  </p:sldMasterIdLst>
  <p:notesMasterIdLst>
    <p:notesMasterId r:id="rId36"/>
  </p:notesMasterIdLst>
  <p:sldIdLst>
    <p:sldId id="885" r:id="rId5"/>
    <p:sldId id="1222" r:id="rId6"/>
    <p:sldId id="1224" r:id="rId7"/>
    <p:sldId id="1185" r:id="rId8"/>
    <p:sldId id="1191" r:id="rId9"/>
    <p:sldId id="1211" r:id="rId10"/>
    <p:sldId id="1257" r:id="rId11"/>
    <p:sldId id="1209" r:id="rId12"/>
    <p:sldId id="1260" r:id="rId13"/>
    <p:sldId id="1261" r:id="rId14"/>
    <p:sldId id="1262" r:id="rId15"/>
    <p:sldId id="1242" r:id="rId16"/>
    <p:sldId id="1249" r:id="rId17"/>
    <p:sldId id="1244" r:id="rId18"/>
    <p:sldId id="1245" r:id="rId19"/>
    <p:sldId id="1246" r:id="rId20"/>
    <p:sldId id="1247" r:id="rId21"/>
    <p:sldId id="1243" r:id="rId22"/>
    <p:sldId id="1248" r:id="rId23"/>
    <p:sldId id="1250" r:id="rId24"/>
    <p:sldId id="1251" r:id="rId25"/>
    <p:sldId id="1252" r:id="rId26"/>
    <p:sldId id="1241" r:id="rId27"/>
    <p:sldId id="1253" r:id="rId28"/>
    <p:sldId id="1255" r:id="rId29"/>
    <p:sldId id="1263" r:id="rId30"/>
    <p:sldId id="1264" r:id="rId31"/>
    <p:sldId id="1229" r:id="rId32"/>
    <p:sldId id="1228" r:id="rId33"/>
    <p:sldId id="1231" r:id="rId34"/>
    <p:sldId id="1265" r:id="rId35"/>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05696"/>
    <a:srgbClr val="7A002E"/>
    <a:srgbClr val="F1E8E0"/>
    <a:srgbClr val="413217"/>
    <a:srgbClr val="342F24"/>
    <a:srgbClr val="78492C"/>
    <a:srgbClr val="C8780E"/>
    <a:srgbClr val="B38939"/>
    <a:srgbClr val="854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53" autoAdjust="0"/>
    <p:restoredTop sz="94660"/>
  </p:normalViewPr>
  <p:slideViewPr>
    <p:cSldViewPr snapToGrid="0">
      <p:cViewPr varScale="1">
        <p:scale>
          <a:sx n="73" d="100"/>
          <a:sy n="73" d="100"/>
        </p:scale>
        <p:origin x="918"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CB66E-DC3D-4441-B48A-21C426515D2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D8127603-356B-406F-86D7-DA10FDA8AA76}">
      <dgm:prSet phldrT="[Text]"/>
      <dgm:spPr>
        <a:solidFill>
          <a:srgbClr val="305696">
            <a:alpha val="91000"/>
          </a:srgbClr>
        </a:solidFill>
      </dgm:spPr>
      <dgm:t>
        <a:bodyPr/>
        <a:lstStyle/>
        <a:p>
          <a:r>
            <a:rPr lang="en-US" b="1" dirty="0">
              <a:solidFill>
                <a:schemeClr val="bg1"/>
              </a:solidFill>
            </a:rPr>
            <a:t>Hard</a:t>
          </a:r>
        </a:p>
        <a:p>
          <a:r>
            <a:rPr lang="en-US" b="1" dirty="0">
              <a:solidFill>
                <a:schemeClr val="bg1"/>
              </a:solidFill>
            </a:rPr>
            <a:t>Patriarchy</a:t>
          </a:r>
        </a:p>
      </dgm:t>
    </dgm:pt>
    <dgm:pt modelId="{86247D92-8E1A-4128-8A04-6E6748190511}" type="parTrans" cxnId="{FCADECE3-600C-437E-940B-7EE2D5644F21}">
      <dgm:prSet/>
      <dgm:spPr/>
      <dgm:t>
        <a:bodyPr/>
        <a:lstStyle/>
        <a:p>
          <a:endParaRPr lang="en-US"/>
        </a:p>
      </dgm:t>
    </dgm:pt>
    <dgm:pt modelId="{FB350392-5795-4B6E-A8C3-9D457C3D81A8}" type="sibTrans" cxnId="{FCADECE3-600C-437E-940B-7EE2D5644F21}">
      <dgm:prSet/>
      <dgm:spPr/>
      <dgm:t>
        <a:bodyPr/>
        <a:lstStyle/>
        <a:p>
          <a:endParaRPr lang="en-US"/>
        </a:p>
      </dgm:t>
    </dgm:pt>
    <dgm:pt modelId="{B5A51714-4C41-4E09-9105-FF73C6618B0B}">
      <dgm:prSet phldrT="[Text]"/>
      <dgm:spPr>
        <a:solidFill>
          <a:srgbClr val="305696">
            <a:alpha val="91000"/>
          </a:srgbClr>
        </a:solidFill>
      </dgm:spPr>
      <dgm:t>
        <a:bodyPr/>
        <a:lstStyle/>
        <a:p>
          <a:r>
            <a:rPr lang="en-US" b="1" dirty="0">
              <a:solidFill>
                <a:schemeClr val="bg1"/>
              </a:solidFill>
            </a:rPr>
            <a:t>Soft Patriarchy</a:t>
          </a:r>
        </a:p>
      </dgm:t>
    </dgm:pt>
    <dgm:pt modelId="{1755B1D4-D86E-4F7C-88FA-3A3E4F7E13C5}" type="parTrans" cxnId="{95BA415A-70A8-42AF-9F64-1C4DB4F7EA92}">
      <dgm:prSet/>
      <dgm:spPr/>
      <dgm:t>
        <a:bodyPr/>
        <a:lstStyle/>
        <a:p>
          <a:endParaRPr lang="en-US"/>
        </a:p>
      </dgm:t>
    </dgm:pt>
    <dgm:pt modelId="{0FF5FBCA-BE62-4CCC-9551-55EDD233D98F}" type="sibTrans" cxnId="{95BA415A-70A8-42AF-9F64-1C4DB4F7EA92}">
      <dgm:prSet/>
      <dgm:spPr/>
      <dgm:t>
        <a:bodyPr/>
        <a:lstStyle/>
        <a:p>
          <a:endParaRPr lang="en-US"/>
        </a:p>
      </dgm:t>
    </dgm:pt>
    <dgm:pt modelId="{7F30C181-6A02-4A4F-8277-A3CFA38B60E4}">
      <dgm:prSet phldrT="[Text]"/>
      <dgm:spPr>
        <a:solidFill>
          <a:srgbClr val="305696">
            <a:alpha val="91000"/>
          </a:srgbClr>
        </a:solidFill>
      </dgm:spPr>
      <dgm:t>
        <a:bodyPr/>
        <a:lstStyle/>
        <a:p>
          <a:r>
            <a:rPr lang="en-US" b="1" dirty="0">
              <a:solidFill>
                <a:schemeClr val="bg1"/>
              </a:solidFill>
            </a:rPr>
            <a:t>Evangelical Egalitarianism</a:t>
          </a:r>
        </a:p>
      </dgm:t>
    </dgm:pt>
    <dgm:pt modelId="{0F99DB60-19F6-42BA-A757-9DDA45525453}" type="parTrans" cxnId="{7B999F68-6A58-47ED-923A-C37049091037}">
      <dgm:prSet/>
      <dgm:spPr/>
      <dgm:t>
        <a:bodyPr/>
        <a:lstStyle/>
        <a:p>
          <a:endParaRPr lang="en-US"/>
        </a:p>
      </dgm:t>
    </dgm:pt>
    <dgm:pt modelId="{E5F677B5-1541-46E5-B3CB-488288907117}" type="sibTrans" cxnId="{7B999F68-6A58-47ED-923A-C37049091037}">
      <dgm:prSet/>
      <dgm:spPr/>
      <dgm:t>
        <a:bodyPr/>
        <a:lstStyle/>
        <a:p>
          <a:endParaRPr lang="en-US"/>
        </a:p>
      </dgm:t>
    </dgm:pt>
    <dgm:pt modelId="{215D17B1-CD19-4417-930E-68A522AAF3C7}">
      <dgm:prSet phldrT="[Text]"/>
      <dgm:spPr>
        <a:solidFill>
          <a:srgbClr val="305696">
            <a:alpha val="91000"/>
          </a:srgbClr>
        </a:solidFill>
      </dgm:spPr>
      <dgm:t>
        <a:bodyPr/>
        <a:lstStyle/>
        <a:p>
          <a:r>
            <a:rPr lang="en-US" b="1" dirty="0">
              <a:solidFill>
                <a:schemeClr val="bg1"/>
              </a:solidFill>
            </a:rPr>
            <a:t>Secular Egalitarianism</a:t>
          </a:r>
        </a:p>
      </dgm:t>
    </dgm:pt>
    <dgm:pt modelId="{F9E9E846-9159-4261-917A-8E29EFC1B1A1}" type="parTrans" cxnId="{D10AB13E-6BC1-44F7-AC4B-AC445DC96568}">
      <dgm:prSet/>
      <dgm:spPr/>
      <dgm:t>
        <a:bodyPr/>
        <a:lstStyle/>
        <a:p>
          <a:endParaRPr lang="en-US"/>
        </a:p>
      </dgm:t>
    </dgm:pt>
    <dgm:pt modelId="{B4CC89D4-E5CE-4522-80C0-1945AFECD31C}" type="sibTrans" cxnId="{D10AB13E-6BC1-44F7-AC4B-AC445DC96568}">
      <dgm:prSet/>
      <dgm:spPr/>
      <dgm:t>
        <a:bodyPr/>
        <a:lstStyle/>
        <a:p>
          <a:endParaRPr lang="en-US"/>
        </a:p>
      </dgm:t>
    </dgm:pt>
    <dgm:pt modelId="{78322BCA-4660-4BDA-9397-6B9A6A80591C}" type="pres">
      <dgm:prSet presAssocID="{49BCB66E-DC3D-4441-B48A-21C426515D29}" presName="Name0" presStyleCnt="0">
        <dgm:presLayoutVars>
          <dgm:dir/>
          <dgm:resizeHandles val="exact"/>
        </dgm:presLayoutVars>
      </dgm:prSet>
      <dgm:spPr/>
    </dgm:pt>
    <dgm:pt modelId="{4881FADB-9B0C-44EE-8A61-66D9AA57E73D}" type="pres">
      <dgm:prSet presAssocID="{D8127603-356B-406F-86D7-DA10FDA8AA76}" presName="Name5" presStyleLbl="vennNode1" presStyleIdx="0" presStyleCnt="4">
        <dgm:presLayoutVars>
          <dgm:bulletEnabled val="1"/>
        </dgm:presLayoutVars>
      </dgm:prSet>
      <dgm:spPr/>
    </dgm:pt>
    <dgm:pt modelId="{E0BAE922-6549-4D1D-9D84-E7E7B6A31DC2}" type="pres">
      <dgm:prSet presAssocID="{FB350392-5795-4B6E-A8C3-9D457C3D81A8}" presName="space" presStyleCnt="0"/>
      <dgm:spPr/>
    </dgm:pt>
    <dgm:pt modelId="{C9ABF492-5819-48BF-AB00-8A438797B728}" type="pres">
      <dgm:prSet presAssocID="{B5A51714-4C41-4E09-9105-FF73C6618B0B}" presName="Name5" presStyleLbl="vennNode1" presStyleIdx="1" presStyleCnt="4">
        <dgm:presLayoutVars>
          <dgm:bulletEnabled val="1"/>
        </dgm:presLayoutVars>
      </dgm:prSet>
      <dgm:spPr/>
    </dgm:pt>
    <dgm:pt modelId="{182EE1D6-357C-4B0E-BFE1-6E1615ABA4F8}" type="pres">
      <dgm:prSet presAssocID="{0FF5FBCA-BE62-4CCC-9551-55EDD233D98F}" presName="space" presStyleCnt="0"/>
      <dgm:spPr/>
    </dgm:pt>
    <dgm:pt modelId="{21490811-D8E4-4E27-BEC2-53F4DACBB43D}" type="pres">
      <dgm:prSet presAssocID="{7F30C181-6A02-4A4F-8277-A3CFA38B60E4}" presName="Name5" presStyleLbl="vennNode1" presStyleIdx="2" presStyleCnt="4">
        <dgm:presLayoutVars>
          <dgm:bulletEnabled val="1"/>
        </dgm:presLayoutVars>
      </dgm:prSet>
      <dgm:spPr/>
    </dgm:pt>
    <dgm:pt modelId="{191387A8-055C-4C13-B22F-6CF6A96814D2}" type="pres">
      <dgm:prSet presAssocID="{E5F677B5-1541-46E5-B3CB-488288907117}" presName="space" presStyleCnt="0"/>
      <dgm:spPr/>
    </dgm:pt>
    <dgm:pt modelId="{F959D97F-5891-4513-9023-AD43DF3FADB2}" type="pres">
      <dgm:prSet presAssocID="{215D17B1-CD19-4417-930E-68A522AAF3C7}" presName="Name5" presStyleLbl="vennNode1" presStyleIdx="3" presStyleCnt="4">
        <dgm:presLayoutVars>
          <dgm:bulletEnabled val="1"/>
        </dgm:presLayoutVars>
      </dgm:prSet>
      <dgm:spPr/>
    </dgm:pt>
  </dgm:ptLst>
  <dgm:cxnLst>
    <dgm:cxn modelId="{ADC9300C-67A9-4A17-AA38-505D17ECADF8}" type="presOf" srcId="{D8127603-356B-406F-86D7-DA10FDA8AA76}" destId="{4881FADB-9B0C-44EE-8A61-66D9AA57E73D}" srcOrd="0" destOrd="0" presId="urn:microsoft.com/office/officeart/2005/8/layout/venn3"/>
    <dgm:cxn modelId="{D10AB13E-6BC1-44F7-AC4B-AC445DC96568}" srcId="{49BCB66E-DC3D-4441-B48A-21C426515D29}" destId="{215D17B1-CD19-4417-930E-68A522AAF3C7}" srcOrd="3" destOrd="0" parTransId="{F9E9E846-9159-4261-917A-8E29EFC1B1A1}" sibTransId="{B4CC89D4-E5CE-4522-80C0-1945AFECD31C}"/>
    <dgm:cxn modelId="{22817063-79A9-4860-BB7D-86117F5EF360}" type="presOf" srcId="{B5A51714-4C41-4E09-9105-FF73C6618B0B}" destId="{C9ABF492-5819-48BF-AB00-8A438797B728}" srcOrd="0" destOrd="0" presId="urn:microsoft.com/office/officeart/2005/8/layout/venn3"/>
    <dgm:cxn modelId="{7B999F68-6A58-47ED-923A-C37049091037}" srcId="{49BCB66E-DC3D-4441-B48A-21C426515D29}" destId="{7F30C181-6A02-4A4F-8277-A3CFA38B60E4}" srcOrd="2" destOrd="0" parTransId="{0F99DB60-19F6-42BA-A757-9DDA45525453}" sibTransId="{E5F677B5-1541-46E5-B3CB-488288907117}"/>
    <dgm:cxn modelId="{8ABB2252-ADEC-4D04-8339-7511C900E195}" type="presOf" srcId="{215D17B1-CD19-4417-930E-68A522AAF3C7}" destId="{F959D97F-5891-4513-9023-AD43DF3FADB2}" srcOrd="0" destOrd="0" presId="urn:microsoft.com/office/officeart/2005/8/layout/venn3"/>
    <dgm:cxn modelId="{95BA415A-70A8-42AF-9F64-1C4DB4F7EA92}" srcId="{49BCB66E-DC3D-4441-B48A-21C426515D29}" destId="{B5A51714-4C41-4E09-9105-FF73C6618B0B}" srcOrd="1" destOrd="0" parTransId="{1755B1D4-D86E-4F7C-88FA-3A3E4F7E13C5}" sibTransId="{0FF5FBCA-BE62-4CCC-9551-55EDD233D98F}"/>
    <dgm:cxn modelId="{54A6AFB9-A4DA-44D4-A192-3D664FBADAC4}" type="presOf" srcId="{7F30C181-6A02-4A4F-8277-A3CFA38B60E4}" destId="{21490811-D8E4-4E27-BEC2-53F4DACBB43D}" srcOrd="0" destOrd="0" presId="urn:microsoft.com/office/officeart/2005/8/layout/venn3"/>
    <dgm:cxn modelId="{FCADECE3-600C-437E-940B-7EE2D5644F21}" srcId="{49BCB66E-DC3D-4441-B48A-21C426515D29}" destId="{D8127603-356B-406F-86D7-DA10FDA8AA76}" srcOrd="0" destOrd="0" parTransId="{86247D92-8E1A-4128-8A04-6E6748190511}" sibTransId="{FB350392-5795-4B6E-A8C3-9D457C3D81A8}"/>
    <dgm:cxn modelId="{FB89B8E5-AB9A-43AB-B425-78089791B92E}" type="presOf" srcId="{49BCB66E-DC3D-4441-B48A-21C426515D29}" destId="{78322BCA-4660-4BDA-9397-6B9A6A80591C}" srcOrd="0" destOrd="0" presId="urn:microsoft.com/office/officeart/2005/8/layout/venn3"/>
    <dgm:cxn modelId="{56C9EF62-121C-43A5-A796-572628E288FD}" type="presParOf" srcId="{78322BCA-4660-4BDA-9397-6B9A6A80591C}" destId="{4881FADB-9B0C-44EE-8A61-66D9AA57E73D}" srcOrd="0" destOrd="0" presId="urn:microsoft.com/office/officeart/2005/8/layout/venn3"/>
    <dgm:cxn modelId="{F5AE9A20-D54C-4F81-B05C-D7BD55036092}" type="presParOf" srcId="{78322BCA-4660-4BDA-9397-6B9A6A80591C}" destId="{E0BAE922-6549-4D1D-9D84-E7E7B6A31DC2}" srcOrd="1" destOrd="0" presId="urn:microsoft.com/office/officeart/2005/8/layout/venn3"/>
    <dgm:cxn modelId="{FEEC0BAF-31AC-4084-A77E-A9B9A1DB7B47}" type="presParOf" srcId="{78322BCA-4660-4BDA-9397-6B9A6A80591C}" destId="{C9ABF492-5819-48BF-AB00-8A438797B728}" srcOrd="2" destOrd="0" presId="urn:microsoft.com/office/officeart/2005/8/layout/venn3"/>
    <dgm:cxn modelId="{7DC5E1CC-59D5-491B-83E7-659067F49481}" type="presParOf" srcId="{78322BCA-4660-4BDA-9397-6B9A6A80591C}" destId="{182EE1D6-357C-4B0E-BFE1-6E1615ABA4F8}" srcOrd="3" destOrd="0" presId="urn:microsoft.com/office/officeart/2005/8/layout/venn3"/>
    <dgm:cxn modelId="{129CDBBF-602F-4662-8524-748FB98BD264}" type="presParOf" srcId="{78322BCA-4660-4BDA-9397-6B9A6A80591C}" destId="{21490811-D8E4-4E27-BEC2-53F4DACBB43D}" srcOrd="4" destOrd="0" presId="urn:microsoft.com/office/officeart/2005/8/layout/venn3"/>
    <dgm:cxn modelId="{2DA55372-EA79-464D-A7C3-29826268596B}" type="presParOf" srcId="{78322BCA-4660-4BDA-9397-6B9A6A80591C}" destId="{191387A8-055C-4C13-B22F-6CF6A96814D2}" srcOrd="5" destOrd="0" presId="urn:microsoft.com/office/officeart/2005/8/layout/venn3"/>
    <dgm:cxn modelId="{1B1DEF9C-10AD-46CA-B7C4-E0599E03A521}" type="presParOf" srcId="{78322BCA-4660-4BDA-9397-6B9A6A80591C}" destId="{F959D97F-5891-4513-9023-AD43DF3FADB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1FADB-9B0C-44EE-8A61-66D9AA57E73D}">
      <dsp:nvSpPr>
        <dsp:cNvPr id="0" name=""/>
        <dsp:cNvSpPr/>
      </dsp:nvSpPr>
      <dsp:spPr>
        <a:xfrm>
          <a:off x="2984"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Hard</a:t>
          </a:r>
        </a:p>
        <a:p>
          <a:pPr marL="0" lvl="0" indent="0" algn="ctr" defTabSz="1066800">
            <a:lnSpc>
              <a:spcPct val="90000"/>
            </a:lnSpc>
            <a:spcBef>
              <a:spcPct val="0"/>
            </a:spcBef>
            <a:spcAft>
              <a:spcPct val="35000"/>
            </a:spcAft>
            <a:buNone/>
          </a:pPr>
          <a:r>
            <a:rPr lang="en-US" sz="2400" b="1" kern="1200" dirty="0">
              <a:solidFill>
                <a:schemeClr val="bg1"/>
              </a:solidFill>
            </a:rPr>
            <a:t>Patriarchy</a:t>
          </a:r>
        </a:p>
      </dsp:txBody>
      <dsp:txXfrm>
        <a:off x="441542" y="1809514"/>
        <a:ext cx="2117542" cy="2117542"/>
      </dsp:txXfrm>
    </dsp:sp>
    <dsp:sp modelId="{C9ABF492-5819-48BF-AB00-8A438797B728}">
      <dsp:nvSpPr>
        <dsp:cNvPr id="0" name=""/>
        <dsp:cNvSpPr/>
      </dsp:nvSpPr>
      <dsp:spPr>
        <a:xfrm>
          <a:off x="2398711"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Soft Patriarchy</a:t>
          </a:r>
        </a:p>
      </dsp:txBody>
      <dsp:txXfrm>
        <a:off x="2837269" y="1809514"/>
        <a:ext cx="2117542" cy="2117542"/>
      </dsp:txXfrm>
    </dsp:sp>
    <dsp:sp modelId="{21490811-D8E4-4E27-BEC2-53F4DACBB43D}">
      <dsp:nvSpPr>
        <dsp:cNvPr id="0" name=""/>
        <dsp:cNvSpPr/>
      </dsp:nvSpPr>
      <dsp:spPr>
        <a:xfrm>
          <a:off x="4794438"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Evangelical Egalitarianism</a:t>
          </a:r>
        </a:p>
      </dsp:txBody>
      <dsp:txXfrm>
        <a:off x="5232996" y="1809514"/>
        <a:ext cx="2117542" cy="2117542"/>
      </dsp:txXfrm>
    </dsp:sp>
    <dsp:sp modelId="{F959D97F-5891-4513-9023-AD43DF3FADB2}">
      <dsp:nvSpPr>
        <dsp:cNvPr id="0" name=""/>
        <dsp:cNvSpPr/>
      </dsp:nvSpPr>
      <dsp:spPr>
        <a:xfrm>
          <a:off x="7190165" y="1370956"/>
          <a:ext cx="2994658" cy="2994658"/>
        </a:xfrm>
        <a:prstGeom prst="ellipse">
          <a:avLst/>
        </a:prstGeom>
        <a:solidFill>
          <a:srgbClr val="305696">
            <a:alpha val="9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4806" tIns="30480" rIns="164806"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Secular Egalitarianism</a:t>
          </a:r>
        </a:p>
      </dsp:txBody>
      <dsp:txXfrm>
        <a:off x="7628723" y="1809514"/>
        <a:ext cx="2117542" cy="211754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9/17/2018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3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7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70776798"/>
      </p:ext>
    </p:extLst>
  </p:cSld>
  <p:clrMapOvr>
    <a:masterClrMapping/>
  </p:clrMapOvr>
  <p:transition advClick="0" advTm="2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842800"/>
      </p:ext>
    </p:extLst>
  </p:cSld>
  <p:clrMapOvr>
    <a:masterClrMapping/>
  </p:clrMapOvr>
  <p:transition advClick="0" advTm="2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4331261"/>
      </p:ext>
    </p:extLst>
  </p:cSld>
  <p:clrMapOvr>
    <a:masterClrMapping/>
  </p:clrMapOvr>
  <p:transition advClick="0" advTm="2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16438"/>
      </p:ext>
    </p:extLst>
  </p:cSld>
  <p:clrMapOvr>
    <a:masterClrMapping/>
  </p:clrMapOvr>
  <p:transition advClick="0" advTm="2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8002095"/>
      </p:ext>
    </p:extLst>
  </p:cSld>
  <p:clrMapOvr>
    <a:masterClrMapping/>
  </p:clrMapOvr>
  <p:transition advClick="0" advTm="2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998297"/>
      </p:ext>
    </p:extLst>
  </p:cSld>
  <p:clrMapOvr>
    <a:masterClrMapping/>
  </p:clrMapOvr>
  <p:transition advClick="0" advTm="2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019989"/>
      </p:ext>
    </p:extLst>
  </p:cSld>
  <p:clrMapOvr>
    <a:masterClrMapping/>
  </p:clrMapOvr>
  <p:transition advClick="0" advTm="2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3288664"/>
      </p:ext>
    </p:extLst>
  </p:cSld>
  <p:clrMapOvr>
    <a:masterClrMapping/>
  </p:clrMapOvr>
  <p:transition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7685426"/>
      </p:ext>
    </p:extLst>
  </p:cSld>
  <p:clrMapOvr>
    <a:masterClrMapping/>
  </p:clrMapOvr>
  <p:transition advClick="0" advTm="2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565566"/>
      </p:ext>
    </p:extLst>
  </p:cSld>
  <p:clrMapOvr>
    <a:masterClrMapping/>
  </p:clrMapOvr>
  <p:transition advClick="0" advTm="2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757115"/>
      </p:ext>
    </p:extLst>
  </p:cSld>
  <p:clrMapOvr>
    <a:masterClrMapping/>
  </p:clrMapOvr>
  <p:transition advClick="0" advTm="20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104079"/>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522551"/>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7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Tree>
    <p:extLst>
      <p:ext uri="{BB962C8B-B14F-4D97-AF65-F5344CB8AC3E}">
        <p14:creationId xmlns:p14="http://schemas.microsoft.com/office/powerpoint/2010/main" val="855826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102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56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19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72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571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575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47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880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078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15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907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Tree>
    <p:extLst>
      <p:ext uri="{BB962C8B-B14F-4D97-AF65-F5344CB8AC3E}">
        <p14:creationId xmlns:p14="http://schemas.microsoft.com/office/powerpoint/2010/main" val="3901296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447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2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83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2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98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587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26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745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658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16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9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9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4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9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424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25654239"/>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189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9/17/2018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6355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6.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42.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68630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Another Credible Translation</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12 </a:t>
            </a:r>
            <a:r>
              <a:rPr lang="en-US" dirty="0">
                <a:solidFill>
                  <a:schemeClr val="bg1"/>
                </a:solidFill>
              </a:rPr>
              <a:t>I do not permit woman to teach nor to represent herself as originator of man but she is to be in conformity [with the Scriptures]. </a:t>
            </a:r>
            <a:r>
              <a:rPr lang="en-US" b="1" baseline="30000" dirty="0">
                <a:solidFill>
                  <a:schemeClr val="bg1"/>
                </a:solidFill>
              </a:rPr>
              <a:t>13 </a:t>
            </a:r>
            <a:r>
              <a:rPr lang="en-US" dirty="0">
                <a:solidFill>
                  <a:schemeClr val="bg1"/>
                </a:solidFill>
              </a:rPr>
              <a:t>For Adam was created first, then Eve. (p. 103) </a:t>
            </a:r>
          </a:p>
          <a:p>
            <a:pPr marL="0" lvl="1" indent="0" algn="r">
              <a:buNone/>
            </a:pPr>
            <a:r>
              <a:rPr lang="en-US" i="1" dirty="0">
                <a:solidFill>
                  <a:schemeClr val="bg1"/>
                </a:solidFill>
              </a:rPr>
              <a:t>1 Timothy 2:12-13</a:t>
            </a:r>
            <a:endParaRPr lang="en-US" sz="400" i="1" dirty="0">
              <a:solidFill>
                <a:schemeClr val="bg1"/>
              </a:solidFill>
            </a:endParaRPr>
          </a:p>
          <a:p>
            <a:pPr marL="0" lvl="1" indent="0" algn="r">
              <a:buNone/>
            </a:pPr>
            <a:endParaRPr lang="en-US" sz="400" i="1" dirty="0">
              <a:solidFill>
                <a:schemeClr val="bg1"/>
              </a:solidFill>
            </a:endParaRPr>
          </a:p>
          <a:p>
            <a:pPr marL="0" lvl="1" indent="0" algn="r">
              <a:buNone/>
            </a:pPr>
            <a:endParaRPr lang="en-US" sz="400" i="1" dirty="0">
              <a:solidFill>
                <a:schemeClr val="bg1"/>
              </a:solidFill>
            </a:endParaRPr>
          </a:p>
          <a:p>
            <a:pPr marL="0" indent="0">
              <a:buNone/>
            </a:pPr>
            <a:r>
              <a:rPr lang="en-US" dirty="0">
                <a:solidFill>
                  <a:schemeClr val="bg1"/>
                </a:solidFill>
              </a:rPr>
              <a:t>Four Possible Meanings of “</a:t>
            </a:r>
            <a:r>
              <a:rPr lang="en-US" dirty="0" err="1">
                <a:solidFill>
                  <a:schemeClr val="bg1"/>
                </a:solidFill>
              </a:rPr>
              <a:t>Authentein</a:t>
            </a:r>
            <a:r>
              <a:rPr lang="en-US" dirty="0">
                <a:solidFill>
                  <a:schemeClr val="bg1"/>
                </a:solidFill>
              </a:rPr>
              <a:t>”</a:t>
            </a:r>
            <a:endParaRPr lang="en-US" sz="2400" dirty="0">
              <a:solidFill>
                <a:schemeClr val="bg1"/>
              </a:solidFill>
            </a:endParaRPr>
          </a:p>
          <a:p>
            <a:pPr marL="514350" lvl="0" indent="-514350">
              <a:buFont typeface="+mj-lt"/>
              <a:buAutoNum type="arabicPeriod"/>
            </a:pPr>
            <a:r>
              <a:rPr lang="en-US" sz="2400" dirty="0">
                <a:solidFill>
                  <a:schemeClr val="bg1"/>
                </a:solidFill>
              </a:rPr>
              <a:t>To begin something, to be primarily responsible for a condition or action (especially murder)</a:t>
            </a:r>
          </a:p>
          <a:p>
            <a:pPr marL="514350" lvl="0" indent="-514350">
              <a:buFont typeface="+mj-lt"/>
              <a:buAutoNum type="arabicPeriod"/>
            </a:pPr>
            <a:r>
              <a:rPr lang="en-US" sz="2400" dirty="0">
                <a:solidFill>
                  <a:schemeClr val="bg1"/>
                </a:solidFill>
              </a:rPr>
              <a:t>To rule, to dominate</a:t>
            </a:r>
          </a:p>
          <a:p>
            <a:pPr marL="514350" lvl="0" indent="-514350">
              <a:buFont typeface="+mj-lt"/>
              <a:buAutoNum type="arabicPeriod"/>
            </a:pPr>
            <a:r>
              <a:rPr lang="en-US" sz="2400" dirty="0">
                <a:solidFill>
                  <a:schemeClr val="bg1"/>
                </a:solidFill>
              </a:rPr>
              <a:t>To usurp power or rights from another</a:t>
            </a:r>
          </a:p>
          <a:p>
            <a:pPr marL="514350" lvl="0" indent="-514350">
              <a:buFont typeface="+mj-lt"/>
              <a:buAutoNum type="arabicPeriod"/>
            </a:pPr>
            <a:r>
              <a:rPr lang="en-US" sz="3000" b="1" i="1" dirty="0">
                <a:solidFill>
                  <a:schemeClr val="bg1"/>
                </a:solidFill>
              </a:rPr>
              <a:t>To claim ownership, sovereignty, or authorship</a:t>
            </a:r>
          </a:p>
          <a:p>
            <a:pPr marL="0" lvl="1" indent="0">
              <a:buNone/>
            </a:pPr>
            <a:endParaRPr lang="en-US" i="1" dirty="0">
              <a:solidFill>
                <a:schemeClr val="bg1"/>
              </a:solidFill>
            </a:endParaRPr>
          </a:p>
          <a:p>
            <a:pPr marL="0" indent="0">
              <a:lnSpc>
                <a:spcPct val="80000"/>
              </a:lnSpc>
              <a:spcBef>
                <a:spcPts val="0"/>
              </a:spcBef>
              <a:buFont typeface="Arial" panose="020B0604020202020204" pitchFamily="34" charset="0"/>
              <a:buNone/>
            </a:pPr>
            <a:endParaRPr lang="en-US" sz="2400" dirty="0"/>
          </a:p>
        </p:txBody>
      </p:sp>
    </p:spTree>
    <p:extLst>
      <p:ext uri="{BB962C8B-B14F-4D97-AF65-F5344CB8AC3E}">
        <p14:creationId xmlns:p14="http://schemas.microsoft.com/office/powerpoint/2010/main" val="74314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Another Credible Translation</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12 </a:t>
            </a:r>
            <a:r>
              <a:rPr lang="en-US" dirty="0">
                <a:solidFill>
                  <a:schemeClr val="bg1"/>
                </a:solidFill>
              </a:rPr>
              <a:t>I do not permit woman to teach nor to represent herself as originator of man but she is to be in conformity [with the Scriptures]. </a:t>
            </a:r>
            <a:r>
              <a:rPr lang="en-US" b="1" baseline="30000" dirty="0">
                <a:solidFill>
                  <a:schemeClr val="bg1"/>
                </a:solidFill>
              </a:rPr>
              <a:t>13 </a:t>
            </a:r>
            <a:r>
              <a:rPr lang="en-US" dirty="0">
                <a:solidFill>
                  <a:schemeClr val="bg1"/>
                </a:solidFill>
              </a:rPr>
              <a:t>For Adam was created first, then Eve. (p. 103) </a:t>
            </a:r>
          </a:p>
          <a:p>
            <a:pPr marL="0" lvl="1" indent="0" algn="r">
              <a:buNone/>
            </a:pPr>
            <a:r>
              <a:rPr lang="en-US" i="1" dirty="0">
                <a:solidFill>
                  <a:schemeClr val="bg1"/>
                </a:solidFill>
              </a:rPr>
              <a:t>1 Timothy 2:12-13</a:t>
            </a:r>
            <a:endParaRPr lang="en-US" sz="400" i="1" dirty="0">
              <a:solidFill>
                <a:schemeClr val="bg1"/>
              </a:solidFill>
            </a:endParaRPr>
          </a:p>
          <a:p>
            <a:pPr marL="0" lvl="1" indent="0" algn="r">
              <a:buNone/>
            </a:pPr>
            <a:endParaRPr lang="en-US" sz="400" i="1" dirty="0">
              <a:solidFill>
                <a:schemeClr val="bg1"/>
              </a:solidFill>
            </a:endParaRPr>
          </a:p>
          <a:p>
            <a:pPr marL="0" lvl="1" indent="0" algn="r">
              <a:buNone/>
            </a:pPr>
            <a:endParaRPr lang="en-US" sz="400" i="1" dirty="0">
              <a:solidFill>
                <a:schemeClr val="bg1"/>
              </a:solidFill>
            </a:endParaRPr>
          </a:p>
          <a:p>
            <a:pPr marL="0" lvl="1" indent="0" algn="r">
              <a:buNone/>
            </a:pPr>
            <a:endParaRPr lang="en-US" sz="400" i="1" dirty="0">
              <a:solidFill>
                <a:schemeClr val="bg1"/>
              </a:solidFill>
            </a:endParaRPr>
          </a:p>
          <a:p>
            <a:pPr marL="0" lvl="1" indent="0">
              <a:buNone/>
            </a:pPr>
            <a:r>
              <a:rPr lang="en-US" dirty="0">
                <a:solidFill>
                  <a:prstClr val="white"/>
                </a:solidFill>
              </a:rPr>
              <a:t>For we did not follow cleverly devised myths when we made known to you the power and coming of our Lord Jesus Christ, but we were eyewitnesses of his majesty. </a:t>
            </a:r>
          </a:p>
          <a:p>
            <a:pPr marL="0" lvl="1" indent="0" algn="r">
              <a:buNone/>
            </a:pPr>
            <a:r>
              <a:rPr lang="en-US" i="1" dirty="0">
                <a:solidFill>
                  <a:prstClr val="white"/>
                </a:solidFill>
              </a:rPr>
              <a:t>2 Peter 1:16</a:t>
            </a:r>
          </a:p>
          <a:p>
            <a:pPr marL="0" indent="0">
              <a:lnSpc>
                <a:spcPct val="80000"/>
              </a:lnSpc>
              <a:spcBef>
                <a:spcPts val="0"/>
              </a:spcBef>
              <a:buFont typeface="Arial" panose="020B0604020202020204" pitchFamily="34" charset="0"/>
              <a:buNone/>
            </a:pPr>
            <a:endParaRPr lang="en-US" sz="2400" dirty="0"/>
          </a:p>
        </p:txBody>
      </p:sp>
    </p:spTree>
    <p:extLst>
      <p:ext uri="{BB962C8B-B14F-4D97-AF65-F5344CB8AC3E}">
        <p14:creationId xmlns:p14="http://schemas.microsoft.com/office/powerpoint/2010/main" val="228619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a:t>
            </a:r>
            <a:r>
              <a:rPr lang="en-US" b="1" dirty="0">
                <a:solidFill>
                  <a:schemeClr val="bg1"/>
                </a:solidFill>
              </a:rPr>
              <a:t> </a:t>
            </a:r>
            <a:r>
              <a:rPr lang="en-US" dirty="0">
                <a:solidFill>
                  <a:schemeClr val="bg1"/>
                </a:solidFill>
              </a:rPr>
              <a:t>I commend to you our sister </a:t>
            </a:r>
            <a:r>
              <a:rPr lang="en-US" sz="2600" b="1" i="1" dirty="0">
                <a:solidFill>
                  <a:schemeClr val="bg1"/>
                </a:solidFill>
              </a:rPr>
              <a:t>Phoebe</a:t>
            </a:r>
            <a:r>
              <a:rPr lang="en-US" dirty="0">
                <a:solidFill>
                  <a:schemeClr val="bg1"/>
                </a:solidFill>
              </a:rPr>
              <a:t>, a servant of the church at </a:t>
            </a:r>
            <a:r>
              <a:rPr lang="en-US" dirty="0" err="1">
                <a:solidFill>
                  <a:schemeClr val="bg1"/>
                </a:solidFill>
              </a:rPr>
              <a:t>Cenchreae</a:t>
            </a:r>
            <a:r>
              <a:rPr lang="en-US" dirty="0">
                <a:solidFill>
                  <a:schemeClr val="bg1"/>
                </a:solidFill>
              </a:rPr>
              <a:t>, </a:t>
            </a:r>
            <a:r>
              <a:rPr lang="en-US" b="1" baseline="30000" dirty="0">
                <a:solidFill>
                  <a:schemeClr val="bg1"/>
                </a:solidFill>
              </a:rPr>
              <a:t>2 </a:t>
            </a:r>
            <a:r>
              <a:rPr lang="en-US" dirty="0">
                <a:solidFill>
                  <a:schemeClr val="bg1"/>
                </a:solidFill>
              </a:rPr>
              <a:t>that you may welcome her in the Lord in a way worthy of the saints, and help her in whatever she may need from you, for she has been a patron of many and of myself as well. </a:t>
            </a:r>
            <a:r>
              <a:rPr lang="en-US" b="1" baseline="30000" dirty="0">
                <a:solidFill>
                  <a:schemeClr val="bg1"/>
                </a:solidFill>
              </a:rPr>
              <a:t>3 </a:t>
            </a:r>
            <a:r>
              <a:rPr lang="en-US" dirty="0">
                <a:solidFill>
                  <a:schemeClr val="bg1"/>
                </a:solidFill>
              </a:rPr>
              <a:t>Greet </a:t>
            </a:r>
            <a:r>
              <a:rPr lang="en-US" sz="2600" b="1" i="1" dirty="0">
                <a:solidFill>
                  <a:schemeClr val="bg1"/>
                </a:solidFill>
              </a:rPr>
              <a:t>Prisca</a:t>
            </a:r>
            <a:r>
              <a:rPr lang="en-US" dirty="0">
                <a:solidFill>
                  <a:schemeClr val="bg1"/>
                </a:solidFill>
              </a:rPr>
              <a:t> and Aquila, my fellow workers in Christ Jesus, </a:t>
            </a:r>
            <a:r>
              <a:rPr lang="en-US" b="1" baseline="30000" dirty="0">
                <a:solidFill>
                  <a:schemeClr val="bg1"/>
                </a:solidFill>
              </a:rPr>
              <a:t>4 </a:t>
            </a:r>
            <a:r>
              <a:rPr lang="en-US" dirty="0">
                <a:solidFill>
                  <a:schemeClr val="bg1"/>
                </a:solidFill>
              </a:rPr>
              <a:t>who risked their necks for my life, to whom not only I give thanks but all the churches of the Gentiles give thanks as well. </a:t>
            </a:r>
            <a:r>
              <a:rPr lang="en-US" b="1" baseline="30000" dirty="0">
                <a:solidFill>
                  <a:schemeClr val="bg1"/>
                </a:solidFill>
              </a:rPr>
              <a:t>5 </a:t>
            </a:r>
            <a:r>
              <a:rPr lang="en-US" dirty="0">
                <a:solidFill>
                  <a:schemeClr val="bg1"/>
                </a:solidFill>
              </a:rPr>
              <a:t>Greet also the church in their house. Greet my beloved </a:t>
            </a:r>
            <a:r>
              <a:rPr lang="en-US" dirty="0" err="1">
                <a:solidFill>
                  <a:schemeClr val="bg1"/>
                </a:solidFill>
              </a:rPr>
              <a:t>Epaenetus</a:t>
            </a:r>
            <a:r>
              <a:rPr lang="en-US" dirty="0">
                <a:solidFill>
                  <a:schemeClr val="bg1"/>
                </a:solidFill>
              </a:rPr>
              <a:t>, who was the first convert to Christ in Asia. </a:t>
            </a:r>
            <a:r>
              <a:rPr lang="en-US" b="1" baseline="30000" dirty="0">
                <a:solidFill>
                  <a:schemeClr val="bg1"/>
                </a:solidFill>
              </a:rPr>
              <a:t>6 </a:t>
            </a:r>
            <a:r>
              <a:rPr lang="en-US" dirty="0">
                <a:solidFill>
                  <a:schemeClr val="bg1"/>
                </a:solidFill>
              </a:rPr>
              <a:t>Greet </a:t>
            </a:r>
            <a:r>
              <a:rPr lang="en-US" sz="2600" b="1" i="1" dirty="0">
                <a:solidFill>
                  <a:schemeClr val="bg1"/>
                </a:solidFill>
              </a:rPr>
              <a:t>Mary</a:t>
            </a:r>
            <a:r>
              <a:rPr lang="en-US" dirty="0">
                <a:solidFill>
                  <a:schemeClr val="bg1"/>
                </a:solidFill>
              </a:rPr>
              <a:t>, who has worked hard for you. </a:t>
            </a:r>
            <a:r>
              <a:rPr lang="en-US" b="1" baseline="30000" dirty="0">
                <a:solidFill>
                  <a:schemeClr val="bg1"/>
                </a:solidFill>
              </a:rPr>
              <a:t>7 </a:t>
            </a:r>
            <a:r>
              <a:rPr lang="en-US" dirty="0">
                <a:solidFill>
                  <a:schemeClr val="bg1"/>
                </a:solidFill>
              </a:rPr>
              <a:t>Greet Andronicus and </a:t>
            </a:r>
            <a:r>
              <a:rPr lang="en-US" sz="2600" b="1" i="1" dirty="0" err="1">
                <a:solidFill>
                  <a:schemeClr val="bg1"/>
                </a:solidFill>
              </a:rPr>
              <a:t>Junia</a:t>
            </a:r>
            <a:r>
              <a:rPr lang="en-US" dirty="0">
                <a:solidFill>
                  <a:schemeClr val="bg1"/>
                </a:solidFill>
              </a:rPr>
              <a:t>, my kinsmen and my fellow prisoners. They are well known to the apostles, and they were in Christ before me. </a:t>
            </a:r>
          </a:p>
          <a:p>
            <a:pPr marL="0" lvl="1" indent="0" algn="r">
              <a:buNone/>
            </a:pPr>
            <a:r>
              <a:rPr lang="en-US" i="1" dirty="0">
                <a:solidFill>
                  <a:schemeClr val="bg1"/>
                </a:solidFill>
              </a:rPr>
              <a:t>Romans 16:1-7</a:t>
            </a:r>
          </a:p>
        </p:txBody>
      </p:sp>
    </p:spTree>
    <p:extLst>
      <p:ext uri="{BB962C8B-B14F-4D97-AF65-F5344CB8AC3E}">
        <p14:creationId xmlns:p14="http://schemas.microsoft.com/office/powerpoint/2010/main" val="256307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8 </a:t>
            </a:r>
            <a:r>
              <a:rPr lang="en-US" dirty="0">
                <a:solidFill>
                  <a:prstClr val="white"/>
                </a:solidFill>
              </a:rPr>
              <a:t>Greet </a:t>
            </a:r>
            <a:r>
              <a:rPr lang="en-US" dirty="0" err="1">
                <a:solidFill>
                  <a:prstClr val="white"/>
                </a:solidFill>
              </a:rPr>
              <a:t>Ampliatus</a:t>
            </a:r>
            <a:r>
              <a:rPr lang="en-US" dirty="0">
                <a:solidFill>
                  <a:prstClr val="white"/>
                </a:solidFill>
              </a:rPr>
              <a:t>, my beloved in the Lord. </a:t>
            </a:r>
            <a:r>
              <a:rPr lang="en-US" b="1" baseline="30000" dirty="0">
                <a:solidFill>
                  <a:prstClr val="white"/>
                </a:solidFill>
              </a:rPr>
              <a:t>9 </a:t>
            </a:r>
            <a:r>
              <a:rPr lang="en-US" dirty="0">
                <a:solidFill>
                  <a:prstClr val="white"/>
                </a:solidFill>
              </a:rPr>
              <a:t>Greet </a:t>
            </a:r>
            <a:r>
              <a:rPr lang="en-US" dirty="0" err="1">
                <a:solidFill>
                  <a:prstClr val="white"/>
                </a:solidFill>
              </a:rPr>
              <a:t>Urbanus</a:t>
            </a:r>
            <a:r>
              <a:rPr lang="en-US" dirty="0">
                <a:solidFill>
                  <a:prstClr val="white"/>
                </a:solidFill>
              </a:rPr>
              <a:t>, our fellow worker in Christ, and my beloved </a:t>
            </a:r>
            <a:r>
              <a:rPr lang="en-US" dirty="0" err="1">
                <a:solidFill>
                  <a:prstClr val="white"/>
                </a:solidFill>
              </a:rPr>
              <a:t>Stachys</a:t>
            </a:r>
            <a:r>
              <a:rPr lang="en-US" dirty="0">
                <a:solidFill>
                  <a:prstClr val="white"/>
                </a:solidFill>
              </a:rPr>
              <a:t>. </a:t>
            </a:r>
            <a:r>
              <a:rPr lang="en-US" b="1" baseline="30000" dirty="0">
                <a:solidFill>
                  <a:prstClr val="white"/>
                </a:solidFill>
              </a:rPr>
              <a:t>10 </a:t>
            </a:r>
            <a:r>
              <a:rPr lang="en-US" dirty="0">
                <a:solidFill>
                  <a:prstClr val="white"/>
                </a:solidFill>
              </a:rPr>
              <a:t>Greet Apelles, who is approved in Christ. Greet those who belong to the family of </a:t>
            </a:r>
            <a:r>
              <a:rPr lang="en-US" dirty="0" err="1">
                <a:solidFill>
                  <a:prstClr val="white"/>
                </a:solidFill>
              </a:rPr>
              <a:t>Aristobulus</a:t>
            </a:r>
            <a:r>
              <a:rPr lang="en-US" dirty="0">
                <a:solidFill>
                  <a:prstClr val="white"/>
                </a:solidFill>
              </a:rPr>
              <a:t>. </a:t>
            </a:r>
            <a:r>
              <a:rPr lang="en-US" b="1" baseline="30000" dirty="0">
                <a:solidFill>
                  <a:prstClr val="white"/>
                </a:solidFill>
              </a:rPr>
              <a:t>11 </a:t>
            </a:r>
            <a:r>
              <a:rPr lang="en-US" dirty="0">
                <a:solidFill>
                  <a:prstClr val="white"/>
                </a:solidFill>
              </a:rPr>
              <a:t>Greet my kinsman </a:t>
            </a:r>
            <a:r>
              <a:rPr lang="en-US" dirty="0" err="1">
                <a:solidFill>
                  <a:prstClr val="white"/>
                </a:solidFill>
              </a:rPr>
              <a:t>Herodion</a:t>
            </a:r>
            <a:r>
              <a:rPr lang="en-US" dirty="0">
                <a:solidFill>
                  <a:prstClr val="white"/>
                </a:solidFill>
              </a:rPr>
              <a:t>. Greet those in the Lord who belong to the family of Narcissus. </a:t>
            </a:r>
            <a:r>
              <a:rPr lang="en-US" b="1" baseline="30000" dirty="0">
                <a:solidFill>
                  <a:prstClr val="white"/>
                </a:solidFill>
              </a:rPr>
              <a:t>12 </a:t>
            </a:r>
            <a:r>
              <a:rPr lang="en-US" dirty="0">
                <a:solidFill>
                  <a:prstClr val="white"/>
                </a:solidFill>
              </a:rPr>
              <a:t>Greet those workers in the Lord, </a:t>
            </a:r>
            <a:r>
              <a:rPr lang="en-US" sz="2600" b="1" i="1" dirty="0" err="1">
                <a:solidFill>
                  <a:prstClr val="white"/>
                </a:solidFill>
              </a:rPr>
              <a:t>Tryphaena</a:t>
            </a:r>
            <a:r>
              <a:rPr lang="en-US" dirty="0">
                <a:solidFill>
                  <a:prstClr val="white"/>
                </a:solidFill>
              </a:rPr>
              <a:t> and </a:t>
            </a:r>
            <a:r>
              <a:rPr lang="en-US" sz="2600" b="1" i="1" dirty="0">
                <a:solidFill>
                  <a:prstClr val="white"/>
                </a:solidFill>
              </a:rPr>
              <a:t>Tryphosa</a:t>
            </a:r>
            <a:r>
              <a:rPr lang="en-US" dirty="0">
                <a:solidFill>
                  <a:prstClr val="white"/>
                </a:solidFill>
              </a:rPr>
              <a:t>. Greet the beloved </a:t>
            </a:r>
            <a:r>
              <a:rPr lang="en-US" sz="2600" b="1" i="1" dirty="0">
                <a:solidFill>
                  <a:prstClr val="white"/>
                </a:solidFill>
              </a:rPr>
              <a:t>Persis</a:t>
            </a:r>
            <a:r>
              <a:rPr lang="en-US" dirty="0">
                <a:solidFill>
                  <a:prstClr val="white"/>
                </a:solidFill>
              </a:rPr>
              <a:t>, who has worked hard in the Lord. </a:t>
            </a:r>
            <a:r>
              <a:rPr lang="en-US" b="1" baseline="30000" dirty="0">
                <a:solidFill>
                  <a:prstClr val="white"/>
                </a:solidFill>
              </a:rPr>
              <a:t>13 </a:t>
            </a:r>
            <a:r>
              <a:rPr lang="en-US" dirty="0">
                <a:solidFill>
                  <a:prstClr val="white"/>
                </a:solidFill>
              </a:rPr>
              <a:t>Greet Rufus, chosen in the Lord; also his </a:t>
            </a:r>
            <a:r>
              <a:rPr lang="en-US" sz="2600" b="1" i="1" dirty="0">
                <a:solidFill>
                  <a:prstClr val="white"/>
                </a:solidFill>
              </a:rPr>
              <a:t>mother</a:t>
            </a:r>
            <a:r>
              <a:rPr lang="en-US" dirty="0">
                <a:solidFill>
                  <a:prstClr val="white"/>
                </a:solidFill>
              </a:rPr>
              <a:t>, who has been a mother to me as well. </a:t>
            </a:r>
            <a:r>
              <a:rPr lang="en-US" b="1" baseline="30000" dirty="0">
                <a:solidFill>
                  <a:prstClr val="white"/>
                </a:solidFill>
              </a:rPr>
              <a:t>14 </a:t>
            </a:r>
            <a:r>
              <a:rPr lang="en-US" dirty="0">
                <a:solidFill>
                  <a:prstClr val="white"/>
                </a:solidFill>
              </a:rPr>
              <a:t>Greet </a:t>
            </a:r>
            <a:r>
              <a:rPr lang="en-US" dirty="0" err="1">
                <a:solidFill>
                  <a:prstClr val="white"/>
                </a:solidFill>
              </a:rPr>
              <a:t>Asyncritus</a:t>
            </a:r>
            <a:r>
              <a:rPr lang="en-US" dirty="0">
                <a:solidFill>
                  <a:prstClr val="white"/>
                </a:solidFill>
              </a:rPr>
              <a:t>, </a:t>
            </a:r>
            <a:r>
              <a:rPr lang="en-US" dirty="0" err="1">
                <a:solidFill>
                  <a:prstClr val="white"/>
                </a:solidFill>
              </a:rPr>
              <a:t>Phlegon</a:t>
            </a:r>
            <a:r>
              <a:rPr lang="en-US" dirty="0">
                <a:solidFill>
                  <a:prstClr val="white"/>
                </a:solidFill>
              </a:rPr>
              <a:t>, Hermes, </a:t>
            </a:r>
            <a:r>
              <a:rPr lang="en-US" dirty="0" err="1">
                <a:solidFill>
                  <a:prstClr val="white"/>
                </a:solidFill>
              </a:rPr>
              <a:t>Patrobas</a:t>
            </a:r>
            <a:r>
              <a:rPr lang="en-US" dirty="0">
                <a:solidFill>
                  <a:prstClr val="white"/>
                </a:solidFill>
              </a:rPr>
              <a:t>, </a:t>
            </a:r>
            <a:r>
              <a:rPr lang="en-US" dirty="0" err="1">
                <a:solidFill>
                  <a:prstClr val="white"/>
                </a:solidFill>
              </a:rPr>
              <a:t>Hermas</a:t>
            </a:r>
            <a:r>
              <a:rPr lang="en-US" dirty="0">
                <a:solidFill>
                  <a:prstClr val="white"/>
                </a:solidFill>
              </a:rPr>
              <a:t>, and the brothers who are with them. </a:t>
            </a:r>
            <a:r>
              <a:rPr lang="en-US" b="1" baseline="30000" dirty="0">
                <a:solidFill>
                  <a:prstClr val="white"/>
                </a:solidFill>
              </a:rPr>
              <a:t>15 </a:t>
            </a:r>
            <a:r>
              <a:rPr lang="en-US" dirty="0">
                <a:solidFill>
                  <a:prstClr val="white"/>
                </a:solidFill>
              </a:rPr>
              <a:t>Greet </a:t>
            </a:r>
            <a:r>
              <a:rPr lang="en-US" dirty="0" err="1">
                <a:solidFill>
                  <a:prstClr val="white"/>
                </a:solidFill>
              </a:rPr>
              <a:t>Philologus</a:t>
            </a:r>
            <a:r>
              <a:rPr lang="en-US" dirty="0">
                <a:solidFill>
                  <a:prstClr val="white"/>
                </a:solidFill>
              </a:rPr>
              <a:t>, </a:t>
            </a:r>
            <a:r>
              <a:rPr lang="en-US" sz="2600" b="1" i="1" dirty="0">
                <a:solidFill>
                  <a:prstClr val="white"/>
                </a:solidFill>
              </a:rPr>
              <a:t>Julia</a:t>
            </a:r>
            <a:r>
              <a:rPr lang="en-US" dirty="0">
                <a:solidFill>
                  <a:prstClr val="white"/>
                </a:solidFill>
              </a:rPr>
              <a:t>, </a:t>
            </a:r>
            <a:r>
              <a:rPr lang="en-US" dirty="0" err="1">
                <a:solidFill>
                  <a:prstClr val="white"/>
                </a:solidFill>
              </a:rPr>
              <a:t>Nereus</a:t>
            </a:r>
            <a:r>
              <a:rPr lang="en-US" dirty="0">
                <a:solidFill>
                  <a:prstClr val="white"/>
                </a:solidFill>
              </a:rPr>
              <a:t> and his </a:t>
            </a:r>
            <a:r>
              <a:rPr lang="en-US" sz="2600" b="1" i="1" dirty="0">
                <a:solidFill>
                  <a:prstClr val="white"/>
                </a:solidFill>
              </a:rPr>
              <a:t>sister</a:t>
            </a:r>
            <a:r>
              <a:rPr lang="en-US" dirty="0">
                <a:solidFill>
                  <a:prstClr val="white"/>
                </a:solidFill>
              </a:rPr>
              <a:t>, and </a:t>
            </a:r>
            <a:r>
              <a:rPr lang="en-US" dirty="0" err="1">
                <a:solidFill>
                  <a:prstClr val="white"/>
                </a:solidFill>
              </a:rPr>
              <a:t>Olympas</a:t>
            </a:r>
            <a:r>
              <a:rPr lang="en-US" dirty="0">
                <a:solidFill>
                  <a:prstClr val="white"/>
                </a:solidFill>
              </a:rPr>
              <a:t>, and all the saints who are with them. </a:t>
            </a:r>
            <a:r>
              <a:rPr lang="en-US" b="1" baseline="30000" dirty="0">
                <a:solidFill>
                  <a:prstClr val="white"/>
                </a:solidFill>
              </a:rPr>
              <a:t>16 </a:t>
            </a:r>
            <a:r>
              <a:rPr lang="en-US" dirty="0">
                <a:solidFill>
                  <a:prstClr val="white"/>
                </a:solidFill>
              </a:rPr>
              <a:t>Greet one another with a holy kiss. All the churches of Christ greet you.</a:t>
            </a:r>
          </a:p>
          <a:p>
            <a:pPr marL="0" lvl="1" indent="0" algn="r">
              <a:buFont typeface="Arial" panose="020B0604020202020204" pitchFamily="34" charset="0"/>
              <a:buNone/>
            </a:pPr>
            <a:r>
              <a:rPr lang="en-US" i="1" dirty="0">
                <a:solidFill>
                  <a:prstClr val="white"/>
                </a:solidFill>
              </a:rPr>
              <a:t>Romans 16:8-16</a:t>
            </a:r>
          </a:p>
        </p:txBody>
      </p:sp>
    </p:spTree>
    <p:extLst>
      <p:ext uri="{BB962C8B-B14F-4D97-AF65-F5344CB8AC3E}">
        <p14:creationId xmlns:p14="http://schemas.microsoft.com/office/powerpoint/2010/main" val="39073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a:t>
            </a:r>
            <a:r>
              <a:rPr lang="en-US" b="1" dirty="0">
                <a:solidFill>
                  <a:schemeClr val="bg1"/>
                </a:solidFill>
              </a:rPr>
              <a:t> </a:t>
            </a:r>
            <a:r>
              <a:rPr lang="en-US" dirty="0">
                <a:solidFill>
                  <a:schemeClr val="bg1"/>
                </a:solidFill>
              </a:rPr>
              <a:t>I commend to you our sister </a:t>
            </a:r>
            <a:r>
              <a:rPr lang="en-US" sz="3200" b="1" i="1" u="sng" dirty="0">
                <a:solidFill>
                  <a:schemeClr val="bg1"/>
                </a:solidFill>
              </a:rPr>
              <a:t>Phoebe</a:t>
            </a:r>
            <a:r>
              <a:rPr lang="en-US" dirty="0">
                <a:solidFill>
                  <a:schemeClr val="bg1"/>
                </a:solidFill>
              </a:rPr>
              <a:t>, a servant of the church at </a:t>
            </a:r>
            <a:r>
              <a:rPr lang="en-US" dirty="0" err="1">
                <a:solidFill>
                  <a:schemeClr val="bg1"/>
                </a:solidFill>
              </a:rPr>
              <a:t>Cenchreae</a:t>
            </a:r>
            <a:r>
              <a:rPr lang="en-US" dirty="0">
                <a:solidFill>
                  <a:schemeClr val="bg1"/>
                </a:solidFill>
              </a:rPr>
              <a:t>, </a:t>
            </a:r>
            <a:r>
              <a:rPr lang="en-US" b="1" baseline="30000" dirty="0">
                <a:solidFill>
                  <a:schemeClr val="bg1"/>
                </a:solidFill>
              </a:rPr>
              <a:t>2 </a:t>
            </a:r>
            <a:r>
              <a:rPr lang="en-US" dirty="0">
                <a:solidFill>
                  <a:schemeClr val="bg1"/>
                </a:solidFill>
              </a:rPr>
              <a:t>that you may welcome her in the Lord in a way worthy of the saints, and help her in whatever she may need from you, for she has been a patron of many and of myself as well. </a:t>
            </a:r>
            <a:r>
              <a:rPr lang="en-US" b="1" baseline="30000" dirty="0">
                <a:solidFill>
                  <a:schemeClr val="bg1"/>
                </a:solidFill>
              </a:rPr>
              <a:t>3 </a:t>
            </a:r>
            <a:r>
              <a:rPr lang="en-US" dirty="0">
                <a:solidFill>
                  <a:schemeClr val="bg1"/>
                </a:solidFill>
              </a:rPr>
              <a:t>Greet </a:t>
            </a:r>
            <a:r>
              <a:rPr lang="en-US" sz="2600" b="1" i="1" dirty="0">
                <a:solidFill>
                  <a:schemeClr val="bg1"/>
                </a:solidFill>
              </a:rPr>
              <a:t>Prisca</a:t>
            </a:r>
            <a:r>
              <a:rPr lang="en-US" dirty="0">
                <a:solidFill>
                  <a:schemeClr val="bg1"/>
                </a:solidFill>
              </a:rPr>
              <a:t> and Aquila, my fellow workers in Christ Jesus, </a:t>
            </a:r>
            <a:r>
              <a:rPr lang="en-US" b="1" baseline="30000" dirty="0">
                <a:solidFill>
                  <a:schemeClr val="bg1"/>
                </a:solidFill>
              </a:rPr>
              <a:t>4 </a:t>
            </a:r>
            <a:r>
              <a:rPr lang="en-US" dirty="0">
                <a:solidFill>
                  <a:schemeClr val="bg1"/>
                </a:solidFill>
              </a:rPr>
              <a:t>who risked their necks for my life, to whom not only I give thanks but all the churches of the Gentiles give thanks as well. </a:t>
            </a:r>
            <a:r>
              <a:rPr lang="en-US" b="1" baseline="30000" dirty="0">
                <a:solidFill>
                  <a:schemeClr val="bg1"/>
                </a:solidFill>
              </a:rPr>
              <a:t>5 </a:t>
            </a:r>
            <a:r>
              <a:rPr lang="en-US" dirty="0">
                <a:solidFill>
                  <a:schemeClr val="bg1"/>
                </a:solidFill>
              </a:rPr>
              <a:t>Greet also the church in their house. Greet my beloved </a:t>
            </a:r>
            <a:r>
              <a:rPr lang="en-US" dirty="0" err="1">
                <a:solidFill>
                  <a:schemeClr val="bg1"/>
                </a:solidFill>
              </a:rPr>
              <a:t>Epaenetus</a:t>
            </a:r>
            <a:r>
              <a:rPr lang="en-US" dirty="0">
                <a:solidFill>
                  <a:schemeClr val="bg1"/>
                </a:solidFill>
              </a:rPr>
              <a:t>, who was the first convert to Christ in Asia. </a:t>
            </a:r>
            <a:r>
              <a:rPr lang="en-US" b="1" baseline="30000" dirty="0">
                <a:solidFill>
                  <a:schemeClr val="bg1"/>
                </a:solidFill>
              </a:rPr>
              <a:t>6 </a:t>
            </a:r>
            <a:r>
              <a:rPr lang="en-US" dirty="0">
                <a:solidFill>
                  <a:schemeClr val="bg1"/>
                </a:solidFill>
              </a:rPr>
              <a:t>Greet </a:t>
            </a:r>
            <a:r>
              <a:rPr lang="en-US" sz="2600" b="1" i="1" dirty="0">
                <a:solidFill>
                  <a:schemeClr val="bg1"/>
                </a:solidFill>
              </a:rPr>
              <a:t>Mary</a:t>
            </a:r>
            <a:r>
              <a:rPr lang="en-US" dirty="0">
                <a:solidFill>
                  <a:schemeClr val="bg1"/>
                </a:solidFill>
              </a:rPr>
              <a:t>, who has worked hard for you. </a:t>
            </a:r>
            <a:r>
              <a:rPr lang="en-US" b="1" baseline="30000" dirty="0">
                <a:solidFill>
                  <a:schemeClr val="bg1"/>
                </a:solidFill>
              </a:rPr>
              <a:t>7 </a:t>
            </a:r>
            <a:r>
              <a:rPr lang="en-US" dirty="0">
                <a:solidFill>
                  <a:schemeClr val="bg1"/>
                </a:solidFill>
              </a:rPr>
              <a:t>Greet Andronicus and </a:t>
            </a:r>
            <a:r>
              <a:rPr lang="en-US" sz="2600" b="1" i="1" dirty="0" err="1">
                <a:solidFill>
                  <a:schemeClr val="bg1"/>
                </a:solidFill>
              </a:rPr>
              <a:t>Junia</a:t>
            </a:r>
            <a:r>
              <a:rPr lang="en-US" dirty="0">
                <a:solidFill>
                  <a:schemeClr val="bg1"/>
                </a:solidFill>
              </a:rPr>
              <a:t>, my kinsmen and my fellow prisoners. They are well known to the apostles, and they were in Christ before me. </a:t>
            </a:r>
          </a:p>
          <a:p>
            <a:pPr marL="0" lvl="1" indent="0" algn="r">
              <a:buNone/>
            </a:pPr>
            <a:r>
              <a:rPr lang="en-US" i="1" dirty="0">
                <a:solidFill>
                  <a:schemeClr val="bg1"/>
                </a:solidFill>
              </a:rPr>
              <a:t>Romans 16:1-7</a:t>
            </a:r>
          </a:p>
        </p:txBody>
      </p:sp>
      <p:sp>
        <p:nvSpPr>
          <p:cNvPr id="3" name="Rounded Rectangle 2"/>
          <p:cNvSpPr/>
          <p:nvPr/>
        </p:nvSpPr>
        <p:spPr>
          <a:xfrm>
            <a:off x="465841" y="5477774"/>
            <a:ext cx="6159246" cy="96615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Phoebe, Deacon</a:t>
            </a:r>
          </a:p>
        </p:txBody>
      </p:sp>
    </p:spTree>
    <p:extLst>
      <p:ext uri="{BB962C8B-B14F-4D97-AF65-F5344CB8AC3E}">
        <p14:creationId xmlns:p14="http://schemas.microsoft.com/office/powerpoint/2010/main" val="4235253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a:t>
            </a:r>
            <a:r>
              <a:rPr lang="en-US" b="1" dirty="0">
                <a:solidFill>
                  <a:schemeClr val="bg1"/>
                </a:solidFill>
              </a:rPr>
              <a:t> </a:t>
            </a:r>
            <a:r>
              <a:rPr lang="en-US" dirty="0">
                <a:solidFill>
                  <a:schemeClr val="bg1"/>
                </a:solidFill>
              </a:rPr>
              <a:t>I commend to you our sister </a:t>
            </a:r>
            <a:r>
              <a:rPr lang="en-US" sz="2600" b="1" i="1" dirty="0">
                <a:solidFill>
                  <a:schemeClr val="bg1"/>
                </a:solidFill>
              </a:rPr>
              <a:t>Phoebe</a:t>
            </a:r>
            <a:r>
              <a:rPr lang="en-US" dirty="0">
                <a:solidFill>
                  <a:schemeClr val="bg1"/>
                </a:solidFill>
              </a:rPr>
              <a:t>, a servant of the church at </a:t>
            </a:r>
            <a:r>
              <a:rPr lang="en-US" dirty="0" err="1">
                <a:solidFill>
                  <a:schemeClr val="bg1"/>
                </a:solidFill>
              </a:rPr>
              <a:t>Cenchreae</a:t>
            </a:r>
            <a:r>
              <a:rPr lang="en-US" dirty="0">
                <a:solidFill>
                  <a:schemeClr val="bg1"/>
                </a:solidFill>
              </a:rPr>
              <a:t>, </a:t>
            </a:r>
            <a:r>
              <a:rPr lang="en-US" b="1" baseline="30000" dirty="0">
                <a:solidFill>
                  <a:schemeClr val="bg1"/>
                </a:solidFill>
              </a:rPr>
              <a:t>2 </a:t>
            </a:r>
            <a:r>
              <a:rPr lang="en-US" dirty="0">
                <a:solidFill>
                  <a:schemeClr val="bg1"/>
                </a:solidFill>
              </a:rPr>
              <a:t>that you may welcome her in the Lord in a way worthy of the saints, and help her in whatever she may need from you, for she has been a patron of many and of myself as well. </a:t>
            </a:r>
            <a:r>
              <a:rPr lang="en-US" b="1" baseline="30000" dirty="0">
                <a:solidFill>
                  <a:schemeClr val="bg1"/>
                </a:solidFill>
              </a:rPr>
              <a:t>3 </a:t>
            </a:r>
            <a:r>
              <a:rPr lang="en-US" dirty="0">
                <a:solidFill>
                  <a:schemeClr val="bg1"/>
                </a:solidFill>
              </a:rPr>
              <a:t>Greet </a:t>
            </a:r>
            <a:r>
              <a:rPr lang="en-US" sz="3200" b="1" i="1" u="sng" dirty="0">
                <a:solidFill>
                  <a:schemeClr val="bg1"/>
                </a:solidFill>
              </a:rPr>
              <a:t>Prisca</a:t>
            </a:r>
            <a:r>
              <a:rPr lang="en-US" dirty="0">
                <a:solidFill>
                  <a:schemeClr val="bg1"/>
                </a:solidFill>
              </a:rPr>
              <a:t> and Aquila, my fellow workers in Christ Jesus, </a:t>
            </a:r>
            <a:r>
              <a:rPr lang="en-US" b="1" baseline="30000" dirty="0">
                <a:solidFill>
                  <a:schemeClr val="bg1"/>
                </a:solidFill>
              </a:rPr>
              <a:t>4 </a:t>
            </a:r>
            <a:r>
              <a:rPr lang="en-US" dirty="0">
                <a:solidFill>
                  <a:schemeClr val="bg1"/>
                </a:solidFill>
              </a:rPr>
              <a:t>who risked their necks for my life, to whom not only I give thanks but all the churches of the Gentiles give thanks as well. </a:t>
            </a:r>
            <a:r>
              <a:rPr lang="en-US" b="1" baseline="30000" dirty="0">
                <a:solidFill>
                  <a:schemeClr val="bg1"/>
                </a:solidFill>
              </a:rPr>
              <a:t>5 </a:t>
            </a:r>
            <a:r>
              <a:rPr lang="en-US" dirty="0">
                <a:solidFill>
                  <a:schemeClr val="bg1"/>
                </a:solidFill>
              </a:rPr>
              <a:t>Greet also the church in their house. Greet my beloved </a:t>
            </a:r>
            <a:r>
              <a:rPr lang="en-US" dirty="0" err="1">
                <a:solidFill>
                  <a:schemeClr val="bg1"/>
                </a:solidFill>
              </a:rPr>
              <a:t>Epaenetus</a:t>
            </a:r>
            <a:r>
              <a:rPr lang="en-US" dirty="0">
                <a:solidFill>
                  <a:schemeClr val="bg1"/>
                </a:solidFill>
              </a:rPr>
              <a:t>, who was the first convert to Christ in Asia. </a:t>
            </a:r>
            <a:r>
              <a:rPr lang="en-US" b="1" baseline="30000" dirty="0">
                <a:solidFill>
                  <a:schemeClr val="bg1"/>
                </a:solidFill>
              </a:rPr>
              <a:t>6 </a:t>
            </a:r>
            <a:r>
              <a:rPr lang="en-US" dirty="0">
                <a:solidFill>
                  <a:schemeClr val="bg1"/>
                </a:solidFill>
              </a:rPr>
              <a:t>Greet </a:t>
            </a:r>
            <a:r>
              <a:rPr lang="en-US" sz="2600" b="1" i="1" dirty="0">
                <a:solidFill>
                  <a:schemeClr val="bg1"/>
                </a:solidFill>
              </a:rPr>
              <a:t>Mary</a:t>
            </a:r>
            <a:r>
              <a:rPr lang="en-US" dirty="0">
                <a:solidFill>
                  <a:schemeClr val="bg1"/>
                </a:solidFill>
              </a:rPr>
              <a:t>, who has worked hard for you. </a:t>
            </a:r>
            <a:r>
              <a:rPr lang="en-US" b="1" baseline="30000" dirty="0">
                <a:solidFill>
                  <a:schemeClr val="bg1"/>
                </a:solidFill>
              </a:rPr>
              <a:t>7 </a:t>
            </a:r>
            <a:r>
              <a:rPr lang="en-US" dirty="0">
                <a:solidFill>
                  <a:schemeClr val="bg1"/>
                </a:solidFill>
              </a:rPr>
              <a:t>Greet Andronicus and </a:t>
            </a:r>
            <a:r>
              <a:rPr lang="en-US" sz="2600" b="1" i="1" dirty="0" err="1">
                <a:solidFill>
                  <a:schemeClr val="bg1"/>
                </a:solidFill>
              </a:rPr>
              <a:t>Junia</a:t>
            </a:r>
            <a:r>
              <a:rPr lang="en-US" dirty="0">
                <a:solidFill>
                  <a:schemeClr val="bg1"/>
                </a:solidFill>
              </a:rPr>
              <a:t>, my kinsmen and my fellow prisoners. They are well known to the apostles, and they were in Christ before me. </a:t>
            </a:r>
          </a:p>
          <a:p>
            <a:pPr marL="0" lvl="1" indent="0" algn="r">
              <a:buNone/>
            </a:pPr>
            <a:r>
              <a:rPr lang="en-US" i="1" dirty="0">
                <a:solidFill>
                  <a:schemeClr val="bg1"/>
                </a:solidFill>
              </a:rPr>
              <a:t>Romans 16:1-7</a:t>
            </a:r>
          </a:p>
        </p:txBody>
      </p:sp>
      <p:sp>
        <p:nvSpPr>
          <p:cNvPr id="6" name="Rounded Rectangle 5"/>
          <p:cNvSpPr/>
          <p:nvPr/>
        </p:nvSpPr>
        <p:spPr>
          <a:xfrm>
            <a:off x="465841" y="5477774"/>
            <a:ext cx="6159246" cy="96615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Prisca, Bible Teacher</a:t>
            </a:r>
          </a:p>
        </p:txBody>
      </p:sp>
    </p:spTree>
    <p:extLst>
      <p:ext uri="{BB962C8B-B14F-4D97-AF65-F5344CB8AC3E}">
        <p14:creationId xmlns:p14="http://schemas.microsoft.com/office/powerpoint/2010/main" val="79366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a:t>
            </a:r>
            <a:r>
              <a:rPr lang="en-US" b="1" dirty="0">
                <a:solidFill>
                  <a:schemeClr val="bg1"/>
                </a:solidFill>
              </a:rPr>
              <a:t> </a:t>
            </a:r>
            <a:r>
              <a:rPr lang="en-US" dirty="0">
                <a:solidFill>
                  <a:schemeClr val="bg1"/>
                </a:solidFill>
              </a:rPr>
              <a:t>I commend to you our sister </a:t>
            </a:r>
            <a:r>
              <a:rPr lang="en-US" sz="2600" b="1" i="1" dirty="0">
                <a:solidFill>
                  <a:schemeClr val="bg1"/>
                </a:solidFill>
              </a:rPr>
              <a:t>Phoebe</a:t>
            </a:r>
            <a:r>
              <a:rPr lang="en-US" dirty="0">
                <a:solidFill>
                  <a:schemeClr val="bg1"/>
                </a:solidFill>
              </a:rPr>
              <a:t>, a servant of the church at </a:t>
            </a:r>
            <a:r>
              <a:rPr lang="en-US" dirty="0" err="1">
                <a:solidFill>
                  <a:schemeClr val="bg1"/>
                </a:solidFill>
              </a:rPr>
              <a:t>Cenchreae</a:t>
            </a:r>
            <a:r>
              <a:rPr lang="en-US" dirty="0">
                <a:solidFill>
                  <a:schemeClr val="bg1"/>
                </a:solidFill>
              </a:rPr>
              <a:t>, </a:t>
            </a:r>
            <a:r>
              <a:rPr lang="en-US" b="1" baseline="30000" dirty="0">
                <a:solidFill>
                  <a:schemeClr val="bg1"/>
                </a:solidFill>
              </a:rPr>
              <a:t>2 </a:t>
            </a:r>
            <a:r>
              <a:rPr lang="en-US" dirty="0">
                <a:solidFill>
                  <a:schemeClr val="bg1"/>
                </a:solidFill>
              </a:rPr>
              <a:t>that you may welcome her in the Lord in a way worthy of the saints, and help her in whatever she may need from you, for she has been a patron of many and of myself as well. </a:t>
            </a:r>
            <a:r>
              <a:rPr lang="en-US" b="1" baseline="30000" dirty="0">
                <a:solidFill>
                  <a:schemeClr val="bg1"/>
                </a:solidFill>
              </a:rPr>
              <a:t>3 </a:t>
            </a:r>
            <a:r>
              <a:rPr lang="en-US" dirty="0">
                <a:solidFill>
                  <a:schemeClr val="bg1"/>
                </a:solidFill>
              </a:rPr>
              <a:t>Greet </a:t>
            </a:r>
            <a:r>
              <a:rPr lang="en-US" sz="2600" b="1" i="1" dirty="0">
                <a:solidFill>
                  <a:schemeClr val="bg1"/>
                </a:solidFill>
              </a:rPr>
              <a:t>Prisca</a:t>
            </a:r>
            <a:r>
              <a:rPr lang="en-US" dirty="0">
                <a:solidFill>
                  <a:schemeClr val="bg1"/>
                </a:solidFill>
              </a:rPr>
              <a:t> and Aquila, my fellow workers in Christ Jesus, </a:t>
            </a:r>
            <a:r>
              <a:rPr lang="en-US" b="1" baseline="30000" dirty="0">
                <a:solidFill>
                  <a:schemeClr val="bg1"/>
                </a:solidFill>
              </a:rPr>
              <a:t>4 </a:t>
            </a:r>
            <a:r>
              <a:rPr lang="en-US" dirty="0">
                <a:solidFill>
                  <a:schemeClr val="bg1"/>
                </a:solidFill>
              </a:rPr>
              <a:t>who risked their necks for my life, to whom not only I give thanks but all the churches of the Gentiles give thanks as well. </a:t>
            </a:r>
            <a:r>
              <a:rPr lang="en-US" b="1" baseline="30000" dirty="0">
                <a:solidFill>
                  <a:schemeClr val="bg1"/>
                </a:solidFill>
              </a:rPr>
              <a:t>5 </a:t>
            </a:r>
            <a:r>
              <a:rPr lang="en-US" dirty="0">
                <a:solidFill>
                  <a:schemeClr val="bg1"/>
                </a:solidFill>
              </a:rPr>
              <a:t>Greet also the church in their house. Greet my beloved </a:t>
            </a:r>
            <a:r>
              <a:rPr lang="en-US" dirty="0" err="1">
                <a:solidFill>
                  <a:schemeClr val="bg1"/>
                </a:solidFill>
              </a:rPr>
              <a:t>Epaenetus</a:t>
            </a:r>
            <a:r>
              <a:rPr lang="en-US" dirty="0">
                <a:solidFill>
                  <a:schemeClr val="bg1"/>
                </a:solidFill>
              </a:rPr>
              <a:t>, who was the first convert to Christ in Asia. </a:t>
            </a:r>
            <a:r>
              <a:rPr lang="en-US" b="1" baseline="30000" dirty="0">
                <a:solidFill>
                  <a:schemeClr val="bg1"/>
                </a:solidFill>
              </a:rPr>
              <a:t>6 </a:t>
            </a:r>
            <a:r>
              <a:rPr lang="en-US" dirty="0">
                <a:solidFill>
                  <a:schemeClr val="bg1"/>
                </a:solidFill>
              </a:rPr>
              <a:t>Greet </a:t>
            </a:r>
            <a:r>
              <a:rPr lang="en-US" sz="3200" b="1" i="1" u="sng" dirty="0">
                <a:solidFill>
                  <a:schemeClr val="bg1"/>
                </a:solidFill>
              </a:rPr>
              <a:t>Mary</a:t>
            </a:r>
            <a:r>
              <a:rPr lang="en-US" dirty="0">
                <a:solidFill>
                  <a:schemeClr val="bg1"/>
                </a:solidFill>
              </a:rPr>
              <a:t>, who has worked hard for you. </a:t>
            </a:r>
            <a:r>
              <a:rPr lang="en-US" b="1" baseline="30000" dirty="0">
                <a:solidFill>
                  <a:schemeClr val="bg1"/>
                </a:solidFill>
              </a:rPr>
              <a:t>7 </a:t>
            </a:r>
            <a:r>
              <a:rPr lang="en-US" dirty="0">
                <a:solidFill>
                  <a:schemeClr val="bg1"/>
                </a:solidFill>
              </a:rPr>
              <a:t>Greet Andronicus and </a:t>
            </a:r>
            <a:r>
              <a:rPr lang="en-US" sz="2600" b="1" i="1" dirty="0" err="1">
                <a:solidFill>
                  <a:schemeClr val="bg1"/>
                </a:solidFill>
              </a:rPr>
              <a:t>Junia</a:t>
            </a:r>
            <a:r>
              <a:rPr lang="en-US" dirty="0">
                <a:solidFill>
                  <a:schemeClr val="bg1"/>
                </a:solidFill>
              </a:rPr>
              <a:t>, my kinsmen and my fellow prisoners. They are well known to the apostles, and they were in Christ before me. </a:t>
            </a:r>
          </a:p>
          <a:p>
            <a:pPr marL="0" lvl="1" indent="0" algn="r">
              <a:buNone/>
            </a:pPr>
            <a:r>
              <a:rPr lang="en-US" i="1" dirty="0">
                <a:solidFill>
                  <a:schemeClr val="bg1"/>
                </a:solidFill>
              </a:rPr>
              <a:t>Romans 16:1-7</a:t>
            </a:r>
          </a:p>
        </p:txBody>
      </p:sp>
      <p:sp>
        <p:nvSpPr>
          <p:cNvPr id="6" name="Rounded Rectangle 5"/>
          <p:cNvSpPr/>
          <p:nvPr/>
        </p:nvSpPr>
        <p:spPr>
          <a:xfrm>
            <a:off x="465841" y="5477774"/>
            <a:ext cx="6159246" cy="96615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Mary, Hard Worker</a:t>
            </a:r>
          </a:p>
        </p:txBody>
      </p:sp>
    </p:spTree>
    <p:extLst>
      <p:ext uri="{BB962C8B-B14F-4D97-AF65-F5344CB8AC3E}">
        <p14:creationId xmlns:p14="http://schemas.microsoft.com/office/powerpoint/2010/main" val="101126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a:t>
            </a:r>
            <a:r>
              <a:rPr lang="en-US" b="1" dirty="0">
                <a:solidFill>
                  <a:prstClr val="white"/>
                </a:solidFill>
              </a:rPr>
              <a:t> </a:t>
            </a:r>
            <a:r>
              <a:rPr lang="en-US" dirty="0">
                <a:solidFill>
                  <a:prstClr val="white"/>
                </a:solidFill>
              </a:rPr>
              <a:t>I commend to you our sister </a:t>
            </a:r>
            <a:r>
              <a:rPr lang="en-US" sz="2600" b="1" i="1" dirty="0">
                <a:solidFill>
                  <a:prstClr val="white"/>
                </a:solidFill>
              </a:rPr>
              <a:t>Phoebe</a:t>
            </a:r>
            <a:r>
              <a:rPr lang="en-US" dirty="0">
                <a:solidFill>
                  <a:prstClr val="white"/>
                </a:solidFill>
              </a:rPr>
              <a:t>, a servant of the church at </a:t>
            </a:r>
            <a:r>
              <a:rPr lang="en-US" dirty="0" err="1">
                <a:solidFill>
                  <a:prstClr val="white"/>
                </a:solidFill>
              </a:rPr>
              <a:t>Cenchreae</a:t>
            </a:r>
            <a:r>
              <a:rPr lang="en-US" dirty="0">
                <a:solidFill>
                  <a:prstClr val="white"/>
                </a:solidFill>
              </a:rPr>
              <a:t>, </a:t>
            </a:r>
            <a:r>
              <a:rPr lang="en-US" b="1" baseline="30000" dirty="0">
                <a:solidFill>
                  <a:prstClr val="white"/>
                </a:solidFill>
              </a:rPr>
              <a:t>2 </a:t>
            </a:r>
            <a:r>
              <a:rPr lang="en-US" dirty="0">
                <a:solidFill>
                  <a:prstClr val="white"/>
                </a:solidFill>
              </a:rPr>
              <a:t>that you may welcome her in the Lord in a way worthy of the saints, and help her in whatever she may need from you, for she has been a patron of many and of myself as well. </a:t>
            </a:r>
            <a:r>
              <a:rPr lang="en-US" b="1" baseline="30000" dirty="0">
                <a:solidFill>
                  <a:prstClr val="white"/>
                </a:solidFill>
              </a:rPr>
              <a:t>3 </a:t>
            </a:r>
            <a:r>
              <a:rPr lang="en-US" dirty="0">
                <a:solidFill>
                  <a:prstClr val="white"/>
                </a:solidFill>
              </a:rPr>
              <a:t>Greet </a:t>
            </a:r>
            <a:r>
              <a:rPr lang="en-US" sz="2600" b="1" i="1" dirty="0">
                <a:solidFill>
                  <a:prstClr val="white"/>
                </a:solidFill>
              </a:rPr>
              <a:t>Prisca</a:t>
            </a:r>
            <a:r>
              <a:rPr lang="en-US" dirty="0">
                <a:solidFill>
                  <a:prstClr val="white"/>
                </a:solidFill>
              </a:rPr>
              <a:t> and Aquila, my fellow workers in Christ Jesus, </a:t>
            </a:r>
            <a:r>
              <a:rPr lang="en-US" b="1" baseline="30000" dirty="0">
                <a:solidFill>
                  <a:prstClr val="white"/>
                </a:solidFill>
              </a:rPr>
              <a:t>4 </a:t>
            </a:r>
            <a:r>
              <a:rPr lang="en-US" dirty="0">
                <a:solidFill>
                  <a:prstClr val="white"/>
                </a:solidFill>
              </a:rPr>
              <a:t>who risked their necks for my life, to whom not only I give thanks but all the churches of the Gentiles give thanks as well. </a:t>
            </a:r>
            <a:r>
              <a:rPr lang="en-US" b="1" baseline="30000" dirty="0">
                <a:solidFill>
                  <a:prstClr val="white"/>
                </a:solidFill>
              </a:rPr>
              <a:t>5 </a:t>
            </a:r>
            <a:r>
              <a:rPr lang="en-US" dirty="0">
                <a:solidFill>
                  <a:prstClr val="white"/>
                </a:solidFill>
              </a:rPr>
              <a:t>Greet also the church in their house. Greet my beloved </a:t>
            </a:r>
            <a:r>
              <a:rPr lang="en-US" dirty="0" err="1">
                <a:solidFill>
                  <a:prstClr val="white"/>
                </a:solidFill>
              </a:rPr>
              <a:t>Epaenetus</a:t>
            </a:r>
            <a:r>
              <a:rPr lang="en-US" dirty="0">
                <a:solidFill>
                  <a:prstClr val="white"/>
                </a:solidFill>
              </a:rPr>
              <a:t>, who was the first convert to Christ in Asia. </a:t>
            </a:r>
            <a:r>
              <a:rPr lang="en-US" b="1" baseline="30000" dirty="0">
                <a:solidFill>
                  <a:prstClr val="white"/>
                </a:solidFill>
              </a:rPr>
              <a:t>6 </a:t>
            </a:r>
            <a:r>
              <a:rPr lang="en-US" dirty="0">
                <a:solidFill>
                  <a:prstClr val="white"/>
                </a:solidFill>
              </a:rPr>
              <a:t>Greet </a:t>
            </a:r>
            <a:r>
              <a:rPr lang="en-US" sz="2600" b="1" i="1" dirty="0">
                <a:solidFill>
                  <a:prstClr val="white"/>
                </a:solidFill>
              </a:rPr>
              <a:t>Mary</a:t>
            </a:r>
            <a:r>
              <a:rPr lang="en-US" dirty="0">
                <a:solidFill>
                  <a:prstClr val="white"/>
                </a:solidFill>
              </a:rPr>
              <a:t>, who has worked hard for you. </a:t>
            </a:r>
            <a:r>
              <a:rPr lang="en-US" b="1" baseline="30000" dirty="0">
                <a:solidFill>
                  <a:prstClr val="white"/>
                </a:solidFill>
              </a:rPr>
              <a:t>7 </a:t>
            </a:r>
            <a:r>
              <a:rPr lang="en-US" dirty="0">
                <a:solidFill>
                  <a:prstClr val="white"/>
                </a:solidFill>
              </a:rPr>
              <a:t>Greet Andronicus and </a:t>
            </a:r>
            <a:r>
              <a:rPr lang="en-US" sz="3200" b="1" i="1" u="sng" dirty="0" err="1">
                <a:solidFill>
                  <a:prstClr val="white"/>
                </a:solidFill>
              </a:rPr>
              <a:t>Junia</a:t>
            </a:r>
            <a:r>
              <a:rPr lang="en-US" dirty="0">
                <a:solidFill>
                  <a:prstClr val="white"/>
                </a:solidFill>
              </a:rPr>
              <a:t>, my kinsmen and my fellow prisoners. They are well known to the apostles, and they were in Christ before me. </a:t>
            </a:r>
          </a:p>
          <a:p>
            <a:pPr marL="0" lvl="1" indent="0" algn="r">
              <a:buFont typeface="Arial" panose="020B0604020202020204" pitchFamily="34" charset="0"/>
              <a:buNone/>
            </a:pPr>
            <a:r>
              <a:rPr lang="en-US" i="1" dirty="0">
                <a:solidFill>
                  <a:prstClr val="white"/>
                </a:solidFill>
              </a:rPr>
              <a:t>Romans 16:1-7</a:t>
            </a:r>
          </a:p>
        </p:txBody>
      </p:sp>
      <p:sp>
        <p:nvSpPr>
          <p:cNvPr id="6" name="Rounded Rectangle 5"/>
          <p:cNvSpPr/>
          <p:nvPr/>
        </p:nvSpPr>
        <p:spPr>
          <a:xfrm>
            <a:off x="465841" y="5477774"/>
            <a:ext cx="6159246" cy="96615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solidFill>
                  <a:schemeClr val="tx1"/>
                </a:solidFill>
              </a:rPr>
              <a:t>Junia</a:t>
            </a:r>
            <a:r>
              <a:rPr lang="en-US" sz="4200" b="1" dirty="0">
                <a:solidFill>
                  <a:schemeClr val="tx1"/>
                </a:solidFill>
              </a:rPr>
              <a:t>, Apostle</a:t>
            </a:r>
          </a:p>
        </p:txBody>
      </p:sp>
    </p:spTree>
    <p:extLst>
      <p:ext uri="{BB962C8B-B14F-4D97-AF65-F5344CB8AC3E}">
        <p14:creationId xmlns:p14="http://schemas.microsoft.com/office/powerpoint/2010/main" val="360762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12 </a:t>
            </a:r>
            <a:r>
              <a:rPr lang="en-US" dirty="0">
                <a:solidFill>
                  <a:schemeClr val="bg1"/>
                </a:solidFill>
              </a:rPr>
              <a:t>Greet those workers in the Lord, </a:t>
            </a:r>
            <a:r>
              <a:rPr lang="en-US" sz="2600" b="1" i="1" dirty="0" err="1">
                <a:solidFill>
                  <a:schemeClr val="bg1"/>
                </a:solidFill>
              </a:rPr>
              <a:t>Tryphaena</a:t>
            </a:r>
            <a:r>
              <a:rPr lang="en-US" dirty="0">
                <a:solidFill>
                  <a:schemeClr val="bg1"/>
                </a:solidFill>
              </a:rPr>
              <a:t> and </a:t>
            </a:r>
            <a:r>
              <a:rPr lang="en-US" sz="2600" b="1" i="1" dirty="0">
                <a:solidFill>
                  <a:schemeClr val="bg1"/>
                </a:solidFill>
              </a:rPr>
              <a:t>Tryphosa</a:t>
            </a:r>
            <a:r>
              <a:rPr lang="en-US" dirty="0">
                <a:solidFill>
                  <a:schemeClr val="bg1"/>
                </a:solidFill>
              </a:rPr>
              <a:t>. Greet the beloved </a:t>
            </a:r>
            <a:r>
              <a:rPr lang="en-US" sz="2600" b="1" i="1" dirty="0">
                <a:solidFill>
                  <a:schemeClr val="bg1"/>
                </a:solidFill>
              </a:rPr>
              <a:t>Persis</a:t>
            </a:r>
            <a:r>
              <a:rPr lang="en-US" dirty="0">
                <a:solidFill>
                  <a:schemeClr val="bg1"/>
                </a:solidFill>
              </a:rPr>
              <a:t>, who has worked hard in the Lord. </a:t>
            </a:r>
            <a:r>
              <a:rPr lang="en-US" b="1" baseline="30000" dirty="0">
                <a:solidFill>
                  <a:schemeClr val="bg1"/>
                </a:solidFill>
              </a:rPr>
              <a:t>13 </a:t>
            </a:r>
            <a:r>
              <a:rPr lang="en-US" dirty="0">
                <a:solidFill>
                  <a:schemeClr val="bg1"/>
                </a:solidFill>
              </a:rPr>
              <a:t>Greet Rufus, chosen in the Lord; also his </a:t>
            </a:r>
            <a:r>
              <a:rPr lang="en-US" sz="2600" b="1" i="1" dirty="0">
                <a:solidFill>
                  <a:schemeClr val="bg1"/>
                </a:solidFill>
              </a:rPr>
              <a:t>mother</a:t>
            </a:r>
            <a:r>
              <a:rPr lang="en-US" dirty="0">
                <a:solidFill>
                  <a:schemeClr val="bg1"/>
                </a:solidFill>
              </a:rPr>
              <a:t>, who has been a mother to me as well. </a:t>
            </a:r>
            <a:r>
              <a:rPr lang="en-US" b="1" baseline="30000" dirty="0">
                <a:solidFill>
                  <a:schemeClr val="bg1"/>
                </a:solidFill>
              </a:rPr>
              <a:t>14 </a:t>
            </a:r>
            <a:r>
              <a:rPr lang="en-US" dirty="0">
                <a:solidFill>
                  <a:schemeClr val="bg1"/>
                </a:solidFill>
              </a:rPr>
              <a:t>Greet </a:t>
            </a:r>
            <a:r>
              <a:rPr lang="en-US" dirty="0" err="1">
                <a:solidFill>
                  <a:schemeClr val="bg1"/>
                </a:solidFill>
              </a:rPr>
              <a:t>Asyncritus</a:t>
            </a:r>
            <a:r>
              <a:rPr lang="en-US" dirty="0">
                <a:solidFill>
                  <a:schemeClr val="bg1"/>
                </a:solidFill>
              </a:rPr>
              <a:t>, </a:t>
            </a:r>
            <a:r>
              <a:rPr lang="en-US" dirty="0" err="1">
                <a:solidFill>
                  <a:schemeClr val="bg1"/>
                </a:solidFill>
              </a:rPr>
              <a:t>Phlegon</a:t>
            </a:r>
            <a:r>
              <a:rPr lang="en-US" dirty="0">
                <a:solidFill>
                  <a:schemeClr val="bg1"/>
                </a:solidFill>
              </a:rPr>
              <a:t>, Hermes, </a:t>
            </a:r>
            <a:r>
              <a:rPr lang="en-US" dirty="0" err="1">
                <a:solidFill>
                  <a:schemeClr val="bg1"/>
                </a:solidFill>
              </a:rPr>
              <a:t>Patrobas</a:t>
            </a:r>
            <a:r>
              <a:rPr lang="en-US" dirty="0">
                <a:solidFill>
                  <a:schemeClr val="bg1"/>
                </a:solidFill>
              </a:rPr>
              <a:t>, </a:t>
            </a:r>
            <a:r>
              <a:rPr lang="en-US" dirty="0" err="1">
                <a:solidFill>
                  <a:schemeClr val="bg1"/>
                </a:solidFill>
              </a:rPr>
              <a:t>Hermas</a:t>
            </a:r>
            <a:r>
              <a:rPr lang="en-US" dirty="0">
                <a:solidFill>
                  <a:schemeClr val="bg1"/>
                </a:solidFill>
              </a:rPr>
              <a:t>, and the brothers who are with them. </a:t>
            </a:r>
            <a:r>
              <a:rPr lang="en-US" b="1" baseline="30000" dirty="0">
                <a:solidFill>
                  <a:schemeClr val="bg1"/>
                </a:solidFill>
              </a:rPr>
              <a:t>15 </a:t>
            </a:r>
            <a:r>
              <a:rPr lang="en-US" dirty="0">
                <a:solidFill>
                  <a:schemeClr val="bg1"/>
                </a:solidFill>
              </a:rPr>
              <a:t>Greet </a:t>
            </a:r>
            <a:r>
              <a:rPr lang="en-US" dirty="0" err="1">
                <a:solidFill>
                  <a:schemeClr val="bg1"/>
                </a:solidFill>
              </a:rPr>
              <a:t>Philologus</a:t>
            </a:r>
            <a:r>
              <a:rPr lang="en-US" dirty="0">
                <a:solidFill>
                  <a:schemeClr val="bg1"/>
                </a:solidFill>
              </a:rPr>
              <a:t>, </a:t>
            </a:r>
            <a:r>
              <a:rPr lang="en-US" sz="2600" b="1" i="1" dirty="0">
                <a:solidFill>
                  <a:schemeClr val="bg1"/>
                </a:solidFill>
              </a:rPr>
              <a:t>Julia</a:t>
            </a:r>
            <a:r>
              <a:rPr lang="en-US" dirty="0">
                <a:solidFill>
                  <a:schemeClr val="bg1"/>
                </a:solidFill>
              </a:rPr>
              <a:t>, </a:t>
            </a:r>
            <a:r>
              <a:rPr lang="en-US" dirty="0" err="1">
                <a:solidFill>
                  <a:schemeClr val="bg1"/>
                </a:solidFill>
              </a:rPr>
              <a:t>Nereus</a:t>
            </a:r>
            <a:r>
              <a:rPr lang="en-US" dirty="0">
                <a:solidFill>
                  <a:schemeClr val="bg1"/>
                </a:solidFill>
              </a:rPr>
              <a:t> and his </a:t>
            </a:r>
            <a:r>
              <a:rPr lang="en-US" sz="2600" b="1" i="1" dirty="0">
                <a:solidFill>
                  <a:schemeClr val="bg1"/>
                </a:solidFill>
              </a:rPr>
              <a:t>sister</a:t>
            </a:r>
            <a:r>
              <a:rPr lang="en-US" dirty="0">
                <a:solidFill>
                  <a:schemeClr val="bg1"/>
                </a:solidFill>
              </a:rPr>
              <a:t>, and </a:t>
            </a:r>
            <a:r>
              <a:rPr lang="en-US" dirty="0" err="1">
                <a:solidFill>
                  <a:schemeClr val="bg1"/>
                </a:solidFill>
              </a:rPr>
              <a:t>Olympas</a:t>
            </a:r>
            <a:r>
              <a:rPr lang="en-US" dirty="0">
                <a:solidFill>
                  <a:schemeClr val="bg1"/>
                </a:solidFill>
              </a:rPr>
              <a:t>, and all the saints who are with them. </a:t>
            </a:r>
            <a:r>
              <a:rPr lang="en-US" b="1" baseline="30000" dirty="0">
                <a:solidFill>
                  <a:schemeClr val="bg1"/>
                </a:solidFill>
              </a:rPr>
              <a:t>16 </a:t>
            </a:r>
            <a:r>
              <a:rPr lang="en-US" dirty="0">
                <a:solidFill>
                  <a:schemeClr val="bg1"/>
                </a:solidFill>
              </a:rPr>
              <a:t>Greet one another with a holy kiss. All the churches of Christ greet you.</a:t>
            </a:r>
          </a:p>
          <a:p>
            <a:pPr marL="0" lvl="1" indent="0" algn="r">
              <a:buNone/>
            </a:pPr>
            <a:r>
              <a:rPr lang="en-US" i="1" dirty="0">
                <a:solidFill>
                  <a:schemeClr val="bg1"/>
                </a:solidFill>
              </a:rPr>
              <a:t>Romans 16:12-16</a:t>
            </a:r>
          </a:p>
        </p:txBody>
      </p:sp>
    </p:spTree>
    <p:extLst>
      <p:ext uri="{BB962C8B-B14F-4D97-AF65-F5344CB8AC3E}">
        <p14:creationId xmlns:p14="http://schemas.microsoft.com/office/powerpoint/2010/main" val="354744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12 </a:t>
            </a:r>
            <a:r>
              <a:rPr lang="en-US" dirty="0">
                <a:solidFill>
                  <a:schemeClr val="bg1"/>
                </a:solidFill>
              </a:rPr>
              <a:t>Greet those workers in the Lord, </a:t>
            </a:r>
            <a:r>
              <a:rPr lang="en-US" sz="3200" b="1" i="1" u="sng" dirty="0" err="1">
                <a:solidFill>
                  <a:schemeClr val="bg1"/>
                </a:solidFill>
              </a:rPr>
              <a:t>Tryphaena</a:t>
            </a:r>
            <a:r>
              <a:rPr lang="en-US" sz="3200" u="sng" dirty="0">
                <a:solidFill>
                  <a:schemeClr val="bg1"/>
                </a:solidFill>
              </a:rPr>
              <a:t> and </a:t>
            </a:r>
            <a:r>
              <a:rPr lang="en-US" sz="3200" b="1" i="1" u="sng" dirty="0">
                <a:solidFill>
                  <a:schemeClr val="bg1"/>
                </a:solidFill>
              </a:rPr>
              <a:t>Tryphosa</a:t>
            </a:r>
            <a:r>
              <a:rPr lang="en-US" dirty="0">
                <a:solidFill>
                  <a:schemeClr val="bg1"/>
                </a:solidFill>
              </a:rPr>
              <a:t>. Greet the beloved </a:t>
            </a:r>
            <a:r>
              <a:rPr lang="en-US" sz="2600" b="1" i="1" dirty="0">
                <a:solidFill>
                  <a:schemeClr val="bg1"/>
                </a:solidFill>
              </a:rPr>
              <a:t>Persis</a:t>
            </a:r>
            <a:r>
              <a:rPr lang="en-US" dirty="0">
                <a:solidFill>
                  <a:schemeClr val="bg1"/>
                </a:solidFill>
              </a:rPr>
              <a:t>, who has worked hard in the Lord. </a:t>
            </a:r>
            <a:r>
              <a:rPr lang="en-US" b="1" baseline="30000" dirty="0">
                <a:solidFill>
                  <a:schemeClr val="bg1"/>
                </a:solidFill>
              </a:rPr>
              <a:t>13 </a:t>
            </a:r>
            <a:r>
              <a:rPr lang="en-US" dirty="0">
                <a:solidFill>
                  <a:schemeClr val="bg1"/>
                </a:solidFill>
              </a:rPr>
              <a:t>Greet Rufus, chosen in the Lord; also his </a:t>
            </a:r>
            <a:r>
              <a:rPr lang="en-US" sz="2600" b="1" i="1" dirty="0">
                <a:solidFill>
                  <a:schemeClr val="bg1"/>
                </a:solidFill>
              </a:rPr>
              <a:t>mother</a:t>
            </a:r>
            <a:r>
              <a:rPr lang="en-US" dirty="0">
                <a:solidFill>
                  <a:schemeClr val="bg1"/>
                </a:solidFill>
              </a:rPr>
              <a:t>, who has been a mother to me as well. </a:t>
            </a:r>
            <a:r>
              <a:rPr lang="en-US" b="1" baseline="30000" dirty="0">
                <a:solidFill>
                  <a:schemeClr val="bg1"/>
                </a:solidFill>
              </a:rPr>
              <a:t>14 </a:t>
            </a:r>
            <a:r>
              <a:rPr lang="en-US" dirty="0">
                <a:solidFill>
                  <a:schemeClr val="bg1"/>
                </a:solidFill>
              </a:rPr>
              <a:t>Greet </a:t>
            </a:r>
            <a:r>
              <a:rPr lang="en-US" dirty="0" err="1">
                <a:solidFill>
                  <a:schemeClr val="bg1"/>
                </a:solidFill>
              </a:rPr>
              <a:t>Asyncritus</a:t>
            </a:r>
            <a:r>
              <a:rPr lang="en-US" dirty="0">
                <a:solidFill>
                  <a:schemeClr val="bg1"/>
                </a:solidFill>
              </a:rPr>
              <a:t>, </a:t>
            </a:r>
            <a:r>
              <a:rPr lang="en-US" dirty="0" err="1">
                <a:solidFill>
                  <a:schemeClr val="bg1"/>
                </a:solidFill>
              </a:rPr>
              <a:t>Phlegon</a:t>
            </a:r>
            <a:r>
              <a:rPr lang="en-US" dirty="0">
                <a:solidFill>
                  <a:schemeClr val="bg1"/>
                </a:solidFill>
              </a:rPr>
              <a:t>, Hermes, </a:t>
            </a:r>
            <a:r>
              <a:rPr lang="en-US" dirty="0" err="1">
                <a:solidFill>
                  <a:schemeClr val="bg1"/>
                </a:solidFill>
              </a:rPr>
              <a:t>Patrobas</a:t>
            </a:r>
            <a:r>
              <a:rPr lang="en-US" dirty="0">
                <a:solidFill>
                  <a:schemeClr val="bg1"/>
                </a:solidFill>
              </a:rPr>
              <a:t>, </a:t>
            </a:r>
            <a:r>
              <a:rPr lang="en-US" dirty="0" err="1">
                <a:solidFill>
                  <a:schemeClr val="bg1"/>
                </a:solidFill>
              </a:rPr>
              <a:t>Hermas</a:t>
            </a:r>
            <a:r>
              <a:rPr lang="en-US" dirty="0">
                <a:solidFill>
                  <a:schemeClr val="bg1"/>
                </a:solidFill>
              </a:rPr>
              <a:t>, and the brothers who are with them. </a:t>
            </a:r>
            <a:r>
              <a:rPr lang="en-US" b="1" baseline="30000" dirty="0">
                <a:solidFill>
                  <a:schemeClr val="bg1"/>
                </a:solidFill>
              </a:rPr>
              <a:t>15 </a:t>
            </a:r>
            <a:r>
              <a:rPr lang="en-US" dirty="0">
                <a:solidFill>
                  <a:schemeClr val="bg1"/>
                </a:solidFill>
              </a:rPr>
              <a:t>Greet </a:t>
            </a:r>
            <a:r>
              <a:rPr lang="en-US" dirty="0" err="1">
                <a:solidFill>
                  <a:schemeClr val="bg1"/>
                </a:solidFill>
              </a:rPr>
              <a:t>Philologus</a:t>
            </a:r>
            <a:r>
              <a:rPr lang="en-US" dirty="0">
                <a:solidFill>
                  <a:schemeClr val="bg1"/>
                </a:solidFill>
              </a:rPr>
              <a:t>, </a:t>
            </a:r>
            <a:r>
              <a:rPr lang="en-US" sz="2600" b="1" i="1" dirty="0">
                <a:solidFill>
                  <a:schemeClr val="bg1"/>
                </a:solidFill>
              </a:rPr>
              <a:t>Julia</a:t>
            </a:r>
            <a:r>
              <a:rPr lang="en-US" dirty="0">
                <a:solidFill>
                  <a:schemeClr val="bg1"/>
                </a:solidFill>
              </a:rPr>
              <a:t>, </a:t>
            </a:r>
            <a:r>
              <a:rPr lang="en-US" dirty="0" err="1">
                <a:solidFill>
                  <a:schemeClr val="bg1"/>
                </a:solidFill>
              </a:rPr>
              <a:t>Nereus</a:t>
            </a:r>
            <a:r>
              <a:rPr lang="en-US" dirty="0">
                <a:solidFill>
                  <a:schemeClr val="bg1"/>
                </a:solidFill>
              </a:rPr>
              <a:t> and his </a:t>
            </a:r>
            <a:r>
              <a:rPr lang="en-US" sz="2600" b="1" i="1" dirty="0">
                <a:solidFill>
                  <a:schemeClr val="bg1"/>
                </a:solidFill>
              </a:rPr>
              <a:t>sister</a:t>
            </a:r>
            <a:r>
              <a:rPr lang="en-US" dirty="0">
                <a:solidFill>
                  <a:schemeClr val="bg1"/>
                </a:solidFill>
              </a:rPr>
              <a:t>, and </a:t>
            </a:r>
            <a:r>
              <a:rPr lang="en-US" dirty="0" err="1">
                <a:solidFill>
                  <a:schemeClr val="bg1"/>
                </a:solidFill>
              </a:rPr>
              <a:t>Olympas</a:t>
            </a:r>
            <a:r>
              <a:rPr lang="en-US" dirty="0">
                <a:solidFill>
                  <a:schemeClr val="bg1"/>
                </a:solidFill>
              </a:rPr>
              <a:t>, and all the saints who are with them. </a:t>
            </a:r>
            <a:r>
              <a:rPr lang="en-US" b="1" baseline="30000" dirty="0">
                <a:solidFill>
                  <a:schemeClr val="bg1"/>
                </a:solidFill>
              </a:rPr>
              <a:t>16 </a:t>
            </a:r>
            <a:r>
              <a:rPr lang="en-US" dirty="0">
                <a:solidFill>
                  <a:schemeClr val="bg1"/>
                </a:solidFill>
              </a:rPr>
              <a:t>Greet one another with a holy kiss. All the churches of Christ greet you.</a:t>
            </a:r>
          </a:p>
          <a:p>
            <a:pPr marL="0" lvl="1" indent="0" algn="r">
              <a:buNone/>
            </a:pPr>
            <a:r>
              <a:rPr lang="en-US" i="1" dirty="0">
                <a:solidFill>
                  <a:schemeClr val="bg1"/>
                </a:solidFill>
              </a:rPr>
              <a:t>Romans 16:12-16</a:t>
            </a:r>
          </a:p>
        </p:txBody>
      </p:sp>
      <p:sp>
        <p:nvSpPr>
          <p:cNvPr id="10" name="Rounded Rectangle 9"/>
          <p:cNvSpPr/>
          <p:nvPr/>
        </p:nvSpPr>
        <p:spPr>
          <a:xfrm>
            <a:off x="465841" y="5055080"/>
            <a:ext cx="6159246" cy="1388852"/>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err="1">
                <a:solidFill>
                  <a:schemeClr val="tx1"/>
                </a:solidFill>
              </a:rPr>
              <a:t>Tryphaena</a:t>
            </a:r>
            <a:r>
              <a:rPr lang="en-US" sz="4200" b="1" dirty="0">
                <a:solidFill>
                  <a:schemeClr val="tx1"/>
                </a:solidFill>
              </a:rPr>
              <a:t> &amp; Tryphosa, </a:t>
            </a:r>
          </a:p>
          <a:p>
            <a:pPr algn="ctr"/>
            <a:r>
              <a:rPr lang="en-US" sz="4200" b="1" dirty="0">
                <a:solidFill>
                  <a:schemeClr val="tx1"/>
                </a:solidFill>
              </a:rPr>
              <a:t>Workers in the Lord</a:t>
            </a:r>
          </a:p>
        </p:txBody>
      </p:sp>
    </p:spTree>
    <p:extLst>
      <p:ext uri="{BB962C8B-B14F-4D97-AF65-F5344CB8AC3E}">
        <p14:creationId xmlns:p14="http://schemas.microsoft.com/office/powerpoint/2010/main" val="334797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 y="0"/>
            <a:ext cx="9141239" cy="6857142"/>
          </a:xfrm>
          <a:prstGeom prst="rect">
            <a:avLst/>
          </a:prstGeom>
        </p:spPr>
      </p:pic>
      <p:pic>
        <p:nvPicPr>
          <p:cNvPr id="3" name="Picture 2" descr="Image result for elephant clip art png">
            <a:extLst>
              <a:ext uri="{FF2B5EF4-FFF2-40B4-BE49-F238E27FC236}">
                <a16:creationId xmlns:a16="http://schemas.microsoft.com/office/drawing/2014/main" id="{170C4D13-3380-423C-BD36-B241C65AF2A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59" b="95366" l="3556" r="96000">
                        <a14:foregroundMark x1="42667" y1="91707" x2="35667" y2="92927"/>
                        <a14:foregroundMark x1="35667" y1="92927" x2="34111" y2="92439"/>
                        <a14:foregroundMark x1="41222" y1="95732" x2="47556" y2="95366"/>
                        <a14:foregroundMark x1="47556" y1="95366" x2="48444" y2="94268"/>
                        <a14:foregroundMark x1="92333" y1="92195" x2="90111" y2="85488"/>
                        <a14:foregroundMark x1="90111" y1="85488" x2="85556" y2="48902"/>
                        <a14:foregroundMark x1="93889" y1="87683" x2="92556" y2="80366"/>
                        <a14:foregroundMark x1="92556" y1="80366" x2="91556" y2="79390"/>
                        <a14:foregroundMark x1="96556" y1="65122" x2="94111" y2="58171"/>
                        <a14:foregroundMark x1="94111" y1="58171" x2="92889" y2="36585"/>
                        <a14:foregroundMark x1="92889" y1="36585" x2="91556" y2="32073"/>
                        <a14:foregroundMark x1="94889" y1="85854" x2="96333" y2="90610"/>
                        <a14:foregroundMark x1="54333" y1="20000" x2="59667" y2="27073"/>
                        <a14:foregroundMark x1="59667" y1="27073" x2="67111" y2="24878"/>
                        <a14:foregroundMark x1="67111" y1="24878" x2="67111" y2="16463"/>
                        <a14:foregroundMark x1="67111" y1="16463" x2="70222" y2="10000"/>
                        <a14:foregroundMark x1="70222" y1="10000" x2="63556" y2="7805"/>
                        <a14:foregroundMark x1="63556" y1="7805" x2="55000" y2="9390"/>
                        <a14:foregroundMark x1="55000" y1="9390" x2="32444" y2="4878"/>
                        <a14:foregroundMark x1="32444" y1="4878" x2="24778" y2="5122"/>
                        <a14:foregroundMark x1="24778" y1="5122" x2="11556" y2="8415"/>
                        <a14:foregroundMark x1="11556" y1="8415" x2="6667" y2="12927"/>
                        <a14:foregroundMark x1="6667" y1="12927" x2="11556" y2="28780"/>
                        <a14:foregroundMark x1="11556" y1="28780" x2="20444" y2="29756"/>
                        <a14:foregroundMark x1="20444" y1="29756" x2="22778" y2="20610"/>
                        <a14:foregroundMark x1="22778" y1="20610" x2="33222" y2="21829"/>
                        <a14:foregroundMark x1="33222" y1="21829" x2="41333" y2="16098"/>
                        <a14:foregroundMark x1="41333" y1="16098" x2="46556" y2="27317"/>
                        <a14:foregroundMark x1="46556" y1="27317" x2="40667" y2="33293"/>
                        <a14:foregroundMark x1="40667" y1="33293" x2="24000" y2="12561"/>
                        <a14:foregroundMark x1="24000" y1="12561" x2="21556" y2="11341"/>
                        <a14:foregroundMark x1="49556" y1="13415" x2="46889" y2="6585"/>
                        <a14:foregroundMark x1="46889" y1="6585" x2="40000" y2="5244"/>
                        <a14:foregroundMark x1="40000" y1="5244" x2="25667" y2="8049"/>
                        <a14:foregroundMark x1="25667" y1="8049" x2="30889" y2="8049"/>
                        <a14:foregroundMark x1="12111" y1="41829" x2="10222" y2="43537"/>
                        <a14:foregroundMark x1="26444" y1="42561" x2="25111" y2="43902"/>
                        <a14:foregroundMark x1="54000" y1="6463" x2="47222" y2="3780"/>
                        <a14:foregroundMark x1="47222" y1="3780" x2="31222" y2="4756"/>
                        <a14:foregroundMark x1="26111" y1="45244" x2="24778" y2="36829"/>
                        <a14:foregroundMark x1="9889" y1="43659" x2="7444" y2="44390"/>
                        <a14:foregroundMark x1="3667" y1="15000" x2="3556" y2="18293"/>
                      </a14:backgroundRemoval>
                    </a14:imgEffect>
                  </a14:imgLayer>
                </a14:imgProps>
              </a:ext>
              <a:ext uri="{28A0092B-C50C-407E-A947-70E740481C1C}">
                <a14:useLocalDpi xmlns:a14="http://schemas.microsoft.com/office/drawing/2010/main" val="0"/>
              </a:ext>
            </a:extLst>
          </a:blip>
          <a:srcRect/>
          <a:stretch>
            <a:fillRect/>
          </a:stretch>
        </p:blipFill>
        <p:spPr bwMode="auto">
          <a:xfrm rot="230408">
            <a:off x="6252474" y="4133405"/>
            <a:ext cx="2827141" cy="25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28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12 </a:t>
            </a:r>
            <a:r>
              <a:rPr lang="en-US" dirty="0">
                <a:solidFill>
                  <a:schemeClr val="bg1"/>
                </a:solidFill>
              </a:rPr>
              <a:t>Greet those workers in the Lord, </a:t>
            </a:r>
            <a:r>
              <a:rPr lang="en-US" sz="2600" b="1" i="1" dirty="0" err="1">
                <a:solidFill>
                  <a:schemeClr val="bg1"/>
                </a:solidFill>
              </a:rPr>
              <a:t>Tryphaena</a:t>
            </a:r>
            <a:r>
              <a:rPr lang="en-US" dirty="0">
                <a:solidFill>
                  <a:schemeClr val="bg1"/>
                </a:solidFill>
              </a:rPr>
              <a:t> and </a:t>
            </a:r>
            <a:r>
              <a:rPr lang="en-US" sz="2600" b="1" i="1" dirty="0">
                <a:solidFill>
                  <a:schemeClr val="bg1"/>
                </a:solidFill>
              </a:rPr>
              <a:t>Tryphosa</a:t>
            </a:r>
            <a:r>
              <a:rPr lang="en-US" dirty="0">
                <a:solidFill>
                  <a:schemeClr val="bg1"/>
                </a:solidFill>
              </a:rPr>
              <a:t>. Greet the beloved </a:t>
            </a:r>
            <a:r>
              <a:rPr lang="en-US" sz="3200" b="1" i="1" u="sng" dirty="0">
                <a:solidFill>
                  <a:schemeClr val="bg1"/>
                </a:solidFill>
              </a:rPr>
              <a:t>Persis</a:t>
            </a:r>
            <a:r>
              <a:rPr lang="en-US" dirty="0">
                <a:solidFill>
                  <a:schemeClr val="bg1"/>
                </a:solidFill>
              </a:rPr>
              <a:t>, who has worked hard in the Lord. </a:t>
            </a:r>
            <a:r>
              <a:rPr lang="en-US" b="1" baseline="30000" dirty="0">
                <a:solidFill>
                  <a:schemeClr val="bg1"/>
                </a:solidFill>
              </a:rPr>
              <a:t>13 </a:t>
            </a:r>
            <a:r>
              <a:rPr lang="en-US" dirty="0">
                <a:solidFill>
                  <a:schemeClr val="bg1"/>
                </a:solidFill>
              </a:rPr>
              <a:t>Greet Rufus, chosen in the Lord; also his </a:t>
            </a:r>
            <a:r>
              <a:rPr lang="en-US" sz="2600" b="1" i="1" dirty="0">
                <a:solidFill>
                  <a:schemeClr val="bg1"/>
                </a:solidFill>
              </a:rPr>
              <a:t>mother</a:t>
            </a:r>
            <a:r>
              <a:rPr lang="en-US" dirty="0">
                <a:solidFill>
                  <a:schemeClr val="bg1"/>
                </a:solidFill>
              </a:rPr>
              <a:t>, who has been a mother to me as well. </a:t>
            </a:r>
            <a:r>
              <a:rPr lang="en-US" b="1" baseline="30000" dirty="0">
                <a:solidFill>
                  <a:schemeClr val="bg1"/>
                </a:solidFill>
              </a:rPr>
              <a:t>14 </a:t>
            </a:r>
            <a:r>
              <a:rPr lang="en-US" dirty="0">
                <a:solidFill>
                  <a:schemeClr val="bg1"/>
                </a:solidFill>
              </a:rPr>
              <a:t>Greet </a:t>
            </a:r>
            <a:r>
              <a:rPr lang="en-US" dirty="0" err="1">
                <a:solidFill>
                  <a:schemeClr val="bg1"/>
                </a:solidFill>
              </a:rPr>
              <a:t>Asyncritus</a:t>
            </a:r>
            <a:r>
              <a:rPr lang="en-US" dirty="0">
                <a:solidFill>
                  <a:schemeClr val="bg1"/>
                </a:solidFill>
              </a:rPr>
              <a:t>, </a:t>
            </a:r>
            <a:r>
              <a:rPr lang="en-US" dirty="0" err="1">
                <a:solidFill>
                  <a:schemeClr val="bg1"/>
                </a:solidFill>
              </a:rPr>
              <a:t>Phlegon</a:t>
            </a:r>
            <a:r>
              <a:rPr lang="en-US" dirty="0">
                <a:solidFill>
                  <a:schemeClr val="bg1"/>
                </a:solidFill>
              </a:rPr>
              <a:t>, Hermes, </a:t>
            </a:r>
            <a:r>
              <a:rPr lang="en-US" dirty="0" err="1">
                <a:solidFill>
                  <a:schemeClr val="bg1"/>
                </a:solidFill>
              </a:rPr>
              <a:t>Patrobas</a:t>
            </a:r>
            <a:r>
              <a:rPr lang="en-US" dirty="0">
                <a:solidFill>
                  <a:schemeClr val="bg1"/>
                </a:solidFill>
              </a:rPr>
              <a:t>, </a:t>
            </a:r>
            <a:r>
              <a:rPr lang="en-US" dirty="0" err="1">
                <a:solidFill>
                  <a:schemeClr val="bg1"/>
                </a:solidFill>
              </a:rPr>
              <a:t>Hermas</a:t>
            </a:r>
            <a:r>
              <a:rPr lang="en-US" dirty="0">
                <a:solidFill>
                  <a:schemeClr val="bg1"/>
                </a:solidFill>
              </a:rPr>
              <a:t>, and the brothers who are with them. </a:t>
            </a:r>
            <a:r>
              <a:rPr lang="en-US" b="1" baseline="30000" dirty="0">
                <a:solidFill>
                  <a:schemeClr val="bg1"/>
                </a:solidFill>
              </a:rPr>
              <a:t>15 </a:t>
            </a:r>
            <a:r>
              <a:rPr lang="en-US" dirty="0">
                <a:solidFill>
                  <a:schemeClr val="bg1"/>
                </a:solidFill>
              </a:rPr>
              <a:t>Greet </a:t>
            </a:r>
            <a:r>
              <a:rPr lang="en-US" dirty="0" err="1">
                <a:solidFill>
                  <a:schemeClr val="bg1"/>
                </a:solidFill>
              </a:rPr>
              <a:t>Philologus</a:t>
            </a:r>
            <a:r>
              <a:rPr lang="en-US" dirty="0">
                <a:solidFill>
                  <a:schemeClr val="bg1"/>
                </a:solidFill>
              </a:rPr>
              <a:t>, </a:t>
            </a:r>
            <a:r>
              <a:rPr lang="en-US" sz="2600" b="1" i="1" dirty="0">
                <a:solidFill>
                  <a:schemeClr val="bg1"/>
                </a:solidFill>
              </a:rPr>
              <a:t>Julia</a:t>
            </a:r>
            <a:r>
              <a:rPr lang="en-US" dirty="0">
                <a:solidFill>
                  <a:schemeClr val="bg1"/>
                </a:solidFill>
              </a:rPr>
              <a:t>, </a:t>
            </a:r>
            <a:r>
              <a:rPr lang="en-US" dirty="0" err="1">
                <a:solidFill>
                  <a:schemeClr val="bg1"/>
                </a:solidFill>
              </a:rPr>
              <a:t>Nereus</a:t>
            </a:r>
            <a:r>
              <a:rPr lang="en-US" dirty="0">
                <a:solidFill>
                  <a:schemeClr val="bg1"/>
                </a:solidFill>
              </a:rPr>
              <a:t> and his </a:t>
            </a:r>
            <a:r>
              <a:rPr lang="en-US" sz="2600" b="1" i="1" dirty="0">
                <a:solidFill>
                  <a:schemeClr val="bg1"/>
                </a:solidFill>
              </a:rPr>
              <a:t>sister</a:t>
            </a:r>
            <a:r>
              <a:rPr lang="en-US" dirty="0">
                <a:solidFill>
                  <a:schemeClr val="bg1"/>
                </a:solidFill>
              </a:rPr>
              <a:t>, and </a:t>
            </a:r>
            <a:r>
              <a:rPr lang="en-US" dirty="0" err="1">
                <a:solidFill>
                  <a:schemeClr val="bg1"/>
                </a:solidFill>
              </a:rPr>
              <a:t>Olympas</a:t>
            </a:r>
            <a:r>
              <a:rPr lang="en-US" dirty="0">
                <a:solidFill>
                  <a:schemeClr val="bg1"/>
                </a:solidFill>
              </a:rPr>
              <a:t>, and all the saints who are with them. </a:t>
            </a:r>
            <a:r>
              <a:rPr lang="en-US" b="1" baseline="30000" dirty="0">
                <a:solidFill>
                  <a:schemeClr val="bg1"/>
                </a:solidFill>
              </a:rPr>
              <a:t>16 </a:t>
            </a:r>
            <a:r>
              <a:rPr lang="en-US" dirty="0">
                <a:solidFill>
                  <a:schemeClr val="bg1"/>
                </a:solidFill>
              </a:rPr>
              <a:t>Greet one another with a holy kiss. All the churches of Christ greet you.</a:t>
            </a:r>
          </a:p>
          <a:p>
            <a:pPr marL="0" lvl="1" indent="0" algn="r">
              <a:buNone/>
            </a:pPr>
            <a:r>
              <a:rPr lang="en-US" i="1" dirty="0">
                <a:solidFill>
                  <a:schemeClr val="bg1"/>
                </a:solidFill>
              </a:rPr>
              <a:t>Romans 16:12-16</a:t>
            </a:r>
          </a:p>
        </p:txBody>
      </p:sp>
      <p:sp>
        <p:nvSpPr>
          <p:cNvPr id="6" name="Rounded Rectangle 5"/>
          <p:cNvSpPr/>
          <p:nvPr/>
        </p:nvSpPr>
        <p:spPr>
          <a:xfrm>
            <a:off x="465841" y="5477774"/>
            <a:ext cx="6159246" cy="96615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Persis, Paul’s Friend</a:t>
            </a:r>
          </a:p>
        </p:txBody>
      </p:sp>
    </p:spTree>
    <p:extLst>
      <p:ext uri="{BB962C8B-B14F-4D97-AF65-F5344CB8AC3E}">
        <p14:creationId xmlns:p14="http://schemas.microsoft.com/office/powerpoint/2010/main" val="189444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12 </a:t>
            </a:r>
            <a:r>
              <a:rPr lang="en-US" dirty="0">
                <a:solidFill>
                  <a:prstClr val="white"/>
                </a:solidFill>
              </a:rPr>
              <a:t>Greet those workers in the Lord, </a:t>
            </a:r>
            <a:r>
              <a:rPr lang="en-US" sz="2600" b="1" i="1" dirty="0" err="1">
                <a:solidFill>
                  <a:prstClr val="white"/>
                </a:solidFill>
              </a:rPr>
              <a:t>Tryphaena</a:t>
            </a:r>
            <a:r>
              <a:rPr lang="en-US" dirty="0">
                <a:solidFill>
                  <a:prstClr val="white"/>
                </a:solidFill>
              </a:rPr>
              <a:t> and </a:t>
            </a:r>
            <a:r>
              <a:rPr lang="en-US" sz="2600" b="1" i="1" dirty="0">
                <a:solidFill>
                  <a:prstClr val="white"/>
                </a:solidFill>
              </a:rPr>
              <a:t>Tryphosa</a:t>
            </a:r>
            <a:r>
              <a:rPr lang="en-US" dirty="0">
                <a:solidFill>
                  <a:prstClr val="white"/>
                </a:solidFill>
              </a:rPr>
              <a:t>. Greet the beloved </a:t>
            </a:r>
            <a:r>
              <a:rPr lang="en-US" sz="2600" b="1" i="1" dirty="0">
                <a:solidFill>
                  <a:prstClr val="white"/>
                </a:solidFill>
              </a:rPr>
              <a:t>Persis</a:t>
            </a:r>
            <a:r>
              <a:rPr lang="en-US" dirty="0">
                <a:solidFill>
                  <a:prstClr val="white"/>
                </a:solidFill>
              </a:rPr>
              <a:t>, who has worked hard in the Lord. </a:t>
            </a:r>
            <a:r>
              <a:rPr lang="en-US" b="1" baseline="30000" dirty="0">
                <a:solidFill>
                  <a:prstClr val="white"/>
                </a:solidFill>
              </a:rPr>
              <a:t>13 </a:t>
            </a:r>
            <a:r>
              <a:rPr lang="en-US" dirty="0">
                <a:solidFill>
                  <a:prstClr val="white"/>
                </a:solidFill>
              </a:rPr>
              <a:t>Greet Rufus, chosen in the Lord; also his </a:t>
            </a:r>
            <a:r>
              <a:rPr lang="en-US" sz="3200" b="1" i="1" u="sng" dirty="0">
                <a:solidFill>
                  <a:prstClr val="white"/>
                </a:solidFill>
              </a:rPr>
              <a:t>mother</a:t>
            </a:r>
            <a:r>
              <a:rPr lang="en-US" dirty="0">
                <a:solidFill>
                  <a:prstClr val="white"/>
                </a:solidFill>
              </a:rPr>
              <a:t>, who has been a mother to me as well. </a:t>
            </a:r>
            <a:r>
              <a:rPr lang="en-US" b="1" baseline="30000" dirty="0">
                <a:solidFill>
                  <a:prstClr val="white"/>
                </a:solidFill>
              </a:rPr>
              <a:t>14 </a:t>
            </a:r>
            <a:r>
              <a:rPr lang="en-US" dirty="0">
                <a:solidFill>
                  <a:prstClr val="white"/>
                </a:solidFill>
              </a:rPr>
              <a:t>Greet </a:t>
            </a:r>
            <a:r>
              <a:rPr lang="en-US" dirty="0" err="1">
                <a:solidFill>
                  <a:prstClr val="white"/>
                </a:solidFill>
              </a:rPr>
              <a:t>Asyncritus</a:t>
            </a:r>
            <a:r>
              <a:rPr lang="en-US" dirty="0">
                <a:solidFill>
                  <a:prstClr val="white"/>
                </a:solidFill>
              </a:rPr>
              <a:t>, </a:t>
            </a:r>
            <a:r>
              <a:rPr lang="en-US" dirty="0" err="1">
                <a:solidFill>
                  <a:prstClr val="white"/>
                </a:solidFill>
              </a:rPr>
              <a:t>Phlegon</a:t>
            </a:r>
            <a:r>
              <a:rPr lang="en-US" dirty="0">
                <a:solidFill>
                  <a:prstClr val="white"/>
                </a:solidFill>
              </a:rPr>
              <a:t>, Hermes, </a:t>
            </a:r>
            <a:r>
              <a:rPr lang="en-US" dirty="0" err="1">
                <a:solidFill>
                  <a:prstClr val="white"/>
                </a:solidFill>
              </a:rPr>
              <a:t>Patrobas</a:t>
            </a:r>
            <a:r>
              <a:rPr lang="en-US" dirty="0">
                <a:solidFill>
                  <a:prstClr val="white"/>
                </a:solidFill>
              </a:rPr>
              <a:t>, </a:t>
            </a:r>
            <a:r>
              <a:rPr lang="en-US" dirty="0" err="1">
                <a:solidFill>
                  <a:prstClr val="white"/>
                </a:solidFill>
              </a:rPr>
              <a:t>Hermas</a:t>
            </a:r>
            <a:r>
              <a:rPr lang="en-US" dirty="0">
                <a:solidFill>
                  <a:prstClr val="white"/>
                </a:solidFill>
              </a:rPr>
              <a:t>, and the brothers who are with them. </a:t>
            </a:r>
            <a:r>
              <a:rPr lang="en-US" b="1" baseline="30000" dirty="0">
                <a:solidFill>
                  <a:prstClr val="white"/>
                </a:solidFill>
              </a:rPr>
              <a:t>15 </a:t>
            </a:r>
            <a:r>
              <a:rPr lang="en-US" dirty="0">
                <a:solidFill>
                  <a:prstClr val="white"/>
                </a:solidFill>
              </a:rPr>
              <a:t>Greet </a:t>
            </a:r>
            <a:r>
              <a:rPr lang="en-US" dirty="0" err="1">
                <a:solidFill>
                  <a:prstClr val="white"/>
                </a:solidFill>
              </a:rPr>
              <a:t>Philologus</a:t>
            </a:r>
            <a:r>
              <a:rPr lang="en-US" dirty="0">
                <a:solidFill>
                  <a:prstClr val="white"/>
                </a:solidFill>
              </a:rPr>
              <a:t>, </a:t>
            </a:r>
            <a:r>
              <a:rPr lang="en-US" sz="2600" b="1" i="1" dirty="0">
                <a:solidFill>
                  <a:prstClr val="white"/>
                </a:solidFill>
              </a:rPr>
              <a:t>Julia</a:t>
            </a:r>
            <a:r>
              <a:rPr lang="en-US" dirty="0">
                <a:solidFill>
                  <a:prstClr val="white"/>
                </a:solidFill>
              </a:rPr>
              <a:t>, </a:t>
            </a:r>
            <a:r>
              <a:rPr lang="en-US" dirty="0" err="1">
                <a:solidFill>
                  <a:prstClr val="white"/>
                </a:solidFill>
              </a:rPr>
              <a:t>Nereus</a:t>
            </a:r>
            <a:r>
              <a:rPr lang="en-US" dirty="0">
                <a:solidFill>
                  <a:prstClr val="white"/>
                </a:solidFill>
              </a:rPr>
              <a:t> and his </a:t>
            </a:r>
            <a:r>
              <a:rPr lang="en-US" sz="2600" b="1" i="1" dirty="0">
                <a:solidFill>
                  <a:prstClr val="white"/>
                </a:solidFill>
              </a:rPr>
              <a:t>sister</a:t>
            </a:r>
            <a:r>
              <a:rPr lang="en-US" dirty="0">
                <a:solidFill>
                  <a:prstClr val="white"/>
                </a:solidFill>
              </a:rPr>
              <a:t>, and </a:t>
            </a:r>
            <a:r>
              <a:rPr lang="en-US" dirty="0" err="1">
                <a:solidFill>
                  <a:prstClr val="white"/>
                </a:solidFill>
              </a:rPr>
              <a:t>Olympas</a:t>
            </a:r>
            <a:r>
              <a:rPr lang="en-US" dirty="0">
                <a:solidFill>
                  <a:prstClr val="white"/>
                </a:solidFill>
              </a:rPr>
              <a:t>, and all the saints who are with them. </a:t>
            </a:r>
            <a:r>
              <a:rPr lang="en-US" b="1" baseline="30000" dirty="0">
                <a:solidFill>
                  <a:prstClr val="white"/>
                </a:solidFill>
              </a:rPr>
              <a:t>16 </a:t>
            </a:r>
            <a:r>
              <a:rPr lang="en-US" dirty="0">
                <a:solidFill>
                  <a:prstClr val="white"/>
                </a:solidFill>
              </a:rPr>
              <a:t>Greet one another with a holy kiss. All the churches of Christ greet you.</a:t>
            </a:r>
          </a:p>
          <a:p>
            <a:pPr marL="0" lvl="1" indent="0" algn="r">
              <a:buFont typeface="Arial" panose="020B0604020202020204" pitchFamily="34" charset="0"/>
              <a:buNone/>
            </a:pPr>
            <a:r>
              <a:rPr lang="en-US" i="1" dirty="0">
                <a:solidFill>
                  <a:prstClr val="white"/>
                </a:solidFill>
              </a:rPr>
              <a:t>Romans 16:12-16</a:t>
            </a:r>
          </a:p>
        </p:txBody>
      </p:sp>
      <p:sp>
        <p:nvSpPr>
          <p:cNvPr id="6" name="Rounded Rectangle 5"/>
          <p:cNvSpPr/>
          <p:nvPr/>
        </p:nvSpPr>
        <p:spPr>
          <a:xfrm>
            <a:off x="465841" y="5055080"/>
            <a:ext cx="6159246" cy="1388852"/>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Rufus’ Mother, </a:t>
            </a:r>
          </a:p>
          <a:p>
            <a:pPr algn="ctr"/>
            <a:r>
              <a:rPr lang="en-US" sz="4200" b="1" dirty="0">
                <a:solidFill>
                  <a:schemeClr val="tx1"/>
                </a:solidFill>
              </a:rPr>
              <a:t>A Mother to Paul</a:t>
            </a:r>
          </a:p>
        </p:txBody>
      </p:sp>
    </p:spTree>
    <p:extLst>
      <p:ext uri="{BB962C8B-B14F-4D97-AF65-F5344CB8AC3E}">
        <p14:creationId xmlns:p14="http://schemas.microsoft.com/office/powerpoint/2010/main" val="7816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Romans 16</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b="1" baseline="30000" dirty="0">
                <a:solidFill>
                  <a:prstClr val="white"/>
                </a:solidFill>
              </a:rPr>
              <a:t>12 </a:t>
            </a:r>
            <a:r>
              <a:rPr lang="en-US" dirty="0">
                <a:solidFill>
                  <a:prstClr val="white"/>
                </a:solidFill>
              </a:rPr>
              <a:t>Greet those workers in the Lord, </a:t>
            </a:r>
            <a:r>
              <a:rPr lang="en-US" sz="2600" b="1" i="1" dirty="0" err="1">
                <a:solidFill>
                  <a:prstClr val="white"/>
                </a:solidFill>
              </a:rPr>
              <a:t>Tryphaena</a:t>
            </a:r>
            <a:r>
              <a:rPr lang="en-US" dirty="0">
                <a:solidFill>
                  <a:prstClr val="white"/>
                </a:solidFill>
              </a:rPr>
              <a:t> and </a:t>
            </a:r>
            <a:r>
              <a:rPr lang="en-US" sz="2600" b="1" i="1" dirty="0">
                <a:solidFill>
                  <a:prstClr val="white"/>
                </a:solidFill>
              </a:rPr>
              <a:t>Tryphosa</a:t>
            </a:r>
            <a:r>
              <a:rPr lang="en-US" dirty="0">
                <a:solidFill>
                  <a:prstClr val="white"/>
                </a:solidFill>
              </a:rPr>
              <a:t>. Greet the beloved </a:t>
            </a:r>
            <a:r>
              <a:rPr lang="en-US" sz="2600" b="1" i="1" dirty="0">
                <a:solidFill>
                  <a:prstClr val="white"/>
                </a:solidFill>
              </a:rPr>
              <a:t>Persis</a:t>
            </a:r>
            <a:r>
              <a:rPr lang="en-US" dirty="0">
                <a:solidFill>
                  <a:prstClr val="white"/>
                </a:solidFill>
              </a:rPr>
              <a:t>, who has worked hard in the Lord. </a:t>
            </a:r>
            <a:r>
              <a:rPr lang="en-US" b="1" baseline="30000" dirty="0">
                <a:solidFill>
                  <a:prstClr val="white"/>
                </a:solidFill>
              </a:rPr>
              <a:t>13 </a:t>
            </a:r>
            <a:r>
              <a:rPr lang="en-US" dirty="0">
                <a:solidFill>
                  <a:prstClr val="white"/>
                </a:solidFill>
              </a:rPr>
              <a:t>Greet Rufus, chosen in the Lord; also his </a:t>
            </a:r>
            <a:r>
              <a:rPr lang="en-US" sz="2600" b="1" i="1" dirty="0">
                <a:solidFill>
                  <a:prstClr val="white"/>
                </a:solidFill>
              </a:rPr>
              <a:t>mother</a:t>
            </a:r>
            <a:r>
              <a:rPr lang="en-US" dirty="0">
                <a:solidFill>
                  <a:prstClr val="white"/>
                </a:solidFill>
              </a:rPr>
              <a:t>, who has been a mother to me as well. </a:t>
            </a:r>
            <a:r>
              <a:rPr lang="en-US" b="1" baseline="30000" dirty="0">
                <a:solidFill>
                  <a:prstClr val="white"/>
                </a:solidFill>
              </a:rPr>
              <a:t>14 </a:t>
            </a:r>
            <a:r>
              <a:rPr lang="en-US" dirty="0">
                <a:solidFill>
                  <a:prstClr val="white"/>
                </a:solidFill>
              </a:rPr>
              <a:t>Greet </a:t>
            </a:r>
            <a:r>
              <a:rPr lang="en-US" dirty="0" err="1">
                <a:solidFill>
                  <a:prstClr val="white"/>
                </a:solidFill>
              </a:rPr>
              <a:t>Asyncritus</a:t>
            </a:r>
            <a:r>
              <a:rPr lang="en-US" dirty="0">
                <a:solidFill>
                  <a:prstClr val="white"/>
                </a:solidFill>
              </a:rPr>
              <a:t>, </a:t>
            </a:r>
            <a:r>
              <a:rPr lang="en-US" dirty="0" err="1">
                <a:solidFill>
                  <a:prstClr val="white"/>
                </a:solidFill>
              </a:rPr>
              <a:t>Phlegon</a:t>
            </a:r>
            <a:r>
              <a:rPr lang="en-US" dirty="0">
                <a:solidFill>
                  <a:prstClr val="white"/>
                </a:solidFill>
              </a:rPr>
              <a:t>, Hermes, </a:t>
            </a:r>
            <a:r>
              <a:rPr lang="en-US" dirty="0" err="1">
                <a:solidFill>
                  <a:prstClr val="white"/>
                </a:solidFill>
              </a:rPr>
              <a:t>Patrobas</a:t>
            </a:r>
            <a:r>
              <a:rPr lang="en-US" dirty="0">
                <a:solidFill>
                  <a:prstClr val="white"/>
                </a:solidFill>
              </a:rPr>
              <a:t>, </a:t>
            </a:r>
            <a:r>
              <a:rPr lang="en-US" dirty="0" err="1">
                <a:solidFill>
                  <a:prstClr val="white"/>
                </a:solidFill>
              </a:rPr>
              <a:t>Hermas</a:t>
            </a:r>
            <a:r>
              <a:rPr lang="en-US" dirty="0">
                <a:solidFill>
                  <a:prstClr val="white"/>
                </a:solidFill>
              </a:rPr>
              <a:t>, and the brothers who are with them. </a:t>
            </a:r>
            <a:r>
              <a:rPr lang="en-US" b="1" baseline="30000" dirty="0">
                <a:solidFill>
                  <a:prstClr val="white"/>
                </a:solidFill>
              </a:rPr>
              <a:t>15 </a:t>
            </a:r>
            <a:r>
              <a:rPr lang="en-US" dirty="0">
                <a:solidFill>
                  <a:prstClr val="white"/>
                </a:solidFill>
              </a:rPr>
              <a:t>Greet </a:t>
            </a:r>
            <a:r>
              <a:rPr lang="en-US" dirty="0" err="1">
                <a:solidFill>
                  <a:prstClr val="white"/>
                </a:solidFill>
              </a:rPr>
              <a:t>Philologus</a:t>
            </a:r>
            <a:r>
              <a:rPr lang="en-US" dirty="0">
                <a:solidFill>
                  <a:prstClr val="white"/>
                </a:solidFill>
              </a:rPr>
              <a:t>, </a:t>
            </a:r>
            <a:r>
              <a:rPr lang="en-US" sz="3200" b="1" i="1" u="sng" dirty="0">
                <a:solidFill>
                  <a:prstClr val="white"/>
                </a:solidFill>
              </a:rPr>
              <a:t>Julia</a:t>
            </a:r>
            <a:r>
              <a:rPr lang="en-US" dirty="0">
                <a:solidFill>
                  <a:prstClr val="white"/>
                </a:solidFill>
              </a:rPr>
              <a:t>, </a:t>
            </a:r>
            <a:r>
              <a:rPr lang="en-US" dirty="0" err="1">
                <a:solidFill>
                  <a:prstClr val="white"/>
                </a:solidFill>
              </a:rPr>
              <a:t>Nereus</a:t>
            </a:r>
            <a:r>
              <a:rPr lang="en-US" dirty="0">
                <a:solidFill>
                  <a:prstClr val="white"/>
                </a:solidFill>
              </a:rPr>
              <a:t> and his </a:t>
            </a:r>
            <a:r>
              <a:rPr lang="en-US" sz="3200" b="1" i="1" u="sng" dirty="0">
                <a:solidFill>
                  <a:prstClr val="white"/>
                </a:solidFill>
              </a:rPr>
              <a:t>sister</a:t>
            </a:r>
            <a:r>
              <a:rPr lang="en-US" dirty="0">
                <a:solidFill>
                  <a:prstClr val="white"/>
                </a:solidFill>
              </a:rPr>
              <a:t>, and </a:t>
            </a:r>
            <a:r>
              <a:rPr lang="en-US" dirty="0" err="1">
                <a:solidFill>
                  <a:prstClr val="white"/>
                </a:solidFill>
              </a:rPr>
              <a:t>Olympas</a:t>
            </a:r>
            <a:r>
              <a:rPr lang="en-US" dirty="0">
                <a:solidFill>
                  <a:prstClr val="white"/>
                </a:solidFill>
              </a:rPr>
              <a:t>, and all the saints who are with them. </a:t>
            </a:r>
            <a:r>
              <a:rPr lang="en-US" b="1" baseline="30000" dirty="0">
                <a:solidFill>
                  <a:prstClr val="white"/>
                </a:solidFill>
              </a:rPr>
              <a:t>16 </a:t>
            </a:r>
            <a:r>
              <a:rPr lang="en-US" dirty="0">
                <a:solidFill>
                  <a:prstClr val="white"/>
                </a:solidFill>
              </a:rPr>
              <a:t>Greet one another with a holy kiss. All the churches of Christ greet you.</a:t>
            </a:r>
          </a:p>
          <a:p>
            <a:pPr marL="0" lvl="1" indent="0" algn="r">
              <a:buFont typeface="Arial" panose="020B0604020202020204" pitchFamily="34" charset="0"/>
              <a:buNone/>
            </a:pPr>
            <a:r>
              <a:rPr lang="en-US" i="1" dirty="0">
                <a:solidFill>
                  <a:prstClr val="white"/>
                </a:solidFill>
              </a:rPr>
              <a:t>Romans 16:12-16</a:t>
            </a:r>
          </a:p>
        </p:txBody>
      </p:sp>
      <p:sp>
        <p:nvSpPr>
          <p:cNvPr id="6" name="Rounded Rectangle 5"/>
          <p:cNvSpPr/>
          <p:nvPr/>
        </p:nvSpPr>
        <p:spPr>
          <a:xfrm>
            <a:off x="465841" y="5477774"/>
            <a:ext cx="6159246" cy="966157"/>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Julia &amp; </a:t>
            </a:r>
            <a:r>
              <a:rPr lang="en-US" sz="4200" b="1" dirty="0" err="1">
                <a:solidFill>
                  <a:schemeClr val="tx1"/>
                </a:solidFill>
              </a:rPr>
              <a:t>Nereus</a:t>
            </a:r>
            <a:r>
              <a:rPr lang="en-US" sz="4200" b="1" dirty="0">
                <a:solidFill>
                  <a:schemeClr val="tx1"/>
                </a:solidFill>
              </a:rPr>
              <a:t>’ Sister</a:t>
            </a:r>
          </a:p>
        </p:txBody>
      </p:sp>
    </p:spTree>
    <p:extLst>
      <p:ext uri="{BB962C8B-B14F-4D97-AF65-F5344CB8AC3E}">
        <p14:creationId xmlns:p14="http://schemas.microsoft.com/office/powerpoint/2010/main" val="193007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814" y="0"/>
            <a:ext cx="14178708" cy="6858000"/>
          </a:xfrm>
          <a:prstGeom prst="rect">
            <a:avLst/>
          </a:prstGeom>
        </p:spPr>
      </p:pic>
      <p:sp>
        <p:nvSpPr>
          <p:cNvPr id="3" name="Rounded Rectangle 2"/>
          <p:cNvSpPr/>
          <p:nvPr/>
        </p:nvSpPr>
        <p:spPr>
          <a:xfrm>
            <a:off x="-1384933" y="5086906"/>
            <a:ext cx="11931588" cy="1787594"/>
          </a:xfrm>
          <a:prstGeom prst="round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Mary Magdalene Chapel </a:t>
            </a:r>
            <a:r>
              <a:rPr lang="en-US" sz="2800" i="1" dirty="0">
                <a:solidFill>
                  <a:prstClr val="white"/>
                </a:solidFill>
              </a:rPr>
              <a:t>(Luke 8:2)</a:t>
            </a:r>
            <a:endParaRPr lang="en-US" sz="3600" dirty="0">
              <a:solidFill>
                <a:prstClr val="white"/>
              </a:solidFill>
            </a:endParaRPr>
          </a:p>
          <a:p>
            <a:pPr algn="ctr"/>
            <a:r>
              <a:rPr lang="en-US" sz="2800" dirty="0">
                <a:solidFill>
                  <a:prstClr val="white"/>
                </a:solidFill>
              </a:rPr>
              <a:t>Apostle to the Apostles</a:t>
            </a:r>
          </a:p>
          <a:p>
            <a:pPr algn="ctr"/>
            <a:r>
              <a:rPr lang="en-US" sz="2800" dirty="0">
                <a:solidFill>
                  <a:prstClr val="white"/>
                </a:solidFill>
              </a:rPr>
              <a:t>At </a:t>
            </a:r>
            <a:r>
              <a:rPr lang="en-US" sz="2800" dirty="0" err="1">
                <a:solidFill>
                  <a:prstClr val="white"/>
                </a:solidFill>
              </a:rPr>
              <a:t>Duc</a:t>
            </a:r>
            <a:r>
              <a:rPr lang="en-US" sz="2800" dirty="0">
                <a:solidFill>
                  <a:prstClr val="white"/>
                </a:solidFill>
              </a:rPr>
              <a:t> In </a:t>
            </a:r>
            <a:r>
              <a:rPr lang="en-US" sz="2800" dirty="0" err="1">
                <a:solidFill>
                  <a:prstClr val="white"/>
                </a:solidFill>
              </a:rPr>
              <a:t>Altum</a:t>
            </a:r>
            <a:r>
              <a:rPr lang="en-US" sz="2800" dirty="0">
                <a:solidFill>
                  <a:prstClr val="white"/>
                </a:solidFill>
              </a:rPr>
              <a:t> (“launch into the deep”)</a:t>
            </a:r>
          </a:p>
        </p:txBody>
      </p:sp>
    </p:spTree>
    <p:extLst>
      <p:ext uri="{BB962C8B-B14F-4D97-AF65-F5344CB8AC3E}">
        <p14:creationId xmlns:p14="http://schemas.microsoft.com/office/powerpoint/2010/main" val="285200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817"/>
            <a:ext cx="9144000" cy="7143750"/>
          </a:xfrm>
          <a:prstGeom prst="rect">
            <a:avLst/>
          </a:prstGeom>
        </p:spPr>
      </p:pic>
      <p:sp>
        <p:nvSpPr>
          <p:cNvPr id="3" name="Rounded Rectangle 2"/>
          <p:cNvSpPr/>
          <p:nvPr/>
        </p:nvSpPr>
        <p:spPr>
          <a:xfrm>
            <a:off x="-1384933" y="5891842"/>
            <a:ext cx="11931588" cy="982658"/>
          </a:xfrm>
          <a:prstGeom prst="round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Mary of Bethany, Torah Student </a:t>
            </a:r>
            <a:r>
              <a:rPr lang="en-US" sz="2800" i="1" dirty="0">
                <a:solidFill>
                  <a:prstClr val="white"/>
                </a:solidFill>
              </a:rPr>
              <a:t>(Luke 10:39)</a:t>
            </a:r>
            <a:endParaRPr lang="en-US" sz="3600" dirty="0">
              <a:solidFill>
                <a:prstClr val="white"/>
              </a:solidFill>
            </a:endParaRPr>
          </a:p>
        </p:txBody>
      </p:sp>
    </p:spTree>
    <p:extLst>
      <p:ext uri="{BB962C8B-B14F-4D97-AF65-F5344CB8AC3E}">
        <p14:creationId xmlns:p14="http://schemas.microsoft.com/office/powerpoint/2010/main" val="196733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5592"/>
            <a:ext cx="9144000" cy="11415136"/>
          </a:xfrm>
          <a:prstGeom prst="rect">
            <a:avLst/>
          </a:prstGeom>
        </p:spPr>
      </p:pic>
      <p:sp>
        <p:nvSpPr>
          <p:cNvPr id="3" name="Rounded Rectangle 2"/>
          <p:cNvSpPr/>
          <p:nvPr/>
        </p:nvSpPr>
        <p:spPr>
          <a:xfrm>
            <a:off x="-1384933" y="5788323"/>
            <a:ext cx="11931588" cy="1077551"/>
          </a:xfrm>
          <a:prstGeom prst="round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rPr>
              <a:t>Lydia of Thyatira, Church Leader </a:t>
            </a:r>
            <a:r>
              <a:rPr lang="en-US" sz="2800" i="1" dirty="0">
                <a:solidFill>
                  <a:prstClr val="white"/>
                </a:solidFill>
              </a:rPr>
              <a:t>(Acts 16:11-15)</a:t>
            </a:r>
          </a:p>
          <a:p>
            <a:pPr algn="ctr"/>
            <a:r>
              <a:rPr lang="en-US" sz="2400" dirty="0">
                <a:solidFill>
                  <a:prstClr val="white"/>
                </a:solidFill>
              </a:rPr>
              <a:t>Painting by Sarah Beth Baca</a:t>
            </a:r>
          </a:p>
          <a:p>
            <a:pPr algn="ctr"/>
            <a:endParaRPr lang="en-US" sz="400" dirty="0">
              <a:solidFill>
                <a:prstClr val="white"/>
              </a:solidFill>
            </a:endParaRPr>
          </a:p>
          <a:p>
            <a:pPr algn="ctr"/>
            <a:endParaRPr lang="en-US" sz="400" dirty="0">
              <a:solidFill>
                <a:prstClr val="white"/>
              </a:solidFill>
            </a:endParaRPr>
          </a:p>
        </p:txBody>
      </p:sp>
    </p:spTree>
    <p:extLst>
      <p:ext uri="{BB962C8B-B14F-4D97-AF65-F5344CB8AC3E}">
        <p14:creationId xmlns:p14="http://schemas.microsoft.com/office/powerpoint/2010/main" val="927310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New Testament</a:t>
            </a:r>
          </a:p>
        </p:txBody>
      </p:sp>
      <p:sp>
        <p:nvSpPr>
          <p:cNvPr id="7" name="Rectangle 6"/>
          <p:cNvSpPr/>
          <p:nvPr/>
        </p:nvSpPr>
        <p:spPr>
          <a:xfrm>
            <a:off x="362323" y="888539"/>
            <a:ext cx="8427995" cy="5883197"/>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543474" y="1112818"/>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solidFill>
                  <a:schemeClr val="bg1"/>
                </a:solidFill>
              </a:rPr>
              <a:t>Euodia</a:t>
            </a:r>
            <a:r>
              <a:rPr lang="en-US" sz="3200" dirty="0">
                <a:solidFill>
                  <a:schemeClr val="bg1"/>
                </a:solidFill>
              </a:rPr>
              <a:t> &amp; </a:t>
            </a:r>
            <a:r>
              <a:rPr lang="en-US" sz="3200" dirty="0" err="1">
                <a:solidFill>
                  <a:schemeClr val="bg1"/>
                </a:solidFill>
              </a:rPr>
              <a:t>Synteche</a:t>
            </a:r>
            <a:r>
              <a:rPr lang="en-US" sz="3200" i="1" dirty="0">
                <a:solidFill>
                  <a:schemeClr val="bg1"/>
                </a:solidFill>
              </a:rPr>
              <a:t>—Phil. 4:2-3</a:t>
            </a:r>
          </a:p>
          <a:p>
            <a:r>
              <a:rPr lang="en-US" sz="3200" dirty="0">
                <a:solidFill>
                  <a:schemeClr val="bg1"/>
                </a:solidFill>
              </a:rPr>
              <a:t>1 Corinthians 11 Women</a:t>
            </a:r>
          </a:p>
          <a:p>
            <a:r>
              <a:rPr lang="en-US" sz="3200" dirty="0">
                <a:solidFill>
                  <a:schemeClr val="bg1"/>
                </a:solidFill>
              </a:rPr>
              <a:t> Mary, Mother of Jesus</a:t>
            </a:r>
            <a:r>
              <a:rPr lang="en-US" sz="3200" i="1" dirty="0">
                <a:solidFill>
                  <a:schemeClr val="bg1"/>
                </a:solidFill>
              </a:rPr>
              <a:t>—Luke 1</a:t>
            </a:r>
          </a:p>
          <a:p>
            <a:r>
              <a:rPr lang="en-US" sz="3200" dirty="0">
                <a:solidFill>
                  <a:schemeClr val="bg1"/>
                </a:solidFill>
              </a:rPr>
              <a:t>All those who are unnamed</a:t>
            </a:r>
          </a:p>
        </p:txBody>
      </p:sp>
    </p:spTree>
    <p:extLst>
      <p:ext uri="{BB962C8B-B14F-4D97-AF65-F5344CB8AC3E}">
        <p14:creationId xmlns:p14="http://schemas.microsoft.com/office/powerpoint/2010/main" val="2308290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Old Testament</a:t>
            </a:r>
          </a:p>
        </p:txBody>
      </p:sp>
      <p:sp>
        <p:nvSpPr>
          <p:cNvPr id="7" name="Rectangle 6"/>
          <p:cNvSpPr/>
          <p:nvPr/>
        </p:nvSpPr>
        <p:spPr>
          <a:xfrm>
            <a:off x="362323" y="888539"/>
            <a:ext cx="8427995" cy="5883197"/>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879916"/>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Sarah</a:t>
            </a:r>
            <a:r>
              <a:rPr lang="en-US" sz="2400" i="1" dirty="0">
                <a:solidFill>
                  <a:schemeClr val="bg1"/>
                </a:solidFill>
              </a:rPr>
              <a:t>—Gen. 18:1-15; 21:1-8; Heb. 11:11</a:t>
            </a:r>
          </a:p>
          <a:p>
            <a:r>
              <a:rPr lang="en-US" dirty="0">
                <a:solidFill>
                  <a:schemeClr val="bg1"/>
                </a:solidFill>
              </a:rPr>
              <a:t>Hagar</a:t>
            </a:r>
            <a:r>
              <a:rPr lang="en-US" sz="2400" dirty="0">
                <a:solidFill>
                  <a:schemeClr val="bg1"/>
                </a:solidFill>
              </a:rPr>
              <a:t>—</a:t>
            </a:r>
            <a:r>
              <a:rPr lang="en-US" sz="2400" i="1" dirty="0">
                <a:solidFill>
                  <a:schemeClr val="bg1"/>
                </a:solidFill>
              </a:rPr>
              <a:t>Gen. 16:1–16; 21:8–21 </a:t>
            </a:r>
            <a:r>
              <a:rPr lang="en-US" sz="2400" dirty="0">
                <a:solidFill>
                  <a:schemeClr val="bg1"/>
                </a:solidFill>
              </a:rPr>
              <a:t>(Checkout talk on </a:t>
            </a:r>
            <a:r>
              <a:rPr lang="en-US" sz="2400" i="1" dirty="0">
                <a:solidFill>
                  <a:schemeClr val="bg1"/>
                </a:solidFill>
              </a:rPr>
              <a:t>God’s Heart for Ishmael</a:t>
            </a:r>
            <a:r>
              <a:rPr lang="en-US" sz="2400" dirty="0">
                <a:solidFill>
                  <a:schemeClr val="bg1"/>
                </a:solidFill>
              </a:rPr>
              <a:t> at New Hope Church on 11/12/17)</a:t>
            </a:r>
          </a:p>
          <a:p>
            <a:r>
              <a:rPr lang="en-US" dirty="0">
                <a:solidFill>
                  <a:schemeClr val="bg1"/>
                </a:solidFill>
              </a:rPr>
              <a:t>Rahab</a:t>
            </a:r>
            <a:r>
              <a:rPr lang="en-US" sz="2400" i="1" dirty="0">
                <a:solidFill>
                  <a:schemeClr val="bg1"/>
                </a:solidFill>
              </a:rPr>
              <a:t>—Josh. 2:1-3; 6:21-25; Matt. 1:5; Heb. 11:31</a:t>
            </a:r>
            <a:r>
              <a:rPr lang="en-US" dirty="0">
                <a:solidFill>
                  <a:schemeClr val="bg1"/>
                </a:solidFill>
              </a:rPr>
              <a:t> </a:t>
            </a:r>
          </a:p>
          <a:p>
            <a:r>
              <a:rPr lang="en-US" dirty="0">
                <a:solidFill>
                  <a:schemeClr val="bg1"/>
                </a:solidFill>
              </a:rPr>
              <a:t>Deborah, the Judge</a:t>
            </a:r>
            <a:r>
              <a:rPr lang="en-US" sz="2400" i="1" dirty="0">
                <a:solidFill>
                  <a:schemeClr val="bg1"/>
                </a:solidFill>
              </a:rPr>
              <a:t>—Judg. 4:4-10; Heb. 11:32</a:t>
            </a:r>
          </a:p>
          <a:p>
            <a:r>
              <a:rPr lang="en-US" dirty="0">
                <a:solidFill>
                  <a:schemeClr val="bg1"/>
                </a:solidFill>
              </a:rPr>
              <a:t>Hannah</a:t>
            </a:r>
            <a:r>
              <a:rPr lang="en-US" sz="2400" i="1" dirty="0">
                <a:solidFill>
                  <a:schemeClr val="bg1"/>
                </a:solidFill>
              </a:rPr>
              <a:t>—1 Sam. 1-2</a:t>
            </a:r>
          </a:p>
          <a:p>
            <a:r>
              <a:rPr lang="en-US" dirty="0">
                <a:solidFill>
                  <a:schemeClr val="bg1"/>
                </a:solidFill>
              </a:rPr>
              <a:t>The Woman of Abel of Beth-</a:t>
            </a:r>
            <a:r>
              <a:rPr lang="en-US" dirty="0" err="1">
                <a:solidFill>
                  <a:schemeClr val="bg1"/>
                </a:solidFill>
              </a:rPr>
              <a:t>maacah</a:t>
            </a:r>
            <a:r>
              <a:rPr lang="en-US" sz="2400" i="1" dirty="0">
                <a:solidFill>
                  <a:schemeClr val="bg1"/>
                </a:solidFill>
              </a:rPr>
              <a:t>—2 Sam. 20:14-22</a:t>
            </a:r>
          </a:p>
          <a:p>
            <a:r>
              <a:rPr lang="en-US" dirty="0" err="1">
                <a:solidFill>
                  <a:schemeClr val="bg1"/>
                </a:solidFill>
              </a:rPr>
              <a:t>Hulda</a:t>
            </a:r>
            <a:r>
              <a:rPr lang="en-US" sz="2400" i="1" dirty="0">
                <a:solidFill>
                  <a:schemeClr val="bg1"/>
                </a:solidFill>
              </a:rPr>
              <a:t>—2 Kings 22:14–20; 2 Chron. 34:22–28</a:t>
            </a:r>
          </a:p>
          <a:p>
            <a:r>
              <a:rPr lang="en-US" dirty="0">
                <a:solidFill>
                  <a:schemeClr val="bg1"/>
                </a:solidFill>
              </a:rPr>
              <a:t>Ruth</a:t>
            </a:r>
            <a:r>
              <a:rPr lang="en-US" sz="2400" i="1" dirty="0">
                <a:solidFill>
                  <a:schemeClr val="bg1"/>
                </a:solidFill>
              </a:rPr>
              <a:t>—Book of Ruth; Matt. 1:5</a:t>
            </a:r>
          </a:p>
          <a:p>
            <a:r>
              <a:rPr lang="en-US" dirty="0">
                <a:solidFill>
                  <a:schemeClr val="bg1"/>
                </a:solidFill>
              </a:rPr>
              <a:t>Esther</a:t>
            </a:r>
            <a:r>
              <a:rPr lang="en-US" sz="2400" i="1" dirty="0">
                <a:solidFill>
                  <a:schemeClr val="bg1"/>
                </a:solidFill>
              </a:rPr>
              <a:t>—Book of Esther</a:t>
            </a:r>
          </a:p>
          <a:p>
            <a:r>
              <a:rPr lang="en-US" dirty="0">
                <a:solidFill>
                  <a:schemeClr val="bg1"/>
                </a:solidFill>
              </a:rPr>
              <a:t>Proverbs 31 Woman</a:t>
            </a:r>
          </a:p>
          <a:p>
            <a:r>
              <a:rPr lang="en-US" dirty="0">
                <a:solidFill>
                  <a:schemeClr val="bg1"/>
                </a:solidFill>
              </a:rPr>
              <a:t>Women of Hebrews 11:35-40</a:t>
            </a:r>
            <a:r>
              <a:rPr lang="en-US" sz="2400" i="1" dirty="0">
                <a:solidFill>
                  <a:schemeClr val="bg1"/>
                </a:solidFill>
              </a:rPr>
              <a:t>—See above too.</a:t>
            </a:r>
          </a:p>
        </p:txBody>
      </p:sp>
    </p:spTree>
    <p:extLst>
      <p:ext uri="{BB962C8B-B14F-4D97-AF65-F5344CB8AC3E}">
        <p14:creationId xmlns:p14="http://schemas.microsoft.com/office/powerpoint/2010/main" val="76558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r>
              <a:rPr lang="en-US" sz="2300" i="1" dirty="0">
                <a:solidFill>
                  <a:schemeClr val="bg1"/>
                </a:solidFill>
              </a:rPr>
              <a:t>I Suffer Not a Woman: Rethinking 1 Timothy 2:11-15 in Light of Ancient Evidence </a:t>
            </a:r>
            <a:r>
              <a:rPr lang="en-US" sz="2300" dirty="0">
                <a:solidFill>
                  <a:schemeClr val="bg1"/>
                </a:solidFill>
              </a:rPr>
              <a:t>by Richard Clark Kroeger and Catherine Clark Kroeger</a:t>
            </a:r>
          </a:p>
          <a:p>
            <a:pPr lvl="0"/>
            <a:r>
              <a:rPr lang="en-US" sz="2300" i="1" dirty="0">
                <a:solidFill>
                  <a:schemeClr val="bg1"/>
                </a:solidFill>
              </a:rPr>
              <a:t>Slaves, Women &amp; Homosexuals: Exploring the Hermeneutics of Cultural Analysis</a:t>
            </a:r>
            <a:r>
              <a:rPr lang="en-US" sz="2300" dirty="0">
                <a:solidFill>
                  <a:schemeClr val="bg1"/>
                </a:solidFill>
              </a:rPr>
              <a:t> by William J. Webb</a:t>
            </a:r>
          </a:p>
          <a:p>
            <a:pPr lvl="0"/>
            <a:r>
              <a:rPr lang="en-US" sz="2300" i="1" dirty="0">
                <a:solidFill>
                  <a:schemeClr val="bg1"/>
                </a:solidFill>
              </a:rPr>
              <a:t>Paul Through Mediterranean Eyes: Cultural Studies in 1 Corinthians</a:t>
            </a:r>
            <a:r>
              <a:rPr lang="en-US" sz="2300" dirty="0">
                <a:solidFill>
                  <a:schemeClr val="bg1"/>
                </a:solidFill>
              </a:rPr>
              <a:t> by Kenneth E. Bailey</a:t>
            </a:r>
          </a:p>
          <a:p>
            <a:pPr marL="0" lvl="0" indent="0">
              <a:buNone/>
            </a:pPr>
            <a:endParaRPr lang="en-US" sz="3200" dirty="0">
              <a:solidFill>
                <a:schemeClr val="bg1"/>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035062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514350" lvl="0" indent="-514350">
              <a:buFont typeface="+mj-lt"/>
              <a:buAutoNum type="arabicPeriod"/>
            </a:pPr>
            <a:r>
              <a:rPr lang="en-US" sz="3200" dirty="0">
                <a:solidFill>
                  <a:schemeClr val="bg1"/>
                </a:solidFill>
              </a:rPr>
              <a:t>We need to grow in relating as brethren and </a:t>
            </a:r>
            <a:r>
              <a:rPr lang="en-US" sz="3200" dirty="0" err="1">
                <a:solidFill>
                  <a:schemeClr val="bg1"/>
                </a:solidFill>
              </a:rPr>
              <a:t>sistren</a:t>
            </a:r>
            <a:r>
              <a:rPr lang="en-US" sz="3200" dirty="0">
                <a:solidFill>
                  <a:schemeClr val="bg1"/>
                </a:solidFill>
              </a:rPr>
              <a:t> in Christ.</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202827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140015"/>
            <a:ext cx="8960482" cy="1325563"/>
          </a:xfrm>
        </p:spPr>
        <p:txBody>
          <a:bodyPr>
            <a:normAutofit/>
          </a:bodyPr>
          <a:lstStyle/>
          <a:p>
            <a:r>
              <a:rPr lang="en-US" sz="5000" spc="600" dirty="0">
                <a:solidFill>
                  <a:prstClr val="white"/>
                </a:solidFill>
              </a:rPr>
              <a:t>Four Views on Women</a:t>
            </a:r>
            <a:r>
              <a:rPr lang="en-US" sz="4800" spc="600" dirty="0">
                <a:solidFill>
                  <a:prstClr val="white"/>
                </a:solidFill>
              </a:rPr>
              <a:t> </a:t>
            </a:r>
            <a:endParaRPr lang="en-US" sz="3600" spc="200" dirty="0">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3778022"/>
              </p:ext>
            </p:extLst>
          </p:nvPr>
        </p:nvGraphicFramePr>
        <p:xfrm>
          <a:off x="-586592" y="776388"/>
          <a:ext cx="10187809" cy="573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2902" y="612495"/>
            <a:ext cx="9213011" cy="646331"/>
          </a:xfrm>
          <a:prstGeom prst="rect">
            <a:avLst/>
          </a:prstGeom>
          <a:noFill/>
        </p:spPr>
        <p:txBody>
          <a:bodyPr wrap="square" rtlCol="0">
            <a:spAutoFit/>
          </a:bodyPr>
          <a:lstStyle/>
          <a:p>
            <a:r>
              <a:rPr lang="en-US" sz="3600" spc="400" dirty="0">
                <a:solidFill>
                  <a:prstClr val="white"/>
                </a:solidFill>
              </a:rPr>
              <a:t>in the home, church, and society</a:t>
            </a:r>
            <a:endParaRPr lang="en-US" sz="3600" spc="400" dirty="0"/>
          </a:p>
        </p:txBody>
      </p:sp>
      <p:cxnSp>
        <p:nvCxnSpPr>
          <p:cNvPr id="10" name="Straight Arrow Connector 9"/>
          <p:cNvCxnSpPr/>
          <p:nvPr/>
        </p:nvCxnSpPr>
        <p:spPr>
          <a:xfrm>
            <a:off x="86264" y="5840068"/>
            <a:ext cx="8980098" cy="42231"/>
          </a:xfrm>
          <a:prstGeom prst="straightConnector1">
            <a:avLst/>
          </a:prstGeom>
          <a:ln w="571500">
            <a:solidFill>
              <a:srgbClr val="30569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0866" y="5581286"/>
            <a:ext cx="7772417" cy="584775"/>
          </a:xfrm>
          <a:prstGeom prst="rect">
            <a:avLst/>
          </a:prstGeom>
          <a:noFill/>
        </p:spPr>
        <p:txBody>
          <a:bodyPr wrap="square" rtlCol="0">
            <a:spAutoFit/>
          </a:bodyPr>
          <a:lstStyle/>
          <a:p>
            <a:r>
              <a:rPr lang="en-US" sz="3200" b="1" dirty="0">
                <a:solidFill>
                  <a:schemeClr val="bg1"/>
                </a:solidFill>
              </a:rPr>
              <a:t>Complementarian                              Egalitarian</a:t>
            </a:r>
          </a:p>
        </p:txBody>
      </p:sp>
      <p:sp>
        <p:nvSpPr>
          <p:cNvPr id="16" name="TextBox 15"/>
          <p:cNvSpPr txBox="1"/>
          <p:nvPr/>
        </p:nvSpPr>
        <p:spPr>
          <a:xfrm>
            <a:off x="232901" y="1414722"/>
            <a:ext cx="8643679" cy="1138773"/>
          </a:xfrm>
          <a:prstGeom prst="rect">
            <a:avLst/>
          </a:prstGeom>
          <a:noFill/>
        </p:spPr>
        <p:txBody>
          <a:bodyPr wrap="square" rtlCol="0">
            <a:spAutoFit/>
          </a:bodyPr>
          <a:lstStyle/>
          <a:p>
            <a:r>
              <a:rPr lang="en-US" sz="2200" dirty="0"/>
              <a:t>From </a:t>
            </a:r>
            <a:r>
              <a:rPr lang="en-US" sz="2200" i="1" dirty="0"/>
              <a:t>Slaves, Women, &amp; Homosexuals: Exploring the Hermeneutics of Cultural Analysis</a:t>
            </a:r>
            <a:r>
              <a:rPr lang="en-US" sz="2200" dirty="0"/>
              <a:t> by William J. Webb (pp. 26-28)</a:t>
            </a:r>
          </a:p>
          <a:p>
            <a:endParaRPr lang="en-US" sz="2400" dirty="0"/>
          </a:p>
        </p:txBody>
      </p:sp>
    </p:spTree>
    <p:extLst>
      <p:ext uri="{BB962C8B-B14F-4D97-AF65-F5344CB8AC3E}">
        <p14:creationId xmlns:p14="http://schemas.microsoft.com/office/powerpoint/2010/main" val="1819404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514350" lvl="0" indent="-514350">
              <a:buFont typeface="+mj-lt"/>
              <a:buAutoNum type="arabicPeriod"/>
            </a:pPr>
            <a:r>
              <a:rPr lang="en-US" sz="3200" dirty="0">
                <a:solidFill>
                  <a:schemeClr val="bg1"/>
                </a:solidFill>
              </a:rPr>
              <a:t>We need to grow in relating as brethren and </a:t>
            </a:r>
            <a:r>
              <a:rPr lang="en-US" sz="3200" dirty="0" err="1">
                <a:solidFill>
                  <a:schemeClr val="bg1"/>
                </a:solidFill>
              </a:rPr>
              <a:t>sistren</a:t>
            </a:r>
            <a:r>
              <a:rPr lang="en-US" sz="3200" dirty="0">
                <a:solidFill>
                  <a:schemeClr val="bg1"/>
                </a:solidFill>
              </a:rPr>
              <a:t> in Christ.</a:t>
            </a:r>
            <a:endParaRPr lang="en-US" sz="1100" dirty="0">
              <a:solidFill>
                <a:schemeClr val="bg1"/>
              </a:solidFill>
            </a:endParaRPr>
          </a:p>
          <a:p>
            <a:pPr marL="0" lvl="0" indent="0">
              <a:buNone/>
            </a:pPr>
            <a:endParaRPr lang="en-US" sz="400" dirty="0">
              <a:solidFill>
                <a:schemeClr val="bg1"/>
              </a:solidFill>
            </a:endParaRPr>
          </a:p>
          <a:p>
            <a:pPr marL="0" lvl="0" indent="0">
              <a:spcBef>
                <a:spcPts val="0"/>
              </a:spcBef>
              <a:buNone/>
            </a:pPr>
            <a:r>
              <a:rPr lang="en-US" sz="6000" dirty="0">
                <a:solidFill>
                  <a:schemeClr val="bg1"/>
                </a:solidFill>
              </a:rPr>
              <a:t>     </a:t>
            </a:r>
            <a:r>
              <a:rPr lang="en-US" sz="6600" dirty="0">
                <a:solidFill>
                  <a:schemeClr val="bg1"/>
                </a:solidFill>
              </a:rPr>
              <a:t>Q&amp;A</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1901350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Application from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solidFill>
                  <a:schemeClr val="bg1"/>
                </a:solidFill>
              </a:rPr>
              <a:t>False teaching must be strongly addressed.</a:t>
            </a:r>
          </a:p>
          <a:p>
            <a:pPr marL="514350" lvl="0" indent="-514350">
              <a:buFont typeface="+mj-lt"/>
              <a:buAutoNum type="arabicPeriod"/>
            </a:pPr>
            <a:r>
              <a:rPr lang="en-US" sz="3200" dirty="0">
                <a:solidFill>
                  <a:schemeClr val="bg1"/>
                </a:solidFill>
              </a:rPr>
              <a:t>Women can speak, teach, and lead.</a:t>
            </a:r>
          </a:p>
          <a:p>
            <a:pPr marL="514350" lvl="0" indent="-514350">
              <a:buFont typeface="+mj-lt"/>
              <a:buAutoNum type="arabicPeriod"/>
            </a:pPr>
            <a:r>
              <a:rPr lang="en-US" sz="3200" dirty="0">
                <a:solidFill>
                  <a:schemeClr val="bg1"/>
                </a:solidFill>
              </a:rPr>
              <a:t>Women should learn.</a:t>
            </a:r>
          </a:p>
          <a:p>
            <a:pPr marL="514350" lvl="0" indent="-514350">
              <a:buFont typeface="+mj-lt"/>
              <a:buAutoNum type="arabicPeriod"/>
            </a:pPr>
            <a:r>
              <a:rPr lang="en-US" sz="3200" dirty="0">
                <a:solidFill>
                  <a:schemeClr val="bg1"/>
                </a:solidFill>
              </a:rPr>
              <a:t>We should think and study deeply on this issue.</a:t>
            </a:r>
          </a:p>
          <a:p>
            <a:pPr marL="514350" lvl="0" indent="-514350">
              <a:buFont typeface="+mj-lt"/>
              <a:buAutoNum type="arabicPeriod"/>
            </a:pPr>
            <a:r>
              <a:rPr lang="en-US" sz="3200" dirty="0">
                <a:solidFill>
                  <a:schemeClr val="bg1"/>
                </a:solidFill>
              </a:rPr>
              <a:t>We need to grow in relating as brethren and </a:t>
            </a:r>
            <a:r>
              <a:rPr lang="en-US" sz="3200" dirty="0" err="1">
                <a:solidFill>
                  <a:schemeClr val="bg1"/>
                </a:solidFill>
              </a:rPr>
              <a:t>sistren</a:t>
            </a:r>
            <a:r>
              <a:rPr lang="en-US" sz="3200" dirty="0">
                <a:solidFill>
                  <a:schemeClr val="bg1"/>
                </a:solidFill>
              </a:rPr>
              <a:t> in Christ.</a:t>
            </a:r>
            <a:endParaRPr lang="en-US" sz="1100" dirty="0">
              <a:solidFill>
                <a:schemeClr val="bg1"/>
              </a:solidFill>
            </a:endParaRPr>
          </a:p>
          <a:p>
            <a:pPr marL="0" lvl="0" indent="0">
              <a:buNone/>
            </a:pPr>
            <a:endParaRPr lang="en-US" sz="400" dirty="0">
              <a:solidFill>
                <a:schemeClr val="bg1"/>
              </a:solidFill>
            </a:endParaRPr>
          </a:p>
          <a:p>
            <a:pPr marL="0" lvl="0" indent="0">
              <a:spcBef>
                <a:spcPts val="0"/>
              </a:spcBef>
              <a:buNone/>
            </a:pPr>
            <a:r>
              <a:rPr lang="en-US" sz="6000" dirty="0">
                <a:solidFill>
                  <a:schemeClr val="bg1"/>
                </a:solidFill>
              </a:rPr>
              <a:t>     </a:t>
            </a:r>
            <a:r>
              <a:rPr lang="en-US" sz="6600" dirty="0">
                <a:solidFill>
                  <a:schemeClr val="bg1"/>
                </a:solidFill>
              </a:rPr>
              <a:t>Q&amp;A</a:t>
            </a:r>
          </a:p>
          <a:p>
            <a:pPr marL="0" lvl="0" indent="0" algn="r">
              <a:spcBef>
                <a:spcPts val="0"/>
              </a:spcBef>
              <a:buNone/>
            </a:pPr>
            <a:r>
              <a:rPr lang="en-US" sz="3200" i="1" dirty="0">
                <a:solidFill>
                  <a:schemeClr val="bg1"/>
                </a:solidFill>
              </a:rPr>
              <a:t>1 Timothy 3:14-16 NEX WEEK!</a:t>
            </a:r>
          </a:p>
          <a:p>
            <a:pPr marL="0" indent="0">
              <a:lnSpc>
                <a:spcPct val="80000"/>
              </a:lnSpc>
              <a:spcBef>
                <a:spcPts val="0"/>
              </a:spcBef>
              <a:buFont typeface="Arial" panose="020B0604020202020204" pitchFamily="34" charset="0"/>
              <a:buNone/>
            </a:pPr>
            <a:endParaRPr lang="en-US" sz="1100" dirty="0">
              <a:solidFill>
                <a:prstClr val="black"/>
              </a:solidFill>
            </a:endParaRPr>
          </a:p>
        </p:txBody>
      </p:sp>
    </p:spTree>
    <p:extLst>
      <p:ext uri="{BB962C8B-B14F-4D97-AF65-F5344CB8AC3E}">
        <p14:creationId xmlns:p14="http://schemas.microsoft.com/office/powerpoint/2010/main" val="420692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07" y="0"/>
            <a:ext cx="10338694" cy="6858000"/>
          </a:xfrm>
          <a:prstGeom prst="rect">
            <a:avLst/>
          </a:prstGeom>
        </p:spPr>
      </p:pic>
      <p:sp>
        <p:nvSpPr>
          <p:cNvPr id="3" name="TextBox 2"/>
          <p:cNvSpPr txBox="1"/>
          <p:nvPr/>
        </p:nvSpPr>
        <p:spPr>
          <a:xfrm rot="20254167">
            <a:off x="5198087" y="3596847"/>
            <a:ext cx="1666838" cy="492443"/>
          </a:xfrm>
          <a:prstGeom prst="rect">
            <a:avLst/>
          </a:prstGeom>
          <a:noFill/>
        </p:spPr>
        <p:txBody>
          <a:bodyPr wrap="square" rtlCol="0">
            <a:spAutoFit/>
          </a:bodyPr>
          <a:lstStyle/>
          <a:p>
            <a:pPr algn="ctr"/>
            <a:r>
              <a:rPr lang="en-US" sz="2600" b="1" dirty="0">
                <a:solidFill>
                  <a:srgbClr val="305696"/>
                </a:solidFill>
              </a:rPr>
              <a:t>Word</a:t>
            </a:r>
          </a:p>
        </p:txBody>
      </p:sp>
      <p:sp>
        <p:nvSpPr>
          <p:cNvPr id="4" name="TextBox 3"/>
          <p:cNvSpPr txBox="1"/>
          <p:nvPr/>
        </p:nvSpPr>
        <p:spPr>
          <a:xfrm rot="20254167">
            <a:off x="4178507" y="1805729"/>
            <a:ext cx="1666838" cy="492443"/>
          </a:xfrm>
          <a:prstGeom prst="rect">
            <a:avLst/>
          </a:prstGeom>
          <a:noFill/>
        </p:spPr>
        <p:txBody>
          <a:bodyPr wrap="square" rtlCol="0">
            <a:spAutoFit/>
          </a:bodyPr>
          <a:lstStyle/>
          <a:p>
            <a:pPr algn="ctr"/>
            <a:r>
              <a:rPr lang="en-US" sz="2600" b="1" dirty="0">
                <a:solidFill>
                  <a:srgbClr val="305696"/>
                </a:solidFill>
              </a:rPr>
              <a:t>Phrase</a:t>
            </a:r>
          </a:p>
        </p:txBody>
      </p:sp>
      <p:sp>
        <p:nvSpPr>
          <p:cNvPr id="5" name="TextBox 4"/>
          <p:cNvSpPr txBox="1"/>
          <p:nvPr/>
        </p:nvSpPr>
        <p:spPr>
          <a:xfrm rot="20254167">
            <a:off x="4333773" y="5888179"/>
            <a:ext cx="1666838" cy="492443"/>
          </a:xfrm>
          <a:prstGeom prst="rect">
            <a:avLst/>
          </a:prstGeom>
          <a:noFill/>
        </p:spPr>
        <p:txBody>
          <a:bodyPr wrap="square" rtlCol="0">
            <a:spAutoFit/>
          </a:bodyPr>
          <a:lstStyle/>
          <a:p>
            <a:pPr algn="ctr"/>
            <a:r>
              <a:rPr lang="en-US" sz="2600" b="1" dirty="0">
                <a:solidFill>
                  <a:srgbClr val="305696"/>
                </a:solidFill>
              </a:rPr>
              <a:t>Paragraph</a:t>
            </a:r>
          </a:p>
        </p:txBody>
      </p:sp>
      <p:sp>
        <p:nvSpPr>
          <p:cNvPr id="6" name="TextBox 5"/>
          <p:cNvSpPr txBox="1"/>
          <p:nvPr/>
        </p:nvSpPr>
        <p:spPr>
          <a:xfrm rot="20254167">
            <a:off x="2234206" y="6190103"/>
            <a:ext cx="1666838" cy="492443"/>
          </a:xfrm>
          <a:prstGeom prst="rect">
            <a:avLst/>
          </a:prstGeom>
          <a:noFill/>
        </p:spPr>
        <p:txBody>
          <a:bodyPr wrap="square" rtlCol="0">
            <a:spAutoFit/>
          </a:bodyPr>
          <a:lstStyle/>
          <a:p>
            <a:pPr algn="ctr"/>
            <a:r>
              <a:rPr lang="en-US" sz="2600" b="1" dirty="0">
                <a:solidFill>
                  <a:srgbClr val="305696"/>
                </a:solidFill>
              </a:rPr>
              <a:t>Book</a:t>
            </a:r>
          </a:p>
        </p:txBody>
      </p:sp>
      <p:sp>
        <p:nvSpPr>
          <p:cNvPr id="7" name="TextBox 6"/>
          <p:cNvSpPr txBox="1"/>
          <p:nvPr/>
        </p:nvSpPr>
        <p:spPr>
          <a:xfrm rot="20254167">
            <a:off x="1717485" y="1135027"/>
            <a:ext cx="1666838" cy="492443"/>
          </a:xfrm>
          <a:prstGeom prst="rect">
            <a:avLst/>
          </a:prstGeom>
          <a:noFill/>
        </p:spPr>
        <p:txBody>
          <a:bodyPr wrap="square" rtlCol="0">
            <a:spAutoFit/>
          </a:bodyPr>
          <a:lstStyle/>
          <a:p>
            <a:pPr algn="ctr"/>
            <a:r>
              <a:rPr lang="en-US" sz="2600" b="1" dirty="0">
                <a:solidFill>
                  <a:srgbClr val="305696"/>
                </a:solidFill>
              </a:rPr>
              <a:t>Testament</a:t>
            </a:r>
          </a:p>
        </p:txBody>
      </p:sp>
      <p:sp>
        <p:nvSpPr>
          <p:cNvPr id="8" name="TextBox 7"/>
          <p:cNvSpPr txBox="1"/>
          <p:nvPr/>
        </p:nvSpPr>
        <p:spPr>
          <a:xfrm rot="20254167">
            <a:off x="6019272" y="1537182"/>
            <a:ext cx="1666838" cy="492443"/>
          </a:xfrm>
          <a:prstGeom prst="rect">
            <a:avLst/>
          </a:prstGeom>
          <a:noFill/>
        </p:spPr>
        <p:txBody>
          <a:bodyPr wrap="square" rtlCol="0">
            <a:spAutoFit/>
          </a:bodyPr>
          <a:lstStyle/>
          <a:p>
            <a:pPr algn="ctr"/>
            <a:r>
              <a:rPr lang="en-US" sz="2600" b="1" dirty="0">
                <a:solidFill>
                  <a:srgbClr val="305696"/>
                </a:solidFill>
              </a:rPr>
              <a:t>Genre</a:t>
            </a:r>
          </a:p>
        </p:txBody>
      </p:sp>
      <p:sp>
        <p:nvSpPr>
          <p:cNvPr id="9" name="TextBox 8"/>
          <p:cNvSpPr txBox="1"/>
          <p:nvPr/>
        </p:nvSpPr>
        <p:spPr>
          <a:xfrm rot="20427343">
            <a:off x="227981" y="2148336"/>
            <a:ext cx="1666838" cy="492443"/>
          </a:xfrm>
          <a:prstGeom prst="rect">
            <a:avLst/>
          </a:prstGeom>
          <a:noFill/>
        </p:spPr>
        <p:txBody>
          <a:bodyPr wrap="square" rtlCol="0">
            <a:spAutoFit/>
          </a:bodyPr>
          <a:lstStyle/>
          <a:p>
            <a:pPr algn="ctr"/>
            <a:r>
              <a:rPr lang="en-US" sz="2600" b="1" dirty="0">
                <a:solidFill>
                  <a:srgbClr val="305696"/>
                </a:solidFill>
              </a:rPr>
              <a:t>Canon</a:t>
            </a:r>
          </a:p>
        </p:txBody>
      </p:sp>
      <p:sp>
        <p:nvSpPr>
          <p:cNvPr id="10" name="TextBox 9"/>
          <p:cNvSpPr txBox="1"/>
          <p:nvPr/>
        </p:nvSpPr>
        <p:spPr>
          <a:xfrm rot="20254167">
            <a:off x="699569" y="3139648"/>
            <a:ext cx="1666838" cy="492443"/>
          </a:xfrm>
          <a:prstGeom prst="rect">
            <a:avLst/>
          </a:prstGeom>
          <a:noFill/>
        </p:spPr>
        <p:txBody>
          <a:bodyPr wrap="square" rtlCol="0">
            <a:spAutoFit/>
          </a:bodyPr>
          <a:lstStyle/>
          <a:p>
            <a:pPr algn="ctr"/>
            <a:r>
              <a:rPr lang="en-US" sz="2600" b="1" dirty="0">
                <a:solidFill>
                  <a:srgbClr val="305696"/>
                </a:solidFill>
              </a:rPr>
              <a:t>Culture</a:t>
            </a:r>
          </a:p>
        </p:txBody>
      </p:sp>
      <p:sp>
        <p:nvSpPr>
          <p:cNvPr id="11" name="TextBox 10"/>
          <p:cNvSpPr txBox="1"/>
          <p:nvPr/>
        </p:nvSpPr>
        <p:spPr>
          <a:xfrm rot="20254167">
            <a:off x="3219306" y="3826467"/>
            <a:ext cx="1666838" cy="492443"/>
          </a:xfrm>
          <a:prstGeom prst="rect">
            <a:avLst/>
          </a:prstGeom>
          <a:noFill/>
        </p:spPr>
        <p:txBody>
          <a:bodyPr wrap="square" rtlCol="0">
            <a:spAutoFit/>
          </a:bodyPr>
          <a:lstStyle/>
          <a:p>
            <a:pPr algn="ctr"/>
            <a:r>
              <a:rPr lang="en-US" sz="2600" b="1" dirty="0">
                <a:solidFill>
                  <a:srgbClr val="305696"/>
                </a:solidFill>
              </a:rPr>
              <a:t>Sentence</a:t>
            </a:r>
          </a:p>
        </p:txBody>
      </p:sp>
      <p:sp>
        <p:nvSpPr>
          <p:cNvPr id="12" name="TextBox 11"/>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as Context</a:t>
            </a:r>
          </a:p>
        </p:txBody>
      </p:sp>
      <p:sp>
        <p:nvSpPr>
          <p:cNvPr id="13" name="TextBox 12"/>
          <p:cNvSpPr txBox="1"/>
          <p:nvPr/>
        </p:nvSpPr>
        <p:spPr>
          <a:xfrm rot="20254167">
            <a:off x="3554529" y="931204"/>
            <a:ext cx="1666838" cy="492443"/>
          </a:xfrm>
          <a:prstGeom prst="rect">
            <a:avLst/>
          </a:prstGeom>
          <a:noFill/>
        </p:spPr>
        <p:txBody>
          <a:bodyPr wrap="square" rtlCol="0">
            <a:spAutoFit/>
          </a:bodyPr>
          <a:lstStyle/>
          <a:p>
            <a:pPr algn="ctr"/>
            <a:r>
              <a:rPr lang="en-US" sz="2600" b="1" dirty="0">
                <a:solidFill>
                  <a:srgbClr val="305696"/>
                </a:solidFill>
              </a:rPr>
              <a:t>Section</a:t>
            </a:r>
          </a:p>
        </p:txBody>
      </p:sp>
    </p:spTree>
    <p:extLst>
      <p:ext uri="{BB962C8B-B14F-4D97-AF65-F5344CB8AC3E}">
        <p14:creationId xmlns:p14="http://schemas.microsoft.com/office/powerpoint/2010/main" val="164756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Some Puzzles are Difficult</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chemeClr val="bg1"/>
                </a:solidFill>
              </a:rPr>
              <a:t>There are some things in them that are hard to understand, which the ignorant and unstable twist to their own destruction, as they do the other Scriptures.</a:t>
            </a:r>
          </a:p>
          <a:p>
            <a:pPr marL="0" lvl="1" indent="0" algn="r">
              <a:buNone/>
            </a:pPr>
            <a:r>
              <a:rPr lang="en-US" i="1" dirty="0">
                <a:solidFill>
                  <a:schemeClr val="bg1"/>
                </a:solidFill>
              </a:rPr>
              <a:t>2 Peter 3:16b</a:t>
            </a:r>
          </a:p>
          <a:p>
            <a:pPr marL="0" lvl="1" indent="0" algn="r">
              <a:buNone/>
            </a:pPr>
            <a:endParaRPr lang="en-US" i="1" dirty="0">
              <a:solidFill>
                <a:schemeClr val="bg1"/>
              </a:solidFill>
            </a:endParaRPr>
          </a:p>
          <a:p>
            <a:pPr marL="0" lvl="1" indent="0">
              <a:buNone/>
            </a:pPr>
            <a:r>
              <a:rPr lang="en-US" sz="3200" dirty="0">
                <a:solidFill>
                  <a:schemeClr val="bg1"/>
                </a:solidFill>
              </a:rPr>
              <a:t>Convictions:</a:t>
            </a:r>
          </a:p>
          <a:p>
            <a:pPr marL="457200" lvl="1" indent="-457200">
              <a:buFont typeface="+mj-lt"/>
              <a:buAutoNum type="arabicPeriod"/>
            </a:pPr>
            <a:r>
              <a:rPr lang="en-US" dirty="0">
                <a:solidFill>
                  <a:schemeClr val="bg1"/>
                </a:solidFill>
              </a:rPr>
              <a:t>We must seek to be faithful to the intent of the Scriptures.</a:t>
            </a:r>
          </a:p>
          <a:p>
            <a:pPr marL="457200" lvl="1" indent="-457200">
              <a:buFont typeface="+mj-lt"/>
              <a:buAutoNum type="arabicPeriod"/>
            </a:pPr>
            <a:r>
              <a:rPr lang="en-US" dirty="0">
                <a:solidFill>
                  <a:schemeClr val="bg1"/>
                </a:solidFill>
              </a:rPr>
              <a:t>We must be consistent in our interpretation and application.</a:t>
            </a:r>
          </a:p>
          <a:p>
            <a:pPr marL="457200" lvl="1" indent="-457200">
              <a:buFont typeface="+mj-lt"/>
              <a:buAutoNum type="arabicPeriod"/>
            </a:pPr>
            <a:r>
              <a:rPr lang="en-US" dirty="0">
                <a:solidFill>
                  <a:schemeClr val="bg1"/>
                </a:solidFill>
              </a:rPr>
              <a:t>Women must be treated with dignity and respect.</a:t>
            </a:r>
          </a:p>
          <a:p>
            <a:pPr marL="457200" lvl="1" indent="-457200">
              <a:buFont typeface="+mj-lt"/>
              <a:buAutoNum type="arabicPeriod"/>
            </a:pPr>
            <a:r>
              <a:rPr lang="en-US" dirty="0">
                <a:solidFill>
                  <a:schemeClr val="bg1"/>
                </a:solidFill>
              </a:rPr>
              <a:t>Men must not be passive. </a:t>
            </a:r>
          </a:p>
          <a:p>
            <a:pPr marL="457200" lvl="1" indent="-457200">
              <a:buFont typeface="+mj-lt"/>
              <a:buAutoNum type="arabicPeriod"/>
            </a:pPr>
            <a:r>
              <a:rPr lang="en-US" dirty="0">
                <a:solidFill>
                  <a:schemeClr val="bg1"/>
                </a:solidFill>
              </a:rPr>
              <a:t>We all bring ourselves to the Scriptures.</a:t>
            </a:r>
          </a:p>
          <a:p>
            <a:pPr marL="342900" lvl="1" indent="-342900"/>
            <a:endParaRPr lang="en-US" dirty="0">
              <a:solidFill>
                <a:schemeClr val="bg1"/>
              </a:solidFill>
            </a:endParaRPr>
          </a:p>
          <a:p>
            <a:pPr marL="342900" lvl="1" indent="-342900"/>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162585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11 </a:t>
            </a:r>
            <a:r>
              <a:rPr lang="en-US" dirty="0">
                <a:solidFill>
                  <a:schemeClr val="bg1"/>
                </a:solidFill>
              </a:rPr>
              <a:t>Let a woman learn quietly with all submissiveness. </a:t>
            </a:r>
            <a:r>
              <a:rPr lang="en-US" b="1" baseline="30000" dirty="0">
                <a:solidFill>
                  <a:schemeClr val="bg1"/>
                </a:solidFill>
              </a:rPr>
              <a:t>12 </a:t>
            </a:r>
            <a:r>
              <a:rPr lang="en-US" dirty="0">
                <a:solidFill>
                  <a:schemeClr val="bg1"/>
                </a:solidFill>
              </a:rPr>
              <a:t>I do not permit a woman to teach or to exercise authority over a man; rather, she is to remain quiet. </a:t>
            </a:r>
            <a:r>
              <a:rPr lang="en-US" b="1" baseline="30000" dirty="0">
                <a:solidFill>
                  <a:schemeClr val="bg1"/>
                </a:solidFill>
              </a:rPr>
              <a:t>13 </a:t>
            </a:r>
            <a:r>
              <a:rPr lang="en-US" dirty="0">
                <a:solidFill>
                  <a:schemeClr val="bg1"/>
                </a:solidFill>
              </a:rPr>
              <a:t>For Adam was formed first, then Eve; </a:t>
            </a:r>
            <a:r>
              <a:rPr lang="en-US" b="1" baseline="30000" dirty="0">
                <a:solidFill>
                  <a:schemeClr val="bg1"/>
                </a:solidFill>
              </a:rPr>
              <a:t>14 </a:t>
            </a:r>
            <a:r>
              <a:rPr lang="en-US" dirty="0">
                <a:solidFill>
                  <a:schemeClr val="bg1"/>
                </a:solidFill>
              </a:rPr>
              <a:t>and Adam was not deceived, but the woman was deceived and became a transgressor. </a:t>
            </a:r>
            <a:r>
              <a:rPr lang="en-US" b="1" baseline="30000" dirty="0">
                <a:solidFill>
                  <a:schemeClr val="bg1"/>
                </a:solidFill>
              </a:rPr>
              <a:t>15 </a:t>
            </a:r>
            <a:r>
              <a:rPr lang="en-US" dirty="0">
                <a:solidFill>
                  <a:schemeClr val="bg1"/>
                </a:solidFill>
              </a:rPr>
              <a:t>Yet she will be saved through childbearing—if they continue in faith and love and holiness, with self-control.</a:t>
            </a:r>
          </a:p>
          <a:p>
            <a:pPr marL="0" lvl="1" indent="0" algn="r">
              <a:buNone/>
            </a:pPr>
            <a:r>
              <a:rPr lang="en-US" i="1" dirty="0">
                <a:solidFill>
                  <a:schemeClr val="bg1"/>
                </a:solidFill>
              </a:rPr>
              <a:t>1 Timothy 2:11-15</a:t>
            </a:r>
          </a:p>
          <a:p>
            <a:pPr marL="0" indent="0">
              <a:lnSpc>
                <a:spcPct val="80000"/>
              </a:lnSpc>
              <a:spcBef>
                <a:spcPts val="0"/>
              </a:spcBef>
              <a:buFont typeface="Arial" panose="020B0604020202020204" pitchFamily="34" charset="0"/>
              <a:buNone/>
            </a:pPr>
            <a:endParaRPr lang="en-US" sz="1100" dirty="0"/>
          </a:p>
        </p:txBody>
      </p:sp>
    </p:spTree>
    <p:extLst>
      <p:ext uri="{BB962C8B-B14F-4D97-AF65-F5344CB8AC3E}">
        <p14:creationId xmlns:p14="http://schemas.microsoft.com/office/powerpoint/2010/main" val="81650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Not a Universal Restriction</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4632371"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“If there is one verse in the Bible more than any other which is used to disbar women from proclaiming the Good News of Jesus Christ and exercising their talents for his glory, it is 1 Timothy 2:12.” (pp. 11-12)</a:t>
            </a:r>
          </a:p>
          <a:p>
            <a:pPr marL="0" indent="0">
              <a:buNone/>
            </a:pPr>
            <a:endParaRPr lang="en-US" sz="2400" dirty="0">
              <a:solidFill>
                <a:schemeClr val="bg1"/>
              </a:solidFill>
            </a:endParaRPr>
          </a:p>
          <a:p>
            <a:pPr marL="0" indent="0">
              <a:buNone/>
            </a:pPr>
            <a:r>
              <a:rPr lang="en-US" sz="2400" dirty="0">
                <a:solidFill>
                  <a:schemeClr val="bg1"/>
                </a:solidFill>
              </a:rPr>
              <a:t>“In this book, we shall suggest that 1 Timothy 2:11-15 is not a decree of timeless and universal restriction and punishment but a corrective: a specific direction as to what women should not teach and why.” (p. 23)</a:t>
            </a:r>
          </a:p>
          <a:p>
            <a:pPr marL="0" indent="0">
              <a:buNone/>
            </a:pPr>
            <a:endParaRPr lang="en-US" sz="400" dirty="0">
              <a:solidFill>
                <a:schemeClr val="bg1"/>
              </a:solidFill>
            </a:endParaRPr>
          </a:p>
          <a:p>
            <a:pPr marL="0" indent="0">
              <a:buNone/>
            </a:pPr>
            <a:endParaRPr lang="en-US" sz="2400" dirty="0">
              <a:solidFill>
                <a:schemeClr val="bg1"/>
              </a:solidFill>
            </a:endParaRPr>
          </a:p>
          <a:p>
            <a:pPr marL="0" lvl="1" indent="0">
              <a:buNone/>
            </a:pPr>
            <a:endParaRPr lang="en-US" dirty="0">
              <a:solidFill>
                <a:schemeClr val="bg1"/>
              </a:solidFill>
            </a:endParaRPr>
          </a:p>
          <a:p>
            <a:pPr marL="0" lvl="1" indent="0">
              <a:buNone/>
            </a:pPr>
            <a:endParaRPr lang="en-US" i="1" dirty="0">
              <a:solidFill>
                <a:schemeClr val="bg1"/>
              </a:solidFill>
            </a:endParaRPr>
          </a:p>
          <a:p>
            <a:pPr marL="0" indent="0">
              <a:lnSpc>
                <a:spcPct val="80000"/>
              </a:lnSpc>
              <a:spcBef>
                <a:spcPts val="0"/>
              </a:spcBef>
              <a:buFont typeface="Arial" panose="020B0604020202020204" pitchFamily="34" charset="0"/>
              <a:buNone/>
            </a:pPr>
            <a:endParaRPr lang="en-US" sz="11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640" y="1250834"/>
            <a:ext cx="3517160" cy="5257795"/>
          </a:xfrm>
          <a:prstGeom prst="rect">
            <a:avLst/>
          </a:prstGeom>
        </p:spPr>
      </p:pic>
    </p:spTree>
    <p:extLst>
      <p:ext uri="{BB962C8B-B14F-4D97-AF65-F5344CB8AC3E}">
        <p14:creationId xmlns:p14="http://schemas.microsoft.com/office/powerpoint/2010/main" val="192121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schemeClr val="bg1"/>
                </a:solidFill>
              </a:rPr>
              <a:t>Puzzle Pieces in 1 Timothy 2</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b="1" baseline="30000" dirty="0">
                <a:solidFill>
                  <a:schemeClr val="bg1"/>
                </a:solidFill>
              </a:rPr>
              <a:t>12 </a:t>
            </a:r>
            <a:r>
              <a:rPr lang="en-US" dirty="0">
                <a:solidFill>
                  <a:schemeClr val="bg1"/>
                </a:solidFill>
              </a:rPr>
              <a:t>I do not permit a woman to teach or to </a:t>
            </a:r>
            <a:r>
              <a:rPr lang="en-US" sz="3200" b="1" i="1" u="sng" dirty="0">
                <a:solidFill>
                  <a:schemeClr val="bg1"/>
                </a:solidFill>
              </a:rPr>
              <a:t>exercise authority over</a:t>
            </a:r>
            <a:r>
              <a:rPr lang="en-US" dirty="0">
                <a:solidFill>
                  <a:schemeClr val="bg1"/>
                </a:solidFill>
              </a:rPr>
              <a:t> a man; rather, she is to remain quiet. </a:t>
            </a:r>
            <a:r>
              <a:rPr lang="en-US" b="1" baseline="30000" dirty="0">
                <a:solidFill>
                  <a:schemeClr val="bg1"/>
                </a:solidFill>
              </a:rPr>
              <a:t>13 </a:t>
            </a:r>
            <a:r>
              <a:rPr lang="en-US" dirty="0">
                <a:solidFill>
                  <a:schemeClr val="bg1"/>
                </a:solidFill>
              </a:rPr>
              <a:t>For Adam was formed first, then Eve…</a:t>
            </a:r>
          </a:p>
          <a:p>
            <a:pPr marL="0" lvl="1" indent="0" algn="r">
              <a:buNone/>
            </a:pPr>
            <a:r>
              <a:rPr lang="en-US" dirty="0">
                <a:solidFill>
                  <a:schemeClr val="bg1"/>
                </a:solidFill>
              </a:rPr>
              <a:t> </a:t>
            </a:r>
            <a:r>
              <a:rPr lang="en-US" i="1" dirty="0">
                <a:solidFill>
                  <a:schemeClr val="bg1"/>
                </a:solidFill>
              </a:rPr>
              <a:t>1 Timothy 2:12-13</a:t>
            </a:r>
            <a:endParaRPr lang="en-US" sz="400" i="1" dirty="0">
              <a:solidFill>
                <a:schemeClr val="bg1"/>
              </a:solidFill>
            </a:endParaRPr>
          </a:p>
          <a:p>
            <a:pPr marL="0" lvl="1" indent="0" algn="r">
              <a:buNone/>
            </a:pPr>
            <a:endParaRPr lang="en-US" sz="400" i="1" dirty="0">
              <a:solidFill>
                <a:schemeClr val="bg1"/>
              </a:solidFill>
            </a:endParaRPr>
          </a:p>
          <a:p>
            <a:pPr marL="0" lvl="1" indent="0" algn="r">
              <a:buNone/>
            </a:pPr>
            <a:endParaRPr lang="en-US" sz="400" i="1" dirty="0">
              <a:solidFill>
                <a:schemeClr val="bg1"/>
              </a:solidFill>
            </a:endParaRPr>
          </a:p>
          <a:p>
            <a:pPr marL="0" indent="0">
              <a:buNone/>
            </a:pPr>
            <a:r>
              <a:rPr lang="en-US" dirty="0">
                <a:solidFill>
                  <a:schemeClr val="bg1"/>
                </a:solidFill>
              </a:rPr>
              <a:t>Four Possible Meanings of “</a:t>
            </a:r>
            <a:r>
              <a:rPr lang="en-US" dirty="0" err="1">
                <a:solidFill>
                  <a:schemeClr val="bg1"/>
                </a:solidFill>
              </a:rPr>
              <a:t>Authentein</a:t>
            </a:r>
            <a:r>
              <a:rPr lang="en-US" dirty="0">
                <a:solidFill>
                  <a:schemeClr val="bg1"/>
                </a:solidFill>
              </a:rPr>
              <a:t>”</a:t>
            </a:r>
            <a:endParaRPr lang="en-US" sz="2400" dirty="0">
              <a:solidFill>
                <a:schemeClr val="bg1"/>
              </a:solidFill>
            </a:endParaRPr>
          </a:p>
          <a:p>
            <a:pPr marL="514350" lvl="0" indent="-514350">
              <a:buFont typeface="+mj-lt"/>
              <a:buAutoNum type="arabicPeriod"/>
            </a:pPr>
            <a:r>
              <a:rPr lang="en-US" sz="2400" dirty="0">
                <a:solidFill>
                  <a:schemeClr val="bg1"/>
                </a:solidFill>
              </a:rPr>
              <a:t>To begin something, to be primarily responsible for a condition or action (especially murder)</a:t>
            </a:r>
          </a:p>
          <a:p>
            <a:pPr marL="514350" lvl="0" indent="-514350">
              <a:buFont typeface="+mj-lt"/>
              <a:buAutoNum type="arabicPeriod"/>
            </a:pPr>
            <a:r>
              <a:rPr lang="en-US" sz="2400" dirty="0">
                <a:solidFill>
                  <a:schemeClr val="bg1"/>
                </a:solidFill>
              </a:rPr>
              <a:t>To rule, to dominate</a:t>
            </a:r>
          </a:p>
          <a:p>
            <a:pPr marL="514350" lvl="0" indent="-514350">
              <a:buFont typeface="+mj-lt"/>
              <a:buAutoNum type="arabicPeriod"/>
            </a:pPr>
            <a:r>
              <a:rPr lang="en-US" sz="2400" dirty="0">
                <a:solidFill>
                  <a:schemeClr val="bg1"/>
                </a:solidFill>
              </a:rPr>
              <a:t>To usurp power or rights from another</a:t>
            </a:r>
          </a:p>
          <a:p>
            <a:pPr marL="514350" lvl="0" indent="-514350">
              <a:buFont typeface="+mj-lt"/>
              <a:buAutoNum type="arabicPeriod"/>
            </a:pPr>
            <a:r>
              <a:rPr lang="en-US" sz="2400" dirty="0">
                <a:solidFill>
                  <a:schemeClr val="bg1"/>
                </a:solidFill>
              </a:rPr>
              <a:t>To claim ownership, sovereignty, or authorship</a:t>
            </a:r>
          </a:p>
          <a:p>
            <a:pPr marL="0" lvl="1" indent="0">
              <a:buNone/>
            </a:pPr>
            <a:endParaRPr lang="en-US" i="1" dirty="0">
              <a:solidFill>
                <a:schemeClr val="bg1"/>
              </a:solidFill>
            </a:endParaRPr>
          </a:p>
          <a:p>
            <a:pPr marL="0" indent="0">
              <a:lnSpc>
                <a:spcPct val="80000"/>
              </a:lnSpc>
              <a:spcBef>
                <a:spcPts val="0"/>
              </a:spcBef>
              <a:buFont typeface="Arial" panose="020B0604020202020204" pitchFamily="34" charset="0"/>
              <a:buNone/>
            </a:pPr>
            <a:endParaRPr lang="en-US" sz="2400" dirty="0"/>
          </a:p>
        </p:txBody>
      </p:sp>
    </p:spTree>
    <p:extLst>
      <p:ext uri="{BB962C8B-B14F-4D97-AF65-F5344CB8AC3E}">
        <p14:creationId xmlns:p14="http://schemas.microsoft.com/office/powerpoint/2010/main" val="324289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25" y="8638"/>
            <a:ext cx="10325672" cy="6849362"/>
          </a:xfrm>
          <a:prstGeom prst="rect">
            <a:avLst/>
          </a:prstGeom>
          <a:solidFill>
            <a:srgbClr val="305696"/>
          </a:solidFill>
        </p:spPr>
      </p:pic>
      <p:sp>
        <p:nvSpPr>
          <p:cNvPr id="4" name="TextBox 3"/>
          <p:cNvSpPr txBox="1"/>
          <p:nvPr/>
        </p:nvSpPr>
        <p:spPr>
          <a:xfrm>
            <a:off x="1" y="-8614"/>
            <a:ext cx="9142618" cy="830997"/>
          </a:xfrm>
          <a:prstGeom prst="rect">
            <a:avLst/>
          </a:prstGeom>
          <a:solidFill>
            <a:srgbClr val="305696"/>
          </a:solidFill>
        </p:spPr>
        <p:txBody>
          <a:bodyPr wrap="square" rtlCol="0">
            <a:spAutoFit/>
          </a:bodyPr>
          <a:lstStyle/>
          <a:p>
            <a:pPr algn="ctr"/>
            <a:r>
              <a:rPr lang="en-US" sz="4800" b="1" spc="100" dirty="0">
                <a:solidFill>
                  <a:prstClr val="white"/>
                </a:solidFill>
              </a:rPr>
              <a:t>Puzzle Pieces in Archeology</a:t>
            </a:r>
          </a:p>
        </p:txBody>
      </p:sp>
      <p:sp>
        <p:nvSpPr>
          <p:cNvPr id="7" name="Rectangle 6"/>
          <p:cNvSpPr/>
          <p:nvPr/>
        </p:nvSpPr>
        <p:spPr>
          <a:xfrm>
            <a:off x="362323" y="1112816"/>
            <a:ext cx="8427995" cy="5460512"/>
          </a:xfrm>
          <a:prstGeom prst="rect">
            <a:avLst/>
          </a:prstGeom>
          <a:solidFill>
            <a:srgbClr val="305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a:extLst>
              <a:ext uri="{FF2B5EF4-FFF2-40B4-BE49-F238E27FC236}">
                <a16:creationId xmlns:a16="http://schemas.microsoft.com/office/drawing/2014/main" id="{5E1F4EAB-28E9-4825-ACB6-D54DF57B222B}"/>
              </a:ext>
            </a:extLst>
          </p:cNvPr>
          <p:cNvSpPr txBox="1">
            <a:spLocks/>
          </p:cNvSpPr>
          <p:nvPr/>
        </p:nvSpPr>
        <p:spPr>
          <a:xfrm>
            <a:off x="465840" y="1250834"/>
            <a:ext cx="8220960" cy="51930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prstClr val="white"/>
              </a:solidFill>
            </a:endParaRPr>
          </a:p>
          <a:p>
            <a:pPr marL="0" lvl="1" indent="0">
              <a:buFont typeface="Arial" panose="020B0604020202020204" pitchFamily="34" charset="0"/>
              <a:buNone/>
            </a:pPr>
            <a:endParaRPr lang="en-US" dirty="0">
              <a:solidFill>
                <a:prstClr val="white"/>
              </a:solidFill>
            </a:endParaRPr>
          </a:p>
          <a:p>
            <a:pPr marL="0" lvl="1" indent="0">
              <a:buFont typeface="Arial" panose="020B0604020202020204" pitchFamily="34" charset="0"/>
              <a:buNone/>
            </a:pPr>
            <a:endParaRPr lang="en-US" i="1" dirty="0">
              <a:solidFill>
                <a:prstClr val="white"/>
              </a:solidFill>
            </a:endParaRPr>
          </a:p>
          <a:p>
            <a:pPr marL="0" indent="0">
              <a:lnSpc>
                <a:spcPct val="80000"/>
              </a:lnSpc>
              <a:spcBef>
                <a:spcPts val="0"/>
              </a:spcBef>
              <a:buFont typeface="Arial" panose="020B0604020202020204" pitchFamily="34" charset="0"/>
              <a:buNone/>
            </a:pPr>
            <a:endParaRPr lang="en-US" sz="1100" dirty="0">
              <a:solidFill>
                <a:prstClr val="black"/>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532" t="22351" r="10087" b="13788"/>
          <a:stretch/>
        </p:blipFill>
        <p:spPr>
          <a:xfrm>
            <a:off x="2907084" y="1112818"/>
            <a:ext cx="3303917" cy="37956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323" y="1112816"/>
            <a:ext cx="3071538" cy="546051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3100" t="3572" r="12555" b="4662"/>
          <a:stretch/>
        </p:blipFill>
        <p:spPr>
          <a:xfrm>
            <a:off x="5724254" y="1112816"/>
            <a:ext cx="3066064" cy="5460512"/>
          </a:xfrm>
          <a:prstGeom prst="rect">
            <a:avLst/>
          </a:prstGeom>
        </p:spPr>
      </p:pic>
      <p:sp>
        <p:nvSpPr>
          <p:cNvPr id="9" name="TextBox 8"/>
          <p:cNvSpPr txBox="1"/>
          <p:nvPr/>
        </p:nvSpPr>
        <p:spPr>
          <a:xfrm>
            <a:off x="3438156" y="4925693"/>
            <a:ext cx="2286098" cy="1631216"/>
          </a:xfrm>
          <a:prstGeom prst="rect">
            <a:avLst/>
          </a:prstGeom>
          <a:noFill/>
        </p:spPr>
        <p:txBody>
          <a:bodyPr wrap="square" rtlCol="0">
            <a:spAutoFit/>
          </a:bodyPr>
          <a:lstStyle/>
          <a:p>
            <a:pPr algn="ctr"/>
            <a:r>
              <a:rPr lang="en-US" sz="2000" b="1" dirty="0">
                <a:solidFill>
                  <a:prstClr val="white"/>
                </a:solidFill>
              </a:rPr>
              <a:t>Artemis of Ephesus (left)</a:t>
            </a:r>
          </a:p>
          <a:p>
            <a:pPr algn="ctr"/>
            <a:r>
              <a:rPr lang="en-US" sz="2000" b="1" dirty="0">
                <a:solidFill>
                  <a:prstClr val="white"/>
                </a:solidFill>
              </a:rPr>
              <a:t>Cybele, Mountain Mother (above)</a:t>
            </a:r>
          </a:p>
          <a:p>
            <a:pPr algn="ctr"/>
            <a:r>
              <a:rPr lang="en-US" sz="2000" b="1" dirty="0">
                <a:solidFill>
                  <a:prstClr val="white"/>
                </a:solidFill>
              </a:rPr>
              <a:t>Egyptian Isis (right)</a:t>
            </a:r>
          </a:p>
        </p:txBody>
      </p:sp>
    </p:spTree>
    <p:extLst>
      <p:ext uri="{BB962C8B-B14F-4D97-AF65-F5344CB8AC3E}">
        <p14:creationId xmlns:p14="http://schemas.microsoft.com/office/powerpoint/2010/main" val="3253895110"/>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20344</TotalTime>
  <Words>759</Words>
  <Application>Microsoft Office PowerPoint</Application>
  <PresentationFormat>On-screen Show (4:3)</PresentationFormat>
  <Paragraphs>172</Paragraphs>
  <Slides>31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Calibri</vt:lpstr>
      <vt:lpstr>Calibri Light</vt:lpstr>
      <vt:lpstr>Tw Cen MT</vt:lpstr>
      <vt:lpstr>3_Office Theme</vt:lpstr>
      <vt:lpstr>1_Default Design</vt:lpstr>
      <vt:lpstr>1_Office Theme</vt:lpstr>
      <vt:lpstr>2_Office Theme</vt:lpstr>
      <vt:lpstr>PowerPoint Presentation</vt:lpstr>
      <vt:lpstr>PowerPoint Presentation</vt:lpstr>
      <vt:lpstr>Four Views on Women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282</cp:revision>
  <cp:lastPrinted>2018-07-22T19:51:09Z</cp:lastPrinted>
  <dcterms:created xsi:type="dcterms:W3CDTF">2018-04-05T21:46:16Z</dcterms:created>
  <dcterms:modified xsi:type="dcterms:W3CDTF">2018-09-17T14:54:43Z</dcterms:modified>
</cp:coreProperties>
</file>