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81" r:id="rId2"/>
    <p:sldMasterId id="2147483793" r:id="rId3"/>
    <p:sldMasterId id="2147483807" r:id="rId4"/>
    <p:sldMasterId id="2147483832" r:id="rId5"/>
    <p:sldMasterId id="2147483844" r:id="rId6"/>
  </p:sldMasterIdLst>
  <p:notesMasterIdLst>
    <p:notesMasterId r:id="rId59"/>
  </p:notesMasterIdLst>
  <p:sldIdLst>
    <p:sldId id="885" r:id="rId7"/>
    <p:sldId id="1132" r:id="rId8"/>
    <p:sldId id="1144" r:id="rId9"/>
    <p:sldId id="1148" r:id="rId10"/>
    <p:sldId id="1131" r:id="rId11"/>
    <p:sldId id="1137" r:id="rId12"/>
    <p:sldId id="1222" r:id="rId13"/>
    <p:sldId id="1139" r:id="rId14"/>
    <p:sldId id="1140" r:id="rId15"/>
    <p:sldId id="1224" r:id="rId16"/>
    <p:sldId id="1183" r:id="rId17"/>
    <p:sldId id="1185" r:id="rId18"/>
    <p:sldId id="1186" r:id="rId19"/>
    <p:sldId id="1187" r:id="rId20"/>
    <p:sldId id="1188" r:id="rId21"/>
    <p:sldId id="1189" r:id="rId22"/>
    <p:sldId id="1190" r:id="rId23"/>
    <p:sldId id="1191" r:id="rId24"/>
    <p:sldId id="1200" r:id="rId25"/>
    <p:sldId id="1201" r:id="rId26"/>
    <p:sldId id="1202" r:id="rId27"/>
    <p:sldId id="1203" r:id="rId28"/>
    <p:sldId id="1193" r:id="rId29"/>
    <p:sldId id="1205" r:id="rId30"/>
    <p:sldId id="1206" r:id="rId31"/>
    <p:sldId id="1204" r:id="rId32"/>
    <p:sldId id="1195" r:id="rId33"/>
    <p:sldId id="1196" r:id="rId34"/>
    <p:sldId id="1197" r:id="rId35"/>
    <p:sldId id="1198" r:id="rId36"/>
    <p:sldId id="1199" r:id="rId37"/>
    <p:sldId id="1194" r:id="rId38"/>
    <p:sldId id="1207" r:id="rId39"/>
    <p:sldId id="1211" r:id="rId40"/>
    <p:sldId id="1212" r:id="rId41"/>
    <p:sldId id="1216" r:id="rId42"/>
    <p:sldId id="1208" r:id="rId43"/>
    <p:sldId id="1209" r:id="rId44"/>
    <p:sldId id="1214" r:id="rId45"/>
    <p:sldId id="1213" r:id="rId46"/>
    <p:sldId id="1217" r:id="rId47"/>
    <p:sldId id="1218" r:id="rId48"/>
    <p:sldId id="1219" r:id="rId49"/>
    <p:sldId id="1220" r:id="rId50"/>
    <p:sldId id="1221" r:id="rId51"/>
    <p:sldId id="1225" r:id="rId52"/>
    <p:sldId id="1226" r:id="rId53"/>
    <p:sldId id="1227" r:id="rId54"/>
    <p:sldId id="1229" r:id="rId55"/>
    <p:sldId id="1228" r:id="rId56"/>
    <p:sldId id="1230" r:id="rId57"/>
    <p:sldId id="1231" r:id="rId58"/>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05696"/>
    <a:srgbClr val="7A002E"/>
    <a:srgbClr val="F1E8E0"/>
    <a:srgbClr val="413217"/>
    <a:srgbClr val="342F24"/>
    <a:srgbClr val="78492C"/>
    <a:srgbClr val="C8780E"/>
    <a:srgbClr val="B38939"/>
    <a:srgbClr val="854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53" autoAdjust="0"/>
    <p:restoredTop sz="94660"/>
  </p:normalViewPr>
  <p:slideViewPr>
    <p:cSldViewPr snapToGrid="0">
      <p:cViewPr varScale="1">
        <p:scale>
          <a:sx n="73" d="100"/>
          <a:sy n="73" d="100"/>
        </p:scale>
        <p:origin x="918" y="6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CB66E-DC3D-4441-B48A-21C426515D2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8127603-356B-406F-86D7-DA10FDA8AA76}">
      <dgm:prSet phldrT="[Text]"/>
      <dgm:spPr>
        <a:solidFill>
          <a:srgbClr val="305696">
            <a:alpha val="91000"/>
          </a:srgbClr>
        </a:solidFill>
      </dgm:spPr>
      <dgm:t>
        <a:bodyPr/>
        <a:lstStyle/>
        <a:p>
          <a:r>
            <a:rPr lang="en-US" b="1" dirty="0">
              <a:solidFill>
                <a:schemeClr val="bg1"/>
              </a:solidFill>
            </a:rPr>
            <a:t>Hard</a:t>
          </a:r>
        </a:p>
        <a:p>
          <a:r>
            <a:rPr lang="en-US" b="1" dirty="0">
              <a:solidFill>
                <a:schemeClr val="bg1"/>
              </a:solidFill>
            </a:rPr>
            <a:t>Patriarchy</a:t>
          </a:r>
        </a:p>
      </dgm:t>
    </dgm:pt>
    <dgm:pt modelId="{86247D92-8E1A-4128-8A04-6E6748190511}" type="parTrans" cxnId="{FCADECE3-600C-437E-940B-7EE2D5644F21}">
      <dgm:prSet/>
      <dgm:spPr/>
      <dgm:t>
        <a:bodyPr/>
        <a:lstStyle/>
        <a:p>
          <a:endParaRPr lang="en-US"/>
        </a:p>
      </dgm:t>
    </dgm:pt>
    <dgm:pt modelId="{FB350392-5795-4B6E-A8C3-9D457C3D81A8}" type="sibTrans" cxnId="{FCADECE3-600C-437E-940B-7EE2D5644F21}">
      <dgm:prSet/>
      <dgm:spPr/>
      <dgm:t>
        <a:bodyPr/>
        <a:lstStyle/>
        <a:p>
          <a:endParaRPr lang="en-US"/>
        </a:p>
      </dgm:t>
    </dgm:pt>
    <dgm:pt modelId="{B5A51714-4C41-4E09-9105-FF73C6618B0B}">
      <dgm:prSet phldrT="[Text]"/>
      <dgm:spPr>
        <a:solidFill>
          <a:srgbClr val="305696">
            <a:alpha val="91000"/>
          </a:srgbClr>
        </a:solidFill>
      </dgm:spPr>
      <dgm:t>
        <a:bodyPr/>
        <a:lstStyle/>
        <a:p>
          <a:r>
            <a:rPr lang="en-US" b="1" dirty="0">
              <a:solidFill>
                <a:schemeClr val="bg1"/>
              </a:solidFill>
            </a:rPr>
            <a:t>Soft Patriarchy</a:t>
          </a:r>
        </a:p>
      </dgm:t>
    </dgm:pt>
    <dgm:pt modelId="{1755B1D4-D86E-4F7C-88FA-3A3E4F7E13C5}" type="parTrans" cxnId="{95BA415A-70A8-42AF-9F64-1C4DB4F7EA92}">
      <dgm:prSet/>
      <dgm:spPr/>
      <dgm:t>
        <a:bodyPr/>
        <a:lstStyle/>
        <a:p>
          <a:endParaRPr lang="en-US"/>
        </a:p>
      </dgm:t>
    </dgm:pt>
    <dgm:pt modelId="{0FF5FBCA-BE62-4CCC-9551-55EDD233D98F}" type="sibTrans" cxnId="{95BA415A-70A8-42AF-9F64-1C4DB4F7EA92}">
      <dgm:prSet/>
      <dgm:spPr/>
      <dgm:t>
        <a:bodyPr/>
        <a:lstStyle/>
        <a:p>
          <a:endParaRPr lang="en-US"/>
        </a:p>
      </dgm:t>
    </dgm:pt>
    <dgm:pt modelId="{7F30C181-6A02-4A4F-8277-A3CFA38B60E4}">
      <dgm:prSet phldrT="[Text]"/>
      <dgm:spPr>
        <a:solidFill>
          <a:srgbClr val="305696">
            <a:alpha val="91000"/>
          </a:srgbClr>
        </a:solidFill>
      </dgm:spPr>
      <dgm:t>
        <a:bodyPr/>
        <a:lstStyle/>
        <a:p>
          <a:r>
            <a:rPr lang="en-US" b="1" dirty="0">
              <a:solidFill>
                <a:schemeClr val="bg1"/>
              </a:solidFill>
            </a:rPr>
            <a:t>Evangelical Egalitarianism</a:t>
          </a:r>
        </a:p>
      </dgm:t>
    </dgm:pt>
    <dgm:pt modelId="{0F99DB60-19F6-42BA-A757-9DDA45525453}" type="parTrans" cxnId="{7B999F68-6A58-47ED-923A-C37049091037}">
      <dgm:prSet/>
      <dgm:spPr/>
      <dgm:t>
        <a:bodyPr/>
        <a:lstStyle/>
        <a:p>
          <a:endParaRPr lang="en-US"/>
        </a:p>
      </dgm:t>
    </dgm:pt>
    <dgm:pt modelId="{E5F677B5-1541-46E5-B3CB-488288907117}" type="sibTrans" cxnId="{7B999F68-6A58-47ED-923A-C37049091037}">
      <dgm:prSet/>
      <dgm:spPr/>
      <dgm:t>
        <a:bodyPr/>
        <a:lstStyle/>
        <a:p>
          <a:endParaRPr lang="en-US"/>
        </a:p>
      </dgm:t>
    </dgm:pt>
    <dgm:pt modelId="{215D17B1-CD19-4417-930E-68A522AAF3C7}">
      <dgm:prSet phldrT="[Text]"/>
      <dgm:spPr>
        <a:solidFill>
          <a:srgbClr val="305696">
            <a:alpha val="91000"/>
          </a:srgbClr>
        </a:solidFill>
      </dgm:spPr>
      <dgm:t>
        <a:bodyPr/>
        <a:lstStyle/>
        <a:p>
          <a:r>
            <a:rPr lang="en-US" b="1" dirty="0">
              <a:solidFill>
                <a:schemeClr val="bg1"/>
              </a:solidFill>
            </a:rPr>
            <a:t>Secular Egalitarianism</a:t>
          </a:r>
        </a:p>
      </dgm:t>
    </dgm:pt>
    <dgm:pt modelId="{F9E9E846-9159-4261-917A-8E29EFC1B1A1}" type="parTrans" cxnId="{D10AB13E-6BC1-44F7-AC4B-AC445DC96568}">
      <dgm:prSet/>
      <dgm:spPr/>
      <dgm:t>
        <a:bodyPr/>
        <a:lstStyle/>
        <a:p>
          <a:endParaRPr lang="en-US"/>
        </a:p>
      </dgm:t>
    </dgm:pt>
    <dgm:pt modelId="{B4CC89D4-E5CE-4522-80C0-1945AFECD31C}" type="sibTrans" cxnId="{D10AB13E-6BC1-44F7-AC4B-AC445DC96568}">
      <dgm:prSet/>
      <dgm:spPr/>
      <dgm:t>
        <a:bodyPr/>
        <a:lstStyle/>
        <a:p>
          <a:endParaRPr lang="en-US"/>
        </a:p>
      </dgm:t>
    </dgm:pt>
    <dgm:pt modelId="{78322BCA-4660-4BDA-9397-6B9A6A80591C}" type="pres">
      <dgm:prSet presAssocID="{49BCB66E-DC3D-4441-B48A-21C426515D29}" presName="Name0" presStyleCnt="0">
        <dgm:presLayoutVars>
          <dgm:dir/>
          <dgm:resizeHandles val="exact"/>
        </dgm:presLayoutVars>
      </dgm:prSet>
      <dgm:spPr/>
    </dgm:pt>
    <dgm:pt modelId="{4881FADB-9B0C-44EE-8A61-66D9AA57E73D}" type="pres">
      <dgm:prSet presAssocID="{D8127603-356B-406F-86D7-DA10FDA8AA76}" presName="Name5" presStyleLbl="vennNode1" presStyleIdx="0" presStyleCnt="4">
        <dgm:presLayoutVars>
          <dgm:bulletEnabled val="1"/>
        </dgm:presLayoutVars>
      </dgm:prSet>
      <dgm:spPr/>
    </dgm:pt>
    <dgm:pt modelId="{E0BAE922-6549-4D1D-9D84-E7E7B6A31DC2}" type="pres">
      <dgm:prSet presAssocID="{FB350392-5795-4B6E-A8C3-9D457C3D81A8}" presName="space" presStyleCnt="0"/>
      <dgm:spPr/>
    </dgm:pt>
    <dgm:pt modelId="{C9ABF492-5819-48BF-AB00-8A438797B728}" type="pres">
      <dgm:prSet presAssocID="{B5A51714-4C41-4E09-9105-FF73C6618B0B}" presName="Name5" presStyleLbl="vennNode1" presStyleIdx="1" presStyleCnt="4">
        <dgm:presLayoutVars>
          <dgm:bulletEnabled val="1"/>
        </dgm:presLayoutVars>
      </dgm:prSet>
      <dgm:spPr/>
    </dgm:pt>
    <dgm:pt modelId="{182EE1D6-357C-4B0E-BFE1-6E1615ABA4F8}" type="pres">
      <dgm:prSet presAssocID="{0FF5FBCA-BE62-4CCC-9551-55EDD233D98F}" presName="space" presStyleCnt="0"/>
      <dgm:spPr/>
    </dgm:pt>
    <dgm:pt modelId="{21490811-D8E4-4E27-BEC2-53F4DACBB43D}" type="pres">
      <dgm:prSet presAssocID="{7F30C181-6A02-4A4F-8277-A3CFA38B60E4}" presName="Name5" presStyleLbl="vennNode1" presStyleIdx="2" presStyleCnt="4">
        <dgm:presLayoutVars>
          <dgm:bulletEnabled val="1"/>
        </dgm:presLayoutVars>
      </dgm:prSet>
      <dgm:spPr/>
    </dgm:pt>
    <dgm:pt modelId="{191387A8-055C-4C13-B22F-6CF6A96814D2}" type="pres">
      <dgm:prSet presAssocID="{E5F677B5-1541-46E5-B3CB-488288907117}" presName="space" presStyleCnt="0"/>
      <dgm:spPr/>
    </dgm:pt>
    <dgm:pt modelId="{F959D97F-5891-4513-9023-AD43DF3FADB2}" type="pres">
      <dgm:prSet presAssocID="{215D17B1-CD19-4417-930E-68A522AAF3C7}" presName="Name5" presStyleLbl="vennNode1" presStyleIdx="3" presStyleCnt="4">
        <dgm:presLayoutVars>
          <dgm:bulletEnabled val="1"/>
        </dgm:presLayoutVars>
      </dgm:prSet>
      <dgm:spPr/>
    </dgm:pt>
  </dgm:ptLst>
  <dgm:cxnLst>
    <dgm:cxn modelId="{ADC9300C-67A9-4A17-AA38-505D17ECADF8}" type="presOf" srcId="{D8127603-356B-406F-86D7-DA10FDA8AA76}" destId="{4881FADB-9B0C-44EE-8A61-66D9AA57E73D}" srcOrd="0" destOrd="0" presId="urn:microsoft.com/office/officeart/2005/8/layout/venn3"/>
    <dgm:cxn modelId="{D10AB13E-6BC1-44F7-AC4B-AC445DC96568}" srcId="{49BCB66E-DC3D-4441-B48A-21C426515D29}" destId="{215D17B1-CD19-4417-930E-68A522AAF3C7}" srcOrd="3" destOrd="0" parTransId="{F9E9E846-9159-4261-917A-8E29EFC1B1A1}" sibTransId="{B4CC89D4-E5CE-4522-80C0-1945AFECD31C}"/>
    <dgm:cxn modelId="{22817063-79A9-4860-BB7D-86117F5EF360}" type="presOf" srcId="{B5A51714-4C41-4E09-9105-FF73C6618B0B}" destId="{C9ABF492-5819-48BF-AB00-8A438797B728}" srcOrd="0" destOrd="0" presId="urn:microsoft.com/office/officeart/2005/8/layout/venn3"/>
    <dgm:cxn modelId="{7B999F68-6A58-47ED-923A-C37049091037}" srcId="{49BCB66E-DC3D-4441-B48A-21C426515D29}" destId="{7F30C181-6A02-4A4F-8277-A3CFA38B60E4}" srcOrd="2" destOrd="0" parTransId="{0F99DB60-19F6-42BA-A757-9DDA45525453}" sibTransId="{E5F677B5-1541-46E5-B3CB-488288907117}"/>
    <dgm:cxn modelId="{8ABB2252-ADEC-4D04-8339-7511C900E195}" type="presOf" srcId="{215D17B1-CD19-4417-930E-68A522AAF3C7}" destId="{F959D97F-5891-4513-9023-AD43DF3FADB2}" srcOrd="0" destOrd="0" presId="urn:microsoft.com/office/officeart/2005/8/layout/venn3"/>
    <dgm:cxn modelId="{95BA415A-70A8-42AF-9F64-1C4DB4F7EA92}" srcId="{49BCB66E-DC3D-4441-B48A-21C426515D29}" destId="{B5A51714-4C41-4E09-9105-FF73C6618B0B}" srcOrd="1" destOrd="0" parTransId="{1755B1D4-D86E-4F7C-88FA-3A3E4F7E13C5}" sibTransId="{0FF5FBCA-BE62-4CCC-9551-55EDD233D98F}"/>
    <dgm:cxn modelId="{54A6AFB9-A4DA-44D4-A192-3D664FBADAC4}" type="presOf" srcId="{7F30C181-6A02-4A4F-8277-A3CFA38B60E4}" destId="{21490811-D8E4-4E27-BEC2-53F4DACBB43D}" srcOrd="0" destOrd="0" presId="urn:microsoft.com/office/officeart/2005/8/layout/venn3"/>
    <dgm:cxn modelId="{FCADECE3-600C-437E-940B-7EE2D5644F21}" srcId="{49BCB66E-DC3D-4441-B48A-21C426515D29}" destId="{D8127603-356B-406F-86D7-DA10FDA8AA76}" srcOrd="0" destOrd="0" parTransId="{86247D92-8E1A-4128-8A04-6E6748190511}" sibTransId="{FB350392-5795-4B6E-A8C3-9D457C3D81A8}"/>
    <dgm:cxn modelId="{FB89B8E5-AB9A-43AB-B425-78089791B92E}" type="presOf" srcId="{49BCB66E-DC3D-4441-B48A-21C426515D29}" destId="{78322BCA-4660-4BDA-9397-6B9A6A80591C}" srcOrd="0" destOrd="0" presId="urn:microsoft.com/office/officeart/2005/8/layout/venn3"/>
    <dgm:cxn modelId="{56C9EF62-121C-43A5-A796-572628E288FD}" type="presParOf" srcId="{78322BCA-4660-4BDA-9397-6B9A6A80591C}" destId="{4881FADB-9B0C-44EE-8A61-66D9AA57E73D}" srcOrd="0" destOrd="0" presId="urn:microsoft.com/office/officeart/2005/8/layout/venn3"/>
    <dgm:cxn modelId="{F5AE9A20-D54C-4F81-B05C-D7BD55036092}" type="presParOf" srcId="{78322BCA-4660-4BDA-9397-6B9A6A80591C}" destId="{E0BAE922-6549-4D1D-9D84-E7E7B6A31DC2}" srcOrd="1" destOrd="0" presId="urn:microsoft.com/office/officeart/2005/8/layout/venn3"/>
    <dgm:cxn modelId="{FEEC0BAF-31AC-4084-A77E-A9B9A1DB7B47}" type="presParOf" srcId="{78322BCA-4660-4BDA-9397-6B9A6A80591C}" destId="{C9ABF492-5819-48BF-AB00-8A438797B728}" srcOrd="2" destOrd="0" presId="urn:microsoft.com/office/officeart/2005/8/layout/venn3"/>
    <dgm:cxn modelId="{7DC5E1CC-59D5-491B-83E7-659067F49481}" type="presParOf" srcId="{78322BCA-4660-4BDA-9397-6B9A6A80591C}" destId="{182EE1D6-357C-4B0E-BFE1-6E1615ABA4F8}" srcOrd="3" destOrd="0" presId="urn:microsoft.com/office/officeart/2005/8/layout/venn3"/>
    <dgm:cxn modelId="{129CDBBF-602F-4662-8524-748FB98BD264}" type="presParOf" srcId="{78322BCA-4660-4BDA-9397-6B9A6A80591C}" destId="{21490811-D8E4-4E27-BEC2-53F4DACBB43D}" srcOrd="4" destOrd="0" presId="urn:microsoft.com/office/officeart/2005/8/layout/venn3"/>
    <dgm:cxn modelId="{2DA55372-EA79-464D-A7C3-29826268596B}" type="presParOf" srcId="{78322BCA-4660-4BDA-9397-6B9A6A80591C}" destId="{191387A8-055C-4C13-B22F-6CF6A96814D2}" srcOrd="5" destOrd="0" presId="urn:microsoft.com/office/officeart/2005/8/layout/venn3"/>
    <dgm:cxn modelId="{1B1DEF9C-10AD-46CA-B7C4-E0599E03A521}" type="presParOf" srcId="{78322BCA-4660-4BDA-9397-6B9A6A80591C}" destId="{F959D97F-5891-4513-9023-AD43DF3FADB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1FADB-9B0C-44EE-8A61-66D9AA57E73D}">
      <dsp:nvSpPr>
        <dsp:cNvPr id="0" name=""/>
        <dsp:cNvSpPr/>
      </dsp:nvSpPr>
      <dsp:spPr>
        <a:xfrm>
          <a:off x="2984" y="1370956"/>
          <a:ext cx="2994658" cy="2994658"/>
        </a:xfrm>
        <a:prstGeom prst="ellipse">
          <a:avLst/>
        </a:prstGeom>
        <a:solidFill>
          <a:srgbClr val="305696">
            <a:alpha val="9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4806" tIns="30480" rIns="164806"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Hard</a:t>
          </a:r>
        </a:p>
        <a:p>
          <a:pPr marL="0" lvl="0" indent="0" algn="ctr" defTabSz="1066800">
            <a:lnSpc>
              <a:spcPct val="90000"/>
            </a:lnSpc>
            <a:spcBef>
              <a:spcPct val="0"/>
            </a:spcBef>
            <a:spcAft>
              <a:spcPct val="35000"/>
            </a:spcAft>
            <a:buNone/>
          </a:pPr>
          <a:r>
            <a:rPr lang="en-US" sz="2400" b="1" kern="1200" dirty="0">
              <a:solidFill>
                <a:schemeClr val="bg1"/>
              </a:solidFill>
            </a:rPr>
            <a:t>Patriarchy</a:t>
          </a:r>
        </a:p>
      </dsp:txBody>
      <dsp:txXfrm>
        <a:off x="441542" y="1809514"/>
        <a:ext cx="2117542" cy="2117542"/>
      </dsp:txXfrm>
    </dsp:sp>
    <dsp:sp modelId="{C9ABF492-5819-48BF-AB00-8A438797B728}">
      <dsp:nvSpPr>
        <dsp:cNvPr id="0" name=""/>
        <dsp:cNvSpPr/>
      </dsp:nvSpPr>
      <dsp:spPr>
        <a:xfrm>
          <a:off x="2398711" y="1370956"/>
          <a:ext cx="2994658" cy="2994658"/>
        </a:xfrm>
        <a:prstGeom prst="ellipse">
          <a:avLst/>
        </a:prstGeom>
        <a:solidFill>
          <a:srgbClr val="305696">
            <a:alpha val="9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4806" tIns="30480" rIns="164806"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Soft Patriarchy</a:t>
          </a:r>
        </a:p>
      </dsp:txBody>
      <dsp:txXfrm>
        <a:off x="2837269" y="1809514"/>
        <a:ext cx="2117542" cy="2117542"/>
      </dsp:txXfrm>
    </dsp:sp>
    <dsp:sp modelId="{21490811-D8E4-4E27-BEC2-53F4DACBB43D}">
      <dsp:nvSpPr>
        <dsp:cNvPr id="0" name=""/>
        <dsp:cNvSpPr/>
      </dsp:nvSpPr>
      <dsp:spPr>
        <a:xfrm>
          <a:off x="4794438" y="1370956"/>
          <a:ext cx="2994658" cy="2994658"/>
        </a:xfrm>
        <a:prstGeom prst="ellipse">
          <a:avLst/>
        </a:prstGeom>
        <a:solidFill>
          <a:srgbClr val="305696">
            <a:alpha val="9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4806" tIns="30480" rIns="164806"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Evangelical Egalitarianism</a:t>
          </a:r>
        </a:p>
      </dsp:txBody>
      <dsp:txXfrm>
        <a:off x="5232996" y="1809514"/>
        <a:ext cx="2117542" cy="2117542"/>
      </dsp:txXfrm>
    </dsp:sp>
    <dsp:sp modelId="{F959D97F-5891-4513-9023-AD43DF3FADB2}">
      <dsp:nvSpPr>
        <dsp:cNvPr id="0" name=""/>
        <dsp:cNvSpPr/>
      </dsp:nvSpPr>
      <dsp:spPr>
        <a:xfrm>
          <a:off x="7190165" y="1370956"/>
          <a:ext cx="2994658" cy="2994658"/>
        </a:xfrm>
        <a:prstGeom prst="ellipse">
          <a:avLst/>
        </a:prstGeom>
        <a:solidFill>
          <a:srgbClr val="305696">
            <a:alpha val="9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4806" tIns="30480" rIns="164806"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Secular Egalitarianism</a:t>
          </a:r>
        </a:p>
      </dsp:txBody>
      <dsp:txXfrm>
        <a:off x="7628723" y="1809514"/>
        <a:ext cx="2117542" cy="211754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t>9/16/2018</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13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37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027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124545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943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26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935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17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28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98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DCFE2-C9D0-4AE0-B544-5325F537659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9" name="Rectangle 8">
            <a:extLst>
              <a:ext uri="{FF2B5EF4-FFF2-40B4-BE49-F238E27FC236}">
                <a16:creationId xmlns:a16="http://schemas.microsoft.com/office/drawing/2014/main" id="{27FD6E0A-F623-4264-A47E-1AFC0B5F0227}"/>
              </a:ext>
            </a:extLst>
          </p:cNvPr>
          <p:cNvSpPr/>
          <p:nvPr userDrawn="1"/>
        </p:nvSpPr>
        <p:spPr>
          <a:xfrm>
            <a:off x="-205099" y="171691"/>
            <a:ext cx="9460889" cy="107698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8F3D58B6-739D-4C03-BE4D-B8B8A79C0591}"/>
              </a:ext>
            </a:extLst>
          </p:cNvPr>
          <p:cNvSpPr>
            <a:spLocks noGrp="1"/>
          </p:cNvSpPr>
          <p:nvPr>
            <p:ph type="title"/>
          </p:nvPr>
        </p:nvSpPr>
        <p:spPr>
          <a:xfrm>
            <a:off x="202224" y="67009"/>
            <a:ext cx="8830682" cy="1325563"/>
          </a:xfrm>
        </p:spPr>
        <p:txBody>
          <a:bodyPr/>
          <a:lstStyle>
            <a:lvl1pPr>
              <a:defRPr b="0" cap="all" baseline="0">
                <a:solidFill>
                  <a:schemeClr val="bg1"/>
                </a:solidFill>
                <a:latin typeface="Tw Cen MT" panose="020B0602020104020603"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99FFF2D-EBEC-4901-B3D4-3F5223EA7DFB}"/>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7622F7B-EE07-4788-B5A8-B42B48121635}"/>
              </a:ext>
            </a:extLst>
          </p:cNvPr>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789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103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4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908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70776798"/>
      </p:ext>
    </p:extLst>
  </p:cSld>
  <p:clrMapOvr>
    <a:masterClrMapping/>
  </p:clrMapOvr>
  <p:transition advClick="0" advTm="20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42800"/>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4331261"/>
      </p:ext>
    </p:extLst>
  </p:cSld>
  <p:clrMapOvr>
    <a:masterClrMapping/>
  </p:clrMapOvr>
  <p:transition advClick="0" advTm="20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016438"/>
      </p:ext>
    </p:extLst>
  </p:cSld>
  <p:clrMapOvr>
    <a:masterClrMapping/>
  </p:clrMapOvr>
  <p:transition advClick="0" advTm="20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8002095"/>
      </p:ext>
    </p:extLst>
  </p:cSld>
  <p:clrMapOvr>
    <a:masterClrMapping/>
  </p:clrMapOvr>
  <p:transition advClick="0" advTm="20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998297"/>
      </p:ext>
    </p:extLst>
  </p:cSld>
  <p:clrMapOvr>
    <a:masterClrMapping/>
  </p:clrMapOvr>
  <p:transition advClick="0" advTm="20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019989"/>
      </p:ext>
    </p:extLst>
  </p:cSld>
  <p:clrMapOvr>
    <a:masterClrMapping/>
  </p:clrMapOvr>
  <p:transition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372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3288664"/>
      </p:ext>
    </p:extLst>
  </p:cSld>
  <p:clrMapOvr>
    <a:masterClrMapping/>
  </p:clrMapOvr>
  <p:transition advClick="0" advTm="20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7685426"/>
      </p:ext>
    </p:extLst>
  </p:cSld>
  <p:clrMapOvr>
    <a:masterClrMapping/>
  </p:clrMapOvr>
  <p:transition advClick="0" advTm="20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565566"/>
      </p:ext>
    </p:extLst>
  </p:cSld>
  <p:clrMapOvr>
    <a:masterClrMapping/>
  </p:clrMapOvr>
  <p:transition advClick="0" advTm="20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6757115"/>
      </p:ext>
    </p:extLst>
  </p:cSld>
  <p:clrMapOvr>
    <a:masterClrMapping/>
  </p:clrMapOvr>
  <p:transition advClick="0" advTm="20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2104079"/>
      </p:ext>
    </p:extLst>
  </p:cSld>
  <p:clrMapOvr>
    <a:masterClrMapping/>
  </p:clrMapOvr>
  <p:transition advClick="0" advTm="20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522551"/>
      </p:ext>
    </p:extLst>
  </p:cSld>
  <p:clrMapOvr>
    <a:masterClrMapping/>
  </p:clrMapOvr>
  <p:transition advClick="0" advTm="20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272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10" name="Rectangle 9">
            <a:extLst>
              <a:ext uri="{FF2B5EF4-FFF2-40B4-BE49-F238E27FC236}">
                <a16:creationId xmlns:a16="http://schemas.microsoft.com/office/drawing/2014/main" id="{F8E24EE3-F3B6-47DE-8ACD-77BE788A9E84}"/>
              </a:ext>
            </a:extLst>
          </p:cNvPr>
          <p:cNvSpPr/>
          <p:nvPr userDrawn="1"/>
        </p:nvSpPr>
        <p:spPr>
          <a:xfrm>
            <a:off x="-205099" y="171691"/>
            <a:ext cx="9460889" cy="107698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2224" y="67009"/>
            <a:ext cx="8830682" cy="1325563"/>
          </a:xfrm>
        </p:spPr>
        <p:txBody>
          <a:bodyPr>
            <a:noAutofit/>
          </a:bodyPr>
          <a:lstStyle>
            <a:lvl1pPr>
              <a:defRPr sz="5500" b="0" cap="all" baseline="0">
                <a:solidFill>
                  <a:schemeClr val="bg1"/>
                </a:solidFill>
                <a:effectLst/>
                <a:latin typeface="Tw Cen MT" panose="020B0602020104020603" pitchFamily="34" charset="0"/>
              </a:defRPr>
            </a:lvl1pPr>
          </a:lstStyle>
          <a:p>
            <a:r>
              <a:rPr lang="en-US" dirty="0"/>
              <a:t>Click to edit Master title</a:t>
            </a:r>
          </a:p>
        </p:txBody>
      </p:sp>
      <p:sp>
        <p:nvSpPr>
          <p:cNvPr id="9" name="Rectangle 8">
            <a:extLst>
              <a:ext uri="{FF2B5EF4-FFF2-40B4-BE49-F238E27FC236}">
                <a16:creationId xmlns:a16="http://schemas.microsoft.com/office/drawing/2014/main" id="{F9526E21-7597-4FAF-8C0F-D966064266FF}"/>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Tree>
    <p:extLst>
      <p:ext uri="{BB962C8B-B14F-4D97-AF65-F5344CB8AC3E}">
        <p14:creationId xmlns:p14="http://schemas.microsoft.com/office/powerpoint/2010/main" val="855826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102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5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683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191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571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575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47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88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078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015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4968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509128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7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499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991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672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975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87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25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5923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0992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4622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907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10" name="Rectangle 9">
            <a:extLst>
              <a:ext uri="{FF2B5EF4-FFF2-40B4-BE49-F238E27FC236}">
                <a16:creationId xmlns:a16="http://schemas.microsoft.com/office/drawing/2014/main" id="{F8E24EE3-F3B6-47DE-8ACD-77BE788A9E84}"/>
              </a:ext>
            </a:extLst>
          </p:cNvPr>
          <p:cNvSpPr/>
          <p:nvPr userDrawn="1"/>
        </p:nvSpPr>
        <p:spPr>
          <a:xfrm>
            <a:off x="-205099" y="171691"/>
            <a:ext cx="9460889" cy="107698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2224" y="67009"/>
            <a:ext cx="8830682" cy="1325563"/>
          </a:xfrm>
        </p:spPr>
        <p:txBody>
          <a:bodyPr>
            <a:noAutofit/>
          </a:bodyPr>
          <a:lstStyle>
            <a:lvl1pPr>
              <a:defRPr sz="5500" b="0" cap="all" baseline="0">
                <a:solidFill>
                  <a:schemeClr val="bg1"/>
                </a:solidFill>
                <a:effectLst/>
                <a:latin typeface="Tw Cen MT" panose="020B0602020104020603" pitchFamily="34" charset="0"/>
              </a:defRPr>
            </a:lvl1pPr>
          </a:lstStyle>
          <a:p>
            <a:r>
              <a:rPr lang="en-US" dirty="0"/>
              <a:t>Click to edit Master title</a:t>
            </a:r>
          </a:p>
        </p:txBody>
      </p:sp>
      <p:sp>
        <p:nvSpPr>
          <p:cNvPr id="9" name="Rectangle 8">
            <a:extLst>
              <a:ext uri="{FF2B5EF4-FFF2-40B4-BE49-F238E27FC236}">
                <a16:creationId xmlns:a16="http://schemas.microsoft.com/office/drawing/2014/main" id="{F9526E21-7597-4FAF-8C0F-D966064266FF}"/>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Tree>
    <p:extLst>
      <p:ext uri="{BB962C8B-B14F-4D97-AF65-F5344CB8AC3E}">
        <p14:creationId xmlns:p14="http://schemas.microsoft.com/office/powerpoint/2010/main" val="390129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99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447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227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728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9804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587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26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745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658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16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42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14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9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2424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18279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t="-21000" b="-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25654239"/>
      </p:ext>
    </p:extLst>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4189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5423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9/16/2018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46355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3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Tree>
    <p:extLst>
      <p:ext uri="{BB962C8B-B14F-4D97-AF65-F5344CB8AC3E}">
        <p14:creationId xmlns:p14="http://schemas.microsoft.com/office/powerpoint/2010/main" val="68630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140015"/>
            <a:ext cx="8960482" cy="1325563"/>
          </a:xfrm>
        </p:spPr>
        <p:txBody>
          <a:bodyPr>
            <a:normAutofit/>
          </a:bodyPr>
          <a:lstStyle/>
          <a:p>
            <a:r>
              <a:rPr lang="en-US" sz="5000" spc="600" dirty="0">
                <a:solidFill>
                  <a:prstClr val="white"/>
                </a:solidFill>
              </a:rPr>
              <a:t>Four Views on Women</a:t>
            </a:r>
            <a:r>
              <a:rPr lang="en-US" sz="4800" spc="600" dirty="0">
                <a:solidFill>
                  <a:prstClr val="white"/>
                </a:solidFill>
              </a:rPr>
              <a:t> </a:t>
            </a:r>
            <a:endParaRPr lang="en-US" sz="3600" spc="200" dirty="0">
              <a:solidFill>
                <a:prstClr val="white"/>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3778022"/>
              </p:ext>
            </p:extLst>
          </p:nvPr>
        </p:nvGraphicFramePr>
        <p:xfrm>
          <a:off x="-586592" y="776388"/>
          <a:ext cx="10187809" cy="5736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2902" y="612495"/>
            <a:ext cx="9213011" cy="646331"/>
          </a:xfrm>
          <a:prstGeom prst="rect">
            <a:avLst/>
          </a:prstGeom>
          <a:noFill/>
        </p:spPr>
        <p:txBody>
          <a:bodyPr wrap="square" rtlCol="0">
            <a:spAutoFit/>
          </a:bodyPr>
          <a:lstStyle/>
          <a:p>
            <a:r>
              <a:rPr lang="en-US" sz="3600" spc="400" dirty="0">
                <a:solidFill>
                  <a:prstClr val="white"/>
                </a:solidFill>
              </a:rPr>
              <a:t>in the home, church, and society</a:t>
            </a:r>
            <a:endParaRPr lang="en-US" sz="3600" spc="400" dirty="0"/>
          </a:p>
        </p:txBody>
      </p:sp>
      <p:cxnSp>
        <p:nvCxnSpPr>
          <p:cNvPr id="10" name="Straight Arrow Connector 9"/>
          <p:cNvCxnSpPr/>
          <p:nvPr/>
        </p:nvCxnSpPr>
        <p:spPr>
          <a:xfrm>
            <a:off x="86264" y="5840068"/>
            <a:ext cx="8980098" cy="42231"/>
          </a:xfrm>
          <a:prstGeom prst="straightConnector1">
            <a:avLst/>
          </a:prstGeom>
          <a:ln w="571500">
            <a:solidFill>
              <a:srgbClr val="30569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0866" y="5581286"/>
            <a:ext cx="7772417" cy="584775"/>
          </a:xfrm>
          <a:prstGeom prst="rect">
            <a:avLst/>
          </a:prstGeom>
          <a:noFill/>
        </p:spPr>
        <p:txBody>
          <a:bodyPr wrap="square" rtlCol="0">
            <a:spAutoFit/>
          </a:bodyPr>
          <a:lstStyle/>
          <a:p>
            <a:r>
              <a:rPr lang="en-US" sz="3200" b="1" dirty="0">
                <a:solidFill>
                  <a:schemeClr val="bg1"/>
                </a:solidFill>
              </a:rPr>
              <a:t>Complementarian                              Egalitarian</a:t>
            </a:r>
          </a:p>
        </p:txBody>
      </p:sp>
      <p:sp>
        <p:nvSpPr>
          <p:cNvPr id="16" name="TextBox 15"/>
          <p:cNvSpPr txBox="1"/>
          <p:nvPr/>
        </p:nvSpPr>
        <p:spPr>
          <a:xfrm>
            <a:off x="232901" y="1414722"/>
            <a:ext cx="8643679" cy="1138773"/>
          </a:xfrm>
          <a:prstGeom prst="rect">
            <a:avLst/>
          </a:prstGeom>
          <a:noFill/>
        </p:spPr>
        <p:txBody>
          <a:bodyPr wrap="square" rtlCol="0">
            <a:spAutoFit/>
          </a:bodyPr>
          <a:lstStyle/>
          <a:p>
            <a:r>
              <a:rPr lang="en-US" sz="2200" dirty="0"/>
              <a:t>From </a:t>
            </a:r>
            <a:r>
              <a:rPr lang="en-US" sz="2200" i="1" dirty="0"/>
              <a:t>Slaves, Women, &amp; Homosexuals: Exploring the Hermeneutics of Cultural Analysis</a:t>
            </a:r>
            <a:r>
              <a:rPr lang="en-US" sz="2200" dirty="0"/>
              <a:t> by William J. Webb (pp. 26-28)</a:t>
            </a:r>
          </a:p>
          <a:p>
            <a:endParaRPr lang="en-US" sz="2400" dirty="0"/>
          </a:p>
        </p:txBody>
      </p:sp>
    </p:spTree>
    <p:extLst>
      <p:ext uri="{BB962C8B-B14F-4D97-AF65-F5344CB8AC3E}">
        <p14:creationId xmlns:p14="http://schemas.microsoft.com/office/powerpoint/2010/main" val="181940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07" y="0"/>
            <a:ext cx="10338694" cy="6858000"/>
          </a:xfrm>
          <a:prstGeom prst="rect">
            <a:avLst/>
          </a:prstGeom>
        </p:spPr>
      </p:pic>
    </p:spTree>
    <p:extLst>
      <p:ext uri="{BB962C8B-B14F-4D97-AF65-F5344CB8AC3E}">
        <p14:creationId xmlns:p14="http://schemas.microsoft.com/office/powerpoint/2010/main" val="1097549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07" y="0"/>
            <a:ext cx="10338694" cy="6858000"/>
          </a:xfrm>
          <a:prstGeom prst="rect">
            <a:avLst/>
          </a:prstGeom>
        </p:spPr>
      </p:pic>
      <p:sp>
        <p:nvSpPr>
          <p:cNvPr id="3" name="TextBox 2"/>
          <p:cNvSpPr txBox="1"/>
          <p:nvPr/>
        </p:nvSpPr>
        <p:spPr>
          <a:xfrm rot="20254167">
            <a:off x="5198087" y="3596847"/>
            <a:ext cx="1666838" cy="492443"/>
          </a:xfrm>
          <a:prstGeom prst="rect">
            <a:avLst/>
          </a:prstGeom>
          <a:noFill/>
        </p:spPr>
        <p:txBody>
          <a:bodyPr wrap="square" rtlCol="0">
            <a:spAutoFit/>
          </a:bodyPr>
          <a:lstStyle/>
          <a:p>
            <a:pPr algn="ctr"/>
            <a:r>
              <a:rPr lang="en-US" sz="2600" b="1" dirty="0">
                <a:solidFill>
                  <a:srgbClr val="305696"/>
                </a:solidFill>
              </a:rPr>
              <a:t>Word</a:t>
            </a:r>
          </a:p>
        </p:txBody>
      </p:sp>
      <p:sp>
        <p:nvSpPr>
          <p:cNvPr id="4" name="TextBox 3"/>
          <p:cNvSpPr txBox="1"/>
          <p:nvPr/>
        </p:nvSpPr>
        <p:spPr>
          <a:xfrm rot="20254167">
            <a:off x="4178507" y="1805729"/>
            <a:ext cx="1666838" cy="492443"/>
          </a:xfrm>
          <a:prstGeom prst="rect">
            <a:avLst/>
          </a:prstGeom>
          <a:noFill/>
        </p:spPr>
        <p:txBody>
          <a:bodyPr wrap="square" rtlCol="0">
            <a:spAutoFit/>
          </a:bodyPr>
          <a:lstStyle/>
          <a:p>
            <a:pPr algn="ctr"/>
            <a:r>
              <a:rPr lang="en-US" sz="2600" b="1" dirty="0">
                <a:solidFill>
                  <a:srgbClr val="305696"/>
                </a:solidFill>
              </a:rPr>
              <a:t>Phrase</a:t>
            </a:r>
          </a:p>
        </p:txBody>
      </p:sp>
      <p:sp>
        <p:nvSpPr>
          <p:cNvPr id="5" name="TextBox 4"/>
          <p:cNvSpPr txBox="1"/>
          <p:nvPr/>
        </p:nvSpPr>
        <p:spPr>
          <a:xfrm rot="20254167">
            <a:off x="4333773" y="5888179"/>
            <a:ext cx="1666838" cy="492443"/>
          </a:xfrm>
          <a:prstGeom prst="rect">
            <a:avLst/>
          </a:prstGeom>
          <a:noFill/>
        </p:spPr>
        <p:txBody>
          <a:bodyPr wrap="square" rtlCol="0">
            <a:spAutoFit/>
          </a:bodyPr>
          <a:lstStyle/>
          <a:p>
            <a:pPr algn="ctr"/>
            <a:r>
              <a:rPr lang="en-US" sz="2600" b="1" dirty="0">
                <a:solidFill>
                  <a:srgbClr val="305696"/>
                </a:solidFill>
              </a:rPr>
              <a:t>Paragraph</a:t>
            </a:r>
          </a:p>
        </p:txBody>
      </p:sp>
      <p:sp>
        <p:nvSpPr>
          <p:cNvPr id="6" name="TextBox 5"/>
          <p:cNvSpPr txBox="1"/>
          <p:nvPr/>
        </p:nvSpPr>
        <p:spPr>
          <a:xfrm rot="20254167">
            <a:off x="2234206" y="6190103"/>
            <a:ext cx="1666838" cy="492443"/>
          </a:xfrm>
          <a:prstGeom prst="rect">
            <a:avLst/>
          </a:prstGeom>
          <a:noFill/>
        </p:spPr>
        <p:txBody>
          <a:bodyPr wrap="square" rtlCol="0">
            <a:spAutoFit/>
          </a:bodyPr>
          <a:lstStyle/>
          <a:p>
            <a:pPr algn="ctr"/>
            <a:r>
              <a:rPr lang="en-US" sz="2600" b="1" dirty="0">
                <a:solidFill>
                  <a:srgbClr val="305696"/>
                </a:solidFill>
              </a:rPr>
              <a:t>Book</a:t>
            </a:r>
          </a:p>
        </p:txBody>
      </p:sp>
      <p:sp>
        <p:nvSpPr>
          <p:cNvPr id="7" name="TextBox 6"/>
          <p:cNvSpPr txBox="1"/>
          <p:nvPr/>
        </p:nvSpPr>
        <p:spPr>
          <a:xfrm rot="20254167">
            <a:off x="1717485" y="1135027"/>
            <a:ext cx="1666838" cy="492443"/>
          </a:xfrm>
          <a:prstGeom prst="rect">
            <a:avLst/>
          </a:prstGeom>
          <a:noFill/>
        </p:spPr>
        <p:txBody>
          <a:bodyPr wrap="square" rtlCol="0">
            <a:spAutoFit/>
          </a:bodyPr>
          <a:lstStyle/>
          <a:p>
            <a:pPr algn="ctr"/>
            <a:r>
              <a:rPr lang="en-US" sz="2600" b="1" dirty="0">
                <a:solidFill>
                  <a:srgbClr val="305696"/>
                </a:solidFill>
              </a:rPr>
              <a:t>Testament</a:t>
            </a:r>
          </a:p>
        </p:txBody>
      </p:sp>
      <p:sp>
        <p:nvSpPr>
          <p:cNvPr id="8" name="TextBox 7"/>
          <p:cNvSpPr txBox="1"/>
          <p:nvPr/>
        </p:nvSpPr>
        <p:spPr>
          <a:xfrm rot="20254167">
            <a:off x="6019272" y="1537182"/>
            <a:ext cx="1666838" cy="492443"/>
          </a:xfrm>
          <a:prstGeom prst="rect">
            <a:avLst/>
          </a:prstGeom>
          <a:noFill/>
        </p:spPr>
        <p:txBody>
          <a:bodyPr wrap="square" rtlCol="0">
            <a:spAutoFit/>
          </a:bodyPr>
          <a:lstStyle/>
          <a:p>
            <a:pPr algn="ctr"/>
            <a:r>
              <a:rPr lang="en-US" sz="2600" b="1" dirty="0">
                <a:solidFill>
                  <a:srgbClr val="305696"/>
                </a:solidFill>
              </a:rPr>
              <a:t>Genre</a:t>
            </a:r>
          </a:p>
        </p:txBody>
      </p:sp>
      <p:sp>
        <p:nvSpPr>
          <p:cNvPr id="9" name="TextBox 8"/>
          <p:cNvSpPr txBox="1"/>
          <p:nvPr/>
        </p:nvSpPr>
        <p:spPr>
          <a:xfrm rot="20427343">
            <a:off x="227981" y="2148336"/>
            <a:ext cx="1666838" cy="492443"/>
          </a:xfrm>
          <a:prstGeom prst="rect">
            <a:avLst/>
          </a:prstGeom>
          <a:noFill/>
        </p:spPr>
        <p:txBody>
          <a:bodyPr wrap="square" rtlCol="0">
            <a:spAutoFit/>
          </a:bodyPr>
          <a:lstStyle/>
          <a:p>
            <a:pPr algn="ctr"/>
            <a:r>
              <a:rPr lang="en-US" sz="2600" b="1" dirty="0">
                <a:solidFill>
                  <a:srgbClr val="305696"/>
                </a:solidFill>
              </a:rPr>
              <a:t>Canon</a:t>
            </a:r>
          </a:p>
        </p:txBody>
      </p:sp>
      <p:sp>
        <p:nvSpPr>
          <p:cNvPr id="10" name="TextBox 9"/>
          <p:cNvSpPr txBox="1"/>
          <p:nvPr/>
        </p:nvSpPr>
        <p:spPr>
          <a:xfrm rot="20254167">
            <a:off x="699569" y="3139648"/>
            <a:ext cx="1666838" cy="492443"/>
          </a:xfrm>
          <a:prstGeom prst="rect">
            <a:avLst/>
          </a:prstGeom>
          <a:noFill/>
        </p:spPr>
        <p:txBody>
          <a:bodyPr wrap="square" rtlCol="0">
            <a:spAutoFit/>
          </a:bodyPr>
          <a:lstStyle/>
          <a:p>
            <a:pPr algn="ctr"/>
            <a:r>
              <a:rPr lang="en-US" sz="2600" b="1" dirty="0">
                <a:solidFill>
                  <a:srgbClr val="305696"/>
                </a:solidFill>
              </a:rPr>
              <a:t>Culture</a:t>
            </a:r>
          </a:p>
        </p:txBody>
      </p:sp>
      <p:sp>
        <p:nvSpPr>
          <p:cNvPr id="11" name="TextBox 10"/>
          <p:cNvSpPr txBox="1"/>
          <p:nvPr/>
        </p:nvSpPr>
        <p:spPr>
          <a:xfrm rot="20254167">
            <a:off x="3219306" y="3826467"/>
            <a:ext cx="1666838" cy="492443"/>
          </a:xfrm>
          <a:prstGeom prst="rect">
            <a:avLst/>
          </a:prstGeom>
          <a:noFill/>
        </p:spPr>
        <p:txBody>
          <a:bodyPr wrap="square" rtlCol="0">
            <a:spAutoFit/>
          </a:bodyPr>
          <a:lstStyle/>
          <a:p>
            <a:pPr algn="ctr"/>
            <a:r>
              <a:rPr lang="en-US" sz="2600" b="1" dirty="0">
                <a:solidFill>
                  <a:srgbClr val="305696"/>
                </a:solidFill>
              </a:rPr>
              <a:t>Sentence</a:t>
            </a:r>
          </a:p>
        </p:txBody>
      </p:sp>
      <p:sp>
        <p:nvSpPr>
          <p:cNvPr id="12" name="TextBox 11"/>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as Context</a:t>
            </a:r>
          </a:p>
        </p:txBody>
      </p:sp>
      <p:sp>
        <p:nvSpPr>
          <p:cNvPr id="13" name="TextBox 12"/>
          <p:cNvSpPr txBox="1"/>
          <p:nvPr/>
        </p:nvSpPr>
        <p:spPr>
          <a:xfrm rot="20254167">
            <a:off x="3554529" y="931204"/>
            <a:ext cx="1666838" cy="492443"/>
          </a:xfrm>
          <a:prstGeom prst="rect">
            <a:avLst/>
          </a:prstGeom>
          <a:noFill/>
        </p:spPr>
        <p:txBody>
          <a:bodyPr wrap="square" rtlCol="0">
            <a:spAutoFit/>
          </a:bodyPr>
          <a:lstStyle/>
          <a:p>
            <a:pPr algn="ctr"/>
            <a:r>
              <a:rPr lang="en-US" sz="2600" b="1" dirty="0">
                <a:solidFill>
                  <a:srgbClr val="305696"/>
                </a:solidFill>
              </a:rPr>
              <a:t>Section</a:t>
            </a:r>
          </a:p>
        </p:txBody>
      </p:sp>
    </p:spTree>
    <p:extLst>
      <p:ext uri="{BB962C8B-B14F-4D97-AF65-F5344CB8AC3E}">
        <p14:creationId xmlns:p14="http://schemas.microsoft.com/office/powerpoint/2010/main" val="164756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Some Puzzles are Difficult</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baseline="30000" dirty="0">
                <a:solidFill>
                  <a:schemeClr val="bg1"/>
                </a:solidFill>
              </a:rPr>
              <a:t>16b </a:t>
            </a:r>
            <a:r>
              <a:rPr lang="en-US" sz="2400" dirty="0">
                <a:solidFill>
                  <a:schemeClr val="bg1"/>
                </a:solidFill>
              </a:rPr>
              <a:t>There are some things in them that are hard to understand, which the ignorant and unstable twist to their own destruction, as they do the other Scriptures.</a:t>
            </a:r>
          </a:p>
          <a:p>
            <a:pPr marL="0" lvl="1" indent="0" algn="r">
              <a:buNone/>
            </a:pPr>
            <a:r>
              <a:rPr lang="en-US" i="1" dirty="0">
                <a:solidFill>
                  <a:schemeClr val="bg1"/>
                </a:solidFill>
              </a:rPr>
              <a:t>2</a:t>
            </a:r>
            <a:r>
              <a:rPr lang="en-US" i="1" baseline="30000" dirty="0">
                <a:solidFill>
                  <a:schemeClr val="bg1"/>
                </a:solidFill>
              </a:rPr>
              <a:t>nd</a:t>
            </a:r>
            <a:r>
              <a:rPr lang="en-US" i="1" dirty="0">
                <a:solidFill>
                  <a:schemeClr val="bg1"/>
                </a:solidFill>
              </a:rPr>
              <a:t> Peter 3:16b</a:t>
            </a: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391108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Some Puzzles are Difficult</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baseline="30000" dirty="0">
                <a:solidFill>
                  <a:schemeClr val="bg1"/>
                </a:solidFill>
              </a:rPr>
              <a:t>16b </a:t>
            </a:r>
            <a:r>
              <a:rPr lang="en-US" sz="2400" dirty="0">
                <a:solidFill>
                  <a:schemeClr val="bg1"/>
                </a:solidFill>
              </a:rPr>
              <a:t>There are some things in them that are hard to understand, which the ignorant and unstable twist to their own destruction, as they do the other Scriptures.</a:t>
            </a:r>
          </a:p>
          <a:p>
            <a:pPr marL="0" lvl="1" indent="0" algn="r">
              <a:buNone/>
            </a:pPr>
            <a:r>
              <a:rPr lang="en-US" i="1" dirty="0">
                <a:solidFill>
                  <a:schemeClr val="bg1"/>
                </a:solidFill>
              </a:rPr>
              <a:t>2</a:t>
            </a:r>
            <a:r>
              <a:rPr lang="en-US" i="1" baseline="30000" dirty="0">
                <a:solidFill>
                  <a:schemeClr val="bg1"/>
                </a:solidFill>
              </a:rPr>
              <a:t>nd</a:t>
            </a:r>
            <a:r>
              <a:rPr lang="en-US" i="1" dirty="0">
                <a:solidFill>
                  <a:schemeClr val="bg1"/>
                </a:solidFill>
              </a:rPr>
              <a:t> Peter 3:16b</a:t>
            </a:r>
          </a:p>
          <a:p>
            <a:pPr marL="0" lvl="1" indent="0" algn="r">
              <a:buNone/>
            </a:pPr>
            <a:endParaRPr lang="en-US" i="1" dirty="0">
              <a:solidFill>
                <a:schemeClr val="bg1"/>
              </a:solidFill>
            </a:endParaRPr>
          </a:p>
          <a:p>
            <a:pPr marL="0" lvl="1" indent="0">
              <a:buNone/>
            </a:pPr>
            <a:r>
              <a:rPr lang="en-US" sz="3200" dirty="0">
                <a:solidFill>
                  <a:schemeClr val="bg1"/>
                </a:solidFill>
              </a:rPr>
              <a:t>Convictions:</a:t>
            </a:r>
          </a:p>
          <a:p>
            <a:pPr marL="457200" lvl="1" indent="-457200">
              <a:buFont typeface="+mj-lt"/>
              <a:buAutoNum type="arabicPeriod"/>
            </a:pPr>
            <a:r>
              <a:rPr lang="en-US" dirty="0">
                <a:solidFill>
                  <a:schemeClr val="bg1"/>
                </a:solidFill>
              </a:rPr>
              <a:t>We must seek to be faithful to the intent of the Scriptures.</a:t>
            </a:r>
            <a:endParaRPr lang="en-US" i="1" dirty="0">
              <a:solidFill>
                <a:schemeClr val="bg1"/>
              </a:solidFill>
            </a:endParaRP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398656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Some Puzzles are Difficult</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baseline="30000" dirty="0">
                <a:solidFill>
                  <a:schemeClr val="bg1"/>
                </a:solidFill>
              </a:rPr>
              <a:t>16b </a:t>
            </a:r>
            <a:r>
              <a:rPr lang="en-US" sz="2400" dirty="0">
                <a:solidFill>
                  <a:schemeClr val="bg1"/>
                </a:solidFill>
              </a:rPr>
              <a:t>There are some things in them that are hard to understand, which the ignorant and unstable twist to their own destruction, as they do the other Scriptures.</a:t>
            </a:r>
          </a:p>
          <a:p>
            <a:pPr marL="0" lvl="1" indent="0" algn="r">
              <a:buNone/>
            </a:pPr>
            <a:r>
              <a:rPr lang="en-US" i="1" dirty="0">
                <a:solidFill>
                  <a:schemeClr val="bg1"/>
                </a:solidFill>
              </a:rPr>
              <a:t>2</a:t>
            </a:r>
            <a:r>
              <a:rPr lang="en-US" i="1" baseline="30000" dirty="0">
                <a:solidFill>
                  <a:schemeClr val="bg1"/>
                </a:solidFill>
              </a:rPr>
              <a:t>nd</a:t>
            </a:r>
            <a:r>
              <a:rPr lang="en-US" i="1" dirty="0">
                <a:solidFill>
                  <a:schemeClr val="bg1"/>
                </a:solidFill>
              </a:rPr>
              <a:t> Peter 3:16b</a:t>
            </a:r>
          </a:p>
          <a:p>
            <a:pPr marL="0" lvl="1" indent="0" algn="r">
              <a:buNone/>
            </a:pPr>
            <a:endParaRPr lang="en-US" i="1" dirty="0">
              <a:solidFill>
                <a:schemeClr val="bg1"/>
              </a:solidFill>
            </a:endParaRPr>
          </a:p>
          <a:p>
            <a:pPr marL="0" lvl="1" indent="0">
              <a:buNone/>
            </a:pPr>
            <a:r>
              <a:rPr lang="en-US" sz="3200" dirty="0">
                <a:solidFill>
                  <a:schemeClr val="bg1"/>
                </a:solidFill>
              </a:rPr>
              <a:t>Convictions:</a:t>
            </a:r>
          </a:p>
          <a:p>
            <a:pPr marL="457200" lvl="1" indent="-457200">
              <a:buFont typeface="+mj-lt"/>
              <a:buAutoNum type="arabicPeriod"/>
            </a:pPr>
            <a:r>
              <a:rPr lang="en-US" dirty="0">
                <a:solidFill>
                  <a:schemeClr val="bg1"/>
                </a:solidFill>
              </a:rPr>
              <a:t>We must seek to be faithful to the intent of the Scriptures.</a:t>
            </a:r>
          </a:p>
          <a:p>
            <a:pPr marL="457200" lvl="1" indent="-457200">
              <a:buFont typeface="+mj-lt"/>
              <a:buAutoNum type="arabicPeriod"/>
            </a:pPr>
            <a:r>
              <a:rPr lang="en-US" dirty="0">
                <a:solidFill>
                  <a:schemeClr val="bg1"/>
                </a:solidFill>
              </a:rPr>
              <a:t>We must be consistent in our interpretation and application</a:t>
            </a:r>
            <a:endParaRPr lang="en-US" i="1" dirty="0">
              <a:solidFill>
                <a:schemeClr val="bg1"/>
              </a:solidFill>
            </a:endParaRP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64501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Some Puzzles are Difficult</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baseline="30000" dirty="0">
                <a:solidFill>
                  <a:schemeClr val="bg1"/>
                </a:solidFill>
              </a:rPr>
              <a:t>16b </a:t>
            </a:r>
            <a:r>
              <a:rPr lang="en-US" sz="2400" dirty="0">
                <a:solidFill>
                  <a:schemeClr val="bg1"/>
                </a:solidFill>
              </a:rPr>
              <a:t>There are some things in them that are hard to understand, which the ignorant and unstable twist to their own destruction, as they do the other Scriptures.</a:t>
            </a:r>
          </a:p>
          <a:p>
            <a:pPr marL="0" lvl="1" indent="0" algn="r">
              <a:buNone/>
            </a:pPr>
            <a:r>
              <a:rPr lang="en-US" i="1" dirty="0">
                <a:solidFill>
                  <a:schemeClr val="bg1"/>
                </a:solidFill>
              </a:rPr>
              <a:t>2</a:t>
            </a:r>
            <a:r>
              <a:rPr lang="en-US" i="1" baseline="30000" dirty="0">
                <a:solidFill>
                  <a:schemeClr val="bg1"/>
                </a:solidFill>
              </a:rPr>
              <a:t>nd</a:t>
            </a:r>
            <a:r>
              <a:rPr lang="en-US" i="1" dirty="0">
                <a:solidFill>
                  <a:schemeClr val="bg1"/>
                </a:solidFill>
              </a:rPr>
              <a:t> Peter 3:16b</a:t>
            </a:r>
          </a:p>
          <a:p>
            <a:pPr marL="0" lvl="1" indent="0" algn="r">
              <a:buNone/>
            </a:pPr>
            <a:endParaRPr lang="en-US" i="1" dirty="0">
              <a:solidFill>
                <a:schemeClr val="bg1"/>
              </a:solidFill>
            </a:endParaRPr>
          </a:p>
          <a:p>
            <a:pPr marL="0" lvl="1" indent="0">
              <a:buNone/>
            </a:pPr>
            <a:r>
              <a:rPr lang="en-US" sz="3200" dirty="0">
                <a:solidFill>
                  <a:schemeClr val="bg1"/>
                </a:solidFill>
              </a:rPr>
              <a:t>Convictions:</a:t>
            </a:r>
          </a:p>
          <a:p>
            <a:pPr marL="457200" lvl="1" indent="-457200">
              <a:buFont typeface="+mj-lt"/>
              <a:buAutoNum type="arabicPeriod"/>
            </a:pPr>
            <a:r>
              <a:rPr lang="en-US" dirty="0">
                <a:solidFill>
                  <a:schemeClr val="bg1"/>
                </a:solidFill>
              </a:rPr>
              <a:t>We must seek to be faithful to the intent of the Scriptures.</a:t>
            </a:r>
          </a:p>
          <a:p>
            <a:pPr marL="457200" lvl="1" indent="-457200">
              <a:buFont typeface="+mj-lt"/>
              <a:buAutoNum type="arabicPeriod"/>
            </a:pPr>
            <a:r>
              <a:rPr lang="en-US" dirty="0">
                <a:solidFill>
                  <a:schemeClr val="bg1"/>
                </a:solidFill>
              </a:rPr>
              <a:t>We must be consistent in our interpretation and application.</a:t>
            </a:r>
          </a:p>
          <a:p>
            <a:pPr marL="457200" lvl="1" indent="-457200">
              <a:buFont typeface="+mj-lt"/>
              <a:buAutoNum type="arabicPeriod"/>
            </a:pPr>
            <a:r>
              <a:rPr lang="en-US" dirty="0">
                <a:solidFill>
                  <a:schemeClr val="bg1"/>
                </a:solidFill>
              </a:rPr>
              <a:t>Women must be treated with dignity and respect.</a:t>
            </a:r>
          </a:p>
          <a:p>
            <a:pPr marL="342900" lvl="1" indent="-342900"/>
            <a:endParaRPr lang="en-US" i="1" dirty="0">
              <a:solidFill>
                <a:schemeClr val="bg1"/>
              </a:solidFill>
            </a:endParaRP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124464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Some Puzzles are Difficult</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baseline="30000" dirty="0">
                <a:solidFill>
                  <a:schemeClr val="bg1"/>
                </a:solidFill>
              </a:rPr>
              <a:t>16b </a:t>
            </a:r>
            <a:r>
              <a:rPr lang="en-US" sz="2400" dirty="0">
                <a:solidFill>
                  <a:schemeClr val="bg1"/>
                </a:solidFill>
              </a:rPr>
              <a:t>There are some things in them that are hard to understand, which the ignorant and unstable twist to their own destruction, as they do the other Scriptures.</a:t>
            </a:r>
          </a:p>
          <a:p>
            <a:pPr marL="0" lvl="1" indent="0" algn="r">
              <a:buNone/>
            </a:pPr>
            <a:r>
              <a:rPr lang="en-US" i="1" dirty="0">
                <a:solidFill>
                  <a:schemeClr val="bg1"/>
                </a:solidFill>
              </a:rPr>
              <a:t>2</a:t>
            </a:r>
            <a:r>
              <a:rPr lang="en-US" i="1" baseline="30000" dirty="0">
                <a:solidFill>
                  <a:schemeClr val="bg1"/>
                </a:solidFill>
              </a:rPr>
              <a:t>nd</a:t>
            </a:r>
            <a:r>
              <a:rPr lang="en-US" i="1" dirty="0">
                <a:solidFill>
                  <a:schemeClr val="bg1"/>
                </a:solidFill>
              </a:rPr>
              <a:t> Peter 3:16b</a:t>
            </a:r>
          </a:p>
          <a:p>
            <a:pPr marL="0" lvl="1" indent="0" algn="r">
              <a:buNone/>
            </a:pPr>
            <a:endParaRPr lang="en-US" i="1" dirty="0">
              <a:solidFill>
                <a:schemeClr val="bg1"/>
              </a:solidFill>
            </a:endParaRPr>
          </a:p>
          <a:p>
            <a:pPr marL="0" lvl="1" indent="0">
              <a:buNone/>
            </a:pPr>
            <a:r>
              <a:rPr lang="en-US" sz="3200" dirty="0">
                <a:solidFill>
                  <a:schemeClr val="bg1"/>
                </a:solidFill>
              </a:rPr>
              <a:t>Convictions:</a:t>
            </a:r>
          </a:p>
          <a:p>
            <a:pPr marL="457200" lvl="1" indent="-457200">
              <a:buFont typeface="+mj-lt"/>
              <a:buAutoNum type="arabicPeriod"/>
            </a:pPr>
            <a:r>
              <a:rPr lang="en-US" dirty="0">
                <a:solidFill>
                  <a:schemeClr val="bg1"/>
                </a:solidFill>
              </a:rPr>
              <a:t>We must seek to be faithful to the intent of the Scriptures.</a:t>
            </a:r>
          </a:p>
          <a:p>
            <a:pPr marL="457200" lvl="1" indent="-457200">
              <a:buFont typeface="+mj-lt"/>
              <a:buAutoNum type="arabicPeriod"/>
            </a:pPr>
            <a:r>
              <a:rPr lang="en-US" dirty="0">
                <a:solidFill>
                  <a:schemeClr val="bg1"/>
                </a:solidFill>
              </a:rPr>
              <a:t>We must be consistent in our interpretation and application.</a:t>
            </a:r>
          </a:p>
          <a:p>
            <a:pPr marL="457200" lvl="1" indent="-457200">
              <a:buFont typeface="+mj-lt"/>
              <a:buAutoNum type="arabicPeriod"/>
            </a:pPr>
            <a:r>
              <a:rPr lang="en-US" dirty="0">
                <a:solidFill>
                  <a:schemeClr val="bg1"/>
                </a:solidFill>
              </a:rPr>
              <a:t>Women must be treated with dignity and respect.</a:t>
            </a:r>
          </a:p>
          <a:p>
            <a:pPr marL="457200" lvl="1" indent="-457200">
              <a:buFont typeface="+mj-lt"/>
              <a:buAutoNum type="arabicPeriod"/>
            </a:pPr>
            <a:r>
              <a:rPr lang="en-US" dirty="0">
                <a:solidFill>
                  <a:schemeClr val="bg1"/>
                </a:solidFill>
              </a:rPr>
              <a:t>Men must not be passive. </a:t>
            </a:r>
          </a:p>
          <a:p>
            <a:pPr marL="342900" lvl="1" indent="-342900"/>
            <a:endParaRPr lang="en-US" dirty="0">
              <a:solidFill>
                <a:schemeClr val="bg1"/>
              </a:solidFill>
            </a:endParaRPr>
          </a:p>
          <a:p>
            <a:pPr marL="342900" lvl="1" indent="-342900"/>
            <a:endParaRPr lang="en-US" i="1" dirty="0">
              <a:solidFill>
                <a:schemeClr val="bg1"/>
              </a:solidFill>
            </a:endParaRP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1987497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Some Puzzles are Difficult</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baseline="30000" dirty="0">
                <a:solidFill>
                  <a:schemeClr val="bg1"/>
                </a:solidFill>
              </a:rPr>
              <a:t>16b </a:t>
            </a:r>
            <a:r>
              <a:rPr lang="en-US" sz="2400" dirty="0">
                <a:solidFill>
                  <a:schemeClr val="bg1"/>
                </a:solidFill>
              </a:rPr>
              <a:t>There are some things in them that are hard to understand, which the ignorant and unstable twist to their own destruction, as they do the other Scriptures.</a:t>
            </a:r>
          </a:p>
          <a:p>
            <a:pPr marL="0" lvl="1" indent="0" algn="r">
              <a:buNone/>
            </a:pPr>
            <a:r>
              <a:rPr lang="en-US" i="1" dirty="0">
                <a:solidFill>
                  <a:schemeClr val="bg1"/>
                </a:solidFill>
              </a:rPr>
              <a:t>2</a:t>
            </a:r>
            <a:r>
              <a:rPr lang="en-US" i="1" baseline="30000" dirty="0">
                <a:solidFill>
                  <a:schemeClr val="bg1"/>
                </a:solidFill>
              </a:rPr>
              <a:t>nd</a:t>
            </a:r>
            <a:r>
              <a:rPr lang="en-US" i="1" dirty="0">
                <a:solidFill>
                  <a:schemeClr val="bg1"/>
                </a:solidFill>
              </a:rPr>
              <a:t> Peter 3:16b</a:t>
            </a:r>
          </a:p>
          <a:p>
            <a:pPr marL="0" lvl="1" indent="0" algn="r">
              <a:buNone/>
            </a:pPr>
            <a:endParaRPr lang="en-US" i="1" dirty="0">
              <a:solidFill>
                <a:schemeClr val="bg1"/>
              </a:solidFill>
            </a:endParaRPr>
          </a:p>
          <a:p>
            <a:pPr marL="0" lvl="1" indent="0">
              <a:buNone/>
            </a:pPr>
            <a:r>
              <a:rPr lang="en-US" sz="3200" dirty="0">
                <a:solidFill>
                  <a:schemeClr val="bg1"/>
                </a:solidFill>
              </a:rPr>
              <a:t>Convictions:</a:t>
            </a:r>
          </a:p>
          <a:p>
            <a:pPr marL="457200" lvl="1" indent="-457200">
              <a:buFont typeface="+mj-lt"/>
              <a:buAutoNum type="arabicPeriod"/>
            </a:pPr>
            <a:r>
              <a:rPr lang="en-US" dirty="0">
                <a:solidFill>
                  <a:schemeClr val="bg1"/>
                </a:solidFill>
              </a:rPr>
              <a:t>We must seek to be faithful to the intent of the Scriptures.</a:t>
            </a:r>
          </a:p>
          <a:p>
            <a:pPr marL="457200" lvl="1" indent="-457200">
              <a:buFont typeface="+mj-lt"/>
              <a:buAutoNum type="arabicPeriod"/>
            </a:pPr>
            <a:r>
              <a:rPr lang="en-US" dirty="0">
                <a:solidFill>
                  <a:schemeClr val="bg1"/>
                </a:solidFill>
              </a:rPr>
              <a:t>We must be consistent in our interpretation and application.</a:t>
            </a:r>
          </a:p>
          <a:p>
            <a:pPr marL="457200" lvl="1" indent="-457200">
              <a:buFont typeface="+mj-lt"/>
              <a:buAutoNum type="arabicPeriod"/>
            </a:pPr>
            <a:r>
              <a:rPr lang="en-US" dirty="0">
                <a:solidFill>
                  <a:schemeClr val="bg1"/>
                </a:solidFill>
              </a:rPr>
              <a:t>Women must be treated with dignity and respect.</a:t>
            </a:r>
          </a:p>
          <a:p>
            <a:pPr marL="457200" lvl="1" indent="-457200">
              <a:buFont typeface="+mj-lt"/>
              <a:buAutoNum type="arabicPeriod"/>
            </a:pPr>
            <a:r>
              <a:rPr lang="en-US" dirty="0">
                <a:solidFill>
                  <a:schemeClr val="bg1"/>
                </a:solidFill>
              </a:rPr>
              <a:t>Men must not be passive. </a:t>
            </a:r>
          </a:p>
          <a:p>
            <a:pPr marL="457200" lvl="1" indent="-457200">
              <a:buFont typeface="+mj-lt"/>
              <a:buAutoNum type="arabicPeriod"/>
            </a:pPr>
            <a:r>
              <a:rPr lang="en-US" dirty="0">
                <a:solidFill>
                  <a:schemeClr val="bg1"/>
                </a:solidFill>
              </a:rPr>
              <a:t>We all bring ourselves to the Scriptures.</a:t>
            </a:r>
          </a:p>
          <a:p>
            <a:pPr marL="342900" lvl="1" indent="-342900"/>
            <a:endParaRPr lang="en-US" dirty="0">
              <a:solidFill>
                <a:schemeClr val="bg1"/>
              </a:solidFill>
            </a:endParaRPr>
          </a:p>
          <a:p>
            <a:pPr marL="342900" lvl="1" indent="-342900"/>
            <a:endParaRPr lang="en-US" i="1" dirty="0">
              <a:solidFill>
                <a:schemeClr val="bg1"/>
              </a:solidFill>
            </a:endParaRP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162585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Acts 19</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prstClr val="white"/>
              </a:solidFill>
            </a:endParaRPr>
          </a:p>
          <a:p>
            <a:pPr marL="0" indent="0">
              <a:buFont typeface="Arial" panose="020B0604020202020204" pitchFamily="34" charset="0"/>
              <a:buNone/>
            </a:pPr>
            <a:endParaRPr lang="en-US" sz="2400" dirty="0">
              <a:solidFill>
                <a:prstClr val="white"/>
              </a:solidFill>
            </a:endParaRPr>
          </a:p>
          <a:p>
            <a:pPr marL="0" indent="0">
              <a:lnSpc>
                <a:spcPct val="80000"/>
              </a:lnSpc>
              <a:spcBef>
                <a:spcPts val="0"/>
              </a:spcBef>
              <a:buFont typeface="Arial" panose="020B0604020202020204" pitchFamily="34" charset="0"/>
              <a:buNone/>
            </a:pPr>
            <a:endParaRPr lang="en-US" sz="1100" dirty="0">
              <a:solidFill>
                <a:prstClr val="black"/>
              </a:solidFill>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98" y="828154"/>
            <a:ext cx="8445198" cy="6032284"/>
          </a:xfrm>
          <a:prstGeom prst="rect">
            <a:avLst/>
          </a:prstGeom>
        </p:spPr>
      </p:pic>
      <p:sp>
        <p:nvSpPr>
          <p:cNvPr id="9" name="Oval 8"/>
          <p:cNvSpPr/>
          <p:nvPr/>
        </p:nvSpPr>
        <p:spPr>
          <a:xfrm>
            <a:off x="3459194" y="2855350"/>
            <a:ext cx="1785666" cy="586593"/>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3817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1600200" y="-287588"/>
            <a:ext cx="5943600" cy="6324600"/>
          </a:xfrm>
          <a:prstGeom prst="ellipse">
            <a:avLst/>
          </a:prstGeom>
          <a:solidFill>
            <a:srgbClr val="F7C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4600" b="1" spc="-150" dirty="0">
                <a:solidFill>
                  <a:srgbClr val="2E5797"/>
                </a:solidFill>
                <a:latin typeface="Calibri" panose="020F0502020204030204" pitchFamily="34" charset="0"/>
                <a:cs typeface="Calibri" panose="020F0502020204030204" pitchFamily="34" charset="0"/>
              </a:rPr>
              <a:t>Tallgrass Church</a:t>
            </a:r>
          </a:p>
          <a:p>
            <a:pPr algn="ctr" defTabSz="914400" fontAlgn="base">
              <a:spcBef>
                <a:spcPct val="0"/>
              </a:spcBef>
              <a:spcAft>
                <a:spcPct val="0"/>
              </a:spcAft>
            </a:pPr>
            <a:r>
              <a:rPr lang="en-US" sz="4600" b="1" spc="-150" dirty="0">
                <a:solidFill>
                  <a:srgbClr val="2E5797"/>
                </a:solidFill>
                <a:latin typeface="Calibri" panose="020F0502020204030204" pitchFamily="34" charset="0"/>
                <a:cs typeface="Calibri" panose="020F0502020204030204" pitchFamily="34" charset="0"/>
              </a:rPr>
              <a:t>Central Gathering</a:t>
            </a:r>
          </a:p>
        </p:txBody>
      </p:sp>
      <p:sp>
        <p:nvSpPr>
          <p:cNvPr id="3" name="Oval 2"/>
          <p:cNvSpPr/>
          <p:nvPr/>
        </p:nvSpPr>
        <p:spPr>
          <a:xfrm>
            <a:off x="137209" y="-613035"/>
            <a:ext cx="3048000" cy="2895600"/>
          </a:xfrm>
          <a:prstGeom prst="ellipse">
            <a:avLst/>
          </a:prstGeom>
          <a:solidFill>
            <a:srgbClr val="1977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4200" b="1" spc="-150" dirty="0">
                <a:solidFill>
                  <a:srgbClr val="FFFFFF"/>
                </a:solidFill>
                <a:latin typeface="Calibri" panose="020F0502020204030204" pitchFamily="34" charset="0"/>
                <a:cs typeface="Calibri" panose="020F0502020204030204" pitchFamily="34" charset="0"/>
              </a:rPr>
              <a:t>Wamego </a:t>
            </a:r>
          </a:p>
          <a:p>
            <a:pPr algn="ctr" defTabSz="914400" fontAlgn="base">
              <a:spcBef>
                <a:spcPct val="0"/>
              </a:spcBef>
              <a:spcAft>
                <a:spcPct val="0"/>
              </a:spcAft>
            </a:pPr>
            <a:r>
              <a:rPr lang="en-US" sz="2600" b="1" spc="-150" dirty="0">
                <a:solidFill>
                  <a:srgbClr val="FFFFFF"/>
                </a:solidFill>
                <a:latin typeface="Calibri" panose="020F0502020204030204" pitchFamily="34" charset="0"/>
                <a:cs typeface="Calibri" panose="020F0502020204030204" pitchFamily="34" charset="0"/>
              </a:rPr>
              <a:t>Mon LIFE Group</a:t>
            </a:r>
          </a:p>
        </p:txBody>
      </p:sp>
      <p:sp>
        <p:nvSpPr>
          <p:cNvPr id="4" name="Oval 3"/>
          <p:cNvSpPr/>
          <p:nvPr/>
        </p:nvSpPr>
        <p:spPr>
          <a:xfrm>
            <a:off x="6044317" y="-640408"/>
            <a:ext cx="3026535" cy="2933700"/>
          </a:xfrm>
          <a:prstGeom prst="ellipse">
            <a:avLst/>
          </a:prstGeom>
          <a:solidFill>
            <a:srgbClr val="1977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4200" b="1" spc="-150" dirty="0" err="1">
                <a:solidFill>
                  <a:srgbClr val="FFFFFF"/>
                </a:solidFill>
                <a:latin typeface="Calibri" panose="020F0502020204030204" pitchFamily="34" charset="0"/>
                <a:cs typeface="Calibri" panose="020F0502020204030204" pitchFamily="34" charset="0"/>
              </a:rPr>
              <a:t>SoPo</a:t>
            </a:r>
            <a:r>
              <a:rPr lang="en-US" sz="3600" b="1" spc="-150" dirty="0">
                <a:solidFill>
                  <a:srgbClr val="FFFFFF"/>
                </a:solidFill>
                <a:latin typeface="Calibri" panose="020F0502020204030204" pitchFamily="34" charset="0"/>
                <a:cs typeface="Calibri" panose="020F0502020204030204" pitchFamily="34" charset="0"/>
              </a:rPr>
              <a:t> </a:t>
            </a:r>
          </a:p>
          <a:p>
            <a:pPr algn="ctr" defTabSz="914400" fontAlgn="base">
              <a:spcBef>
                <a:spcPct val="0"/>
              </a:spcBef>
              <a:spcAft>
                <a:spcPct val="0"/>
              </a:spcAft>
            </a:pPr>
            <a:r>
              <a:rPr lang="en-US" sz="2600" b="1" spc="-150" dirty="0">
                <a:solidFill>
                  <a:srgbClr val="FFFFFF"/>
                </a:solidFill>
                <a:latin typeface="Calibri" panose="020F0502020204030204" pitchFamily="34" charset="0"/>
                <a:cs typeface="Calibri" panose="020F0502020204030204" pitchFamily="34" charset="0"/>
              </a:rPr>
              <a:t>Wed LIFE Group</a:t>
            </a:r>
          </a:p>
        </p:txBody>
      </p:sp>
      <p:sp>
        <p:nvSpPr>
          <p:cNvPr id="5" name="Oval 4"/>
          <p:cNvSpPr/>
          <p:nvPr/>
        </p:nvSpPr>
        <p:spPr>
          <a:xfrm>
            <a:off x="3210965" y="-644696"/>
            <a:ext cx="2833352" cy="2933700"/>
          </a:xfrm>
          <a:prstGeom prst="ellipse">
            <a:avLst/>
          </a:prstGeom>
          <a:solidFill>
            <a:srgbClr val="1977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4200" b="1" spc="-150" dirty="0">
                <a:solidFill>
                  <a:srgbClr val="FFFFFF"/>
                </a:solidFill>
                <a:latin typeface="Calibri" panose="020F0502020204030204" pitchFamily="34" charset="0"/>
                <a:cs typeface="Calibri" panose="020F0502020204030204" pitchFamily="34" charset="0"/>
              </a:rPr>
              <a:t>Eastside </a:t>
            </a:r>
          </a:p>
          <a:p>
            <a:pPr algn="ctr" defTabSz="914400" fontAlgn="base">
              <a:spcBef>
                <a:spcPct val="0"/>
              </a:spcBef>
              <a:spcAft>
                <a:spcPct val="0"/>
              </a:spcAft>
            </a:pPr>
            <a:r>
              <a:rPr lang="en-US" sz="2600" b="1" spc="-150" dirty="0">
                <a:solidFill>
                  <a:srgbClr val="FFFFFF"/>
                </a:solidFill>
                <a:latin typeface="Calibri" panose="020F0502020204030204" pitchFamily="34" charset="0"/>
                <a:cs typeface="Calibri" panose="020F0502020204030204" pitchFamily="34" charset="0"/>
              </a:rPr>
              <a:t>Tue LIFE Group</a:t>
            </a:r>
          </a:p>
        </p:txBody>
      </p:sp>
      <p:sp>
        <p:nvSpPr>
          <p:cNvPr id="8" name="Rounded Rectangle 7"/>
          <p:cNvSpPr/>
          <p:nvPr/>
        </p:nvSpPr>
        <p:spPr>
          <a:xfrm>
            <a:off x="542611" y="1676025"/>
            <a:ext cx="8058778" cy="4369170"/>
          </a:xfrm>
          <a:prstGeom prst="roundRect">
            <a:avLst/>
          </a:prstGeom>
          <a:solidFill>
            <a:srgbClr val="2E5797"/>
          </a:solidFill>
          <a:ln>
            <a:solidFill>
              <a:srgbClr val="2DB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0" b="1" spc="200" dirty="0">
                <a:solidFill>
                  <a:srgbClr val="FFFFFF"/>
                </a:solidFill>
                <a:latin typeface="Calibri" panose="020F0502020204030204" pitchFamily="34" charset="0"/>
                <a:cs typeface="Calibri" panose="020F0502020204030204" pitchFamily="34" charset="0"/>
              </a:rPr>
              <a:t>Fall ‘18 LG Plan</a:t>
            </a:r>
          </a:p>
          <a:p>
            <a:r>
              <a:rPr lang="en-US" sz="4800" b="1" dirty="0">
                <a:solidFill>
                  <a:srgbClr val="FFFFFF"/>
                </a:solidFill>
                <a:latin typeface="Calibri" panose="020F0502020204030204" pitchFamily="34" charset="0"/>
                <a:cs typeface="Calibri" panose="020F0502020204030204" pitchFamily="34" charset="0"/>
              </a:rPr>
              <a:t>1</a:t>
            </a:r>
            <a:r>
              <a:rPr lang="en-US" sz="4800" b="1" baseline="30000" dirty="0">
                <a:solidFill>
                  <a:srgbClr val="FFFFFF"/>
                </a:solidFill>
                <a:latin typeface="Calibri" panose="020F0502020204030204" pitchFamily="34" charset="0"/>
                <a:cs typeface="Calibri" panose="020F0502020204030204" pitchFamily="34" charset="0"/>
              </a:rPr>
              <a:t>st </a:t>
            </a:r>
            <a:r>
              <a:rPr lang="en-US" sz="4800" b="1" dirty="0">
                <a:solidFill>
                  <a:srgbClr val="FFFFFF"/>
                </a:solidFill>
                <a:latin typeface="Calibri" panose="020F0502020204030204" pitchFamily="34" charset="0"/>
                <a:cs typeface="Calibri" panose="020F0502020204030204" pitchFamily="34" charset="0"/>
              </a:rPr>
              <a:t>Weeks</a:t>
            </a:r>
            <a:r>
              <a:rPr lang="en-US" sz="4200" b="1" dirty="0">
                <a:solidFill>
                  <a:srgbClr val="FFFFFF"/>
                </a:solidFill>
                <a:latin typeface="Calibri" panose="020F0502020204030204" pitchFamily="34" charset="0"/>
                <a:cs typeface="Calibri" panose="020F0502020204030204" pitchFamily="34" charset="0"/>
              </a:rPr>
              <a:t>—</a:t>
            </a:r>
            <a:r>
              <a:rPr lang="en-US" sz="4200" dirty="0">
                <a:solidFill>
                  <a:srgbClr val="FFFFFF"/>
                </a:solidFill>
                <a:latin typeface="Calibri" panose="020F0502020204030204" pitchFamily="34" charset="0"/>
                <a:cs typeface="Calibri" panose="020F0502020204030204" pitchFamily="34" charset="0"/>
              </a:rPr>
              <a:t>Party/Meal</a:t>
            </a:r>
          </a:p>
          <a:p>
            <a:r>
              <a:rPr lang="en-US" sz="4800" b="1" dirty="0">
                <a:solidFill>
                  <a:srgbClr val="FFFFFF"/>
                </a:solidFill>
                <a:latin typeface="Calibri" panose="020F0502020204030204" pitchFamily="34" charset="0"/>
                <a:cs typeface="Calibri" panose="020F0502020204030204" pitchFamily="34" charset="0"/>
              </a:rPr>
              <a:t>2</a:t>
            </a:r>
            <a:r>
              <a:rPr lang="en-US" sz="4800" b="1" baseline="30000" dirty="0">
                <a:solidFill>
                  <a:srgbClr val="FFFFFF"/>
                </a:solidFill>
                <a:latin typeface="Calibri" panose="020F0502020204030204" pitchFamily="34" charset="0"/>
                <a:cs typeface="Calibri" panose="020F0502020204030204" pitchFamily="34" charset="0"/>
              </a:rPr>
              <a:t>nd</a:t>
            </a:r>
            <a:r>
              <a:rPr lang="en-US" sz="4400" b="1" baseline="30000" dirty="0">
                <a:solidFill>
                  <a:srgbClr val="FFFFFF"/>
                </a:solidFill>
                <a:latin typeface="Calibri" panose="020F0502020204030204" pitchFamily="34" charset="0"/>
                <a:cs typeface="Calibri" panose="020F0502020204030204" pitchFamily="34" charset="0"/>
              </a:rPr>
              <a:t> </a:t>
            </a:r>
            <a:r>
              <a:rPr lang="en-US" sz="4400" b="1" dirty="0">
                <a:solidFill>
                  <a:srgbClr val="FFFFFF"/>
                </a:solidFill>
                <a:latin typeface="Calibri" panose="020F0502020204030204" pitchFamily="34" charset="0"/>
                <a:cs typeface="Calibri" panose="020F0502020204030204" pitchFamily="34" charset="0"/>
              </a:rPr>
              <a:t>Weeks</a:t>
            </a:r>
            <a:r>
              <a:rPr lang="en-US" sz="4200" b="1" dirty="0">
                <a:solidFill>
                  <a:srgbClr val="FFFFFF"/>
                </a:solidFill>
                <a:latin typeface="Calibri" panose="020F0502020204030204" pitchFamily="34" charset="0"/>
                <a:cs typeface="Calibri" panose="020F0502020204030204" pitchFamily="34" charset="0"/>
              </a:rPr>
              <a:t>—</a:t>
            </a:r>
            <a:r>
              <a:rPr lang="en-US" sz="4200" dirty="0">
                <a:solidFill>
                  <a:srgbClr val="FFFFFF"/>
                </a:solidFill>
                <a:latin typeface="Calibri" panose="020F0502020204030204" pitchFamily="34" charset="0"/>
                <a:cs typeface="Calibri" panose="020F0502020204030204" pitchFamily="34" charset="0"/>
              </a:rPr>
              <a:t>Testimonies</a:t>
            </a:r>
          </a:p>
          <a:p>
            <a:r>
              <a:rPr lang="en-US" sz="4800" b="1" dirty="0">
                <a:solidFill>
                  <a:srgbClr val="FFFFFF"/>
                </a:solidFill>
                <a:latin typeface="Calibri" panose="020F0502020204030204" pitchFamily="34" charset="0"/>
                <a:cs typeface="Calibri" panose="020F0502020204030204" pitchFamily="34" charset="0"/>
              </a:rPr>
              <a:t>3</a:t>
            </a:r>
            <a:r>
              <a:rPr lang="en-US" sz="4800" b="1" baseline="30000" dirty="0">
                <a:solidFill>
                  <a:srgbClr val="FFFFFF"/>
                </a:solidFill>
                <a:latin typeface="Calibri" panose="020F0502020204030204" pitchFamily="34" charset="0"/>
                <a:cs typeface="Calibri" panose="020F0502020204030204" pitchFamily="34" charset="0"/>
              </a:rPr>
              <a:t>rd</a:t>
            </a:r>
            <a:r>
              <a:rPr lang="en-US" sz="4400" b="1" baseline="30000" dirty="0">
                <a:solidFill>
                  <a:srgbClr val="FFFFFF"/>
                </a:solidFill>
                <a:latin typeface="Calibri" panose="020F0502020204030204" pitchFamily="34" charset="0"/>
                <a:cs typeface="Calibri" panose="020F0502020204030204" pitchFamily="34" charset="0"/>
              </a:rPr>
              <a:t> </a:t>
            </a:r>
            <a:r>
              <a:rPr lang="en-US" sz="4400" b="1" dirty="0">
                <a:solidFill>
                  <a:srgbClr val="FFFFFF"/>
                </a:solidFill>
                <a:latin typeface="Calibri" panose="020F0502020204030204" pitchFamily="34" charset="0"/>
                <a:cs typeface="Calibri" panose="020F0502020204030204" pitchFamily="34" charset="0"/>
              </a:rPr>
              <a:t>Weeks</a:t>
            </a:r>
            <a:r>
              <a:rPr lang="en-US" sz="4200" b="1" dirty="0">
                <a:solidFill>
                  <a:srgbClr val="FFFFFF"/>
                </a:solidFill>
                <a:latin typeface="Calibri" panose="020F0502020204030204" pitchFamily="34" charset="0"/>
                <a:cs typeface="Calibri" panose="020F0502020204030204" pitchFamily="34" charset="0"/>
              </a:rPr>
              <a:t>—</a:t>
            </a:r>
            <a:r>
              <a:rPr lang="en-US" sz="4200" dirty="0">
                <a:solidFill>
                  <a:srgbClr val="FFFFFF"/>
                </a:solidFill>
                <a:latin typeface="Calibri" panose="020F0502020204030204" pitchFamily="34" charset="0"/>
                <a:cs typeface="Calibri" panose="020F0502020204030204" pitchFamily="34" charset="0"/>
              </a:rPr>
              <a:t>Prayer Night</a:t>
            </a:r>
          </a:p>
          <a:p>
            <a:r>
              <a:rPr lang="en-US" sz="4800" b="1" dirty="0">
                <a:solidFill>
                  <a:srgbClr val="FFFFFF"/>
                </a:solidFill>
                <a:latin typeface="Calibri" panose="020F0502020204030204" pitchFamily="34" charset="0"/>
                <a:cs typeface="Calibri" panose="020F0502020204030204" pitchFamily="34" charset="0"/>
              </a:rPr>
              <a:t>4</a:t>
            </a:r>
            <a:r>
              <a:rPr lang="en-US" sz="4800" b="1" baseline="30000" dirty="0">
                <a:solidFill>
                  <a:srgbClr val="FFFFFF"/>
                </a:solidFill>
                <a:latin typeface="Calibri" panose="020F0502020204030204" pitchFamily="34" charset="0"/>
                <a:cs typeface="Calibri" panose="020F0502020204030204" pitchFamily="34" charset="0"/>
              </a:rPr>
              <a:t>th</a:t>
            </a:r>
            <a:r>
              <a:rPr lang="en-US" sz="4200" b="1" dirty="0">
                <a:solidFill>
                  <a:srgbClr val="FFFFFF"/>
                </a:solidFill>
                <a:latin typeface="Calibri" panose="020F0502020204030204" pitchFamily="34" charset="0"/>
                <a:cs typeface="Calibri" panose="020F0502020204030204" pitchFamily="34" charset="0"/>
              </a:rPr>
              <a:t>—</a:t>
            </a:r>
            <a:r>
              <a:rPr lang="en-US" sz="4200" dirty="0">
                <a:solidFill>
                  <a:srgbClr val="FFFFFF"/>
                </a:solidFill>
                <a:latin typeface="Calibri" panose="020F0502020204030204" pitchFamily="34" charset="0"/>
                <a:cs typeface="Calibri" panose="020F0502020204030204" pitchFamily="34" charset="0"/>
              </a:rPr>
              <a:t>Discovery Groups</a:t>
            </a:r>
            <a:r>
              <a:rPr lang="en-US" sz="3200" dirty="0">
                <a:solidFill>
                  <a:srgbClr val="FFFFFF"/>
                </a:solidFill>
                <a:latin typeface="Calibri" panose="020F0502020204030204" pitchFamily="34" charset="0"/>
                <a:cs typeface="Calibri" panose="020F0502020204030204" pitchFamily="34" charset="0"/>
              </a:rPr>
              <a:t> (3-5 people)</a:t>
            </a:r>
            <a:endParaRPr lang="en-US" sz="4200" dirty="0">
              <a:solidFill>
                <a:srgbClr val="FFFFFF"/>
              </a:solidFill>
              <a:latin typeface="Calibri" panose="020F0502020204030204" pitchFamily="34" charset="0"/>
              <a:cs typeface="Calibri" panose="020F0502020204030204" pitchFamily="34" charset="0"/>
            </a:endParaRPr>
          </a:p>
        </p:txBody>
      </p:sp>
      <p:sp>
        <p:nvSpPr>
          <p:cNvPr id="9" name="TextBox 8"/>
          <p:cNvSpPr txBox="1"/>
          <p:nvPr/>
        </p:nvSpPr>
        <p:spPr>
          <a:xfrm>
            <a:off x="218949" y="6156079"/>
            <a:ext cx="3702676" cy="584775"/>
          </a:xfrm>
          <a:prstGeom prst="rect">
            <a:avLst/>
          </a:prstGeom>
          <a:noFill/>
        </p:spPr>
        <p:txBody>
          <a:bodyPr wrap="square" rtlCol="0">
            <a:spAutoFit/>
          </a:bodyPr>
          <a:lstStyle/>
          <a:p>
            <a:r>
              <a:rPr lang="en-US" sz="3200" b="1" dirty="0" err="1">
                <a:solidFill>
                  <a:srgbClr val="305696"/>
                </a:solidFill>
              </a:rPr>
              <a:t>tallgrass.church</a:t>
            </a:r>
            <a:endParaRPr lang="en-US" sz="3200" b="1" dirty="0">
              <a:solidFill>
                <a:srgbClr val="305696"/>
              </a:solidFill>
            </a:endParaRPr>
          </a:p>
        </p:txBody>
      </p:sp>
      <p:pic>
        <p:nvPicPr>
          <p:cNvPr id="10" name="Picture 2" descr="Image result for elephant clip art png">
            <a:extLst>
              <a:ext uri="{FF2B5EF4-FFF2-40B4-BE49-F238E27FC236}">
                <a16:creationId xmlns:a16="http://schemas.microsoft.com/office/drawing/2014/main" id="{170C4D13-3380-423C-BD36-B241C65AF2A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659" b="95366" l="3556" r="96000">
                        <a14:foregroundMark x1="42667" y1="91707" x2="35667" y2="92927"/>
                        <a14:foregroundMark x1="35667" y1="92927" x2="34111" y2="92439"/>
                        <a14:foregroundMark x1="41222" y1="95732" x2="47556" y2="95366"/>
                        <a14:foregroundMark x1="47556" y1="95366" x2="48444" y2="94268"/>
                        <a14:foregroundMark x1="92333" y1="92195" x2="90111" y2="85488"/>
                        <a14:foregroundMark x1="90111" y1="85488" x2="85556" y2="48902"/>
                        <a14:foregroundMark x1="93889" y1="87683" x2="92556" y2="80366"/>
                        <a14:foregroundMark x1="92556" y1="80366" x2="91556" y2="79390"/>
                        <a14:foregroundMark x1="96556" y1="65122" x2="94111" y2="58171"/>
                        <a14:foregroundMark x1="94111" y1="58171" x2="92889" y2="36585"/>
                        <a14:foregroundMark x1="92889" y1="36585" x2="91556" y2="32073"/>
                        <a14:foregroundMark x1="94889" y1="85854" x2="96333" y2="90610"/>
                        <a14:foregroundMark x1="54333" y1="20000" x2="59667" y2="27073"/>
                        <a14:foregroundMark x1="59667" y1="27073" x2="67111" y2="24878"/>
                        <a14:foregroundMark x1="67111" y1="24878" x2="67111" y2="16463"/>
                        <a14:foregroundMark x1="67111" y1="16463" x2="70222" y2="10000"/>
                        <a14:foregroundMark x1="70222" y1="10000" x2="63556" y2="7805"/>
                        <a14:foregroundMark x1="63556" y1="7805" x2="55000" y2="9390"/>
                        <a14:foregroundMark x1="55000" y1="9390" x2="32444" y2="4878"/>
                        <a14:foregroundMark x1="32444" y1="4878" x2="24778" y2="5122"/>
                        <a14:foregroundMark x1="24778" y1="5122" x2="11556" y2="8415"/>
                        <a14:foregroundMark x1="11556" y1="8415" x2="6667" y2="12927"/>
                        <a14:foregroundMark x1="6667" y1="12927" x2="11556" y2="28780"/>
                        <a14:foregroundMark x1="11556" y1="28780" x2="20444" y2="29756"/>
                        <a14:foregroundMark x1="20444" y1="29756" x2="22778" y2="20610"/>
                        <a14:foregroundMark x1="22778" y1="20610" x2="33222" y2="21829"/>
                        <a14:foregroundMark x1="33222" y1="21829" x2="41333" y2="16098"/>
                        <a14:foregroundMark x1="41333" y1="16098" x2="46556" y2="27317"/>
                        <a14:foregroundMark x1="46556" y1="27317" x2="40667" y2="33293"/>
                        <a14:foregroundMark x1="40667" y1="33293" x2="24000" y2="12561"/>
                        <a14:foregroundMark x1="24000" y1="12561" x2="21556" y2="11341"/>
                        <a14:foregroundMark x1="49556" y1="13415" x2="46889" y2="6585"/>
                        <a14:foregroundMark x1="46889" y1="6585" x2="40000" y2="5244"/>
                        <a14:foregroundMark x1="40000" y1="5244" x2="25667" y2="8049"/>
                        <a14:foregroundMark x1="25667" y1="8049" x2="30889" y2="8049"/>
                        <a14:foregroundMark x1="12111" y1="41829" x2="10222" y2="43537"/>
                        <a14:foregroundMark x1="26444" y1="42561" x2="25111" y2="43902"/>
                        <a14:foregroundMark x1="54000" y1="6463" x2="47222" y2="3780"/>
                        <a14:foregroundMark x1="47222" y1="3780" x2="31222" y2="4756"/>
                        <a14:foregroundMark x1="26111" y1="45244" x2="24778" y2="36829"/>
                        <a14:foregroundMark x1="9889" y1="43659" x2="7444" y2="44390"/>
                        <a14:foregroundMark x1="3667" y1="15000" x2="3556" y2="18293"/>
                      </a14:backgroundRemoval>
                    </a14:imgEffect>
                  </a14:imgLayer>
                </a14:imgProps>
              </a:ext>
              <a:ext uri="{28A0092B-C50C-407E-A947-70E740481C1C}">
                <a14:useLocalDpi xmlns:a14="http://schemas.microsoft.com/office/drawing/2010/main" val="0"/>
              </a:ext>
            </a:extLst>
          </a:blip>
          <a:srcRect/>
          <a:stretch>
            <a:fillRect/>
          </a:stretch>
        </p:blipFill>
        <p:spPr bwMode="auto">
          <a:xfrm rot="230408">
            <a:off x="6291085" y="3209009"/>
            <a:ext cx="2150433" cy="195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20605"/>
      </p:ext>
    </p:extLst>
  </p:cSld>
  <p:clrMapOvr>
    <a:masterClrMapping/>
  </p:clrMapOvr>
  <p:transition advClick="0" advTm="20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Acts 19</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prstClr val="white"/>
              </a:solidFill>
            </a:endParaRPr>
          </a:p>
          <a:p>
            <a:pPr marL="0" indent="0">
              <a:buFont typeface="Arial" panose="020B0604020202020204" pitchFamily="34" charset="0"/>
              <a:buNone/>
            </a:pPr>
            <a:endParaRPr lang="en-US" sz="2400" dirty="0">
              <a:solidFill>
                <a:prstClr val="white"/>
              </a:solidFill>
            </a:endParaRPr>
          </a:p>
          <a:p>
            <a:pPr marL="0" indent="0">
              <a:lnSpc>
                <a:spcPct val="80000"/>
              </a:lnSpc>
              <a:spcBef>
                <a:spcPts val="0"/>
              </a:spcBef>
              <a:buFont typeface="Arial" panose="020B0604020202020204" pitchFamily="34" charset="0"/>
              <a:buNone/>
            </a:pPr>
            <a:endParaRPr lang="en-US" sz="110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49" y="1112816"/>
            <a:ext cx="8427995" cy="5634499"/>
          </a:xfrm>
          <a:prstGeom prst="rect">
            <a:avLst/>
          </a:prstGeom>
        </p:spPr>
      </p:pic>
    </p:spTree>
    <p:extLst>
      <p:ext uri="{BB962C8B-B14F-4D97-AF65-F5344CB8AC3E}">
        <p14:creationId xmlns:p14="http://schemas.microsoft.com/office/powerpoint/2010/main" val="975470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Acts 19</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prstClr val="white"/>
              </a:solidFill>
            </a:endParaRPr>
          </a:p>
          <a:p>
            <a:pPr marL="0" indent="0">
              <a:buFont typeface="Arial" panose="020B0604020202020204" pitchFamily="34" charset="0"/>
              <a:buNone/>
            </a:pPr>
            <a:endParaRPr lang="en-US" sz="2400" dirty="0">
              <a:solidFill>
                <a:prstClr val="white"/>
              </a:solidFill>
            </a:endParaRPr>
          </a:p>
          <a:p>
            <a:pPr marL="0" indent="0">
              <a:lnSpc>
                <a:spcPct val="80000"/>
              </a:lnSpc>
              <a:spcBef>
                <a:spcPts val="0"/>
              </a:spcBef>
              <a:buFont typeface="Arial" panose="020B0604020202020204" pitchFamily="34" charset="0"/>
              <a:buNone/>
            </a:pPr>
            <a:endParaRPr lang="en-US" sz="110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49" y="1112816"/>
            <a:ext cx="8427995" cy="5634499"/>
          </a:xfrm>
          <a:prstGeom prst="rect">
            <a:avLst/>
          </a:prstGeom>
        </p:spPr>
      </p:pic>
      <p:sp>
        <p:nvSpPr>
          <p:cNvPr id="9" name="Rounded Rectangle 8"/>
          <p:cNvSpPr/>
          <p:nvPr/>
        </p:nvSpPr>
        <p:spPr>
          <a:xfrm>
            <a:off x="-1384933" y="5020584"/>
            <a:ext cx="11931588" cy="1880549"/>
          </a:xfrm>
          <a:prstGeom prst="round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450’ x 225’ x 60’ with 127+ columns</a:t>
            </a:r>
          </a:p>
          <a:p>
            <a:pPr algn="ctr"/>
            <a:r>
              <a:rPr lang="en-US" sz="3600" dirty="0">
                <a:solidFill>
                  <a:prstClr val="white"/>
                </a:solidFill>
              </a:rPr>
              <a:t>“Great is Artemis of the Ephesians!” </a:t>
            </a:r>
          </a:p>
          <a:p>
            <a:pPr algn="ctr"/>
            <a:r>
              <a:rPr lang="en-US" sz="2800" i="1" dirty="0">
                <a:solidFill>
                  <a:prstClr val="white"/>
                </a:solidFill>
              </a:rPr>
              <a:t>Acts 19:28, 34</a:t>
            </a:r>
          </a:p>
        </p:txBody>
      </p:sp>
    </p:spTree>
    <p:extLst>
      <p:ext uri="{BB962C8B-B14F-4D97-AF65-F5344CB8AC3E}">
        <p14:creationId xmlns:p14="http://schemas.microsoft.com/office/powerpoint/2010/main" val="2573553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Acts 19</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prstClr val="white"/>
              </a:solidFill>
            </a:endParaRPr>
          </a:p>
          <a:p>
            <a:pPr marL="0" indent="0">
              <a:buFont typeface="Arial" panose="020B0604020202020204" pitchFamily="34" charset="0"/>
              <a:buNone/>
            </a:pPr>
            <a:endParaRPr lang="en-US" sz="2400" dirty="0">
              <a:solidFill>
                <a:prstClr val="white"/>
              </a:solidFill>
            </a:endParaRPr>
          </a:p>
          <a:p>
            <a:pPr marL="0" indent="0">
              <a:lnSpc>
                <a:spcPct val="80000"/>
              </a:lnSpc>
              <a:spcBef>
                <a:spcPts val="0"/>
              </a:spcBef>
              <a:buFont typeface="Arial" panose="020B0604020202020204" pitchFamily="34" charset="0"/>
              <a:buNone/>
            </a:pPr>
            <a:endParaRPr lang="en-US" sz="110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49" y="1112816"/>
            <a:ext cx="8427995" cy="5634499"/>
          </a:xfrm>
          <a:prstGeom prst="rect">
            <a:avLst/>
          </a:prstGeom>
        </p:spPr>
      </p:pic>
      <p:sp>
        <p:nvSpPr>
          <p:cNvPr id="9" name="Rounded Rectangle 8"/>
          <p:cNvSpPr/>
          <p:nvPr/>
        </p:nvSpPr>
        <p:spPr>
          <a:xfrm>
            <a:off x="-584326" y="3847382"/>
            <a:ext cx="10325673" cy="3053752"/>
          </a:xfrm>
          <a:prstGeom prst="round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solidFill>
                  <a:prstClr val="white"/>
                </a:solidFill>
              </a:rPr>
              <a:t>28 </a:t>
            </a:r>
            <a:r>
              <a:rPr lang="en-US" sz="2400" dirty="0">
                <a:solidFill>
                  <a:prstClr val="white"/>
                </a:solidFill>
              </a:rPr>
              <a:t>Pay careful attention to yourselves and to all the flock, </a:t>
            </a:r>
          </a:p>
          <a:p>
            <a:pPr algn="ctr"/>
            <a:r>
              <a:rPr lang="en-US" sz="2400" dirty="0">
                <a:solidFill>
                  <a:prstClr val="white"/>
                </a:solidFill>
              </a:rPr>
              <a:t>in which the Holy Spirit has made you overseers, </a:t>
            </a:r>
          </a:p>
          <a:p>
            <a:pPr algn="ctr"/>
            <a:r>
              <a:rPr lang="en-US" sz="2400" dirty="0">
                <a:solidFill>
                  <a:prstClr val="white"/>
                </a:solidFill>
              </a:rPr>
              <a:t>to care for the church of God, which he obtained with his own blood. </a:t>
            </a:r>
          </a:p>
          <a:p>
            <a:pPr algn="ctr"/>
            <a:r>
              <a:rPr lang="en-US" sz="2400" b="1" baseline="30000" dirty="0">
                <a:solidFill>
                  <a:prstClr val="white"/>
                </a:solidFill>
              </a:rPr>
              <a:t>29 </a:t>
            </a:r>
            <a:r>
              <a:rPr lang="en-US" sz="2400" dirty="0">
                <a:solidFill>
                  <a:prstClr val="white"/>
                </a:solidFill>
              </a:rPr>
              <a:t>I know that after my departure fierce wolves will come in among you, </a:t>
            </a:r>
          </a:p>
          <a:p>
            <a:pPr algn="ctr"/>
            <a:r>
              <a:rPr lang="en-US" sz="2400" dirty="0">
                <a:solidFill>
                  <a:prstClr val="white"/>
                </a:solidFill>
              </a:rPr>
              <a:t>not sparing the flock;</a:t>
            </a:r>
            <a:r>
              <a:rPr lang="en-US" sz="2400" b="1" baseline="30000" dirty="0">
                <a:solidFill>
                  <a:prstClr val="white"/>
                </a:solidFill>
              </a:rPr>
              <a:t> 30 </a:t>
            </a:r>
            <a:r>
              <a:rPr lang="en-US" sz="2400" dirty="0">
                <a:solidFill>
                  <a:prstClr val="white"/>
                </a:solidFill>
              </a:rPr>
              <a:t>and from among your own selves will arise </a:t>
            </a:r>
          </a:p>
          <a:p>
            <a:pPr algn="ctr"/>
            <a:r>
              <a:rPr lang="en-US" sz="2400" dirty="0">
                <a:solidFill>
                  <a:prstClr val="white"/>
                </a:solidFill>
              </a:rPr>
              <a:t>men speaking twisted things, to draw away the disciples after them.  </a:t>
            </a:r>
          </a:p>
          <a:p>
            <a:pPr algn="ctr"/>
            <a:r>
              <a:rPr lang="en-US" sz="2400" i="1" dirty="0">
                <a:solidFill>
                  <a:prstClr val="white"/>
                </a:solidFill>
              </a:rPr>
              <a:t>Acts 20:28-30</a:t>
            </a:r>
          </a:p>
        </p:txBody>
      </p:sp>
    </p:spTree>
    <p:extLst>
      <p:ext uri="{BB962C8B-B14F-4D97-AF65-F5344CB8AC3E}">
        <p14:creationId xmlns:p14="http://schemas.microsoft.com/office/powerpoint/2010/main" val="131959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the Letters</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bg1"/>
                </a:solidFill>
              </a:rPr>
              <a:t>Ephesians 4:7-8   </a:t>
            </a:r>
            <a:r>
              <a:rPr lang="en-US" sz="2400" b="1" baseline="30000" dirty="0">
                <a:solidFill>
                  <a:schemeClr val="bg1"/>
                </a:solidFill>
              </a:rPr>
              <a:t>7 </a:t>
            </a:r>
            <a:r>
              <a:rPr lang="en-US" sz="2400" dirty="0">
                <a:solidFill>
                  <a:schemeClr val="bg1"/>
                </a:solidFill>
              </a:rPr>
              <a:t>But grace was given to each one of us according to the measure of Christ's gift.</a:t>
            </a:r>
            <a:r>
              <a:rPr lang="en-US" sz="2400" b="1" baseline="30000" dirty="0">
                <a:solidFill>
                  <a:schemeClr val="bg1"/>
                </a:solidFill>
              </a:rPr>
              <a:t>8 </a:t>
            </a:r>
            <a:r>
              <a:rPr lang="en-US" sz="2400" dirty="0">
                <a:solidFill>
                  <a:schemeClr val="bg1"/>
                </a:solidFill>
              </a:rPr>
              <a:t>Therefore it says, “When he ascended on high he led a host of captives, and he gave gifts to men.”</a:t>
            </a:r>
            <a:endParaRPr lang="en-US" sz="2400" b="1" baseline="30000" dirty="0">
              <a:solidFill>
                <a:schemeClr val="bg1"/>
              </a:solidFill>
            </a:endParaRPr>
          </a:p>
          <a:p>
            <a:pPr lvl="0"/>
            <a:r>
              <a:rPr lang="en-US" sz="2400" b="1" dirty="0">
                <a:solidFill>
                  <a:schemeClr val="bg1"/>
                </a:solidFill>
              </a:rPr>
              <a:t>Ephesians 4:11   </a:t>
            </a:r>
            <a:r>
              <a:rPr lang="en-US" sz="2400" b="1" baseline="30000" dirty="0">
                <a:solidFill>
                  <a:schemeClr val="bg1"/>
                </a:solidFill>
              </a:rPr>
              <a:t>11 </a:t>
            </a:r>
            <a:r>
              <a:rPr lang="en-US" sz="2400" dirty="0">
                <a:solidFill>
                  <a:schemeClr val="bg1"/>
                </a:solidFill>
              </a:rPr>
              <a:t>And he gave the apostles, the prophets, the evangelists, the shepherds and teachers…</a:t>
            </a:r>
          </a:p>
          <a:p>
            <a:r>
              <a:rPr lang="en-US" sz="2400" b="1" dirty="0">
                <a:solidFill>
                  <a:schemeClr val="bg1"/>
                </a:solidFill>
              </a:rPr>
              <a:t>Romans 12:6-8   </a:t>
            </a:r>
            <a:r>
              <a:rPr lang="en-US" sz="2400" b="1" baseline="30000" dirty="0">
                <a:solidFill>
                  <a:schemeClr val="bg1"/>
                </a:solidFill>
              </a:rPr>
              <a:t>6 </a:t>
            </a:r>
            <a:r>
              <a:rPr lang="en-US" sz="2400" dirty="0">
                <a:solidFill>
                  <a:schemeClr val="bg1"/>
                </a:solidFill>
              </a:rPr>
              <a:t>Having gifts that differ according to the grace given to us, let us use them: if prophecy, in proportion to our faith… </a:t>
            </a:r>
            <a:r>
              <a:rPr lang="en-US" sz="2400" b="1" baseline="30000" dirty="0">
                <a:solidFill>
                  <a:schemeClr val="bg1"/>
                </a:solidFill>
              </a:rPr>
              <a:t>7b</a:t>
            </a:r>
            <a:r>
              <a:rPr lang="en-US" sz="2400" dirty="0">
                <a:solidFill>
                  <a:schemeClr val="bg1"/>
                </a:solidFill>
              </a:rPr>
              <a:t> …the one who teaches, in his teaching; </a:t>
            </a:r>
            <a:r>
              <a:rPr lang="en-US" sz="2400" b="1" baseline="30000" dirty="0">
                <a:solidFill>
                  <a:schemeClr val="bg1"/>
                </a:solidFill>
              </a:rPr>
              <a:t>8</a:t>
            </a:r>
            <a:r>
              <a:rPr lang="en-US" sz="2400" dirty="0">
                <a:solidFill>
                  <a:schemeClr val="bg1"/>
                </a:solidFill>
              </a:rPr>
              <a:t> the one who exhorts, in his exhortation…the one who leads, with zeal… </a:t>
            </a:r>
          </a:p>
        </p:txBody>
      </p:sp>
    </p:spTree>
    <p:extLst>
      <p:ext uri="{BB962C8B-B14F-4D97-AF65-F5344CB8AC3E}">
        <p14:creationId xmlns:p14="http://schemas.microsoft.com/office/powerpoint/2010/main" val="2691406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the Letters</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b="1" dirty="0">
                <a:solidFill>
                  <a:schemeClr val="bg1"/>
                </a:solidFill>
              </a:rPr>
              <a:t>1 Corinthians 12:1   </a:t>
            </a:r>
            <a:r>
              <a:rPr lang="en-US" sz="2400" dirty="0">
                <a:solidFill>
                  <a:schemeClr val="bg1"/>
                </a:solidFill>
              </a:rPr>
              <a:t>Now concerning spiritual gifts, brothers and sisters, I do not want you to be uninformed.</a:t>
            </a:r>
          </a:p>
          <a:p>
            <a:r>
              <a:rPr lang="en-US" sz="2400" b="1" dirty="0">
                <a:solidFill>
                  <a:schemeClr val="bg1"/>
                </a:solidFill>
              </a:rPr>
              <a:t>1 Corinthians 12:27-28a   </a:t>
            </a:r>
            <a:r>
              <a:rPr lang="en-US" sz="2400" b="1" baseline="30000" dirty="0">
                <a:solidFill>
                  <a:schemeClr val="bg1"/>
                </a:solidFill>
              </a:rPr>
              <a:t>27 </a:t>
            </a:r>
            <a:r>
              <a:rPr lang="en-US" sz="2400" dirty="0">
                <a:solidFill>
                  <a:schemeClr val="bg1"/>
                </a:solidFill>
              </a:rPr>
              <a:t>Now you are the body of Christ and individually members of it. </a:t>
            </a:r>
            <a:r>
              <a:rPr lang="en-US" sz="2400" b="1" baseline="30000" dirty="0">
                <a:solidFill>
                  <a:schemeClr val="bg1"/>
                </a:solidFill>
              </a:rPr>
              <a:t>28 </a:t>
            </a:r>
            <a:r>
              <a:rPr lang="en-US" sz="2400" dirty="0">
                <a:solidFill>
                  <a:schemeClr val="bg1"/>
                </a:solidFill>
              </a:rPr>
              <a:t>And God has appointed in the church first apostles, second prophets, third teachers… </a:t>
            </a:r>
          </a:p>
          <a:p>
            <a:r>
              <a:rPr lang="en-US" sz="2400" b="1" dirty="0">
                <a:solidFill>
                  <a:schemeClr val="bg1"/>
                </a:solidFill>
              </a:rPr>
              <a:t>1 Peter 4:10-11a   </a:t>
            </a:r>
            <a:r>
              <a:rPr lang="en-US" sz="2400" b="1" baseline="30000" dirty="0">
                <a:solidFill>
                  <a:schemeClr val="bg1"/>
                </a:solidFill>
              </a:rPr>
              <a:t>10</a:t>
            </a:r>
            <a:r>
              <a:rPr lang="en-US" sz="2400" dirty="0">
                <a:solidFill>
                  <a:schemeClr val="bg1"/>
                </a:solidFill>
              </a:rPr>
              <a:t> As each has received a gift, use it to serve one another, as good stewards of God's varied grace: </a:t>
            </a:r>
            <a:r>
              <a:rPr lang="en-US" sz="2400" b="1" baseline="30000" dirty="0">
                <a:solidFill>
                  <a:schemeClr val="bg1"/>
                </a:solidFill>
              </a:rPr>
              <a:t>11a</a:t>
            </a:r>
            <a:r>
              <a:rPr lang="en-US" sz="2400" dirty="0">
                <a:solidFill>
                  <a:schemeClr val="bg1"/>
                </a:solidFill>
              </a:rPr>
              <a:t> whoever speaks, as one who speaks oracles of God…  </a:t>
            </a:r>
          </a:p>
        </p:txBody>
      </p:sp>
    </p:spTree>
    <p:extLst>
      <p:ext uri="{BB962C8B-B14F-4D97-AF65-F5344CB8AC3E}">
        <p14:creationId xmlns:p14="http://schemas.microsoft.com/office/powerpoint/2010/main" val="3512220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the Letters</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b="1" dirty="0">
                <a:solidFill>
                  <a:schemeClr val="bg1"/>
                </a:solidFill>
              </a:rPr>
              <a:t>Colossians 3:16   </a:t>
            </a:r>
            <a:r>
              <a:rPr lang="en-US" sz="2400" dirty="0">
                <a:solidFill>
                  <a:schemeClr val="bg1"/>
                </a:solidFill>
              </a:rPr>
              <a:t>Let the word of Christ dwell in you richly, teaching and admonishing one another in all wisdom, singing psalms and hymns and spiritual songs, with thankfulness in your hearts to God.</a:t>
            </a:r>
          </a:p>
          <a:p>
            <a:pPr lvl="0"/>
            <a:r>
              <a:rPr lang="en-US" sz="2400" b="1" dirty="0">
                <a:solidFill>
                  <a:schemeClr val="bg1"/>
                </a:solidFill>
              </a:rPr>
              <a:t>1 Corinthians 11:1-16</a:t>
            </a:r>
            <a:r>
              <a:rPr lang="en-US" sz="2400" dirty="0">
                <a:solidFill>
                  <a:schemeClr val="bg1"/>
                </a:solidFill>
              </a:rPr>
              <a:t>—Women were praying and prophesying out loud, leading in the assembly.</a:t>
            </a:r>
          </a:p>
          <a:p>
            <a:pPr lvl="0"/>
            <a:r>
              <a:rPr lang="en-US" sz="2400" b="1" dirty="0">
                <a:solidFill>
                  <a:schemeClr val="bg1"/>
                </a:solidFill>
              </a:rPr>
              <a:t>1 Corinthians 14:33-35   </a:t>
            </a:r>
            <a:r>
              <a:rPr lang="en-US" sz="2400" b="1" baseline="30000" dirty="0">
                <a:solidFill>
                  <a:schemeClr val="bg1"/>
                </a:solidFill>
              </a:rPr>
              <a:t>33 </a:t>
            </a:r>
            <a:r>
              <a:rPr lang="en-US" sz="2400" dirty="0">
                <a:solidFill>
                  <a:schemeClr val="bg1"/>
                </a:solidFill>
              </a:rPr>
              <a:t>For God is not a God of confusion but of peace. As in all the churches of the saints, </a:t>
            </a:r>
            <a:r>
              <a:rPr lang="en-US" sz="2400" b="1" baseline="30000" dirty="0">
                <a:solidFill>
                  <a:schemeClr val="bg1"/>
                </a:solidFill>
              </a:rPr>
              <a:t>34 </a:t>
            </a:r>
            <a:r>
              <a:rPr lang="en-US" sz="2400" dirty="0">
                <a:solidFill>
                  <a:schemeClr val="bg1"/>
                </a:solidFill>
              </a:rPr>
              <a:t>the women should keep silent in the churches. For they are not permitted to speak, but should be in submission, as the Law also says. </a:t>
            </a:r>
            <a:r>
              <a:rPr lang="en-US" sz="2400" b="1" baseline="30000" dirty="0">
                <a:solidFill>
                  <a:schemeClr val="bg1"/>
                </a:solidFill>
              </a:rPr>
              <a:t>35 </a:t>
            </a:r>
            <a:r>
              <a:rPr lang="en-US" sz="2400" dirty="0">
                <a:solidFill>
                  <a:schemeClr val="bg1"/>
                </a:solidFill>
              </a:rPr>
              <a:t>If there is anything they desire to learn, let them ask their husbands at home. For it is shameful for a woman to speak in church.</a:t>
            </a:r>
          </a:p>
          <a:p>
            <a:pPr marL="0" indent="0">
              <a:buNone/>
            </a:pPr>
            <a:r>
              <a:rPr lang="en-US" sz="2400" dirty="0">
                <a:solidFill>
                  <a:schemeClr val="bg1"/>
                </a:solidFill>
              </a:rPr>
              <a:t> </a:t>
            </a:r>
          </a:p>
        </p:txBody>
      </p:sp>
    </p:spTree>
    <p:extLst>
      <p:ext uri="{BB962C8B-B14F-4D97-AF65-F5344CB8AC3E}">
        <p14:creationId xmlns:p14="http://schemas.microsoft.com/office/powerpoint/2010/main" val="4071169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Pastoral Letters</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b="1" dirty="0">
                <a:solidFill>
                  <a:schemeClr val="bg1"/>
                </a:solidFill>
              </a:rPr>
              <a:t>1 Timothy 1:3b-4</a:t>
            </a:r>
            <a:r>
              <a:rPr lang="en-US" sz="2400" dirty="0">
                <a:solidFill>
                  <a:schemeClr val="bg1"/>
                </a:solidFill>
              </a:rPr>
              <a:t>   </a:t>
            </a:r>
            <a:r>
              <a:rPr lang="en-US" sz="2400" b="1" baseline="30000" dirty="0">
                <a:solidFill>
                  <a:schemeClr val="bg1"/>
                </a:solidFill>
              </a:rPr>
              <a:t>3b</a:t>
            </a:r>
            <a:r>
              <a:rPr lang="en-US" sz="2400" dirty="0">
                <a:solidFill>
                  <a:schemeClr val="bg1"/>
                </a:solidFill>
              </a:rPr>
              <a:t> …remain at Ephesus so that you may charge certain persons not to teach any different doctrine, </a:t>
            </a:r>
            <a:r>
              <a:rPr lang="en-US" sz="2400" b="1" baseline="30000" dirty="0">
                <a:solidFill>
                  <a:schemeClr val="bg1"/>
                </a:solidFill>
              </a:rPr>
              <a:t>4 </a:t>
            </a:r>
            <a:r>
              <a:rPr lang="en-US" sz="2400" dirty="0">
                <a:solidFill>
                  <a:schemeClr val="bg1"/>
                </a:solidFill>
              </a:rPr>
              <a:t>nor to devote themselves to myths and endless genealogies, which promote speculations rather than the stewardship from God that is by faith. </a:t>
            </a:r>
          </a:p>
          <a:p>
            <a:pPr lvl="0"/>
            <a:r>
              <a:rPr lang="en-US" sz="2400" b="1" dirty="0">
                <a:solidFill>
                  <a:schemeClr val="bg1"/>
                </a:solidFill>
              </a:rPr>
              <a:t>1 Timothy 1:6</a:t>
            </a:r>
            <a:r>
              <a:rPr lang="en-US" sz="2400" dirty="0">
                <a:solidFill>
                  <a:schemeClr val="bg1"/>
                </a:solidFill>
              </a:rPr>
              <a:t>   Certain persons, by swerving from these, have wandered away into vain discussion…</a:t>
            </a:r>
          </a:p>
          <a:p>
            <a:pPr lvl="0"/>
            <a:r>
              <a:rPr lang="en-US" sz="2400" b="1" dirty="0">
                <a:solidFill>
                  <a:schemeClr val="bg1"/>
                </a:solidFill>
              </a:rPr>
              <a:t>1 Timothy 1:19b-20</a:t>
            </a:r>
            <a:r>
              <a:rPr lang="en-US" sz="2400" dirty="0">
                <a:solidFill>
                  <a:schemeClr val="bg1"/>
                </a:solidFill>
              </a:rPr>
              <a:t>   </a:t>
            </a:r>
            <a:r>
              <a:rPr lang="en-US" sz="2400" b="1" baseline="30000" dirty="0">
                <a:solidFill>
                  <a:schemeClr val="bg1"/>
                </a:solidFill>
              </a:rPr>
              <a:t>19b</a:t>
            </a:r>
            <a:r>
              <a:rPr lang="en-US" sz="2400" dirty="0">
                <a:solidFill>
                  <a:schemeClr val="bg1"/>
                </a:solidFill>
              </a:rPr>
              <a:t> By rejecting this, some have made shipwreck of their faith,</a:t>
            </a:r>
            <a:r>
              <a:rPr lang="en-US" sz="2400" b="1" dirty="0">
                <a:solidFill>
                  <a:schemeClr val="bg1"/>
                </a:solidFill>
              </a:rPr>
              <a:t> </a:t>
            </a:r>
            <a:r>
              <a:rPr lang="en-US" sz="2400" b="1" baseline="30000" dirty="0">
                <a:solidFill>
                  <a:schemeClr val="bg1"/>
                </a:solidFill>
              </a:rPr>
              <a:t>20 </a:t>
            </a:r>
            <a:r>
              <a:rPr lang="en-US" sz="2400" dirty="0">
                <a:solidFill>
                  <a:schemeClr val="bg1"/>
                </a:solidFill>
              </a:rPr>
              <a:t>among whom are </a:t>
            </a:r>
            <a:r>
              <a:rPr lang="en-US" sz="2400" dirty="0" err="1">
                <a:solidFill>
                  <a:schemeClr val="bg1"/>
                </a:solidFill>
              </a:rPr>
              <a:t>Hymenaeus</a:t>
            </a:r>
            <a:r>
              <a:rPr lang="en-US" sz="2400" dirty="0">
                <a:solidFill>
                  <a:schemeClr val="bg1"/>
                </a:solidFill>
              </a:rPr>
              <a:t> and Alexander, whom I have handed over to Satan that they may learn not to blaspheme.</a:t>
            </a: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293184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Pastoral Letters</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b="1" dirty="0">
                <a:solidFill>
                  <a:schemeClr val="bg1"/>
                </a:solidFill>
              </a:rPr>
              <a:t>1 Timothy 2:5-6   </a:t>
            </a:r>
            <a:r>
              <a:rPr lang="en-US" sz="2400" dirty="0">
                <a:solidFill>
                  <a:schemeClr val="bg1"/>
                </a:solidFill>
              </a:rPr>
              <a:t> </a:t>
            </a:r>
            <a:r>
              <a:rPr lang="en-US" sz="2400" b="1" baseline="30000" dirty="0">
                <a:solidFill>
                  <a:schemeClr val="bg1"/>
                </a:solidFill>
              </a:rPr>
              <a:t>5 </a:t>
            </a:r>
            <a:r>
              <a:rPr lang="en-US" sz="2400" dirty="0">
                <a:solidFill>
                  <a:schemeClr val="bg1"/>
                </a:solidFill>
              </a:rPr>
              <a:t>For there is one God, and there is one mediator between God and men, the man Christ Jesus, </a:t>
            </a:r>
            <a:r>
              <a:rPr lang="en-US" sz="2400" b="1" baseline="30000" dirty="0">
                <a:solidFill>
                  <a:schemeClr val="bg1"/>
                </a:solidFill>
              </a:rPr>
              <a:t>6 </a:t>
            </a:r>
            <a:r>
              <a:rPr lang="en-US" sz="2400" dirty="0">
                <a:solidFill>
                  <a:schemeClr val="bg1"/>
                </a:solidFill>
              </a:rPr>
              <a:t>who gave himself as a ransom for all, which is the testimony given at the proper time.</a:t>
            </a:r>
          </a:p>
          <a:p>
            <a:pPr lvl="0"/>
            <a:r>
              <a:rPr lang="en-US" sz="2400" b="1" dirty="0">
                <a:solidFill>
                  <a:schemeClr val="bg1"/>
                </a:solidFill>
              </a:rPr>
              <a:t>1 Timothy 3:7</a:t>
            </a:r>
            <a:r>
              <a:rPr lang="en-US" sz="2400" dirty="0">
                <a:solidFill>
                  <a:schemeClr val="bg1"/>
                </a:solidFill>
              </a:rPr>
              <a:t>   Moreover, he must be well thought of by outsiders, so that he may not fall into disgrace, into a snare of the devil.</a:t>
            </a:r>
          </a:p>
          <a:p>
            <a:pPr lvl="0"/>
            <a:r>
              <a:rPr lang="en-US" sz="2400" b="1" dirty="0">
                <a:solidFill>
                  <a:schemeClr val="bg1"/>
                </a:solidFill>
              </a:rPr>
              <a:t>1 Timothy 4:1-3a</a:t>
            </a:r>
            <a:r>
              <a:rPr lang="en-US" sz="2400" dirty="0">
                <a:solidFill>
                  <a:schemeClr val="bg1"/>
                </a:solidFill>
              </a:rPr>
              <a:t>   </a:t>
            </a:r>
            <a:r>
              <a:rPr lang="en-US" sz="2400" b="1" baseline="30000" dirty="0">
                <a:solidFill>
                  <a:schemeClr val="bg1"/>
                </a:solidFill>
              </a:rPr>
              <a:t>1 </a:t>
            </a:r>
            <a:r>
              <a:rPr lang="en-US" sz="2400" dirty="0">
                <a:solidFill>
                  <a:schemeClr val="bg1"/>
                </a:solidFill>
              </a:rPr>
              <a:t>Now the Spirit expressly says that in later times some will depart from the faith by devoting themselves to deceitful spirits and teachings of demons, </a:t>
            </a:r>
            <a:r>
              <a:rPr lang="en-US" sz="2400" b="1" baseline="30000" dirty="0">
                <a:solidFill>
                  <a:schemeClr val="bg1"/>
                </a:solidFill>
              </a:rPr>
              <a:t>2 </a:t>
            </a:r>
            <a:r>
              <a:rPr lang="en-US" sz="2400" dirty="0">
                <a:solidFill>
                  <a:schemeClr val="bg1"/>
                </a:solidFill>
              </a:rPr>
              <a:t>through the insincerity of liars whose consciences are seared, </a:t>
            </a:r>
            <a:r>
              <a:rPr lang="en-US" sz="2400" b="1" baseline="30000" dirty="0">
                <a:solidFill>
                  <a:schemeClr val="bg1"/>
                </a:solidFill>
              </a:rPr>
              <a:t>3 </a:t>
            </a:r>
            <a:r>
              <a:rPr lang="en-US" sz="2400" dirty="0">
                <a:solidFill>
                  <a:schemeClr val="bg1"/>
                </a:solidFill>
              </a:rPr>
              <a:t>who forbid marriage…</a:t>
            </a:r>
          </a:p>
          <a:p>
            <a:pPr lvl="0"/>
            <a:r>
              <a:rPr lang="en-US" sz="2400" b="1" dirty="0">
                <a:solidFill>
                  <a:schemeClr val="bg1"/>
                </a:solidFill>
              </a:rPr>
              <a:t>1 Timothy 4:7a</a:t>
            </a:r>
            <a:r>
              <a:rPr lang="en-US" sz="2400" dirty="0">
                <a:solidFill>
                  <a:schemeClr val="bg1"/>
                </a:solidFill>
              </a:rPr>
              <a:t>   Have nothing to do with irreverent, silly myths. </a:t>
            </a: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41588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Pastoral Letters</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b="1" dirty="0">
                <a:solidFill>
                  <a:schemeClr val="bg1"/>
                </a:solidFill>
              </a:rPr>
              <a:t>1 Timothy 5:9-12</a:t>
            </a:r>
            <a:r>
              <a:rPr lang="en-US" sz="2400" dirty="0">
                <a:solidFill>
                  <a:schemeClr val="bg1"/>
                </a:solidFill>
              </a:rPr>
              <a:t>—Specific instructions re: widows.</a:t>
            </a:r>
            <a:r>
              <a:rPr lang="en-US" sz="2400" b="1" dirty="0">
                <a:solidFill>
                  <a:schemeClr val="bg1"/>
                </a:solidFill>
              </a:rPr>
              <a:t> </a:t>
            </a:r>
            <a:endParaRPr lang="en-US" sz="2400" dirty="0">
              <a:solidFill>
                <a:schemeClr val="bg1"/>
              </a:solidFill>
            </a:endParaRPr>
          </a:p>
          <a:p>
            <a:pPr lvl="0"/>
            <a:r>
              <a:rPr lang="en-US" sz="2400" b="1" dirty="0">
                <a:solidFill>
                  <a:schemeClr val="bg1"/>
                </a:solidFill>
              </a:rPr>
              <a:t>1 Timothy 5:13-15</a:t>
            </a:r>
            <a:r>
              <a:rPr lang="en-US" sz="2400" dirty="0">
                <a:solidFill>
                  <a:schemeClr val="bg1"/>
                </a:solidFill>
              </a:rPr>
              <a:t>   </a:t>
            </a:r>
            <a:r>
              <a:rPr lang="en-US" sz="2400" b="1" baseline="30000" dirty="0">
                <a:solidFill>
                  <a:schemeClr val="bg1"/>
                </a:solidFill>
              </a:rPr>
              <a:t>13 </a:t>
            </a:r>
            <a:r>
              <a:rPr lang="en-US" sz="2400" dirty="0">
                <a:solidFill>
                  <a:schemeClr val="bg1"/>
                </a:solidFill>
              </a:rPr>
              <a:t>Besides that, they learn to be idlers, going about from house to house, and not only idlers, but also gossips and busybodies, saying what they should not.</a:t>
            </a:r>
            <a:r>
              <a:rPr lang="en-US" sz="2400" b="1" dirty="0">
                <a:solidFill>
                  <a:schemeClr val="bg1"/>
                </a:solidFill>
              </a:rPr>
              <a:t> </a:t>
            </a:r>
            <a:r>
              <a:rPr lang="en-US" sz="2400" b="1" baseline="30000" dirty="0">
                <a:solidFill>
                  <a:schemeClr val="bg1"/>
                </a:solidFill>
              </a:rPr>
              <a:t>14 </a:t>
            </a:r>
            <a:r>
              <a:rPr lang="en-US" sz="2400" dirty="0">
                <a:solidFill>
                  <a:schemeClr val="bg1"/>
                </a:solidFill>
              </a:rPr>
              <a:t>So I would have younger widows marry, bear children, manage their households, and give the adversary no occasion for slander. </a:t>
            </a:r>
            <a:r>
              <a:rPr lang="en-US" sz="2400" b="1" baseline="30000" dirty="0">
                <a:solidFill>
                  <a:schemeClr val="bg1"/>
                </a:solidFill>
              </a:rPr>
              <a:t>15 </a:t>
            </a:r>
            <a:r>
              <a:rPr lang="en-US" sz="2400" dirty="0">
                <a:solidFill>
                  <a:schemeClr val="bg1"/>
                </a:solidFill>
              </a:rPr>
              <a:t>For some have already strayed after Satan. </a:t>
            </a: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3784564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Pastoral Letters</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b="1" dirty="0">
                <a:solidFill>
                  <a:schemeClr val="bg1"/>
                </a:solidFill>
              </a:rPr>
              <a:t>1 Timothy 6:3-5</a:t>
            </a:r>
            <a:r>
              <a:rPr lang="en-US" sz="2400" dirty="0">
                <a:solidFill>
                  <a:schemeClr val="bg1"/>
                </a:solidFill>
              </a:rPr>
              <a:t>   </a:t>
            </a:r>
            <a:r>
              <a:rPr lang="en-US" sz="2400" b="1" baseline="30000" dirty="0">
                <a:solidFill>
                  <a:schemeClr val="bg1"/>
                </a:solidFill>
              </a:rPr>
              <a:t>3 </a:t>
            </a:r>
            <a:r>
              <a:rPr lang="en-US" sz="2400" dirty="0">
                <a:solidFill>
                  <a:schemeClr val="bg1"/>
                </a:solidFill>
              </a:rPr>
              <a:t>If anyone teaches a different doctrine and does not agree with the sound words of our Lord Jesus Christ and the teaching that accords with godliness, </a:t>
            </a:r>
            <a:r>
              <a:rPr lang="en-US" sz="2400" b="1" baseline="30000" dirty="0">
                <a:solidFill>
                  <a:schemeClr val="bg1"/>
                </a:solidFill>
              </a:rPr>
              <a:t>4 </a:t>
            </a:r>
            <a:r>
              <a:rPr lang="en-US" sz="2400" dirty="0">
                <a:solidFill>
                  <a:schemeClr val="bg1"/>
                </a:solidFill>
              </a:rPr>
              <a:t>he is puffed up with conceit and understands nothing. He has an unhealthy craving for controversy and for quarrels about words, which produce envy, dissension, slander, evil suspicions,</a:t>
            </a:r>
            <a:r>
              <a:rPr lang="en-US" sz="2400" b="1" dirty="0">
                <a:solidFill>
                  <a:schemeClr val="bg1"/>
                </a:solidFill>
              </a:rPr>
              <a:t> </a:t>
            </a:r>
            <a:r>
              <a:rPr lang="en-US" sz="2400" b="1" baseline="30000" dirty="0">
                <a:solidFill>
                  <a:schemeClr val="bg1"/>
                </a:solidFill>
              </a:rPr>
              <a:t>5 </a:t>
            </a:r>
            <a:r>
              <a:rPr lang="en-US" sz="2400" dirty="0">
                <a:solidFill>
                  <a:schemeClr val="bg1"/>
                </a:solidFill>
              </a:rPr>
              <a:t>and constant friction among people who are depraved in mind and deprived of the truth, imagining that godliness is a means of gain.</a:t>
            </a:r>
          </a:p>
          <a:p>
            <a:pPr lvl="0"/>
            <a:r>
              <a:rPr lang="en-US" sz="2400" b="1" dirty="0">
                <a:solidFill>
                  <a:schemeClr val="bg1"/>
                </a:solidFill>
              </a:rPr>
              <a:t>1 Timothy 6:13-16</a:t>
            </a:r>
            <a:r>
              <a:rPr lang="en-US" sz="2400" dirty="0">
                <a:solidFill>
                  <a:schemeClr val="bg1"/>
                </a:solidFill>
              </a:rPr>
              <a:t>—Statement about the character of Jesus.</a:t>
            </a:r>
            <a:r>
              <a:rPr lang="en-US" sz="2400" b="1" dirty="0">
                <a:solidFill>
                  <a:schemeClr val="bg1"/>
                </a:solidFill>
              </a:rPr>
              <a:t> </a:t>
            </a:r>
            <a:endParaRPr lang="en-US" sz="2400" dirty="0">
              <a:solidFill>
                <a:schemeClr val="bg1"/>
              </a:solidFill>
            </a:endParaRPr>
          </a:p>
          <a:p>
            <a:pPr lvl="0"/>
            <a:r>
              <a:rPr lang="en-US" sz="2400" b="1" dirty="0">
                <a:solidFill>
                  <a:schemeClr val="bg1"/>
                </a:solidFill>
              </a:rPr>
              <a:t>1 Timothy 6:20b-21a  </a:t>
            </a:r>
            <a:r>
              <a:rPr lang="en-US" sz="2400" dirty="0">
                <a:solidFill>
                  <a:schemeClr val="bg1"/>
                </a:solidFill>
              </a:rPr>
              <a:t> </a:t>
            </a:r>
            <a:r>
              <a:rPr lang="en-US" sz="2400" b="1" baseline="30000" dirty="0">
                <a:solidFill>
                  <a:schemeClr val="bg1"/>
                </a:solidFill>
              </a:rPr>
              <a:t>20b </a:t>
            </a:r>
            <a:r>
              <a:rPr lang="en-US" sz="2400" dirty="0">
                <a:solidFill>
                  <a:schemeClr val="bg1"/>
                </a:solidFill>
              </a:rPr>
              <a:t>Avoid the irreverent babble and contradictions of what is falsely called “knowledge,”</a:t>
            </a:r>
            <a:r>
              <a:rPr lang="en-US" sz="2400" b="1" dirty="0">
                <a:solidFill>
                  <a:schemeClr val="bg1"/>
                </a:solidFill>
              </a:rPr>
              <a:t> </a:t>
            </a:r>
            <a:r>
              <a:rPr lang="en-US" sz="2400" b="1" baseline="30000" dirty="0">
                <a:solidFill>
                  <a:schemeClr val="bg1"/>
                </a:solidFill>
              </a:rPr>
              <a:t>21a </a:t>
            </a:r>
            <a:r>
              <a:rPr lang="en-US" sz="2400" dirty="0">
                <a:solidFill>
                  <a:schemeClr val="bg1"/>
                </a:solidFill>
              </a:rPr>
              <a:t>for by professing it some have swerved from the faith.</a:t>
            </a: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252976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12" y="0"/>
            <a:ext cx="11222181" cy="6858000"/>
          </a:xfrm>
          <a:prstGeom prst="rect">
            <a:avLst/>
          </a:prstGeom>
        </p:spPr>
      </p:pic>
      <p:sp>
        <p:nvSpPr>
          <p:cNvPr id="3" name="TextBox 2"/>
          <p:cNvSpPr txBox="1"/>
          <p:nvPr/>
        </p:nvSpPr>
        <p:spPr>
          <a:xfrm>
            <a:off x="-291402" y="1237792"/>
            <a:ext cx="9817239" cy="3539430"/>
          </a:xfrm>
          <a:prstGeom prst="rect">
            <a:avLst/>
          </a:prstGeom>
          <a:noFill/>
        </p:spPr>
        <p:txBody>
          <a:bodyPr wrap="square" rtlCol="0">
            <a:spAutoFit/>
          </a:bodyPr>
          <a:lstStyle/>
          <a:p>
            <a:pPr algn="ctr"/>
            <a:r>
              <a:rPr lang="en-US" sz="6600" dirty="0">
                <a:solidFill>
                  <a:srgbClr val="FFFF00"/>
                </a:solidFill>
                <a:latin typeface="Ubuntu" panose="020B0504030602030204" pitchFamily="34" charset="0"/>
              </a:rPr>
              <a:t>Back to the Schooler’s</a:t>
            </a:r>
          </a:p>
          <a:p>
            <a:pPr algn="ctr"/>
            <a:r>
              <a:rPr lang="en-US" sz="4400" dirty="0">
                <a:solidFill>
                  <a:srgbClr val="FFFF00"/>
                </a:solidFill>
                <a:latin typeface="Ubuntu" panose="020B0504030602030204" pitchFamily="34" charset="0"/>
              </a:rPr>
              <a:t>Saturday, September 15, 5-8pm</a:t>
            </a:r>
          </a:p>
          <a:p>
            <a:pPr algn="ctr"/>
            <a:r>
              <a:rPr lang="en-US" sz="4400" dirty="0">
                <a:solidFill>
                  <a:srgbClr val="FFFF00"/>
                </a:solidFill>
                <a:latin typeface="Ubuntu" panose="020B0504030602030204" pitchFamily="34" charset="0"/>
              </a:rPr>
              <a:t>At Luke &amp; Eva Schooler’s</a:t>
            </a:r>
          </a:p>
          <a:p>
            <a:pPr algn="ctr"/>
            <a:r>
              <a:rPr lang="en-US" sz="3200" dirty="0">
                <a:solidFill>
                  <a:srgbClr val="FFFF00"/>
                </a:solidFill>
                <a:latin typeface="Ubuntu" panose="020B0504030602030204" pitchFamily="34" charset="0"/>
              </a:rPr>
              <a:t>11725 Bob’s Lane, St. George</a:t>
            </a:r>
          </a:p>
          <a:p>
            <a:pPr algn="ctr"/>
            <a:r>
              <a:rPr lang="en-US" sz="3200" dirty="0" err="1">
                <a:solidFill>
                  <a:srgbClr val="FFFF00"/>
                </a:solidFill>
                <a:latin typeface="Ubuntu" panose="020B0504030602030204" pitchFamily="34" charset="0"/>
              </a:rPr>
              <a:t>tallgrass.church</a:t>
            </a:r>
            <a:endParaRPr lang="en-US" sz="3200" dirty="0">
              <a:solidFill>
                <a:srgbClr val="FFFF00"/>
              </a:solidFill>
              <a:latin typeface="Ubuntu" panose="020B0504030602030204" pitchFamily="34" charset="0"/>
            </a:endParaRPr>
          </a:p>
        </p:txBody>
      </p:sp>
    </p:spTree>
    <p:extLst>
      <p:ext uri="{BB962C8B-B14F-4D97-AF65-F5344CB8AC3E}">
        <p14:creationId xmlns:p14="http://schemas.microsoft.com/office/powerpoint/2010/main" val="3392476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Pastoral Letters</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b="1" dirty="0">
                <a:solidFill>
                  <a:schemeClr val="bg1"/>
                </a:solidFill>
              </a:rPr>
              <a:t>2 Timothy 2:16-18a  </a:t>
            </a:r>
            <a:r>
              <a:rPr lang="en-US" sz="2400" dirty="0">
                <a:solidFill>
                  <a:schemeClr val="bg1"/>
                </a:solidFill>
              </a:rPr>
              <a:t> </a:t>
            </a:r>
            <a:r>
              <a:rPr lang="en-US" sz="2400" b="1" baseline="30000" dirty="0">
                <a:solidFill>
                  <a:schemeClr val="bg1"/>
                </a:solidFill>
              </a:rPr>
              <a:t>16 </a:t>
            </a:r>
            <a:r>
              <a:rPr lang="en-US" sz="2400" dirty="0">
                <a:solidFill>
                  <a:schemeClr val="bg1"/>
                </a:solidFill>
              </a:rPr>
              <a:t>But avoid irreverent babble, for it will lead people into more and more ungodliness,</a:t>
            </a:r>
            <a:r>
              <a:rPr lang="en-US" sz="2400" b="1" dirty="0">
                <a:solidFill>
                  <a:schemeClr val="bg1"/>
                </a:solidFill>
              </a:rPr>
              <a:t> </a:t>
            </a:r>
            <a:r>
              <a:rPr lang="en-US" sz="2400" b="1" baseline="30000" dirty="0">
                <a:solidFill>
                  <a:schemeClr val="bg1"/>
                </a:solidFill>
              </a:rPr>
              <a:t>17 </a:t>
            </a:r>
            <a:r>
              <a:rPr lang="en-US" sz="2400" dirty="0">
                <a:solidFill>
                  <a:schemeClr val="bg1"/>
                </a:solidFill>
              </a:rPr>
              <a:t>and their talk will spread like gangrene. Among them are </a:t>
            </a:r>
            <a:r>
              <a:rPr lang="en-US" sz="2400" dirty="0" err="1">
                <a:solidFill>
                  <a:schemeClr val="bg1"/>
                </a:solidFill>
              </a:rPr>
              <a:t>Hymenaeus</a:t>
            </a:r>
            <a:r>
              <a:rPr lang="en-US" sz="2400" dirty="0">
                <a:solidFill>
                  <a:schemeClr val="bg1"/>
                </a:solidFill>
              </a:rPr>
              <a:t> and </a:t>
            </a:r>
            <a:r>
              <a:rPr lang="en-US" sz="2400" dirty="0" err="1">
                <a:solidFill>
                  <a:schemeClr val="bg1"/>
                </a:solidFill>
              </a:rPr>
              <a:t>Philetus</a:t>
            </a:r>
            <a:r>
              <a:rPr lang="en-US" sz="2400" dirty="0">
                <a:solidFill>
                  <a:schemeClr val="bg1"/>
                </a:solidFill>
              </a:rPr>
              <a:t>,</a:t>
            </a:r>
            <a:r>
              <a:rPr lang="en-US" sz="2400" b="1" dirty="0">
                <a:solidFill>
                  <a:schemeClr val="bg1"/>
                </a:solidFill>
              </a:rPr>
              <a:t> </a:t>
            </a:r>
            <a:r>
              <a:rPr lang="en-US" sz="2400" b="1" baseline="30000" dirty="0">
                <a:solidFill>
                  <a:schemeClr val="bg1"/>
                </a:solidFill>
              </a:rPr>
              <a:t>18 </a:t>
            </a:r>
            <a:r>
              <a:rPr lang="en-US" sz="2400" dirty="0">
                <a:solidFill>
                  <a:schemeClr val="bg1"/>
                </a:solidFill>
              </a:rPr>
              <a:t>who have swerved from the truth…</a:t>
            </a:r>
          </a:p>
          <a:p>
            <a:pPr lvl="0"/>
            <a:r>
              <a:rPr lang="en-US" sz="2400" b="1" dirty="0">
                <a:solidFill>
                  <a:schemeClr val="bg1"/>
                </a:solidFill>
              </a:rPr>
              <a:t>2 Timothy 2:23a, 26  </a:t>
            </a:r>
            <a:r>
              <a:rPr lang="en-US" sz="2400" dirty="0">
                <a:solidFill>
                  <a:schemeClr val="bg1"/>
                </a:solidFill>
              </a:rPr>
              <a:t> </a:t>
            </a:r>
            <a:r>
              <a:rPr lang="en-US" sz="2400" b="1" baseline="30000" dirty="0">
                <a:solidFill>
                  <a:schemeClr val="bg1"/>
                </a:solidFill>
              </a:rPr>
              <a:t>23a </a:t>
            </a:r>
            <a:r>
              <a:rPr lang="en-US" sz="2400" dirty="0">
                <a:solidFill>
                  <a:schemeClr val="bg1"/>
                </a:solidFill>
              </a:rPr>
              <a:t>Have nothing to do with foolish, ignorant controversies… </a:t>
            </a:r>
            <a:r>
              <a:rPr lang="en-US" sz="2400" b="1" baseline="30000" dirty="0">
                <a:solidFill>
                  <a:schemeClr val="bg1"/>
                </a:solidFill>
              </a:rPr>
              <a:t>26 </a:t>
            </a:r>
            <a:r>
              <a:rPr lang="en-US" sz="2400" dirty="0">
                <a:solidFill>
                  <a:schemeClr val="bg1"/>
                </a:solidFill>
              </a:rPr>
              <a:t>…and they may come to their senses and escape from the snare of the devil, after being captured by him to do his will.</a:t>
            </a:r>
          </a:p>
          <a:p>
            <a:pPr lvl="0"/>
            <a:r>
              <a:rPr lang="en-US" sz="2400" b="1" dirty="0">
                <a:solidFill>
                  <a:schemeClr val="bg1"/>
                </a:solidFill>
              </a:rPr>
              <a:t>2 Timothy 3:6a, 8 </a:t>
            </a:r>
            <a:r>
              <a:rPr lang="en-US" sz="2400" dirty="0">
                <a:solidFill>
                  <a:schemeClr val="bg1"/>
                </a:solidFill>
              </a:rPr>
              <a:t>  </a:t>
            </a:r>
            <a:r>
              <a:rPr lang="en-US" sz="2400" b="1" baseline="30000" dirty="0">
                <a:solidFill>
                  <a:schemeClr val="bg1"/>
                </a:solidFill>
              </a:rPr>
              <a:t>6 </a:t>
            </a:r>
            <a:r>
              <a:rPr lang="en-US" sz="2400" dirty="0">
                <a:solidFill>
                  <a:schemeClr val="bg1"/>
                </a:solidFill>
              </a:rPr>
              <a:t>…those who creep into households and capture weak women… </a:t>
            </a:r>
            <a:r>
              <a:rPr lang="en-US" sz="2400" b="1" baseline="30000" dirty="0">
                <a:solidFill>
                  <a:schemeClr val="bg1"/>
                </a:solidFill>
              </a:rPr>
              <a:t>8a </a:t>
            </a:r>
            <a:r>
              <a:rPr lang="en-US" sz="2400" dirty="0">
                <a:solidFill>
                  <a:schemeClr val="bg1"/>
                </a:solidFill>
              </a:rPr>
              <a:t>Just as </a:t>
            </a:r>
            <a:r>
              <a:rPr lang="en-US" sz="2400" dirty="0" err="1">
                <a:solidFill>
                  <a:schemeClr val="bg1"/>
                </a:solidFill>
              </a:rPr>
              <a:t>Jannes</a:t>
            </a:r>
            <a:r>
              <a:rPr lang="en-US" sz="2400" dirty="0">
                <a:solidFill>
                  <a:schemeClr val="bg1"/>
                </a:solidFill>
              </a:rPr>
              <a:t> and </a:t>
            </a:r>
            <a:r>
              <a:rPr lang="en-US" sz="2400" dirty="0" err="1">
                <a:solidFill>
                  <a:schemeClr val="bg1"/>
                </a:solidFill>
              </a:rPr>
              <a:t>Jambres</a:t>
            </a:r>
            <a:r>
              <a:rPr lang="en-US" sz="2400" dirty="0">
                <a:solidFill>
                  <a:schemeClr val="bg1"/>
                </a:solidFill>
              </a:rPr>
              <a:t> opposed Moses, so these men also oppose the truth, men corrupted in mind and disqualified regarding the faith. </a:t>
            </a:r>
          </a:p>
          <a:p>
            <a:pPr marL="0" lvl="0" indent="0">
              <a:buNone/>
            </a:pPr>
            <a:endParaRPr lang="en-US" sz="2400" dirty="0">
              <a:solidFill>
                <a:schemeClr val="bg1"/>
              </a:solidFill>
            </a:endParaRP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62735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Pastoral Letters</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b="1" dirty="0">
                <a:solidFill>
                  <a:schemeClr val="bg1"/>
                </a:solidFill>
              </a:rPr>
              <a:t>2 Timothy 4:3-4 </a:t>
            </a:r>
            <a:r>
              <a:rPr lang="en-US" sz="2400" dirty="0">
                <a:solidFill>
                  <a:schemeClr val="bg1"/>
                </a:solidFill>
              </a:rPr>
              <a:t>  </a:t>
            </a:r>
            <a:r>
              <a:rPr lang="en-US" sz="2400" b="1" baseline="30000" dirty="0">
                <a:solidFill>
                  <a:schemeClr val="bg1"/>
                </a:solidFill>
              </a:rPr>
              <a:t>3 </a:t>
            </a:r>
            <a:r>
              <a:rPr lang="en-US" sz="2400" dirty="0">
                <a:solidFill>
                  <a:schemeClr val="bg1"/>
                </a:solidFill>
              </a:rPr>
              <a:t>For the time is coming when people will not endure sound teaching, but having itching ears they will accumulate for themselves teachers to suit their own passions, </a:t>
            </a:r>
            <a:r>
              <a:rPr lang="en-US" sz="2400" b="1" baseline="30000" dirty="0">
                <a:solidFill>
                  <a:schemeClr val="bg1"/>
                </a:solidFill>
              </a:rPr>
              <a:t>4 </a:t>
            </a:r>
            <a:r>
              <a:rPr lang="en-US" sz="2400" dirty="0">
                <a:solidFill>
                  <a:schemeClr val="bg1"/>
                </a:solidFill>
              </a:rPr>
              <a:t>and will turn away from listening to the truth and wander off into myths.</a:t>
            </a:r>
          </a:p>
          <a:p>
            <a:pPr lvl="0"/>
            <a:r>
              <a:rPr lang="en-US" sz="2400" b="1" dirty="0">
                <a:solidFill>
                  <a:schemeClr val="bg1"/>
                </a:solidFill>
              </a:rPr>
              <a:t>2 Timothy 4:17</a:t>
            </a:r>
            <a:r>
              <a:rPr lang="en-US" sz="2400" dirty="0">
                <a:solidFill>
                  <a:schemeClr val="bg1"/>
                </a:solidFill>
              </a:rPr>
              <a:t>—Paul compares himself to Daniel in Babylon.</a:t>
            </a:r>
          </a:p>
          <a:p>
            <a:pPr lvl="0"/>
            <a:r>
              <a:rPr lang="en-US" sz="2400" b="1" dirty="0">
                <a:solidFill>
                  <a:schemeClr val="bg1"/>
                </a:solidFill>
              </a:rPr>
              <a:t>Titus 1:14a  </a:t>
            </a:r>
            <a:r>
              <a:rPr lang="en-US" sz="2400" dirty="0">
                <a:solidFill>
                  <a:schemeClr val="bg1"/>
                </a:solidFill>
              </a:rPr>
              <a:t> …not devoting themselves to Jewish myths…</a:t>
            </a:r>
          </a:p>
          <a:p>
            <a:pPr lvl="0"/>
            <a:r>
              <a:rPr lang="en-US" sz="2400" b="1" dirty="0">
                <a:solidFill>
                  <a:schemeClr val="bg1"/>
                </a:solidFill>
              </a:rPr>
              <a:t>Titus 2:3-6</a:t>
            </a:r>
            <a:r>
              <a:rPr lang="en-US" sz="2400" dirty="0">
                <a:solidFill>
                  <a:schemeClr val="bg1"/>
                </a:solidFill>
              </a:rPr>
              <a:t>—Older women and younger men</a:t>
            </a:r>
          </a:p>
          <a:p>
            <a:pPr lvl="0"/>
            <a:r>
              <a:rPr lang="en-US" sz="2400" b="1" dirty="0">
                <a:solidFill>
                  <a:schemeClr val="bg1"/>
                </a:solidFill>
              </a:rPr>
              <a:t>Titus 3:9a</a:t>
            </a:r>
            <a:r>
              <a:rPr lang="en-US" sz="2400" dirty="0">
                <a:solidFill>
                  <a:schemeClr val="bg1"/>
                </a:solidFill>
              </a:rPr>
              <a:t>   </a:t>
            </a:r>
            <a:r>
              <a:rPr lang="en-US" sz="2400" b="1" baseline="30000" dirty="0">
                <a:solidFill>
                  <a:schemeClr val="bg1"/>
                </a:solidFill>
              </a:rPr>
              <a:t>9a </a:t>
            </a:r>
            <a:r>
              <a:rPr lang="en-US" sz="2400" dirty="0">
                <a:solidFill>
                  <a:schemeClr val="bg1"/>
                </a:solidFill>
              </a:rPr>
              <a:t>But avoid foolish controversies, genealogies…</a:t>
            </a:r>
          </a:p>
          <a:p>
            <a:pPr lvl="0"/>
            <a:endParaRPr lang="en-US" sz="2400" dirty="0">
              <a:solidFill>
                <a:schemeClr val="bg1"/>
              </a:solidFill>
            </a:endParaRPr>
          </a:p>
          <a:p>
            <a:pPr marL="0" lvl="0" indent="0">
              <a:buNone/>
            </a:pPr>
            <a:endParaRPr lang="en-US" sz="2400" dirty="0">
              <a:solidFill>
                <a:schemeClr val="bg1"/>
              </a:solidFill>
            </a:endParaRP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2499223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8 </a:t>
            </a:r>
            <a:r>
              <a:rPr lang="en-US" dirty="0">
                <a:solidFill>
                  <a:schemeClr val="bg1"/>
                </a:solidFill>
              </a:rPr>
              <a:t>I desire then that in every place the men should pray, lifting holy hands without anger or quarreling; </a:t>
            </a:r>
            <a:r>
              <a:rPr lang="en-US" b="1" baseline="30000" dirty="0">
                <a:solidFill>
                  <a:schemeClr val="bg1"/>
                </a:solidFill>
              </a:rPr>
              <a:t>9 </a:t>
            </a:r>
            <a:r>
              <a:rPr lang="en-US" dirty="0">
                <a:solidFill>
                  <a:schemeClr val="bg1"/>
                </a:solidFill>
              </a:rPr>
              <a:t>likewise also that women should adorn themselves in respectable apparel, with modesty and self-control, not with braided hair and gold or pearls or costly attire, </a:t>
            </a:r>
            <a:r>
              <a:rPr lang="en-US" b="1" baseline="30000" dirty="0">
                <a:solidFill>
                  <a:schemeClr val="bg1"/>
                </a:solidFill>
              </a:rPr>
              <a:t>10 </a:t>
            </a:r>
            <a:r>
              <a:rPr lang="en-US" dirty="0">
                <a:solidFill>
                  <a:schemeClr val="bg1"/>
                </a:solidFill>
              </a:rPr>
              <a:t>but with what is proper for women who profess godliness—with good works. </a:t>
            </a:r>
            <a:r>
              <a:rPr lang="en-US" b="1" baseline="30000" dirty="0">
                <a:solidFill>
                  <a:schemeClr val="bg1"/>
                </a:solidFill>
              </a:rPr>
              <a:t>11 </a:t>
            </a:r>
            <a:r>
              <a:rPr lang="en-US" dirty="0">
                <a:solidFill>
                  <a:schemeClr val="bg1"/>
                </a:solidFill>
              </a:rPr>
              <a:t>Let a woman learn quietly with all submissiveness. </a:t>
            </a:r>
            <a:r>
              <a:rPr lang="en-US" b="1" baseline="30000" dirty="0">
                <a:solidFill>
                  <a:schemeClr val="bg1"/>
                </a:solidFill>
              </a:rPr>
              <a:t>12 </a:t>
            </a:r>
            <a:r>
              <a:rPr lang="en-US" dirty="0">
                <a:solidFill>
                  <a:schemeClr val="bg1"/>
                </a:solidFill>
              </a:rPr>
              <a:t>I do not permit a woman to teach or to exercise authority over a man; rather, she is to remain quiet. </a:t>
            </a:r>
            <a:r>
              <a:rPr lang="en-US" b="1" baseline="30000" dirty="0">
                <a:solidFill>
                  <a:schemeClr val="bg1"/>
                </a:solidFill>
              </a:rPr>
              <a:t>13 </a:t>
            </a:r>
            <a:r>
              <a:rPr lang="en-US" dirty="0">
                <a:solidFill>
                  <a:schemeClr val="bg1"/>
                </a:solidFill>
              </a:rPr>
              <a:t>For Adam was formed first, then Eve; </a:t>
            </a:r>
            <a:r>
              <a:rPr lang="en-US" b="1" baseline="30000" dirty="0">
                <a:solidFill>
                  <a:schemeClr val="bg1"/>
                </a:solidFill>
              </a:rPr>
              <a:t>14 </a:t>
            </a:r>
            <a:r>
              <a:rPr lang="en-US" dirty="0">
                <a:solidFill>
                  <a:schemeClr val="bg1"/>
                </a:solidFill>
              </a:rPr>
              <a:t>and Adam was not deceived, but the woman was deceived and became a transgressor. </a:t>
            </a:r>
            <a:r>
              <a:rPr lang="en-US" b="1" baseline="30000" dirty="0">
                <a:solidFill>
                  <a:schemeClr val="bg1"/>
                </a:solidFill>
              </a:rPr>
              <a:t>15 </a:t>
            </a:r>
            <a:r>
              <a:rPr lang="en-US" dirty="0">
                <a:solidFill>
                  <a:schemeClr val="bg1"/>
                </a:solidFill>
              </a:rPr>
              <a:t>Yet she will be saved through childbearing—if they continue in faith and love and holiness, with self-control.</a:t>
            </a:r>
          </a:p>
          <a:p>
            <a:pPr marL="0" lvl="1" indent="0" algn="r">
              <a:buNone/>
            </a:pPr>
            <a:r>
              <a:rPr lang="en-US" i="1" dirty="0">
                <a:solidFill>
                  <a:schemeClr val="bg1"/>
                </a:solidFill>
              </a:rPr>
              <a:t>1 Timothy 2:8-15</a:t>
            </a: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2143818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8 </a:t>
            </a:r>
            <a:r>
              <a:rPr lang="en-US" dirty="0">
                <a:solidFill>
                  <a:schemeClr val="bg1"/>
                </a:solidFill>
              </a:rPr>
              <a:t>I desire then that in every place the men should pray, lifting holy hands without anger or quarreling; </a:t>
            </a:r>
            <a:r>
              <a:rPr lang="en-US" b="1" baseline="30000" dirty="0">
                <a:solidFill>
                  <a:schemeClr val="bg1"/>
                </a:solidFill>
              </a:rPr>
              <a:t>9 </a:t>
            </a:r>
            <a:r>
              <a:rPr lang="en-US" dirty="0">
                <a:solidFill>
                  <a:schemeClr val="bg1"/>
                </a:solidFill>
              </a:rPr>
              <a:t>likewise also that </a:t>
            </a:r>
            <a:r>
              <a:rPr lang="en-US" sz="2800" b="1" i="1" dirty="0">
                <a:solidFill>
                  <a:schemeClr val="bg1"/>
                </a:solidFill>
              </a:rPr>
              <a:t>women</a:t>
            </a:r>
            <a:r>
              <a:rPr lang="en-US" dirty="0">
                <a:solidFill>
                  <a:schemeClr val="bg1"/>
                </a:solidFill>
              </a:rPr>
              <a:t> should adorn themselves in respectable apparel, with modesty and self-control, not with braided hair and gold or pearls or costly attire, </a:t>
            </a:r>
            <a:r>
              <a:rPr lang="en-US" b="1" baseline="30000" dirty="0">
                <a:solidFill>
                  <a:schemeClr val="bg1"/>
                </a:solidFill>
              </a:rPr>
              <a:t>10 </a:t>
            </a:r>
            <a:r>
              <a:rPr lang="en-US" dirty="0">
                <a:solidFill>
                  <a:schemeClr val="bg1"/>
                </a:solidFill>
              </a:rPr>
              <a:t>but with what is proper for </a:t>
            </a:r>
            <a:r>
              <a:rPr lang="en-US" sz="2800" b="1" i="1" dirty="0">
                <a:solidFill>
                  <a:schemeClr val="bg1"/>
                </a:solidFill>
              </a:rPr>
              <a:t>women</a:t>
            </a:r>
            <a:r>
              <a:rPr lang="en-US" dirty="0">
                <a:solidFill>
                  <a:schemeClr val="bg1"/>
                </a:solidFill>
              </a:rPr>
              <a:t> who profess godliness—with good works. </a:t>
            </a:r>
            <a:r>
              <a:rPr lang="en-US" b="1" baseline="30000" dirty="0">
                <a:solidFill>
                  <a:schemeClr val="bg1"/>
                </a:solidFill>
              </a:rPr>
              <a:t>11 </a:t>
            </a:r>
            <a:r>
              <a:rPr lang="en-US" dirty="0">
                <a:solidFill>
                  <a:schemeClr val="bg1"/>
                </a:solidFill>
              </a:rPr>
              <a:t>Let </a:t>
            </a:r>
            <a:r>
              <a:rPr lang="en-US" sz="2800" b="1" i="1" dirty="0">
                <a:solidFill>
                  <a:schemeClr val="bg1"/>
                </a:solidFill>
              </a:rPr>
              <a:t>a woman </a:t>
            </a:r>
            <a:r>
              <a:rPr lang="en-US" dirty="0">
                <a:solidFill>
                  <a:schemeClr val="bg1"/>
                </a:solidFill>
              </a:rPr>
              <a:t>learn quietly with all submissiveness. </a:t>
            </a:r>
            <a:r>
              <a:rPr lang="en-US" b="1" baseline="30000" dirty="0">
                <a:solidFill>
                  <a:schemeClr val="bg1"/>
                </a:solidFill>
              </a:rPr>
              <a:t>12 </a:t>
            </a:r>
            <a:r>
              <a:rPr lang="en-US" dirty="0">
                <a:solidFill>
                  <a:schemeClr val="bg1"/>
                </a:solidFill>
              </a:rPr>
              <a:t>I do not permit </a:t>
            </a:r>
            <a:r>
              <a:rPr lang="en-US" sz="2800" b="1" i="1" dirty="0">
                <a:solidFill>
                  <a:schemeClr val="bg1"/>
                </a:solidFill>
              </a:rPr>
              <a:t>a woman </a:t>
            </a:r>
            <a:r>
              <a:rPr lang="en-US" dirty="0">
                <a:solidFill>
                  <a:schemeClr val="bg1"/>
                </a:solidFill>
              </a:rPr>
              <a:t>to teach or to exercise authority over a man; rather, </a:t>
            </a:r>
            <a:r>
              <a:rPr lang="en-US" sz="2800" b="1" i="1" dirty="0">
                <a:solidFill>
                  <a:schemeClr val="bg1"/>
                </a:solidFill>
              </a:rPr>
              <a:t>she</a:t>
            </a:r>
            <a:r>
              <a:rPr lang="en-US" dirty="0">
                <a:solidFill>
                  <a:schemeClr val="bg1"/>
                </a:solidFill>
              </a:rPr>
              <a:t> is to remain quiet. </a:t>
            </a:r>
            <a:r>
              <a:rPr lang="en-US" b="1" baseline="30000" dirty="0">
                <a:solidFill>
                  <a:schemeClr val="bg1"/>
                </a:solidFill>
              </a:rPr>
              <a:t>13 </a:t>
            </a:r>
            <a:r>
              <a:rPr lang="en-US" dirty="0">
                <a:solidFill>
                  <a:schemeClr val="bg1"/>
                </a:solidFill>
              </a:rPr>
              <a:t>For Adam was formed first, then Eve; </a:t>
            </a:r>
            <a:r>
              <a:rPr lang="en-US" b="1" baseline="30000" dirty="0">
                <a:solidFill>
                  <a:schemeClr val="bg1"/>
                </a:solidFill>
              </a:rPr>
              <a:t>14 </a:t>
            </a:r>
            <a:r>
              <a:rPr lang="en-US" dirty="0">
                <a:solidFill>
                  <a:schemeClr val="bg1"/>
                </a:solidFill>
              </a:rPr>
              <a:t>and Adam was not deceived, but </a:t>
            </a:r>
            <a:r>
              <a:rPr lang="en-US" sz="2800" b="1" i="1" dirty="0">
                <a:solidFill>
                  <a:schemeClr val="bg1"/>
                </a:solidFill>
              </a:rPr>
              <a:t>the woman </a:t>
            </a:r>
            <a:r>
              <a:rPr lang="en-US" dirty="0">
                <a:solidFill>
                  <a:schemeClr val="bg1"/>
                </a:solidFill>
              </a:rPr>
              <a:t>was deceived and became a transgressor. </a:t>
            </a:r>
            <a:r>
              <a:rPr lang="en-US" b="1" baseline="30000" dirty="0">
                <a:solidFill>
                  <a:schemeClr val="bg1"/>
                </a:solidFill>
              </a:rPr>
              <a:t>15 </a:t>
            </a:r>
            <a:r>
              <a:rPr lang="en-US" dirty="0">
                <a:solidFill>
                  <a:schemeClr val="bg1"/>
                </a:solidFill>
              </a:rPr>
              <a:t>Yet </a:t>
            </a:r>
            <a:r>
              <a:rPr lang="en-US" sz="2800" b="1" i="1" dirty="0">
                <a:solidFill>
                  <a:schemeClr val="bg1"/>
                </a:solidFill>
              </a:rPr>
              <a:t>she</a:t>
            </a:r>
            <a:r>
              <a:rPr lang="en-US" dirty="0">
                <a:solidFill>
                  <a:schemeClr val="bg1"/>
                </a:solidFill>
              </a:rPr>
              <a:t> will be saved through childbearing—if </a:t>
            </a:r>
            <a:r>
              <a:rPr lang="en-US" sz="2800" b="1" i="1" dirty="0">
                <a:solidFill>
                  <a:schemeClr val="bg1"/>
                </a:solidFill>
              </a:rPr>
              <a:t>they</a:t>
            </a:r>
            <a:r>
              <a:rPr lang="en-US" dirty="0">
                <a:solidFill>
                  <a:schemeClr val="bg1"/>
                </a:solidFill>
              </a:rPr>
              <a:t> continue in faith and love and holiness, with self-control.</a:t>
            </a:r>
          </a:p>
          <a:p>
            <a:pPr marL="0" lvl="1" indent="0" algn="r">
              <a:buNone/>
            </a:pPr>
            <a:r>
              <a:rPr lang="en-US" i="1" dirty="0">
                <a:solidFill>
                  <a:schemeClr val="bg1"/>
                </a:solidFill>
              </a:rPr>
              <a:t>1 Timothy 2:8-15</a:t>
            </a:r>
          </a:p>
          <a:p>
            <a:pPr marL="0" indent="0">
              <a:lnSpc>
                <a:spcPct val="80000"/>
              </a:lnSpc>
              <a:spcBef>
                <a:spcPts val="0"/>
              </a:spcBef>
              <a:buFont typeface="Arial" panose="020B0604020202020204" pitchFamily="34" charset="0"/>
              <a:buNone/>
            </a:pPr>
            <a:endParaRPr lang="en-US" sz="1100" dirty="0"/>
          </a:p>
        </p:txBody>
      </p:sp>
      <p:sp>
        <p:nvSpPr>
          <p:cNvPr id="9" name="Oval 8"/>
          <p:cNvSpPr/>
          <p:nvPr/>
        </p:nvSpPr>
        <p:spPr>
          <a:xfrm>
            <a:off x="6622211" y="2613804"/>
            <a:ext cx="1785666" cy="471582"/>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379579" y="1903562"/>
            <a:ext cx="1598747" cy="471582"/>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866075" y="4474234"/>
            <a:ext cx="2258680" cy="471582"/>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6228267" y="3022128"/>
            <a:ext cx="1785666" cy="471582"/>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6481313" y="3387307"/>
            <a:ext cx="1785666" cy="471582"/>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6420928" y="3775493"/>
            <a:ext cx="953218" cy="471582"/>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3929382" y="4885434"/>
            <a:ext cx="953218" cy="471582"/>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2373012" y="5264987"/>
            <a:ext cx="999913" cy="471582"/>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3635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11 </a:t>
            </a:r>
            <a:r>
              <a:rPr lang="en-US" dirty="0">
                <a:solidFill>
                  <a:schemeClr val="bg1"/>
                </a:solidFill>
              </a:rPr>
              <a:t>Let a woman learn quietly with all submissiveness. </a:t>
            </a:r>
            <a:r>
              <a:rPr lang="en-US" b="1" baseline="30000" dirty="0">
                <a:solidFill>
                  <a:schemeClr val="bg1"/>
                </a:solidFill>
              </a:rPr>
              <a:t>12 </a:t>
            </a:r>
            <a:r>
              <a:rPr lang="en-US" dirty="0">
                <a:solidFill>
                  <a:schemeClr val="bg1"/>
                </a:solidFill>
              </a:rPr>
              <a:t>I do not permit a woman to teach or to exercise authority over a man; rather, she is to remain quiet. </a:t>
            </a:r>
            <a:r>
              <a:rPr lang="en-US" b="1" baseline="30000" dirty="0">
                <a:solidFill>
                  <a:schemeClr val="bg1"/>
                </a:solidFill>
              </a:rPr>
              <a:t>13 </a:t>
            </a:r>
            <a:r>
              <a:rPr lang="en-US" dirty="0">
                <a:solidFill>
                  <a:schemeClr val="bg1"/>
                </a:solidFill>
              </a:rPr>
              <a:t>For Adam was formed first, then Eve; </a:t>
            </a:r>
            <a:r>
              <a:rPr lang="en-US" b="1" baseline="30000" dirty="0">
                <a:solidFill>
                  <a:schemeClr val="bg1"/>
                </a:solidFill>
              </a:rPr>
              <a:t>14 </a:t>
            </a:r>
            <a:r>
              <a:rPr lang="en-US" dirty="0">
                <a:solidFill>
                  <a:schemeClr val="bg1"/>
                </a:solidFill>
              </a:rPr>
              <a:t>and Adam was not deceived, but the woman was deceived and became a transgressor. </a:t>
            </a:r>
            <a:r>
              <a:rPr lang="en-US" b="1" baseline="30000" dirty="0">
                <a:solidFill>
                  <a:schemeClr val="bg1"/>
                </a:solidFill>
              </a:rPr>
              <a:t>15 </a:t>
            </a:r>
            <a:r>
              <a:rPr lang="en-US" dirty="0">
                <a:solidFill>
                  <a:schemeClr val="bg1"/>
                </a:solidFill>
              </a:rPr>
              <a:t>Yet she will be saved through childbearing—if they continue in faith and love and holiness, with self-control.</a:t>
            </a:r>
          </a:p>
          <a:p>
            <a:pPr marL="0" lvl="1" indent="0" algn="r">
              <a:buNone/>
            </a:pPr>
            <a:r>
              <a:rPr lang="en-US" i="1" dirty="0">
                <a:solidFill>
                  <a:schemeClr val="bg1"/>
                </a:solidFill>
              </a:rPr>
              <a:t>1 Timothy 2:11-15</a:t>
            </a: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816507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11 </a:t>
            </a:r>
            <a:r>
              <a:rPr lang="en-US" dirty="0">
                <a:solidFill>
                  <a:schemeClr val="bg1"/>
                </a:solidFill>
              </a:rPr>
              <a:t>Let a woman learn </a:t>
            </a:r>
            <a:r>
              <a:rPr lang="en-US" sz="2800" b="1" i="1" dirty="0">
                <a:solidFill>
                  <a:schemeClr val="bg1"/>
                </a:solidFill>
              </a:rPr>
              <a:t>quietly</a:t>
            </a:r>
            <a:r>
              <a:rPr lang="en-US" dirty="0">
                <a:solidFill>
                  <a:schemeClr val="bg1"/>
                </a:solidFill>
              </a:rPr>
              <a:t> with all submissiveness. </a:t>
            </a:r>
            <a:r>
              <a:rPr lang="en-US" b="1" baseline="30000" dirty="0">
                <a:solidFill>
                  <a:schemeClr val="bg1"/>
                </a:solidFill>
              </a:rPr>
              <a:t>12 </a:t>
            </a:r>
            <a:r>
              <a:rPr lang="en-US" dirty="0">
                <a:solidFill>
                  <a:schemeClr val="bg1"/>
                </a:solidFill>
              </a:rPr>
              <a:t>I do not permit a woman to teach or to exercise authority over a man; rather, she is to </a:t>
            </a:r>
            <a:r>
              <a:rPr lang="en-US" sz="2800" b="1" i="1" dirty="0">
                <a:solidFill>
                  <a:schemeClr val="bg1"/>
                </a:solidFill>
              </a:rPr>
              <a:t>remain quiet</a:t>
            </a:r>
            <a:r>
              <a:rPr lang="en-US" dirty="0">
                <a:solidFill>
                  <a:schemeClr val="bg1"/>
                </a:solidFill>
              </a:rPr>
              <a:t>. </a:t>
            </a:r>
            <a:r>
              <a:rPr lang="en-US" b="1" baseline="30000" dirty="0">
                <a:solidFill>
                  <a:schemeClr val="bg1"/>
                </a:solidFill>
              </a:rPr>
              <a:t>13 </a:t>
            </a:r>
            <a:r>
              <a:rPr lang="en-US" dirty="0">
                <a:solidFill>
                  <a:schemeClr val="bg1"/>
                </a:solidFill>
              </a:rPr>
              <a:t>For Adam was formed first, then Eve; </a:t>
            </a:r>
            <a:r>
              <a:rPr lang="en-US" b="1" baseline="30000" dirty="0">
                <a:solidFill>
                  <a:schemeClr val="bg1"/>
                </a:solidFill>
              </a:rPr>
              <a:t>14 </a:t>
            </a:r>
            <a:r>
              <a:rPr lang="en-US" dirty="0">
                <a:solidFill>
                  <a:schemeClr val="bg1"/>
                </a:solidFill>
              </a:rPr>
              <a:t>and Adam was not deceived, but the woman was deceived and became a transgressor. </a:t>
            </a:r>
            <a:r>
              <a:rPr lang="en-US" b="1" baseline="30000" dirty="0">
                <a:solidFill>
                  <a:schemeClr val="bg1"/>
                </a:solidFill>
              </a:rPr>
              <a:t>15 </a:t>
            </a:r>
            <a:r>
              <a:rPr lang="en-US" dirty="0">
                <a:solidFill>
                  <a:schemeClr val="bg1"/>
                </a:solidFill>
              </a:rPr>
              <a:t>Yet she will be saved through childbearing—if they continue in faith and love and holiness, with self-control.</a:t>
            </a:r>
          </a:p>
          <a:p>
            <a:pPr marL="0" lvl="1" indent="0" algn="r">
              <a:buNone/>
            </a:pPr>
            <a:r>
              <a:rPr lang="en-US" i="1" dirty="0">
                <a:solidFill>
                  <a:schemeClr val="bg1"/>
                </a:solidFill>
              </a:rPr>
              <a:t>1 Timothy 2:11-15</a:t>
            </a:r>
          </a:p>
          <a:p>
            <a:pPr marL="0" indent="0">
              <a:lnSpc>
                <a:spcPct val="80000"/>
              </a:lnSpc>
              <a:spcBef>
                <a:spcPts val="0"/>
              </a:spcBef>
              <a:buFont typeface="Arial" panose="020B0604020202020204" pitchFamily="34" charset="0"/>
              <a:buNone/>
            </a:pPr>
            <a:endParaRPr lang="en-US" sz="1100" dirty="0"/>
          </a:p>
        </p:txBody>
      </p:sp>
      <p:sp>
        <p:nvSpPr>
          <p:cNvPr id="6" name="Oval 5"/>
          <p:cNvSpPr/>
          <p:nvPr/>
        </p:nvSpPr>
        <p:spPr>
          <a:xfrm>
            <a:off x="2147992" y="1904996"/>
            <a:ext cx="2631039" cy="572219"/>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3022134" y="1222076"/>
            <a:ext cx="1420470" cy="572219"/>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95714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11 </a:t>
            </a:r>
            <a:r>
              <a:rPr lang="en-US" dirty="0">
                <a:solidFill>
                  <a:schemeClr val="bg1"/>
                </a:solidFill>
              </a:rPr>
              <a:t>Let a woman learn </a:t>
            </a:r>
            <a:r>
              <a:rPr lang="en-US" sz="2800" b="1" i="1" dirty="0">
                <a:solidFill>
                  <a:schemeClr val="bg1"/>
                </a:solidFill>
              </a:rPr>
              <a:t>quietly</a:t>
            </a:r>
            <a:r>
              <a:rPr lang="en-US" dirty="0">
                <a:solidFill>
                  <a:schemeClr val="bg1"/>
                </a:solidFill>
              </a:rPr>
              <a:t> with all submissiveness. </a:t>
            </a:r>
            <a:r>
              <a:rPr lang="en-US" b="1" baseline="30000" dirty="0">
                <a:solidFill>
                  <a:schemeClr val="bg1"/>
                </a:solidFill>
              </a:rPr>
              <a:t>12 </a:t>
            </a:r>
            <a:r>
              <a:rPr lang="en-US" dirty="0">
                <a:solidFill>
                  <a:schemeClr val="bg1"/>
                </a:solidFill>
              </a:rPr>
              <a:t>I do not permit a woman to teach or to exercise authority over a man; rather, she is to </a:t>
            </a:r>
            <a:r>
              <a:rPr lang="en-US" sz="2800" b="1" i="1" dirty="0">
                <a:solidFill>
                  <a:schemeClr val="bg1"/>
                </a:solidFill>
              </a:rPr>
              <a:t>remain quiet</a:t>
            </a:r>
            <a:r>
              <a:rPr lang="en-US" dirty="0">
                <a:solidFill>
                  <a:schemeClr val="bg1"/>
                </a:solidFill>
              </a:rPr>
              <a:t>. </a:t>
            </a:r>
            <a:r>
              <a:rPr lang="en-US" b="1" baseline="30000" dirty="0">
                <a:solidFill>
                  <a:schemeClr val="bg1"/>
                </a:solidFill>
              </a:rPr>
              <a:t>13 </a:t>
            </a:r>
            <a:r>
              <a:rPr lang="en-US" dirty="0">
                <a:solidFill>
                  <a:schemeClr val="bg1"/>
                </a:solidFill>
              </a:rPr>
              <a:t>For Adam was formed first, then Eve; </a:t>
            </a:r>
            <a:r>
              <a:rPr lang="en-US" b="1" baseline="30000" dirty="0">
                <a:solidFill>
                  <a:schemeClr val="bg1"/>
                </a:solidFill>
              </a:rPr>
              <a:t>14 </a:t>
            </a:r>
            <a:r>
              <a:rPr lang="en-US" dirty="0">
                <a:solidFill>
                  <a:schemeClr val="bg1"/>
                </a:solidFill>
              </a:rPr>
              <a:t>and Adam was not deceived, but the woman was deceived and became a transgressor. </a:t>
            </a:r>
            <a:r>
              <a:rPr lang="en-US" b="1" baseline="30000" dirty="0">
                <a:solidFill>
                  <a:schemeClr val="bg1"/>
                </a:solidFill>
              </a:rPr>
              <a:t>15 </a:t>
            </a:r>
            <a:r>
              <a:rPr lang="en-US" dirty="0">
                <a:solidFill>
                  <a:schemeClr val="bg1"/>
                </a:solidFill>
              </a:rPr>
              <a:t>Yet she will be saved through childbearing—if they continue in faith and love and holiness, with self-control.</a:t>
            </a:r>
          </a:p>
          <a:p>
            <a:pPr marL="0" lvl="1" indent="0" algn="r">
              <a:buNone/>
            </a:pPr>
            <a:r>
              <a:rPr lang="en-US" i="1" dirty="0">
                <a:solidFill>
                  <a:schemeClr val="bg1"/>
                </a:solidFill>
              </a:rPr>
              <a:t>1 Timothy 2:11-15</a:t>
            </a:r>
          </a:p>
          <a:p>
            <a:pPr marL="0" lvl="1" indent="0" algn="r">
              <a:buNone/>
            </a:pPr>
            <a:endParaRPr lang="en-US" i="1" dirty="0">
              <a:solidFill>
                <a:schemeClr val="bg1"/>
              </a:solidFill>
            </a:endParaRPr>
          </a:p>
          <a:p>
            <a:pPr marL="0" lvl="1" indent="0">
              <a:buNone/>
            </a:pPr>
            <a:r>
              <a:rPr lang="en-US" b="1" dirty="0">
                <a:solidFill>
                  <a:schemeClr val="bg1"/>
                </a:solidFill>
              </a:rPr>
              <a:t>1 Timothy 2:1-2   </a:t>
            </a:r>
            <a:r>
              <a:rPr lang="en-US" b="1" baseline="30000" dirty="0">
                <a:solidFill>
                  <a:schemeClr val="bg1"/>
                </a:solidFill>
              </a:rPr>
              <a:t>1 </a:t>
            </a:r>
            <a:r>
              <a:rPr lang="en-US" dirty="0">
                <a:solidFill>
                  <a:schemeClr val="bg1"/>
                </a:solidFill>
              </a:rPr>
              <a:t>First of all, then, I urge that supplications, prayers, intercessions, and thanksgivings be made for all people, </a:t>
            </a:r>
            <a:r>
              <a:rPr lang="en-US" b="1" baseline="30000" dirty="0">
                <a:solidFill>
                  <a:schemeClr val="bg1"/>
                </a:solidFill>
              </a:rPr>
              <a:t>2 </a:t>
            </a:r>
            <a:r>
              <a:rPr lang="en-US" dirty="0">
                <a:solidFill>
                  <a:schemeClr val="bg1"/>
                </a:solidFill>
              </a:rPr>
              <a:t>for kings and all who are in high positions, that we may lead a peaceful and </a:t>
            </a:r>
            <a:r>
              <a:rPr lang="en-US" sz="2800" b="1" i="1" dirty="0">
                <a:solidFill>
                  <a:schemeClr val="bg1"/>
                </a:solidFill>
              </a:rPr>
              <a:t>quiet</a:t>
            </a:r>
            <a:r>
              <a:rPr lang="en-US" dirty="0">
                <a:solidFill>
                  <a:schemeClr val="bg1"/>
                </a:solidFill>
              </a:rPr>
              <a:t> life, godly and dignified in every way.</a:t>
            </a:r>
            <a:r>
              <a:rPr lang="en-US" dirty="0"/>
              <a:t> </a:t>
            </a:r>
            <a:endParaRPr lang="en-US" i="1" dirty="0">
              <a:solidFill>
                <a:schemeClr val="bg1"/>
              </a:solidFill>
            </a:endParaRPr>
          </a:p>
          <a:p>
            <a:pPr marL="0" indent="0">
              <a:lnSpc>
                <a:spcPct val="80000"/>
              </a:lnSpc>
              <a:spcBef>
                <a:spcPts val="0"/>
              </a:spcBef>
              <a:buFont typeface="Arial" panose="020B0604020202020204" pitchFamily="34" charset="0"/>
              <a:buNone/>
            </a:pPr>
            <a:endParaRPr lang="en-US" sz="1100" dirty="0"/>
          </a:p>
        </p:txBody>
      </p:sp>
      <p:sp>
        <p:nvSpPr>
          <p:cNvPr id="6" name="Oval 5"/>
          <p:cNvSpPr/>
          <p:nvPr/>
        </p:nvSpPr>
        <p:spPr>
          <a:xfrm>
            <a:off x="2147992" y="1904996"/>
            <a:ext cx="2631039" cy="572219"/>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2774844" y="5447578"/>
            <a:ext cx="1227813" cy="572219"/>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3022134" y="1222076"/>
            <a:ext cx="1420470" cy="572219"/>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91976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11 </a:t>
            </a:r>
            <a:r>
              <a:rPr lang="en-US" dirty="0">
                <a:solidFill>
                  <a:schemeClr val="bg1"/>
                </a:solidFill>
              </a:rPr>
              <a:t>Let a woman learn quietly with all submissiveness. </a:t>
            </a:r>
            <a:r>
              <a:rPr lang="en-US" b="1" baseline="30000" dirty="0">
                <a:solidFill>
                  <a:schemeClr val="bg1"/>
                </a:solidFill>
              </a:rPr>
              <a:t>12 </a:t>
            </a:r>
            <a:r>
              <a:rPr lang="en-US" dirty="0">
                <a:solidFill>
                  <a:schemeClr val="bg1"/>
                </a:solidFill>
              </a:rPr>
              <a:t>I do not permit a woman to teach or to </a:t>
            </a:r>
            <a:r>
              <a:rPr lang="en-US" sz="2800" b="1" i="1" dirty="0">
                <a:solidFill>
                  <a:schemeClr val="bg1"/>
                </a:solidFill>
              </a:rPr>
              <a:t>exercise authority over</a:t>
            </a:r>
            <a:r>
              <a:rPr lang="en-US" dirty="0">
                <a:solidFill>
                  <a:schemeClr val="bg1"/>
                </a:solidFill>
              </a:rPr>
              <a:t> a man; rather, she is to remain quiet. </a:t>
            </a:r>
            <a:r>
              <a:rPr lang="en-US" b="1" baseline="30000" dirty="0">
                <a:solidFill>
                  <a:schemeClr val="bg1"/>
                </a:solidFill>
              </a:rPr>
              <a:t>13 </a:t>
            </a:r>
            <a:r>
              <a:rPr lang="en-US" dirty="0">
                <a:solidFill>
                  <a:schemeClr val="bg1"/>
                </a:solidFill>
              </a:rPr>
              <a:t>For Adam was formed first, then Eve; </a:t>
            </a:r>
            <a:r>
              <a:rPr lang="en-US" b="1" baseline="30000" dirty="0">
                <a:solidFill>
                  <a:schemeClr val="bg1"/>
                </a:solidFill>
              </a:rPr>
              <a:t>14 </a:t>
            </a:r>
            <a:r>
              <a:rPr lang="en-US" dirty="0">
                <a:solidFill>
                  <a:schemeClr val="bg1"/>
                </a:solidFill>
              </a:rPr>
              <a:t>and Adam was not deceived, but the woman was deceived and became a transgressor. </a:t>
            </a:r>
            <a:r>
              <a:rPr lang="en-US" b="1" baseline="30000" dirty="0">
                <a:solidFill>
                  <a:schemeClr val="bg1"/>
                </a:solidFill>
              </a:rPr>
              <a:t>15 </a:t>
            </a:r>
            <a:r>
              <a:rPr lang="en-US" dirty="0">
                <a:solidFill>
                  <a:schemeClr val="bg1"/>
                </a:solidFill>
              </a:rPr>
              <a:t>Yet she will be saved through childbearing—if they continue in faith and love and holiness, with self-control.</a:t>
            </a:r>
          </a:p>
          <a:p>
            <a:pPr marL="0" lvl="1" indent="0" algn="r">
              <a:buNone/>
            </a:pPr>
            <a:r>
              <a:rPr lang="en-US" i="1" dirty="0">
                <a:solidFill>
                  <a:schemeClr val="bg1"/>
                </a:solidFill>
              </a:rPr>
              <a:t>1 Timothy 2:11-15</a:t>
            </a:r>
          </a:p>
          <a:p>
            <a:pPr marL="0" indent="0">
              <a:lnSpc>
                <a:spcPct val="80000"/>
              </a:lnSpc>
              <a:spcBef>
                <a:spcPts val="0"/>
              </a:spcBef>
              <a:buFont typeface="Arial" panose="020B0604020202020204" pitchFamily="34" charset="0"/>
              <a:buNone/>
            </a:pPr>
            <a:endParaRPr lang="en-US" sz="1100" dirty="0"/>
          </a:p>
        </p:txBody>
      </p:sp>
      <p:sp>
        <p:nvSpPr>
          <p:cNvPr id="6" name="Oval 5"/>
          <p:cNvSpPr/>
          <p:nvPr/>
        </p:nvSpPr>
        <p:spPr>
          <a:xfrm>
            <a:off x="4149322" y="1549879"/>
            <a:ext cx="3968135" cy="572219"/>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76317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11 </a:t>
            </a:r>
            <a:r>
              <a:rPr lang="en-US" dirty="0">
                <a:solidFill>
                  <a:schemeClr val="bg1"/>
                </a:solidFill>
              </a:rPr>
              <a:t>Let a woman learn quietly with all submissiveness. </a:t>
            </a:r>
            <a:r>
              <a:rPr lang="en-US" b="1" baseline="30000" dirty="0">
                <a:solidFill>
                  <a:schemeClr val="bg1"/>
                </a:solidFill>
              </a:rPr>
              <a:t>12 </a:t>
            </a:r>
            <a:r>
              <a:rPr lang="en-US" dirty="0">
                <a:solidFill>
                  <a:schemeClr val="bg1"/>
                </a:solidFill>
              </a:rPr>
              <a:t>I do not permit a woman to teach or to </a:t>
            </a:r>
            <a:r>
              <a:rPr lang="en-US" sz="2800" b="1" i="1" dirty="0">
                <a:solidFill>
                  <a:schemeClr val="bg1"/>
                </a:solidFill>
              </a:rPr>
              <a:t>exercise authority over</a:t>
            </a:r>
            <a:r>
              <a:rPr lang="en-US" dirty="0">
                <a:solidFill>
                  <a:schemeClr val="bg1"/>
                </a:solidFill>
              </a:rPr>
              <a:t> a man; rather, she is to remain quiet. </a:t>
            </a:r>
            <a:r>
              <a:rPr lang="en-US" b="1" baseline="30000" dirty="0">
                <a:solidFill>
                  <a:schemeClr val="bg1"/>
                </a:solidFill>
              </a:rPr>
              <a:t>13 </a:t>
            </a:r>
            <a:r>
              <a:rPr lang="en-US" dirty="0">
                <a:solidFill>
                  <a:schemeClr val="bg1"/>
                </a:solidFill>
              </a:rPr>
              <a:t>For Adam was formed first, then Eve; </a:t>
            </a:r>
            <a:r>
              <a:rPr lang="en-US" b="1" baseline="30000" dirty="0">
                <a:solidFill>
                  <a:schemeClr val="bg1"/>
                </a:solidFill>
              </a:rPr>
              <a:t>14 </a:t>
            </a:r>
            <a:r>
              <a:rPr lang="en-US" dirty="0">
                <a:solidFill>
                  <a:schemeClr val="bg1"/>
                </a:solidFill>
              </a:rPr>
              <a:t>and Adam was not deceived, but the woman was deceived and became a transgressor. </a:t>
            </a:r>
            <a:r>
              <a:rPr lang="en-US" b="1" baseline="30000" dirty="0">
                <a:solidFill>
                  <a:schemeClr val="bg1"/>
                </a:solidFill>
              </a:rPr>
              <a:t>15 </a:t>
            </a:r>
            <a:r>
              <a:rPr lang="en-US" dirty="0">
                <a:solidFill>
                  <a:schemeClr val="bg1"/>
                </a:solidFill>
              </a:rPr>
              <a:t>Yet she will be saved through childbearing—if they continue in faith and love and holiness, with self-control.</a:t>
            </a:r>
          </a:p>
          <a:p>
            <a:pPr marL="0" lvl="1" indent="0" algn="r">
              <a:buNone/>
            </a:pPr>
            <a:r>
              <a:rPr lang="en-US" i="1" dirty="0">
                <a:solidFill>
                  <a:schemeClr val="bg1"/>
                </a:solidFill>
              </a:rPr>
              <a:t>1 Timothy 2:11-15</a:t>
            </a:r>
          </a:p>
          <a:p>
            <a:pPr marL="0" lvl="1" indent="0" algn="r">
              <a:buNone/>
            </a:pPr>
            <a:endParaRPr lang="en-US" i="1" dirty="0">
              <a:solidFill>
                <a:schemeClr val="bg1"/>
              </a:solidFill>
            </a:endParaRPr>
          </a:p>
          <a:p>
            <a:pPr marL="0" lvl="1" indent="0">
              <a:buNone/>
            </a:pPr>
            <a:r>
              <a:rPr lang="en-US" b="1" dirty="0">
                <a:solidFill>
                  <a:schemeClr val="bg1"/>
                </a:solidFill>
              </a:rPr>
              <a:t>Genesis 3:16   </a:t>
            </a:r>
            <a:r>
              <a:rPr lang="en-US" dirty="0">
                <a:solidFill>
                  <a:schemeClr val="bg1"/>
                </a:solidFill>
              </a:rPr>
              <a:t>To the woman he said, “I will surely multiply your pain in childbearing; in pain you shall bring forth children. Your desire shall be contrary to (against) your husband, but he shall rule over you.”</a:t>
            </a:r>
          </a:p>
          <a:p>
            <a:pPr marL="0" lvl="1" indent="0">
              <a:buNone/>
            </a:pPr>
            <a:endParaRPr lang="en-US" i="1" dirty="0">
              <a:solidFill>
                <a:schemeClr val="bg1"/>
              </a:solidFill>
            </a:endParaRPr>
          </a:p>
          <a:p>
            <a:pPr marL="0" indent="0">
              <a:lnSpc>
                <a:spcPct val="80000"/>
              </a:lnSpc>
              <a:spcBef>
                <a:spcPts val="0"/>
              </a:spcBef>
              <a:buFont typeface="Arial" panose="020B0604020202020204" pitchFamily="34" charset="0"/>
              <a:buNone/>
            </a:pPr>
            <a:endParaRPr lang="en-US" sz="1100" dirty="0"/>
          </a:p>
        </p:txBody>
      </p:sp>
      <p:sp>
        <p:nvSpPr>
          <p:cNvPr id="6" name="Oval 5"/>
          <p:cNvSpPr/>
          <p:nvPr/>
        </p:nvSpPr>
        <p:spPr>
          <a:xfrm>
            <a:off x="4149322" y="1549879"/>
            <a:ext cx="3968135" cy="572219"/>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42894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b="1" baseline="30000" dirty="0">
                <a:solidFill>
                  <a:prstClr val="white"/>
                </a:solidFill>
              </a:rPr>
              <a:t>11 </a:t>
            </a:r>
            <a:r>
              <a:rPr lang="en-US" dirty="0">
                <a:solidFill>
                  <a:prstClr val="white"/>
                </a:solidFill>
              </a:rPr>
              <a:t>Let a woman learn quietly with all submissiveness. </a:t>
            </a:r>
            <a:r>
              <a:rPr lang="en-US" b="1" baseline="30000" dirty="0">
                <a:solidFill>
                  <a:prstClr val="white"/>
                </a:solidFill>
              </a:rPr>
              <a:t>12 </a:t>
            </a:r>
            <a:r>
              <a:rPr lang="en-US" dirty="0">
                <a:solidFill>
                  <a:prstClr val="white"/>
                </a:solidFill>
              </a:rPr>
              <a:t>I do not permit a woman to teach or to exercise authority over a man; rather, she is to remain quiet. </a:t>
            </a:r>
            <a:r>
              <a:rPr lang="en-US" b="1" baseline="30000" dirty="0">
                <a:solidFill>
                  <a:prstClr val="white"/>
                </a:solidFill>
              </a:rPr>
              <a:t>13 </a:t>
            </a:r>
            <a:r>
              <a:rPr lang="en-US" sz="2800" b="1" i="1" dirty="0">
                <a:solidFill>
                  <a:prstClr val="white"/>
                </a:solidFill>
              </a:rPr>
              <a:t>For Adam was formed first, then Eve;</a:t>
            </a:r>
            <a:r>
              <a:rPr lang="en-US" dirty="0">
                <a:solidFill>
                  <a:prstClr val="white"/>
                </a:solidFill>
              </a:rPr>
              <a:t> </a:t>
            </a:r>
            <a:r>
              <a:rPr lang="en-US" b="1" baseline="30000" dirty="0">
                <a:solidFill>
                  <a:prstClr val="white"/>
                </a:solidFill>
              </a:rPr>
              <a:t>14 </a:t>
            </a:r>
            <a:r>
              <a:rPr lang="en-US" dirty="0">
                <a:solidFill>
                  <a:prstClr val="white"/>
                </a:solidFill>
              </a:rPr>
              <a:t>and Adam was not deceived, but the woman was deceived and became a transgressor. </a:t>
            </a:r>
            <a:r>
              <a:rPr lang="en-US" b="1" baseline="30000" dirty="0">
                <a:solidFill>
                  <a:prstClr val="white"/>
                </a:solidFill>
              </a:rPr>
              <a:t>15 </a:t>
            </a:r>
            <a:r>
              <a:rPr lang="en-US" dirty="0">
                <a:solidFill>
                  <a:prstClr val="white"/>
                </a:solidFill>
              </a:rPr>
              <a:t>Yet she will be saved through childbearing—if they continue in faith and love and holiness, with self-control.</a:t>
            </a:r>
          </a:p>
          <a:p>
            <a:pPr marL="0" lvl="1" indent="0" algn="r">
              <a:buFont typeface="Arial" panose="020B0604020202020204" pitchFamily="34" charset="0"/>
              <a:buNone/>
            </a:pPr>
            <a:r>
              <a:rPr lang="en-US" i="1" dirty="0">
                <a:solidFill>
                  <a:prstClr val="white"/>
                </a:solidFill>
              </a:rPr>
              <a:t>1 Timothy 2:11-15</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
        <p:nvSpPr>
          <p:cNvPr id="6" name="Oval 5"/>
          <p:cNvSpPr/>
          <p:nvPr/>
        </p:nvSpPr>
        <p:spPr>
          <a:xfrm>
            <a:off x="103552" y="1725282"/>
            <a:ext cx="9247485" cy="142336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4032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655576"/>
            <a:ext cx="10287000" cy="6858000"/>
          </a:xfrm>
          <a:prstGeom prst="rect">
            <a:avLst/>
          </a:prstGeom>
        </p:spPr>
      </p:pic>
      <p:sp>
        <p:nvSpPr>
          <p:cNvPr id="3" name="TextBox 2"/>
          <p:cNvSpPr txBox="1"/>
          <p:nvPr/>
        </p:nvSpPr>
        <p:spPr>
          <a:xfrm>
            <a:off x="224287" y="5533540"/>
            <a:ext cx="8706355" cy="784830"/>
          </a:xfrm>
          <a:prstGeom prst="rect">
            <a:avLst/>
          </a:prstGeom>
          <a:noFill/>
        </p:spPr>
        <p:txBody>
          <a:bodyPr wrap="square" rtlCol="0">
            <a:spAutoFit/>
          </a:bodyPr>
          <a:lstStyle/>
          <a:p>
            <a:pPr algn="dist"/>
            <a:r>
              <a:rPr lang="en-US" sz="4500" b="1" dirty="0">
                <a:solidFill>
                  <a:schemeClr val="bg1"/>
                </a:solidFill>
                <a:effectLst>
                  <a:outerShdw blurRad="38100" dist="38100" dir="2700000" algn="tl">
                    <a:srgbClr val="000000">
                      <a:alpha val="43137"/>
                    </a:srgbClr>
                  </a:outerShdw>
                </a:effectLst>
                <a:latin typeface="Ubuntu" panose="020B0504030602030204" pitchFamily="34" charset="0"/>
              </a:rPr>
              <a:t>Guys’ Campout—Sept. 21-22</a:t>
            </a:r>
          </a:p>
        </p:txBody>
      </p:sp>
      <p:sp>
        <p:nvSpPr>
          <p:cNvPr id="4" name="TextBox 3"/>
          <p:cNvSpPr txBox="1"/>
          <p:nvPr/>
        </p:nvSpPr>
        <p:spPr>
          <a:xfrm>
            <a:off x="2139352" y="6124653"/>
            <a:ext cx="6788964" cy="615553"/>
          </a:xfrm>
          <a:prstGeom prst="rect">
            <a:avLst/>
          </a:prstGeom>
          <a:noFill/>
        </p:spPr>
        <p:txBody>
          <a:bodyPr wrap="square" rtlCol="0">
            <a:spAutoFit/>
          </a:bodyPr>
          <a:lstStyle/>
          <a:p>
            <a:pPr algn="dist"/>
            <a:r>
              <a:rPr lang="en-US" sz="3400" dirty="0" err="1">
                <a:solidFill>
                  <a:schemeClr val="bg1"/>
                </a:solidFill>
                <a:latin typeface="Ubuntu" panose="020B0504030602030204" pitchFamily="34" charset="0"/>
              </a:rPr>
              <a:t>deets</a:t>
            </a:r>
            <a:r>
              <a:rPr lang="en-US" sz="3400" dirty="0">
                <a:solidFill>
                  <a:schemeClr val="bg1"/>
                </a:solidFill>
                <a:latin typeface="Ubuntu" panose="020B0504030602030204" pitchFamily="34" charset="0"/>
              </a:rPr>
              <a:t> @ </a:t>
            </a:r>
            <a:r>
              <a:rPr lang="en-US" sz="3400" dirty="0" err="1">
                <a:solidFill>
                  <a:schemeClr val="bg1"/>
                </a:solidFill>
                <a:latin typeface="Ubuntu" panose="020B0504030602030204" pitchFamily="34" charset="0"/>
              </a:rPr>
              <a:t>tallgrass.church</a:t>
            </a:r>
            <a:endParaRPr lang="en-US" sz="3400" dirty="0"/>
          </a:p>
        </p:txBody>
      </p:sp>
    </p:spTree>
    <p:extLst>
      <p:ext uri="{BB962C8B-B14F-4D97-AF65-F5344CB8AC3E}">
        <p14:creationId xmlns:p14="http://schemas.microsoft.com/office/powerpoint/2010/main" val="824802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b="1" baseline="30000" dirty="0">
                <a:solidFill>
                  <a:prstClr val="white"/>
                </a:solidFill>
              </a:rPr>
              <a:t>11 </a:t>
            </a:r>
            <a:r>
              <a:rPr lang="en-US" dirty="0">
                <a:solidFill>
                  <a:prstClr val="white"/>
                </a:solidFill>
              </a:rPr>
              <a:t>Let a woman learn quietly with all submissiveness. </a:t>
            </a:r>
            <a:r>
              <a:rPr lang="en-US" b="1" baseline="30000" dirty="0">
                <a:solidFill>
                  <a:prstClr val="white"/>
                </a:solidFill>
              </a:rPr>
              <a:t>12 </a:t>
            </a:r>
            <a:r>
              <a:rPr lang="en-US" dirty="0">
                <a:solidFill>
                  <a:prstClr val="white"/>
                </a:solidFill>
              </a:rPr>
              <a:t>I do not permit a woman to teach or to exercise authority over a man; rather, she is to remain quiet. </a:t>
            </a:r>
            <a:r>
              <a:rPr lang="en-US" b="1" baseline="30000" dirty="0">
                <a:solidFill>
                  <a:prstClr val="white"/>
                </a:solidFill>
              </a:rPr>
              <a:t>13 </a:t>
            </a:r>
            <a:r>
              <a:rPr lang="en-US" dirty="0">
                <a:solidFill>
                  <a:prstClr val="white"/>
                </a:solidFill>
              </a:rPr>
              <a:t>For Adam was formed first, then Eve; </a:t>
            </a:r>
            <a:r>
              <a:rPr lang="en-US" b="1" baseline="30000" dirty="0">
                <a:solidFill>
                  <a:prstClr val="white"/>
                </a:solidFill>
              </a:rPr>
              <a:t>14 </a:t>
            </a:r>
            <a:r>
              <a:rPr lang="en-US" sz="2800" b="1" i="1" dirty="0">
                <a:solidFill>
                  <a:prstClr val="white"/>
                </a:solidFill>
              </a:rPr>
              <a:t>and Adam was not deceived, but the woman was deceived and became a transgressor.</a:t>
            </a:r>
            <a:r>
              <a:rPr lang="en-US" dirty="0">
                <a:solidFill>
                  <a:prstClr val="white"/>
                </a:solidFill>
              </a:rPr>
              <a:t> </a:t>
            </a:r>
            <a:r>
              <a:rPr lang="en-US" b="1" baseline="30000" dirty="0">
                <a:solidFill>
                  <a:prstClr val="white"/>
                </a:solidFill>
              </a:rPr>
              <a:t>15 </a:t>
            </a:r>
            <a:r>
              <a:rPr lang="en-US" dirty="0">
                <a:solidFill>
                  <a:prstClr val="white"/>
                </a:solidFill>
              </a:rPr>
              <a:t>Yet she will be saved through childbearing—if they continue in faith and love and holiness, with self-control.</a:t>
            </a:r>
          </a:p>
          <a:p>
            <a:pPr marL="0" lvl="1" indent="0" algn="r">
              <a:buFont typeface="Arial" panose="020B0604020202020204" pitchFamily="34" charset="0"/>
              <a:buNone/>
            </a:pPr>
            <a:r>
              <a:rPr lang="en-US" i="1" dirty="0">
                <a:solidFill>
                  <a:prstClr val="white"/>
                </a:solidFill>
              </a:rPr>
              <a:t>1 Timothy 2:11-15</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
        <p:nvSpPr>
          <p:cNvPr id="6" name="Oval 5"/>
          <p:cNvSpPr/>
          <p:nvPr/>
        </p:nvSpPr>
        <p:spPr>
          <a:xfrm>
            <a:off x="103553" y="2009940"/>
            <a:ext cx="8583248" cy="1423360"/>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36917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b="1" baseline="30000" dirty="0">
                <a:solidFill>
                  <a:prstClr val="white"/>
                </a:solidFill>
              </a:rPr>
              <a:t>11 </a:t>
            </a:r>
            <a:r>
              <a:rPr lang="en-US" sz="2800" b="1" i="1" dirty="0">
                <a:solidFill>
                  <a:prstClr val="white"/>
                </a:solidFill>
              </a:rPr>
              <a:t>Let a woman learn</a:t>
            </a:r>
            <a:r>
              <a:rPr lang="en-US" dirty="0">
                <a:solidFill>
                  <a:prstClr val="white"/>
                </a:solidFill>
              </a:rPr>
              <a:t> quietly with all submissiveness. </a:t>
            </a:r>
            <a:r>
              <a:rPr lang="en-US" b="1" baseline="30000" dirty="0">
                <a:solidFill>
                  <a:prstClr val="white"/>
                </a:solidFill>
              </a:rPr>
              <a:t>12 </a:t>
            </a:r>
            <a:r>
              <a:rPr lang="en-US" dirty="0">
                <a:solidFill>
                  <a:prstClr val="white"/>
                </a:solidFill>
              </a:rPr>
              <a:t>I do not permit a woman to teach or to exercise authority over a man; rather, she is to remain quiet. </a:t>
            </a:r>
            <a:r>
              <a:rPr lang="en-US" b="1" baseline="30000" dirty="0">
                <a:solidFill>
                  <a:prstClr val="white"/>
                </a:solidFill>
              </a:rPr>
              <a:t>13 </a:t>
            </a:r>
            <a:r>
              <a:rPr lang="en-US" dirty="0">
                <a:solidFill>
                  <a:prstClr val="white"/>
                </a:solidFill>
              </a:rPr>
              <a:t>For Adam was formed first, then Eve; </a:t>
            </a:r>
            <a:r>
              <a:rPr lang="en-US" b="1" baseline="30000" dirty="0">
                <a:solidFill>
                  <a:prstClr val="white"/>
                </a:solidFill>
              </a:rPr>
              <a:t>14 </a:t>
            </a:r>
            <a:r>
              <a:rPr lang="en-US" dirty="0">
                <a:solidFill>
                  <a:prstClr val="white"/>
                </a:solidFill>
              </a:rPr>
              <a:t>and Adam was not deceived, but the woman was deceived and became a transgressor. </a:t>
            </a:r>
            <a:r>
              <a:rPr lang="en-US" b="1" baseline="30000" dirty="0">
                <a:solidFill>
                  <a:prstClr val="white"/>
                </a:solidFill>
              </a:rPr>
              <a:t>15 </a:t>
            </a:r>
            <a:r>
              <a:rPr lang="en-US" dirty="0">
                <a:solidFill>
                  <a:prstClr val="white"/>
                </a:solidFill>
              </a:rPr>
              <a:t>Yet she will be saved through childbearing—if they continue in faith and love and holiness, with self-control.</a:t>
            </a:r>
          </a:p>
          <a:p>
            <a:pPr marL="0" lvl="1" indent="0" algn="r">
              <a:buFont typeface="Arial" panose="020B0604020202020204" pitchFamily="34" charset="0"/>
              <a:buNone/>
            </a:pPr>
            <a:r>
              <a:rPr lang="en-US" i="1" dirty="0">
                <a:solidFill>
                  <a:prstClr val="white"/>
                </a:solidFill>
              </a:rPr>
              <a:t>1 Timothy 2:11-15</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
        <p:nvSpPr>
          <p:cNvPr id="6" name="Oval 5"/>
          <p:cNvSpPr/>
          <p:nvPr/>
        </p:nvSpPr>
        <p:spPr>
          <a:xfrm>
            <a:off x="431331" y="1178949"/>
            <a:ext cx="3398798" cy="572219"/>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3487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b="1" baseline="30000" dirty="0">
                <a:solidFill>
                  <a:prstClr val="white"/>
                </a:solidFill>
              </a:rPr>
              <a:t>11 </a:t>
            </a:r>
            <a:r>
              <a:rPr lang="en-US" sz="2800" b="1" i="1" dirty="0">
                <a:solidFill>
                  <a:prstClr val="white"/>
                </a:solidFill>
              </a:rPr>
              <a:t>Let a woman learn</a:t>
            </a:r>
            <a:r>
              <a:rPr lang="en-US" dirty="0">
                <a:solidFill>
                  <a:prstClr val="white"/>
                </a:solidFill>
              </a:rPr>
              <a:t> quietly with all submissiveness. </a:t>
            </a:r>
            <a:r>
              <a:rPr lang="en-US" b="1" baseline="30000" dirty="0">
                <a:solidFill>
                  <a:prstClr val="white"/>
                </a:solidFill>
              </a:rPr>
              <a:t>12 </a:t>
            </a:r>
            <a:r>
              <a:rPr lang="en-US" dirty="0">
                <a:solidFill>
                  <a:prstClr val="white"/>
                </a:solidFill>
              </a:rPr>
              <a:t>I do not permit a woman to teach or to exercise authority over a man; rather, she is to remain quiet. </a:t>
            </a:r>
            <a:r>
              <a:rPr lang="en-US" b="1" baseline="30000" dirty="0">
                <a:solidFill>
                  <a:prstClr val="white"/>
                </a:solidFill>
              </a:rPr>
              <a:t>13 </a:t>
            </a:r>
            <a:r>
              <a:rPr lang="en-US" dirty="0">
                <a:solidFill>
                  <a:prstClr val="white"/>
                </a:solidFill>
              </a:rPr>
              <a:t>For Adam was formed first, then Eve; </a:t>
            </a:r>
            <a:r>
              <a:rPr lang="en-US" b="1" baseline="30000" dirty="0">
                <a:solidFill>
                  <a:prstClr val="white"/>
                </a:solidFill>
              </a:rPr>
              <a:t>14 </a:t>
            </a:r>
            <a:r>
              <a:rPr lang="en-US" dirty="0">
                <a:solidFill>
                  <a:prstClr val="white"/>
                </a:solidFill>
              </a:rPr>
              <a:t>and Adam was not deceived, but the woman was deceived and became a transgressor. </a:t>
            </a:r>
            <a:r>
              <a:rPr lang="en-US" b="1" baseline="30000" dirty="0">
                <a:solidFill>
                  <a:prstClr val="white"/>
                </a:solidFill>
              </a:rPr>
              <a:t>15 </a:t>
            </a:r>
            <a:r>
              <a:rPr lang="en-US" dirty="0">
                <a:solidFill>
                  <a:prstClr val="white"/>
                </a:solidFill>
              </a:rPr>
              <a:t>Yet she will be saved through childbearing—if they continue in faith and love and holiness, with self-control.</a:t>
            </a:r>
          </a:p>
          <a:p>
            <a:pPr marL="0" lvl="1" indent="0" algn="r">
              <a:buFont typeface="Arial" panose="020B0604020202020204" pitchFamily="34" charset="0"/>
              <a:buNone/>
            </a:pPr>
            <a:r>
              <a:rPr lang="en-US" i="1" dirty="0">
                <a:solidFill>
                  <a:prstClr val="white"/>
                </a:solidFill>
              </a:rPr>
              <a:t>1 Timothy 2:11-15</a:t>
            </a:r>
          </a:p>
          <a:p>
            <a:pPr marL="0" lvl="1" indent="0" algn="r">
              <a:buFont typeface="Arial" panose="020B0604020202020204" pitchFamily="34" charset="0"/>
              <a:buNone/>
            </a:pPr>
            <a:endParaRPr lang="en-US" i="1" dirty="0">
              <a:solidFill>
                <a:prstClr val="white"/>
              </a:solidFill>
            </a:endParaRPr>
          </a:p>
          <a:p>
            <a:pPr marL="0" lvl="1" indent="0">
              <a:buNone/>
            </a:pPr>
            <a:r>
              <a:rPr lang="en-US" b="1" dirty="0">
                <a:solidFill>
                  <a:schemeClr val="bg1"/>
                </a:solidFill>
              </a:rPr>
              <a:t>Luke 10:39</a:t>
            </a:r>
            <a:r>
              <a:rPr lang="en-US" dirty="0">
                <a:solidFill>
                  <a:schemeClr val="bg1"/>
                </a:solidFill>
              </a:rPr>
              <a:t>   And she (Martha) had a sister called Mary, who sat at the Lord's feet and listened to his teaching.</a:t>
            </a:r>
          </a:p>
          <a:p>
            <a:pPr marL="0" lvl="1" indent="0">
              <a:buNone/>
            </a:pPr>
            <a:r>
              <a:rPr lang="en-US" b="1" dirty="0">
                <a:solidFill>
                  <a:schemeClr val="bg1"/>
                </a:solidFill>
              </a:rPr>
              <a:t>Acts 22:3</a:t>
            </a:r>
            <a:r>
              <a:rPr lang="en-US" dirty="0">
                <a:solidFill>
                  <a:schemeClr val="bg1"/>
                </a:solidFill>
              </a:rPr>
              <a:t>   I (Paul) am a Jew…educated at the feet of Gamaliel according to the strict manner of the law of our fathers, being zealous for God as all of you are this day.</a:t>
            </a:r>
          </a:p>
          <a:p>
            <a:pPr marL="0" lvl="1" indent="0">
              <a:buNone/>
            </a:pPr>
            <a:endParaRPr lang="en-US" i="1" dirty="0">
              <a:solidFill>
                <a:prstClr val="white"/>
              </a:solidFill>
            </a:endParaRPr>
          </a:p>
          <a:p>
            <a:pPr marL="0" indent="0">
              <a:lnSpc>
                <a:spcPct val="80000"/>
              </a:lnSpc>
              <a:spcBef>
                <a:spcPts val="0"/>
              </a:spcBef>
              <a:buFont typeface="Arial" panose="020B0604020202020204" pitchFamily="34" charset="0"/>
              <a:buNone/>
            </a:pPr>
            <a:endParaRPr lang="en-US" sz="1100" dirty="0">
              <a:solidFill>
                <a:prstClr val="black"/>
              </a:solidFill>
            </a:endParaRPr>
          </a:p>
        </p:txBody>
      </p:sp>
      <p:sp>
        <p:nvSpPr>
          <p:cNvPr id="6" name="Oval 5"/>
          <p:cNvSpPr/>
          <p:nvPr/>
        </p:nvSpPr>
        <p:spPr>
          <a:xfrm>
            <a:off x="431331" y="1178949"/>
            <a:ext cx="3398798" cy="572219"/>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64557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b="1" baseline="30000" dirty="0">
                <a:solidFill>
                  <a:prstClr val="white"/>
                </a:solidFill>
              </a:rPr>
              <a:t>11 </a:t>
            </a:r>
            <a:r>
              <a:rPr lang="en-US" dirty="0">
                <a:solidFill>
                  <a:prstClr val="white"/>
                </a:solidFill>
              </a:rPr>
              <a:t>Let a woman learn quietly with all submissiveness. </a:t>
            </a:r>
            <a:r>
              <a:rPr lang="en-US" b="1" baseline="30000" dirty="0">
                <a:solidFill>
                  <a:prstClr val="white"/>
                </a:solidFill>
              </a:rPr>
              <a:t>12 </a:t>
            </a:r>
            <a:r>
              <a:rPr lang="en-US" dirty="0">
                <a:solidFill>
                  <a:prstClr val="white"/>
                </a:solidFill>
              </a:rPr>
              <a:t>I do not permit a woman to teach or to exercise authority over a man; rather, she is to remain quiet. </a:t>
            </a:r>
            <a:r>
              <a:rPr lang="en-US" b="1" baseline="30000" dirty="0">
                <a:solidFill>
                  <a:prstClr val="white"/>
                </a:solidFill>
              </a:rPr>
              <a:t>13 </a:t>
            </a:r>
            <a:r>
              <a:rPr lang="en-US" dirty="0">
                <a:solidFill>
                  <a:prstClr val="white"/>
                </a:solidFill>
              </a:rPr>
              <a:t>For Adam was formed first, then Eve; </a:t>
            </a:r>
            <a:r>
              <a:rPr lang="en-US" b="1" baseline="30000" dirty="0">
                <a:solidFill>
                  <a:prstClr val="white"/>
                </a:solidFill>
              </a:rPr>
              <a:t>14 </a:t>
            </a:r>
            <a:r>
              <a:rPr lang="en-US" dirty="0">
                <a:solidFill>
                  <a:prstClr val="white"/>
                </a:solidFill>
              </a:rPr>
              <a:t>and Adam was not deceived, but the woman was deceived and became a transgressor. </a:t>
            </a:r>
            <a:r>
              <a:rPr lang="en-US" b="1" baseline="30000" dirty="0">
                <a:solidFill>
                  <a:prstClr val="white"/>
                </a:solidFill>
              </a:rPr>
              <a:t>15 </a:t>
            </a:r>
            <a:r>
              <a:rPr lang="en-US" sz="2800" b="1" i="1" dirty="0">
                <a:solidFill>
                  <a:prstClr val="white"/>
                </a:solidFill>
              </a:rPr>
              <a:t>Yet she will be saved through childbearing—if they continue in faith and love and holiness, with self-control.</a:t>
            </a:r>
          </a:p>
          <a:p>
            <a:pPr marL="0" lvl="1" indent="0" algn="r">
              <a:buFont typeface="Arial" panose="020B0604020202020204" pitchFamily="34" charset="0"/>
              <a:buNone/>
            </a:pPr>
            <a:r>
              <a:rPr lang="en-US" i="1" dirty="0">
                <a:solidFill>
                  <a:prstClr val="white"/>
                </a:solidFill>
              </a:rPr>
              <a:t>1 Timothy 2:11-15</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
        <p:nvSpPr>
          <p:cNvPr id="6" name="Oval 5"/>
          <p:cNvSpPr/>
          <p:nvPr/>
        </p:nvSpPr>
        <p:spPr>
          <a:xfrm>
            <a:off x="-181119" y="2234242"/>
            <a:ext cx="9601163" cy="1932316"/>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67449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b="1" baseline="30000" dirty="0">
                <a:solidFill>
                  <a:prstClr val="white"/>
                </a:solidFill>
              </a:rPr>
              <a:t>11 </a:t>
            </a:r>
            <a:r>
              <a:rPr lang="en-US" dirty="0">
                <a:solidFill>
                  <a:prstClr val="white"/>
                </a:solidFill>
              </a:rPr>
              <a:t>Let a woman learn quietly with all submissiveness. </a:t>
            </a:r>
            <a:r>
              <a:rPr lang="en-US" b="1" baseline="30000" dirty="0">
                <a:solidFill>
                  <a:prstClr val="white"/>
                </a:solidFill>
              </a:rPr>
              <a:t>12 </a:t>
            </a:r>
            <a:r>
              <a:rPr lang="en-US" dirty="0">
                <a:solidFill>
                  <a:prstClr val="white"/>
                </a:solidFill>
              </a:rPr>
              <a:t>I do not permit a woman to teach or to exercise authority over a man; rather, she is to remain quiet. </a:t>
            </a:r>
            <a:r>
              <a:rPr lang="en-US" b="1" baseline="30000" dirty="0">
                <a:solidFill>
                  <a:prstClr val="white"/>
                </a:solidFill>
              </a:rPr>
              <a:t>13 </a:t>
            </a:r>
            <a:r>
              <a:rPr lang="en-US" dirty="0">
                <a:solidFill>
                  <a:prstClr val="white"/>
                </a:solidFill>
              </a:rPr>
              <a:t>For Adam was formed first, then Eve; </a:t>
            </a:r>
            <a:r>
              <a:rPr lang="en-US" b="1" baseline="30000" dirty="0">
                <a:solidFill>
                  <a:prstClr val="white"/>
                </a:solidFill>
              </a:rPr>
              <a:t>14 </a:t>
            </a:r>
            <a:r>
              <a:rPr lang="en-US" dirty="0">
                <a:solidFill>
                  <a:prstClr val="white"/>
                </a:solidFill>
              </a:rPr>
              <a:t>and Adam was not deceived, but the woman was deceived and became a transgressor. </a:t>
            </a:r>
            <a:r>
              <a:rPr lang="en-US" b="1" baseline="30000" dirty="0">
                <a:solidFill>
                  <a:prstClr val="white"/>
                </a:solidFill>
              </a:rPr>
              <a:t>15 </a:t>
            </a:r>
            <a:r>
              <a:rPr lang="en-US" sz="2800" b="1" i="1" dirty="0">
                <a:solidFill>
                  <a:prstClr val="white"/>
                </a:solidFill>
              </a:rPr>
              <a:t>Yet she will be saved through childbearing—if they continue in faith and love and holiness, with self-control.</a:t>
            </a:r>
          </a:p>
          <a:p>
            <a:pPr marL="0" lvl="1" indent="0" algn="r">
              <a:buFont typeface="Arial" panose="020B0604020202020204" pitchFamily="34" charset="0"/>
              <a:buNone/>
            </a:pPr>
            <a:r>
              <a:rPr lang="en-US" i="1" dirty="0">
                <a:solidFill>
                  <a:prstClr val="white"/>
                </a:solidFill>
              </a:rPr>
              <a:t>1 Timothy 2:11-15</a:t>
            </a:r>
          </a:p>
          <a:p>
            <a:pPr marL="0" lvl="1" indent="0" algn="r">
              <a:buFont typeface="Arial" panose="020B0604020202020204" pitchFamily="34" charset="0"/>
              <a:buNone/>
            </a:pPr>
            <a:endParaRPr lang="en-US" i="1" dirty="0">
              <a:solidFill>
                <a:prstClr val="white"/>
              </a:solidFill>
            </a:endParaRPr>
          </a:p>
          <a:p>
            <a:pPr marL="0" lvl="1" indent="0">
              <a:buNone/>
            </a:pPr>
            <a:r>
              <a:rPr lang="en-US" b="1" dirty="0">
                <a:solidFill>
                  <a:schemeClr val="bg1"/>
                </a:solidFill>
              </a:rPr>
              <a:t>1 Timothy 4:1, 3a   </a:t>
            </a:r>
            <a:r>
              <a:rPr lang="en-US" b="1" baseline="30000" dirty="0">
                <a:solidFill>
                  <a:schemeClr val="bg1"/>
                </a:solidFill>
              </a:rPr>
              <a:t>1 </a:t>
            </a:r>
            <a:r>
              <a:rPr lang="en-US" dirty="0">
                <a:solidFill>
                  <a:schemeClr val="bg1"/>
                </a:solidFill>
              </a:rPr>
              <a:t>Now the Spirit expressly says that in later times some will depart from the faith by devoting themselves to deceitful spirits and teachings of demons… </a:t>
            </a:r>
            <a:r>
              <a:rPr lang="en-US" b="1" baseline="30000" dirty="0">
                <a:solidFill>
                  <a:schemeClr val="bg1"/>
                </a:solidFill>
              </a:rPr>
              <a:t>3a </a:t>
            </a:r>
            <a:r>
              <a:rPr lang="en-US" dirty="0">
                <a:solidFill>
                  <a:schemeClr val="bg1"/>
                </a:solidFill>
              </a:rPr>
              <a:t>who forbid marriage…</a:t>
            </a:r>
          </a:p>
          <a:p>
            <a:pPr marL="0" lvl="1" indent="0">
              <a:buFont typeface="Arial" panose="020B0604020202020204" pitchFamily="34" charset="0"/>
              <a:buNone/>
            </a:pPr>
            <a:endParaRPr lang="en-US" i="1" dirty="0">
              <a:solidFill>
                <a:prstClr val="white"/>
              </a:solidFill>
            </a:endParaRPr>
          </a:p>
          <a:p>
            <a:pPr marL="0" indent="0">
              <a:lnSpc>
                <a:spcPct val="80000"/>
              </a:lnSpc>
              <a:spcBef>
                <a:spcPts val="0"/>
              </a:spcBef>
              <a:buFont typeface="Arial" panose="020B0604020202020204" pitchFamily="34" charset="0"/>
              <a:buNone/>
            </a:pPr>
            <a:endParaRPr lang="en-US" sz="1100" dirty="0">
              <a:solidFill>
                <a:prstClr val="black"/>
              </a:solidFill>
            </a:endParaRPr>
          </a:p>
        </p:txBody>
      </p:sp>
      <p:sp>
        <p:nvSpPr>
          <p:cNvPr id="6" name="Oval 5"/>
          <p:cNvSpPr/>
          <p:nvPr/>
        </p:nvSpPr>
        <p:spPr>
          <a:xfrm>
            <a:off x="-181119" y="2234242"/>
            <a:ext cx="9601163" cy="1932316"/>
          </a:xfrm>
          <a:prstGeom prst="ellipse">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62556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3630708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514350" lvl="0" indent="-514350">
              <a:buFont typeface="+mj-lt"/>
              <a:buAutoNum type="arabicPeriod"/>
            </a:pPr>
            <a:r>
              <a:rPr lang="en-US" sz="3200" dirty="0">
                <a:solidFill>
                  <a:schemeClr val="bg1"/>
                </a:solidFill>
              </a:rPr>
              <a:t>Women can speak, teach, and lead.</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1747502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514350" lvl="0" indent="-514350">
              <a:buFont typeface="+mj-lt"/>
              <a:buAutoNum type="arabicPeriod"/>
            </a:pPr>
            <a:r>
              <a:rPr lang="en-US" sz="3200" dirty="0">
                <a:solidFill>
                  <a:schemeClr val="bg1"/>
                </a:solidFill>
              </a:rPr>
              <a:t>Women can speak, teach, and lead.</a:t>
            </a:r>
          </a:p>
          <a:p>
            <a:pPr marL="514350" lvl="0" indent="-514350">
              <a:buFont typeface="+mj-lt"/>
              <a:buAutoNum type="arabicPeriod"/>
            </a:pPr>
            <a:r>
              <a:rPr lang="en-US" sz="3200" dirty="0">
                <a:solidFill>
                  <a:schemeClr val="bg1"/>
                </a:solidFill>
              </a:rPr>
              <a:t>Women should learn.</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1961756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514350" lvl="0" indent="-514350">
              <a:buFont typeface="+mj-lt"/>
              <a:buAutoNum type="arabicPeriod"/>
            </a:pPr>
            <a:r>
              <a:rPr lang="en-US" sz="3200" dirty="0">
                <a:solidFill>
                  <a:schemeClr val="bg1"/>
                </a:solidFill>
              </a:rPr>
              <a:t>Women can speak, teach, and lead.</a:t>
            </a:r>
          </a:p>
          <a:p>
            <a:pPr marL="514350" lvl="0" indent="-514350">
              <a:buFont typeface="+mj-lt"/>
              <a:buAutoNum type="arabicPeriod"/>
            </a:pPr>
            <a:r>
              <a:rPr lang="en-US" sz="3200" dirty="0">
                <a:solidFill>
                  <a:schemeClr val="bg1"/>
                </a:solidFill>
              </a:rPr>
              <a:t>Women should learn.</a:t>
            </a:r>
          </a:p>
          <a:p>
            <a:pPr marL="514350" lvl="0" indent="-514350">
              <a:buFont typeface="+mj-lt"/>
              <a:buAutoNum type="arabicPeriod"/>
            </a:pPr>
            <a:r>
              <a:rPr lang="en-US" sz="3200" dirty="0">
                <a:solidFill>
                  <a:schemeClr val="bg1"/>
                </a:solidFill>
              </a:rPr>
              <a:t>We should think and study deeply on this issue.</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1263764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514350" lvl="0" indent="-514350">
              <a:buFont typeface="+mj-lt"/>
              <a:buAutoNum type="arabicPeriod"/>
            </a:pPr>
            <a:r>
              <a:rPr lang="en-US" sz="3200" dirty="0">
                <a:solidFill>
                  <a:schemeClr val="bg1"/>
                </a:solidFill>
              </a:rPr>
              <a:t>Women can speak, teach, and lead.</a:t>
            </a:r>
          </a:p>
          <a:p>
            <a:pPr marL="514350" lvl="0" indent="-514350">
              <a:buFont typeface="+mj-lt"/>
              <a:buAutoNum type="arabicPeriod"/>
            </a:pPr>
            <a:r>
              <a:rPr lang="en-US" sz="3200" dirty="0">
                <a:solidFill>
                  <a:schemeClr val="bg1"/>
                </a:solidFill>
              </a:rPr>
              <a:t>Women should learn.</a:t>
            </a:r>
          </a:p>
          <a:p>
            <a:pPr marL="514350" lvl="0" indent="-514350">
              <a:buFont typeface="+mj-lt"/>
              <a:buAutoNum type="arabicPeriod"/>
            </a:pPr>
            <a:r>
              <a:rPr lang="en-US" sz="3200" dirty="0">
                <a:solidFill>
                  <a:schemeClr val="bg1"/>
                </a:solidFill>
              </a:rPr>
              <a:t>We should think and study deeply on this issue.</a:t>
            </a:r>
          </a:p>
          <a:p>
            <a:pPr lvl="0"/>
            <a:r>
              <a:rPr lang="en-US" sz="2300" i="1" dirty="0">
                <a:solidFill>
                  <a:schemeClr val="bg1"/>
                </a:solidFill>
              </a:rPr>
              <a:t>Slaves, Women &amp; Homosexuals: Exploring the Hermeneutics of Cultural Analysis</a:t>
            </a:r>
            <a:r>
              <a:rPr lang="en-US" sz="2300" dirty="0">
                <a:solidFill>
                  <a:schemeClr val="bg1"/>
                </a:solidFill>
              </a:rPr>
              <a:t> by William J. Webb</a:t>
            </a:r>
          </a:p>
          <a:p>
            <a:pPr lvl="0"/>
            <a:r>
              <a:rPr lang="en-US" sz="2300" i="1" dirty="0">
                <a:solidFill>
                  <a:schemeClr val="bg1"/>
                </a:solidFill>
              </a:rPr>
              <a:t>I Suffer Not a Woman: Rethinking 1 Timothy 2:11-15 in Light of Ancient Evidence </a:t>
            </a:r>
            <a:r>
              <a:rPr lang="en-US" sz="2300" dirty="0">
                <a:solidFill>
                  <a:schemeClr val="bg1"/>
                </a:solidFill>
              </a:rPr>
              <a:t>by Richard Clark Kroeger and Catherine Clark Kroeger</a:t>
            </a:r>
          </a:p>
          <a:p>
            <a:pPr lvl="0"/>
            <a:r>
              <a:rPr lang="en-US" sz="2300" i="1" dirty="0">
                <a:solidFill>
                  <a:schemeClr val="bg1"/>
                </a:solidFill>
              </a:rPr>
              <a:t>Paul Through Mediterranean Eyes: Cultural Studies in 1 Corinthians</a:t>
            </a:r>
            <a:r>
              <a:rPr lang="en-US" sz="2300" dirty="0">
                <a:solidFill>
                  <a:schemeClr val="bg1"/>
                </a:solidFill>
              </a:rPr>
              <a:t> by Kenneth E. Bailey</a:t>
            </a:r>
          </a:p>
          <a:p>
            <a:pPr marL="0" lvl="0" indent="0">
              <a:buNone/>
            </a:pPr>
            <a:endParaRPr lang="en-US" sz="3200" dirty="0">
              <a:solidFill>
                <a:schemeClr val="bg1"/>
              </a:solidFill>
            </a:endParaRP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10350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0D388341-9587-457F-B5D9-A64889AC23D3}"/>
              </a:ext>
            </a:extLst>
          </p:cNvPr>
          <p:cNvSpPr/>
          <p:nvPr/>
        </p:nvSpPr>
        <p:spPr>
          <a:xfrm rot="10800000" flipH="1">
            <a:off x="0" y="935085"/>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a:extLst>
              <a:ext uri="{FF2B5EF4-FFF2-40B4-BE49-F238E27FC236}">
                <a16:creationId xmlns:a16="http://schemas.microsoft.com/office/drawing/2014/main" id="{1033BE2E-325A-4A66-B2ED-9D6F5BFDE651}"/>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a:off x="282009" y="142860"/>
            <a:ext cx="8776535" cy="926816"/>
          </a:xfrm>
        </p:spPr>
        <p:txBody>
          <a:bodyPr>
            <a:noAutofit/>
          </a:bodyPr>
          <a:lstStyle/>
          <a:p>
            <a:r>
              <a:rPr lang="en-US" sz="5500" dirty="0">
                <a:solidFill>
                  <a:schemeClr val="bg1"/>
                </a:solidFill>
              </a:rPr>
              <a:t>MINGLE QUESTION:</a:t>
            </a:r>
          </a:p>
        </p:txBody>
      </p:sp>
      <p:sp>
        <p:nvSpPr>
          <p:cNvPr id="3" name="Content Placeholder 2">
            <a:extLst>
              <a:ext uri="{FF2B5EF4-FFF2-40B4-BE49-F238E27FC236}">
                <a16:creationId xmlns:a16="http://schemas.microsoft.com/office/drawing/2014/main" id="{C1E173B8-5F6A-4A4A-9D45-33AA5148EAA2}"/>
              </a:ext>
            </a:extLst>
          </p:cNvPr>
          <p:cNvSpPr>
            <a:spLocks noGrp="1"/>
          </p:cNvSpPr>
          <p:nvPr>
            <p:ph idx="1"/>
          </p:nvPr>
        </p:nvSpPr>
        <p:spPr>
          <a:xfrm>
            <a:off x="1" y="1585437"/>
            <a:ext cx="9135283" cy="5384889"/>
          </a:xfrm>
        </p:spPr>
        <p:txBody>
          <a:bodyPr>
            <a:normAutofit/>
          </a:bodyPr>
          <a:lstStyle/>
          <a:p>
            <a:pPr marL="0" indent="0" algn="ctr">
              <a:spcBef>
                <a:spcPts val="0"/>
              </a:spcBef>
              <a:buNone/>
            </a:pPr>
            <a:r>
              <a:rPr lang="en-US" sz="3600" dirty="0"/>
              <a:t>What’s the most recent puzzle you completed?</a:t>
            </a:r>
          </a:p>
          <a:p>
            <a:pPr marL="0" indent="0">
              <a:spcBef>
                <a:spcPts val="0"/>
              </a:spcBef>
              <a:buNone/>
            </a:pPr>
            <a:endParaRPr lang="en-US" sz="2400" dirty="0"/>
          </a:p>
          <a:p>
            <a:pPr marL="0" indent="0">
              <a:spcBef>
                <a:spcPts val="0"/>
              </a:spcBef>
              <a:buNone/>
            </a:pP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077" y="2216479"/>
            <a:ext cx="4741519" cy="4417245"/>
          </a:xfrm>
          <a:prstGeom prst="rect">
            <a:avLst/>
          </a:prstGeom>
        </p:spPr>
      </p:pic>
    </p:spTree>
    <p:extLst>
      <p:ext uri="{BB962C8B-B14F-4D97-AF65-F5344CB8AC3E}">
        <p14:creationId xmlns:p14="http://schemas.microsoft.com/office/powerpoint/2010/main" val="565417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514350" lvl="0" indent="-514350">
              <a:buFont typeface="+mj-lt"/>
              <a:buAutoNum type="arabicPeriod"/>
            </a:pPr>
            <a:r>
              <a:rPr lang="en-US" sz="3200" dirty="0">
                <a:solidFill>
                  <a:schemeClr val="bg1"/>
                </a:solidFill>
              </a:rPr>
              <a:t>Women can speak, teach, and lead.</a:t>
            </a:r>
          </a:p>
          <a:p>
            <a:pPr marL="514350" lvl="0" indent="-514350">
              <a:buFont typeface="+mj-lt"/>
              <a:buAutoNum type="arabicPeriod"/>
            </a:pPr>
            <a:r>
              <a:rPr lang="en-US" sz="3200" dirty="0">
                <a:solidFill>
                  <a:schemeClr val="bg1"/>
                </a:solidFill>
              </a:rPr>
              <a:t>Women should learn.</a:t>
            </a:r>
          </a:p>
          <a:p>
            <a:pPr marL="514350" lvl="0" indent="-514350">
              <a:buFont typeface="+mj-lt"/>
              <a:buAutoNum type="arabicPeriod"/>
            </a:pPr>
            <a:r>
              <a:rPr lang="en-US" sz="3200" dirty="0">
                <a:solidFill>
                  <a:schemeClr val="bg1"/>
                </a:solidFill>
              </a:rPr>
              <a:t>We should think and study deeply on this issue.</a:t>
            </a:r>
          </a:p>
          <a:p>
            <a:pPr marL="514350" lvl="0" indent="-514350">
              <a:buFont typeface="+mj-lt"/>
              <a:buAutoNum type="arabicPeriod"/>
            </a:pPr>
            <a:r>
              <a:rPr lang="en-US" sz="3200" dirty="0">
                <a:solidFill>
                  <a:schemeClr val="bg1"/>
                </a:solidFill>
              </a:rPr>
              <a:t>We need to grow in relating as brethren and </a:t>
            </a:r>
            <a:r>
              <a:rPr lang="en-US" sz="3200" dirty="0" err="1">
                <a:solidFill>
                  <a:schemeClr val="bg1"/>
                </a:solidFill>
              </a:rPr>
              <a:t>sistren</a:t>
            </a:r>
            <a:r>
              <a:rPr lang="en-US" sz="3200" dirty="0">
                <a:solidFill>
                  <a:schemeClr val="bg1"/>
                </a:solidFill>
              </a:rPr>
              <a:t> in Christ.</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2028275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514350" lvl="0" indent="-514350">
              <a:buFont typeface="+mj-lt"/>
              <a:buAutoNum type="arabicPeriod"/>
            </a:pPr>
            <a:r>
              <a:rPr lang="en-US" sz="3200" dirty="0">
                <a:solidFill>
                  <a:schemeClr val="bg1"/>
                </a:solidFill>
              </a:rPr>
              <a:t>Women can speak, teach, and lead.</a:t>
            </a:r>
          </a:p>
          <a:p>
            <a:pPr marL="514350" lvl="0" indent="-514350">
              <a:buFont typeface="+mj-lt"/>
              <a:buAutoNum type="arabicPeriod"/>
            </a:pPr>
            <a:r>
              <a:rPr lang="en-US" sz="3200" dirty="0">
                <a:solidFill>
                  <a:schemeClr val="bg1"/>
                </a:solidFill>
              </a:rPr>
              <a:t>Women should learn.</a:t>
            </a:r>
          </a:p>
          <a:p>
            <a:pPr marL="514350" lvl="0" indent="-514350">
              <a:buFont typeface="+mj-lt"/>
              <a:buAutoNum type="arabicPeriod"/>
            </a:pPr>
            <a:r>
              <a:rPr lang="en-US" sz="3200" dirty="0">
                <a:solidFill>
                  <a:schemeClr val="bg1"/>
                </a:solidFill>
              </a:rPr>
              <a:t>We should think and study deeply on this issue.</a:t>
            </a:r>
          </a:p>
          <a:p>
            <a:pPr marL="514350" lvl="0" indent="-514350">
              <a:buFont typeface="+mj-lt"/>
              <a:buAutoNum type="arabicPeriod"/>
            </a:pPr>
            <a:r>
              <a:rPr lang="en-US" sz="3200" dirty="0">
                <a:solidFill>
                  <a:schemeClr val="bg1"/>
                </a:solidFill>
              </a:rPr>
              <a:t>We need to grow in relating as brethren and </a:t>
            </a:r>
            <a:r>
              <a:rPr lang="en-US" sz="3200" dirty="0" err="1">
                <a:solidFill>
                  <a:schemeClr val="bg1"/>
                </a:solidFill>
              </a:rPr>
              <a:t>sistren</a:t>
            </a:r>
            <a:r>
              <a:rPr lang="en-US" sz="3200" dirty="0">
                <a:solidFill>
                  <a:schemeClr val="bg1"/>
                </a:solidFill>
              </a:rPr>
              <a:t> in Christ.</a:t>
            </a:r>
            <a:endParaRPr lang="en-US" sz="1100" dirty="0">
              <a:solidFill>
                <a:schemeClr val="bg1"/>
              </a:solidFill>
            </a:endParaRPr>
          </a:p>
          <a:p>
            <a:pPr marL="0" lvl="0" indent="0">
              <a:buNone/>
            </a:pPr>
            <a:endParaRPr lang="en-US" sz="1100" dirty="0">
              <a:solidFill>
                <a:schemeClr val="bg1"/>
              </a:solidFill>
            </a:endParaRPr>
          </a:p>
          <a:p>
            <a:pPr marL="0" lvl="0" indent="0" algn="ctr">
              <a:buNone/>
            </a:pPr>
            <a:r>
              <a:rPr lang="en-US" sz="6000" dirty="0">
                <a:solidFill>
                  <a:schemeClr val="bg1"/>
                </a:solidFill>
              </a:rPr>
              <a:t>Q&amp;A</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3787416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514350" lvl="0" indent="-514350">
              <a:buFont typeface="+mj-lt"/>
              <a:buAutoNum type="arabicPeriod"/>
            </a:pPr>
            <a:r>
              <a:rPr lang="en-US" sz="3200" dirty="0">
                <a:solidFill>
                  <a:schemeClr val="bg1"/>
                </a:solidFill>
              </a:rPr>
              <a:t>Women can speak, teach, and lead.</a:t>
            </a:r>
          </a:p>
          <a:p>
            <a:pPr marL="514350" lvl="0" indent="-514350">
              <a:buFont typeface="+mj-lt"/>
              <a:buAutoNum type="arabicPeriod"/>
            </a:pPr>
            <a:r>
              <a:rPr lang="en-US" sz="3200" dirty="0">
                <a:solidFill>
                  <a:schemeClr val="bg1"/>
                </a:solidFill>
              </a:rPr>
              <a:t>Women should learn.</a:t>
            </a:r>
          </a:p>
          <a:p>
            <a:pPr marL="514350" lvl="0" indent="-514350">
              <a:buFont typeface="+mj-lt"/>
              <a:buAutoNum type="arabicPeriod"/>
            </a:pPr>
            <a:r>
              <a:rPr lang="en-US" sz="3200" dirty="0">
                <a:solidFill>
                  <a:schemeClr val="bg1"/>
                </a:solidFill>
              </a:rPr>
              <a:t>We should think and study deeply on this issue.</a:t>
            </a:r>
          </a:p>
          <a:p>
            <a:pPr marL="514350" lvl="0" indent="-514350">
              <a:buFont typeface="+mj-lt"/>
              <a:buAutoNum type="arabicPeriod"/>
            </a:pPr>
            <a:r>
              <a:rPr lang="en-US" sz="3200" dirty="0">
                <a:solidFill>
                  <a:schemeClr val="bg1"/>
                </a:solidFill>
              </a:rPr>
              <a:t>We need to grow in relating as brethren and </a:t>
            </a:r>
            <a:r>
              <a:rPr lang="en-US" sz="3200" dirty="0" err="1">
                <a:solidFill>
                  <a:schemeClr val="bg1"/>
                </a:solidFill>
              </a:rPr>
              <a:t>sistren</a:t>
            </a:r>
            <a:r>
              <a:rPr lang="en-US" sz="3200" dirty="0">
                <a:solidFill>
                  <a:schemeClr val="bg1"/>
                </a:solidFill>
              </a:rPr>
              <a:t> in Christ.</a:t>
            </a:r>
            <a:endParaRPr lang="en-US" sz="1100" dirty="0">
              <a:solidFill>
                <a:schemeClr val="bg1"/>
              </a:solidFill>
            </a:endParaRPr>
          </a:p>
          <a:p>
            <a:pPr marL="0" lvl="0" indent="0">
              <a:buNone/>
            </a:pPr>
            <a:endParaRPr lang="en-US" sz="400" dirty="0">
              <a:solidFill>
                <a:schemeClr val="bg1"/>
              </a:solidFill>
            </a:endParaRPr>
          </a:p>
          <a:p>
            <a:pPr marL="0" lvl="0" indent="0" algn="ctr">
              <a:buNone/>
            </a:pPr>
            <a:r>
              <a:rPr lang="en-US" sz="6000" dirty="0">
                <a:solidFill>
                  <a:schemeClr val="bg1"/>
                </a:solidFill>
              </a:rPr>
              <a:t>Q&amp;A</a:t>
            </a:r>
            <a:endParaRPr lang="en-US" sz="2400" dirty="0">
              <a:solidFill>
                <a:schemeClr val="bg1"/>
              </a:solidFill>
            </a:endParaRPr>
          </a:p>
          <a:p>
            <a:pPr marL="0" lvl="0" indent="0" algn="r">
              <a:buNone/>
            </a:pPr>
            <a:r>
              <a:rPr lang="en-US" sz="2400" i="1" dirty="0">
                <a:solidFill>
                  <a:schemeClr val="bg1"/>
                </a:solidFill>
              </a:rPr>
              <a:t>Next week we’ll study prominent women in the New Testament!</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190135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0" y="0"/>
            <a:ext cx="9141239" cy="6857142"/>
          </a:xfrm>
          <a:prstGeom prst="rect">
            <a:avLst/>
          </a:prstGeom>
        </p:spPr>
      </p:pic>
    </p:spTree>
    <p:extLst>
      <p:ext uri="{BB962C8B-B14F-4D97-AF65-F5344CB8AC3E}">
        <p14:creationId xmlns:p14="http://schemas.microsoft.com/office/powerpoint/2010/main" val="11175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0" y="0"/>
            <a:ext cx="9141239" cy="6857142"/>
          </a:xfrm>
          <a:prstGeom prst="rect">
            <a:avLst/>
          </a:prstGeom>
        </p:spPr>
      </p:pic>
      <p:pic>
        <p:nvPicPr>
          <p:cNvPr id="3" name="Picture 2" descr="Image result for elephant clip art png">
            <a:extLst>
              <a:ext uri="{FF2B5EF4-FFF2-40B4-BE49-F238E27FC236}">
                <a16:creationId xmlns:a16="http://schemas.microsoft.com/office/drawing/2014/main" id="{170C4D13-3380-423C-BD36-B241C65AF2A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59" b="95366" l="3556" r="96000">
                        <a14:foregroundMark x1="42667" y1="91707" x2="35667" y2="92927"/>
                        <a14:foregroundMark x1="35667" y1="92927" x2="34111" y2="92439"/>
                        <a14:foregroundMark x1="41222" y1="95732" x2="47556" y2="95366"/>
                        <a14:foregroundMark x1="47556" y1="95366" x2="48444" y2="94268"/>
                        <a14:foregroundMark x1="92333" y1="92195" x2="90111" y2="85488"/>
                        <a14:foregroundMark x1="90111" y1="85488" x2="85556" y2="48902"/>
                        <a14:foregroundMark x1="93889" y1="87683" x2="92556" y2="80366"/>
                        <a14:foregroundMark x1="92556" y1="80366" x2="91556" y2="79390"/>
                        <a14:foregroundMark x1="96556" y1="65122" x2="94111" y2="58171"/>
                        <a14:foregroundMark x1="94111" y1="58171" x2="92889" y2="36585"/>
                        <a14:foregroundMark x1="92889" y1="36585" x2="91556" y2="32073"/>
                        <a14:foregroundMark x1="94889" y1="85854" x2="96333" y2="90610"/>
                        <a14:foregroundMark x1="54333" y1="20000" x2="59667" y2="27073"/>
                        <a14:foregroundMark x1="59667" y1="27073" x2="67111" y2="24878"/>
                        <a14:foregroundMark x1="67111" y1="24878" x2="67111" y2="16463"/>
                        <a14:foregroundMark x1="67111" y1="16463" x2="70222" y2="10000"/>
                        <a14:foregroundMark x1="70222" y1="10000" x2="63556" y2="7805"/>
                        <a14:foregroundMark x1="63556" y1="7805" x2="55000" y2="9390"/>
                        <a14:foregroundMark x1="55000" y1="9390" x2="32444" y2="4878"/>
                        <a14:foregroundMark x1="32444" y1="4878" x2="24778" y2="5122"/>
                        <a14:foregroundMark x1="24778" y1="5122" x2="11556" y2="8415"/>
                        <a14:foregroundMark x1="11556" y1="8415" x2="6667" y2="12927"/>
                        <a14:foregroundMark x1="6667" y1="12927" x2="11556" y2="28780"/>
                        <a14:foregroundMark x1="11556" y1="28780" x2="20444" y2="29756"/>
                        <a14:foregroundMark x1="20444" y1="29756" x2="22778" y2="20610"/>
                        <a14:foregroundMark x1="22778" y1="20610" x2="33222" y2="21829"/>
                        <a14:foregroundMark x1="33222" y1="21829" x2="41333" y2="16098"/>
                        <a14:foregroundMark x1="41333" y1="16098" x2="46556" y2="27317"/>
                        <a14:foregroundMark x1="46556" y1="27317" x2="40667" y2="33293"/>
                        <a14:foregroundMark x1="40667" y1="33293" x2="24000" y2="12561"/>
                        <a14:foregroundMark x1="24000" y1="12561" x2="21556" y2="11341"/>
                        <a14:foregroundMark x1="49556" y1="13415" x2="46889" y2="6585"/>
                        <a14:foregroundMark x1="46889" y1="6585" x2="40000" y2="5244"/>
                        <a14:foregroundMark x1="40000" y1="5244" x2="25667" y2="8049"/>
                        <a14:foregroundMark x1="25667" y1="8049" x2="30889" y2="8049"/>
                        <a14:foregroundMark x1="12111" y1="41829" x2="10222" y2="43537"/>
                        <a14:foregroundMark x1="26444" y1="42561" x2="25111" y2="43902"/>
                        <a14:foregroundMark x1="54000" y1="6463" x2="47222" y2="3780"/>
                        <a14:foregroundMark x1="47222" y1="3780" x2="31222" y2="4756"/>
                        <a14:foregroundMark x1="26111" y1="45244" x2="24778" y2="36829"/>
                        <a14:foregroundMark x1="9889" y1="43659" x2="7444" y2="44390"/>
                        <a14:foregroundMark x1="3667" y1="15000" x2="3556" y2="18293"/>
                      </a14:backgroundRemoval>
                    </a14:imgEffect>
                  </a14:imgLayer>
                </a14:imgProps>
              </a:ext>
              <a:ext uri="{28A0092B-C50C-407E-A947-70E740481C1C}">
                <a14:useLocalDpi xmlns:a14="http://schemas.microsoft.com/office/drawing/2010/main" val="0"/>
              </a:ext>
            </a:extLst>
          </a:blip>
          <a:srcRect/>
          <a:stretch>
            <a:fillRect/>
          </a:stretch>
        </p:blipFill>
        <p:spPr bwMode="auto">
          <a:xfrm rot="230408">
            <a:off x="6252474" y="4133405"/>
            <a:ext cx="2827141" cy="257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928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An elephant in the room</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1" indent="0">
              <a:buNone/>
            </a:pPr>
            <a:r>
              <a:rPr lang="en-US" b="1" baseline="30000" dirty="0"/>
              <a:t>11 </a:t>
            </a:r>
            <a:r>
              <a:rPr lang="en-US" dirty="0"/>
              <a:t>Let a woman learn quietly with all submissiveness. </a:t>
            </a:r>
            <a:r>
              <a:rPr lang="en-US" b="1" baseline="30000" dirty="0"/>
              <a:t>12 </a:t>
            </a:r>
            <a:r>
              <a:rPr lang="en-US" dirty="0"/>
              <a:t>I do not permit a woman to teach or to exercise authority over a man; rather, she is to remain quiet. </a:t>
            </a:r>
            <a:r>
              <a:rPr lang="en-US" b="1" baseline="30000" dirty="0"/>
              <a:t>13 </a:t>
            </a:r>
            <a:r>
              <a:rPr lang="en-US" dirty="0"/>
              <a:t>For Adam was formed first, then Eve; </a:t>
            </a:r>
            <a:r>
              <a:rPr lang="en-US" b="1" baseline="30000" dirty="0"/>
              <a:t>14 </a:t>
            </a:r>
            <a:r>
              <a:rPr lang="en-US" dirty="0"/>
              <a:t>and Adam was not deceived, but the woman was deceived and became a transgressor. </a:t>
            </a:r>
            <a:r>
              <a:rPr lang="en-US" b="1" baseline="30000" dirty="0"/>
              <a:t>15 </a:t>
            </a:r>
            <a:r>
              <a:rPr lang="en-US" dirty="0"/>
              <a:t>Yet she will be saved through childbearing—if they continue in faith and love and holiness, with self-control.</a:t>
            </a:r>
          </a:p>
          <a:p>
            <a:pPr marL="0" lvl="1" indent="0" algn="r">
              <a:buNone/>
            </a:pPr>
            <a:r>
              <a:rPr lang="en-US" i="1" dirty="0"/>
              <a:t>1</a:t>
            </a:r>
            <a:r>
              <a:rPr lang="en-US" i="1" baseline="30000" dirty="0"/>
              <a:t>st</a:t>
            </a:r>
            <a:r>
              <a:rPr lang="en-US" i="1" dirty="0"/>
              <a:t> Timothy 2:11-15</a:t>
            </a:r>
          </a:p>
        </p:txBody>
      </p:sp>
      <p:pic>
        <p:nvPicPr>
          <p:cNvPr id="4" name="Picture 3" descr="Image result for elephant clip art png">
            <a:extLst>
              <a:ext uri="{FF2B5EF4-FFF2-40B4-BE49-F238E27FC236}">
                <a16:creationId xmlns:a16="http://schemas.microsoft.com/office/drawing/2014/main" id="{170C4D13-3380-423C-BD36-B241C65AF2A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659" b="95366" l="3556" r="96000">
                        <a14:foregroundMark x1="42667" y1="91707" x2="35667" y2="92927"/>
                        <a14:foregroundMark x1="35667" y1="92927" x2="34111" y2="92439"/>
                        <a14:foregroundMark x1="41222" y1="95732" x2="47556" y2="95366"/>
                        <a14:foregroundMark x1="47556" y1="95366" x2="48444" y2="94268"/>
                        <a14:foregroundMark x1="92333" y1="92195" x2="90111" y2="85488"/>
                        <a14:foregroundMark x1="90111" y1="85488" x2="85556" y2="48902"/>
                        <a14:foregroundMark x1="93889" y1="87683" x2="92556" y2="80366"/>
                        <a14:foregroundMark x1="92556" y1="80366" x2="91556" y2="79390"/>
                        <a14:foregroundMark x1="96556" y1="65122" x2="94111" y2="58171"/>
                        <a14:foregroundMark x1="94111" y1="58171" x2="92889" y2="36585"/>
                        <a14:foregroundMark x1="92889" y1="36585" x2="91556" y2="32073"/>
                        <a14:foregroundMark x1="94889" y1="85854" x2="96333" y2="90610"/>
                        <a14:foregroundMark x1="54333" y1="20000" x2="59667" y2="27073"/>
                        <a14:foregroundMark x1="59667" y1="27073" x2="67111" y2="24878"/>
                        <a14:foregroundMark x1="67111" y1="24878" x2="67111" y2="16463"/>
                        <a14:foregroundMark x1="67111" y1="16463" x2="70222" y2="10000"/>
                        <a14:foregroundMark x1="70222" y1="10000" x2="63556" y2="7805"/>
                        <a14:foregroundMark x1="63556" y1="7805" x2="55000" y2="9390"/>
                        <a14:foregroundMark x1="55000" y1="9390" x2="32444" y2="4878"/>
                        <a14:foregroundMark x1="32444" y1="4878" x2="24778" y2="5122"/>
                        <a14:foregroundMark x1="24778" y1="5122" x2="11556" y2="8415"/>
                        <a14:foregroundMark x1="11556" y1="8415" x2="6667" y2="12927"/>
                        <a14:foregroundMark x1="6667" y1="12927" x2="11556" y2="28780"/>
                        <a14:foregroundMark x1="11556" y1="28780" x2="20444" y2="29756"/>
                        <a14:foregroundMark x1="20444" y1="29756" x2="22778" y2="20610"/>
                        <a14:foregroundMark x1="22778" y1="20610" x2="33222" y2="21829"/>
                        <a14:foregroundMark x1="33222" y1="21829" x2="41333" y2="16098"/>
                        <a14:foregroundMark x1="41333" y1="16098" x2="46556" y2="27317"/>
                        <a14:foregroundMark x1="46556" y1="27317" x2="40667" y2="33293"/>
                        <a14:foregroundMark x1="40667" y1="33293" x2="24000" y2="12561"/>
                        <a14:foregroundMark x1="24000" y1="12561" x2="21556" y2="11341"/>
                        <a14:foregroundMark x1="49556" y1="13415" x2="46889" y2="6585"/>
                        <a14:foregroundMark x1="46889" y1="6585" x2="40000" y2="5244"/>
                        <a14:foregroundMark x1="40000" y1="5244" x2="25667" y2="8049"/>
                        <a14:foregroundMark x1="25667" y1="8049" x2="30889" y2="8049"/>
                        <a14:foregroundMark x1="12111" y1="41829" x2="10222" y2="43537"/>
                        <a14:foregroundMark x1="26444" y1="42561" x2="25111" y2="43902"/>
                        <a14:foregroundMark x1="54000" y1="6463" x2="47222" y2="3780"/>
                        <a14:foregroundMark x1="47222" y1="3780" x2="31222" y2="4756"/>
                        <a14:foregroundMark x1="26111" y1="45244" x2="24778" y2="36829"/>
                        <a14:foregroundMark x1="9889" y1="43659" x2="7444" y2="44390"/>
                        <a14:foregroundMark x1="3667" y1="15000" x2="3556" y2="18293"/>
                      </a14:backgroundRemoval>
                    </a14:imgEffect>
                  </a14:imgLayer>
                </a14:imgProps>
              </a:ext>
              <a:ext uri="{28A0092B-C50C-407E-A947-70E740481C1C}">
                <a14:useLocalDpi xmlns:a14="http://schemas.microsoft.com/office/drawing/2010/main" val="0"/>
              </a:ext>
            </a:extLst>
          </a:blip>
          <a:srcRect/>
          <a:stretch>
            <a:fillRect/>
          </a:stretch>
        </p:blipFill>
        <p:spPr bwMode="auto">
          <a:xfrm rot="230408">
            <a:off x="6252474" y="4133405"/>
            <a:ext cx="2827141" cy="257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81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960482" cy="1325563"/>
          </a:xfrm>
        </p:spPr>
        <p:txBody>
          <a:bodyPr>
            <a:normAutofit/>
          </a:bodyPr>
          <a:lstStyle/>
          <a:p>
            <a:r>
              <a:rPr lang="en-US" spc="-150" dirty="0"/>
              <a:t>To teach or not to teach?</a:t>
            </a:r>
            <a:endParaRPr lang="en-US" sz="5500" spc="-15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1" indent="0">
              <a:buNone/>
            </a:pPr>
            <a:r>
              <a:rPr lang="en-US" b="1" baseline="30000" dirty="0"/>
              <a:t>11 </a:t>
            </a:r>
            <a:r>
              <a:rPr lang="en-US" dirty="0"/>
              <a:t>Let a woman learn quietly with all submissiveness. </a:t>
            </a:r>
            <a:r>
              <a:rPr lang="en-US" b="1" baseline="30000" dirty="0"/>
              <a:t>12 </a:t>
            </a:r>
            <a:r>
              <a:rPr lang="en-US" dirty="0"/>
              <a:t>I do not permit a woman to teach or to exercise authority over a man; rather, she is to remain quiet. </a:t>
            </a:r>
            <a:r>
              <a:rPr lang="en-US" b="1" baseline="30000" dirty="0"/>
              <a:t>13 </a:t>
            </a:r>
            <a:r>
              <a:rPr lang="en-US" dirty="0"/>
              <a:t>For Adam was formed first, then Eve; </a:t>
            </a:r>
            <a:r>
              <a:rPr lang="en-US" b="1" baseline="30000" dirty="0"/>
              <a:t>14 </a:t>
            </a:r>
            <a:r>
              <a:rPr lang="en-US" dirty="0"/>
              <a:t>and Adam was not deceived, but the woman was deceived and became a transgressor. </a:t>
            </a:r>
            <a:r>
              <a:rPr lang="en-US" b="1" baseline="30000" dirty="0"/>
              <a:t>15 </a:t>
            </a:r>
            <a:r>
              <a:rPr lang="en-US" dirty="0"/>
              <a:t>Yet she will be saved through childbearing—if they continue in faith and love and holiness, with self-control.</a:t>
            </a:r>
          </a:p>
          <a:p>
            <a:pPr marL="0" lvl="1" indent="0" algn="r">
              <a:buNone/>
            </a:pPr>
            <a:r>
              <a:rPr lang="en-US" i="1" dirty="0"/>
              <a:t>1</a:t>
            </a:r>
            <a:r>
              <a:rPr lang="en-US" i="1" baseline="30000" dirty="0"/>
              <a:t>st</a:t>
            </a:r>
            <a:r>
              <a:rPr lang="en-US" i="1" dirty="0"/>
              <a:t> Timothy 2:11-15</a:t>
            </a:r>
          </a:p>
        </p:txBody>
      </p:sp>
      <p:pic>
        <p:nvPicPr>
          <p:cNvPr id="4" name="Picture 3" descr="Image result for elephant clip art png">
            <a:extLst>
              <a:ext uri="{FF2B5EF4-FFF2-40B4-BE49-F238E27FC236}">
                <a16:creationId xmlns:a16="http://schemas.microsoft.com/office/drawing/2014/main" id="{170C4D13-3380-423C-BD36-B241C65AF2A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659" b="95366" l="3556" r="96000">
                        <a14:foregroundMark x1="42667" y1="91707" x2="35667" y2="92927"/>
                        <a14:foregroundMark x1="35667" y1="92927" x2="34111" y2="92439"/>
                        <a14:foregroundMark x1="41222" y1="95732" x2="47556" y2="95366"/>
                        <a14:foregroundMark x1="47556" y1="95366" x2="48444" y2="94268"/>
                        <a14:foregroundMark x1="92333" y1="92195" x2="90111" y2="85488"/>
                        <a14:foregroundMark x1="90111" y1="85488" x2="85556" y2="48902"/>
                        <a14:foregroundMark x1="93889" y1="87683" x2="92556" y2="80366"/>
                        <a14:foregroundMark x1="92556" y1="80366" x2="91556" y2="79390"/>
                        <a14:foregroundMark x1="96556" y1="65122" x2="94111" y2="58171"/>
                        <a14:foregroundMark x1="94111" y1="58171" x2="92889" y2="36585"/>
                        <a14:foregroundMark x1="92889" y1="36585" x2="91556" y2="32073"/>
                        <a14:foregroundMark x1="94889" y1="85854" x2="96333" y2="90610"/>
                        <a14:foregroundMark x1="54333" y1="20000" x2="59667" y2="27073"/>
                        <a14:foregroundMark x1="59667" y1="27073" x2="67111" y2="24878"/>
                        <a14:foregroundMark x1="67111" y1="24878" x2="67111" y2="16463"/>
                        <a14:foregroundMark x1="67111" y1="16463" x2="70222" y2="10000"/>
                        <a14:foregroundMark x1="70222" y1="10000" x2="63556" y2="7805"/>
                        <a14:foregroundMark x1="63556" y1="7805" x2="55000" y2="9390"/>
                        <a14:foregroundMark x1="55000" y1="9390" x2="32444" y2="4878"/>
                        <a14:foregroundMark x1="32444" y1="4878" x2="24778" y2="5122"/>
                        <a14:foregroundMark x1="24778" y1="5122" x2="11556" y2="8415"/>
                        <a14:foregroundMark x1="11556" y1="8415" x2="6667" y2="12927"/>
                        <a14:foregroundMark x1="6667" y1="12927" x2="11556" y2="28780"/>
                        <a14:foregroundMark x1="11556" y1="28780" x2="20444" y2="29756"/>
                        <a14:foregroundMark x1="20444" y1="29756" x2="22778" y2="20610"/>
                        <a14:foregroundMark x1="22778" y1="20610" x2="33222" y2="21829"/>
                        <a14:foregroundMark x1="33222" y1="21829" x2="41333" y2="16098"/>
                        <a14:foregroundMark x1="41333" y1="16098" x2="46556" y2="27317"/>
                        <a14:foregroundMark x1="46556" y1="27317" x2="40667" y2="33293"/>
                        <a14:foregroundMark x1="40667" y1="33293" x2="24000" y2="12561"/>
                        <a14:foregroundMark x1="24000" y1="12561" x2="21556" y2="11341"/>
                        <a14:foregroundMark x1="49556" y1="13415" x2="46889" y2="6585"/>
                        <a14:foregroundMark x1="46889" y1="6585" x2="40000" y2="5244"/>
                        <a14:foregroundMark x1="40000" y1="5244" x2="25667" y2="8049"/>
                        <a14:foregroundMark x1="25667" y1="8049" x2="30889" y2="8049"/>
                        <a14:foregroundMark x1="12111" y1="41829" x2="10222" y2="43537"/>
                        <a14:foregroundMark x1="26444" y1="42561" x2="25111" y2="43902"/>
                        <a14:foregroundMark x1="54000" y1="6463" x2="47222" y2="3780"/>
                        <a14:foregroundMark x1="47222" y1="3780" x2="31222" y2="4756"/>
                        <a14:foregroundMark x1="26111" y1="45244" x2="24778" y2="36829"/>
                        <a14:foregroundMark x1="9889" y1="43659" x2="7444" y2="44390"/>
                        <a14:foregroundMark x1="3667" y1="15000" x2="3556" y2="18293"/>
                      </a14:backgroundRemoval>
                    </a14:imgEffect>
                  </a14:imgLayer>
                </a14:imgProps>
              </a:ext>
              <a:ext uri="{28A0092B-C50C-407E-A947-70E740481C1C}">
                <a14:useLocalDpi xmlns:a14="http://schemas.microsoft.com/office/drawing/2010/main" val="0"/>
              </a:ext>
            </a:extLst>
          </a:blip>
          <a:srcRect/>
          <a:stretch>
            <a:fillRect/>
          </a:stretch>
        </p:blipFill>
        <p:spPr bwMode="auto">
          <a:xfrm rot="230408">
            <a:off x="6252474" y="4133405"/>
            <a:ext cx="2827141" cy="257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0060"/>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16238</TotalTime>
  <Words>779</Words>
  <Application>Microsoft Office PowerPoint</Application>
  <PresentationFormat>On-screen Show (4:3)</PresentationFormat>
  <Paragraphs>245</Paragraphs>
  <Slides>52</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52</vt:i4>
      </vt:variant>
    </vt:vector>
  </HeadingPairs>
  <TitlesOfParts>
    <vt:vector size="63" baseType="lpstr">
      <vt:lpstr>Arial</vt:lpstr>
      <vt:lpstr>Calibri</vt:lpstr>
      <vt:lpstr>Calibri Light</vt:lpstr>
      <vt:lpstr>Tw Cen MT</vt:lpstr>
      <vt:lpstr>Ubuntu</vt:lpstr>
      <vt:lpstr>3_Office Theme</vt:lpstr>
      <vt:lpstr>8_Office Theme</vt:lpstr>
      <vt:lpstr>1_Default Design</vt:lpstr>
      <vt:lpstr>1_Office Theme</vt:lpstr>
      <vt:lpstr>10_Office Theme</vt:lpstr>
      <vt:lpstr>2_Office Theme</vt:lpstr>
      <vt:lpstr>PowerPoint Presentation</vt:lpstr>
      <vt:lpstr>PowerPoint Presentation</vt:lpstr>
      <vt:lpstr>PowerPoint Presentation</vt:lpstr>
      <vt:lpstr>PowerPoint Presentation</vt:lpstr>
      <vt:lpstr>MINGLE QUESTION:</vt:lpstr>
      <vt:lpstr>PowerPoint Presentation</vt:lpstr>
      <vt:lpstr>PowerPoint Presentation</vt:lpstr>
      <vt:lpstr>An elephant in the room</vt:lpstr>
      <vt:lpstr>To teach or not to teach?</vt:lpstr>
      <vt:lpstr>Four Views on Women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NEW HOPE COMMUNITY CHURCH</cp:lastModifiedBy>
  <cp:revision>264</cp:revision>
  <cp:lastPrinted>2018-07-22T19:51:09Z</cp:lastPrinted>
  <dcterms:created xsi:type="dcterms:W3CDTF">2018-04-05T21:46:16Z</dcterms:created>
  <dcterms:modified xsi:type="dcterms:W3CDTF">2018-09-16T18:57:12Z</dcterms:modified>
</cp:coreProperties>
</file>