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36"/>
  </p:notesMasterIdLst>
  <p:sldIdLst>
    <p:sldId id="863" r:id="rId3"/>
    <p:sldId id="258" r:id="rId4"/>
    <p:sldId id="862" r:id="rId5"/>
    <p:sldId id="730" r:id="rId6"/>
    <p:sldId id="731" r:id="rId7"/>
    <p:sldId id="740" r:id="rId8"/>
    <p:sldId id="741" r:id="rId9"/>
    <p:sldId id="742" r:id="rId10"/>
    <p:sldId id="744" r:id="rId11"/>
    <p:sldId id="745" r:id="rId12"/>
    <p:sldId id="746" r:id="rId13"/>
    <p:sldId id="748" r:id="rId14"/>
    <p:sldId id="747" r:id="rId15"/>
    <p:sldId id="749" r:id="rId16"/>
    <p:sldId id="735" r:id="rId17"/>
    <p:sldId id="732" r:id="rId18"/>
    <p:sldId id="694" r:id="rId19"/>
    <p:sldId id="733" r:id="rId20"/>
    <p:sldId id="734" r:id="rId21"/>
    <p:sldId id="736" r:id="rId22"/>
    <p:sldId id="737" r:id="rId23"/>
    <p:sldId id="729" r:id="rId24"/>
    <p:sldId id="728" r:id="rId25"/>
    <p:sldId id="738" r:id="rId26"/>
    <p:sldId id="739" r:id="rId27"/>
    <p:sldId id="754" r:id="rId28"/>
    <p:sldId id="706" r:id="rId29"/>
    <p:sldId id="753" r:id="rId30"/>
    <p:sldId id="752" r:id="rId31"/>
    <p:sldId id="751" r:id="rId32"/>
    <p:sldId id="750" r:id="rId33"/>
    <p:sldId id="755" r:id="rId34"/>
    <p:sldId id="263" r:id="rId35"/>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8E0"/>
    <a:srgbClr val="413217"/>
    <a:srgbClr val="342F24"/>
    <a:srgbClr val="78492C"/>
    <a:srgbClr val="C8780E"/>
    <a:srgbClr val="B38939"/>
    <a:srgbClr val="854B1F"/>
    <a:srgbClr val="4D4D4D"/>
    <a:srgbClr val="84410A"/>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3" autoAdjust="0"/>
    <p:restoredTop sz="94660"/>
  </p:normalViewPr>
  <p:slideViewPr>
    <p:cSldViewPr snapToGrid="0">
      <p:cViewPr varScale="1">
        <p:scale>
          <a:sx n="111" d="100"/>
          <a:sy n="111" d="100"/>
        </p:scale>
        <p:origin x="11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8/6/2018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8/6/2018</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8/6/2018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8/6/2018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54217"/>
          </a:xfrm>
          <a:prstGeom prst="rect">
            <a:avLst/>
          </a:prstGeom>
        </p:spPr>
        <p:txBody>
          <a:bodyPr wrap="square">
            <a:spAutoFit/>
          </a:bodyPr>
          <a:lstStyle/>
          <a:p>
            <a:r>
              <a:rPr lang="en-US" sz="8100" spc="900" dirty="0">
                <a:solidFill>
                  <a:srgbClr val="C8780E"/>
                </a:solidFill>
              </a:rPr>
              <a:t>TALLGRASS</a:t>
            </a:r>
          </a:p>
        </p:txBody>
      </p:sp>
    </p:spTree>
    <p:extLst>
      <p:ext uri="{BB962C8B-B14F-4D97-AF65-F5344CB8AC3E}">
        <p14:creationId xmlns:p14="http://schemas.microsoft.com/office/powerpoint/2010/main" val="12644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4" name="Rounded Rectangle 6">
            <a:extLst>
              <a:ext uri="{FF2B5EF4-FFF2-40B4-BE49-F238E27FC236}">
                <a16:creationId xmlns:a16="http://schemas.microsoft.com/office/drawing/2014/main" id="{CD1F8DB7-0741-4073-B2DB-139B271A6B99}"/>
              </a:ext>
            </a:extLst>
          </p:cNvPr>
          <p:cNvSpPr/>
          <p:nvPr/>
        </p:nvSpPr>
        <p:spPr>
          <a:xfrm>
            <a:off x="202224" y="2213872"/>
            <a:ext cx="8739552" cy="392111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4"/>
            <a:r>
              <a:rPr lang="en-US" sz="3000" b="1" u="sng" dirty="0"/>
              <a:t>Ephesians 6:11-12</a:t>
            </a:r>
            <a:r>
              <a:rPr lang="en-US" sz="3000" b="1" dirty="0"/>
              <a:t> </a:t>
            </a:r>
            <a:r>
              <a:rPr lang="en-US" sz="3000" b="1" baseline="30000" dirty="0"/>
              <a:t>11 </a:t>
            </a:r>
            <a:r>
              <a:rPr lang="en-US" sz="3000" dirty="0"/>
              <a:t>Put on the whole armor of God, that you may be able to stand against the schemes of the devil. </a:t>
            </a:r>
            <a:r>
              <a:rPr lang="en-US" sz="3000" b="1" baseline="30000" dirty="0"/>
              <a:t>12 </a:t>
            </a:r>
            <a:r>
              <a:rPr lang="en-US" sz="3000" dirty="0"/>
              <a:t>For we do not wrestle against flesh and blood, but against the rulers, against the authorities, against the cosmic powers over this present darkness, against the spiritual forces of evil in the heavenly places. </a:t>
            </a:r>
          </a:p>
        </p:txBody>
      </p:sp>
    </p:spTree>
    <p:extLst>
      <p:ext uri="{BB962C8B-B14F-4D97-AF65-F5344CB8AC3E}">
        <p14:creationId xmlns:p14="http://schemas.microsoft.com/office/powerpoint/2010/main" val="142141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4" name="Rounded Rectangle 6">
            <a:extLst>
              <a:ext uri="{FF2B5EF4-FFF2-40B4-BE49-F238E27FC236}">
                <a16:creationId xmlns:a16="http://schemas.microsoft.com/office/drawing/2014/main" id="{CD1F8DB7-0741-4073-B2DB-139B271A6B99}"/>
              </a:ext>
            </a:extLst>
          </p:cNvPr>
          <p:cNvSpPr/>
          <p:nvPr/>
        </p:nvSpPr>
        <p:spPr>
          <a:xfrm>
            <a:off x="202224" y="2298936"/>
            <a:ext cx="8739552" cy="261330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4"/>
            <a:r>
              <a:rPr lang="en-US" sz="3000" u="sng" dirty="0"/>
              <a:t>2 Corinthians 10:3-4</a:t>
            </a:r>
            <a:r>
              <a:rPr lang="en-US" sz="3000" dirty="0"/>
              <a:t> </a:t>
            </a:r>
            <a:r>
              <a:rPr lang="en-US" sz="3000" b="1" baseline="30000" dirty="0"/>
              <a:t> 3 </a:t>
            </a:r>
            <a:r>
              <a:rPr lang="en-US" sz="3000" dirty="0"/>
              <a:t>For though we walk in the flesh, we are not waging war according to the flesh. </a:t>
            </a:r>
            <a:r>
              <a:rPr lang="en-US" sz="3000" b="1" baseline="30000" dirty="0"/>
              <a:t>4 </a:t>
            </a:r>
            <a:r>
              <a:rPr lang="en-US" sz="3000" dirty="0"/>
              <a:t>For the weapons of our warfare are not of the flesh but have divine power to destroy strongholds. </a:t>
            </a:r>
          </a:p>
        </p:txBody>
      </p:sp>
    </p:spTree>
    <p:extLst>
      <p:ext uri="{BB962C8B-B14F-4D97-AF65-F5344CB8AC3E}">
        <p14:creationId xmlns:p14="http://schemas.microsoft.com/office/powerpoint/2010/main" val="343835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7" name="Rectangle 6">
            <a:extLst>
              <a:ext uri="{FF2B5EF4-FFF2-40B4-BE49-F238E27FC236}">
                <a16:creationId xmlns:a16="http://schemas.microsoft.com/office/drawing/2014/main" id="{656C4B3A-EF02-4262-9755-0F01D0F3507C}"/>
              </a:ext>
            </a:extLst>
          </p:cNvPr>
          <p:cNvSpPr/>
          <p:nvPr/>
        </p:nvSpPr>
        <p:spPr>
          <a:xfrm>
            <a:off x="287079" y="4221126"/>
            <a:ext cx="4150513" cy="2163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565F92-F9D6-48B0-8AEA-5F13F75D4519}"/>
              </a:ext>
            </a:extLst>
          </p:cNvPr>
          <p:cNvSpPr txBox="1"/>
          <p:nvPr/>
        </p:nvSpPr>
        <p:spPr>
          <a:xfrm>
            <a:off x="3490803" y="1744236"/>
            <a:ext cx="5461606" cy="4693593"/>
          </a:xfrm>
          <a:prstGeom prst="rect">
            <a:avLst/>
          </a:prstGeom>
          <a:solidFill>
            <a:schemeClr val="bg1"/>
          </a:solidFill>
        </p:spPr>
        <p:txBody>
          <a:bodyPr wrap="square" rtlCol="0">
            <a:spAutoFit/>
          </a:bodyPr>
          <a:lstStyle/>
          <a:p>
            <a:r>
              <a:rPr lang="en-US" sz="2300" dirty="0"/>
              <a:t>“To be cynical is to be distant. While offering a false intimacy of being "in the know," cynicism actually destroys intimacy. It leads to a creeping bitterness that can deaden and even destroy the spirit... A praying life is just the opposite. It engages evil. It doesn't take no for an answer. The psalmist was in God's face, hoping, dreaming, asking. Prayer is feisty. Cynicism, on the other hand, merely critiques. It is passive, cocooning itself from the passions of the great cosmic battle we are engaged in. It is without hope.” </a:t>
            </a:r>
          </a:p>
        </p:txBody>
      </p:sp>
      <p:pic>
        <p:nvPicPr>
          <p:cNvPr id="7170" name="Picture 2" descr="Image result for a praying life">
            <a:extLst>
              <a:ext uri="{FF2B5EF4-FFF2-40B4-BE49-F238E27FC236}">
                <a16:creationId xmlns:a16="http://schemas.microsoft.com/office/drawing/2014/main" id="{17ACB2EE-D66B-4485-AEB6-F500FAC4F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44" y="1750044"/>
            <a:ext cx="31718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4" name="Rounded Rectangle 6">
            <a:extLst>
              <a:ext uri="{FF2B5EF4-FFF2-40B4-BE49-F238E27FC236}">
                <a16:creationId xmlns:a16="http://schemas.microsoft.com/office/drawing/2014/main" id="{CD1F8DB7-0741-4073-B2DB-139B271A6B99}"/>
              </a:ext>
            </a:extLst>
          </p:cNvPr>
          <p:cNvSpPr/>
          <p:nvPr/>
        </p:nvSpPr>
        <p:spPr>
          <a:xfrm>
            <a:off x="202224" y="2298936"/>
            <a:ext cx="8739552" cy="321936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4"/>
            <a:r>
              <a:rPr lang="en-US" sz="3000" b="1" u="sng" dirty="0"/>
              <a:t>Ephesians 3:20-21</a:t>
            </a:r>
            <a:r>
              <a:rPr lang="en-US" sz="3000" b="1" baseline="30000" dirty="0"/>
              <a:t> 20 </a:t>
            </a:r>
            <a:r>
              <a:rPr lang="en-US" sz="3000" dirty="0"/>
              <a:t>Now to him who is able to do far more abundantly than all that we ask or think, according to the power at work within us, </a:t>
            </a:r>
            <a:r>
              <a:rPr lang="en-US" sz="3000" b="1" baseline="30000" dirty="0"/>
              <a:t>21 </a:t>
            </a:r>
            <a:r>
              <a:rPr lang="en-US" sz="3000" dirty="0"/>
              <a:t>to him be glory in the church and in Christ Jesus throughout all generations, forever and ever. Amen.</a:t>
            </a:r>
          </a:p>
        </p:txBody>
      </p:sp>
    </p:spTree>
    <p:extLst>
      <p:ext uri="{BB962C8B-B14F-4D97-AF65-F5344CB8AC3E}">
        <p14:creationId xmlns:p14="http://schemas.microsoft.com/office/powerpoint/2010/main" val="302456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pic>
        <p:nvPicPr>
          <p:cNvPr id="13314" name="Picture 2" descr="Related image">
            <a:extLst>
              <a:ext uri="{FF2B5EF4-FFF2-40B4-BE49-F238E27FC236}">
                <a16:creationId xmlns:a16="http://schemas.microsoft.com/office/drawing/2014/main" id="{5EF92D66-A660-4A9F-A71E-7416D7433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24" y="2266950"/>
            <a:ext cx="58166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4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2:8-11</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purgeon">
            <a:extLst>
              <a:ext uri="{FF2B5EF4-FFF2-40B4-BE49-F238E27FC236}">
                <a16:creationId xmlns:a16="http://schemas.microsoft.com/office/drawing/2014/main" id="{84DFEFA8-9C5F-47E9-B24A-221593AE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896" y="116437"/>
            <a:ext cx="5844643" cy="32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6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2:8-11</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cxnSp>
        <p:nvCxnSpPr>
          <p:cNvPr id="5" name="Straight Connector 4">
            <a:extLst>
              <a:ext uri="{FF2B5EF4-FFF2-40B4-BE49-F238E27FC236}">
                <a16:creationId xmlns:a16="http://schemas.microsoft.com/office/drawing/2014/main" id="{C792FBFF-90E6-44C0-97A8-4A1E35FD7D51}"/>
              </a:ext>
            </a:extLst>
          </p:cNvPr>
          <p:cNvCxnSpPr/>
          <p:nvPr/>
        </p:nvCxnSpPr>
        <p:spPr>
          <a:xfrm>
            <a:off x="3088258" y="4572000"/>
            <a:ext cx="295886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purgeon">
            <a:extLst>
              <a:ext uri="{FF2B5EF4-FFF2-40B4-BE49-F238E27FC236}">
                <a16:creationId xmlns:a16="http://schemas.microsoft.com/office/drawing/2014/main" id="{84DFEFA8-9C5F-47E9-B24A-221593AE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896" y="116437"/>
            <a:ext cx="5844643" cy="3281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purgeon boiler room prayer">
            <a:extLst>
              <a:ext uri="{FF2B5EF4-FFF2-40B4-BE49-F238E27FC236}">
                <a16:creationId xmlns:a16="http://schemas.microsoft.com/office/drawing/2014/main" id="{F9FD38F1-04F0-4862-AA4A-E3326797B9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69272" y="3403737"/>
            <a:ext cx="8750267" cy="32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2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2:8-11</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cxnSp>
        <p:nvCxnSpPr>
          <p:cNvPr id="5" name="Straight Connector 4">
            <a:extLst>
              <a:ext uri="{FF2B5EF4-FFF2-40B4-BE49-F238E27FC236}">
                <a16:creationId xmlns:a16="http://schemas.microsoft.com/office/drawing/2014/main" id="{C792FBFF-90E6-44C0-97A8-4A1E35FD7D51}"/>
              </a:ext>
            </a:extLst>
          </p:cNvPr>
          <p:cNvCxnSpPr/>
          <p:nvPr/>
        </p:nvCxnSpPr>
        <p:spPr>
          <a:xfrm>
            <a:off x="3088258" y="4572000"/>
            <a:ext cx="295886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purgeon">
            <a:extLst>
              <a:ext uri="{FF2B5EF4-FFF2-40B4-BE49-F238E27FC236}">
                <a16:creationId xmlns:a16="http://schemas.microsoft.com/office/drawing/2014/main" id="{84DFEFA8-9C5F-47E9-B24A-221593AE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896" y="116437"/>
            <a:ext cx="5844643" cy="3281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purgeon boiler room prayer">
            <a:extLst>
              <a:ext uri="{FF2B5EF4-FFF2-40B4-BE49-F238E27FC236}">
                <a16:creationId xmlns:a16="http://schemas.microsoft.com/office/drawing/2014/main" id="{F9FD38F1-04F0-4862-AA4A-E3326797B9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69272" y="3403737"/>
            <a:ext cx="8750267" cy="328135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6">
            <a:extLst>
              <a:ext uri="{FF2B5EF4-FFF2-40B4-BE49-F238E27FC236}">
                <a16:creationId xmlns:a16="http://schemas.microsoft.com/office/drawing/2014/main" id="{4261A5F7-259E-416D-B872-B0EBE5818978}"/>
              </a:ext>
            </a:extLst>
          </p:cNvPr>
          <p:cNvSpPr/>
          <p:nvPr/>
        </p:nvSpPr>
        <p:spPr>
          <a:xfrm>
            <a:off x="235176" y="176090"/>
            <a:ext cx="4489224" cy="3281345"/>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r>
              <a:rPr lang="en-US" sz="3000" dirty="0"/>
              <a:t>If the engine room is out of action, then the whole mill will grind to a halt.  We cannot expect blessing if we do not ask. </a:t>
            </a:r>
            <a:r>
              <a:rPr lang="en-US" sz="2500" dirty="0"/>
              <a:t>           </a:t>
            </a:r>
            <a:br>
              <a:rPr lang="en-US" sz="2500" dirty="0"/>
            </a:br>
            <a:r>
              <a:rPr lang="en-US" sz="2500" dirty="0"/>
              <a:t>                  – Charles Spurgeon</a:t>
            </a:r>
          </a:p>
        </p:txBody>
      </p:sp>
    </p:spTree>
    <p:extLst>
      <p:ext uri="{BB962C8B-B14F-4D97-AF65-F5344CB8AC3E}">
        <p14:creationId xmlns:p14="http://schemas.microsoft.com/office/powerpoint/2010/main" val="426878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59913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 people, </a:t>
            </a:r>
            <a:r>
              <a:rPr lang="en-US" sz="2400" b="1" u="sng" baseline="30000" dirty="0">
                <a:solidFill>
                  <a:srgbClr val="FF0000"/>
                </a:solidFill>
              </a:rPr>
              <a:t>2 </a:t>
            </a:r>
            <a:r>
              <a:rPr lang="en-US" sz="2400" u="sng" dirty="0">
                <a:solidFill>
                  <a:srgbClr val="FF0000"/>
                </a:solidFill>
              </a:rPr>
              <a:t>for kings and all who are in high positions</a:t>
            </a:r>
            <a:r>
              <a:rPr lang="en-US" sz="2400" dirty="0"/>
              <a:t>,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41344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 y="0"/>
            <a:ext cx="9141239" cy="6857141"/>
          </a:xfrm>
          <a:prstGeom prst="rect">
            <a:avLst/>
          </a:prstGeom>
        </p:spPr>
      </p:pic>
    </p:spTree>
    <p:extLst>
      <p:ext uri="{BB962C8B-B14F-4D97-AF65-F5344CB8AC3E}">
        <p14:creationId xmlns:p14="http://schemas.microsoft.com/office/powerpoint/2010/main" val="329474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 people, </a:t>
            </a:r>
            <a:r>
              <a:rPr lang="en-US" sz="2400" b="1" u="sng" baseline="30000" dirty="0">
                <a:solidFill>
                  <a:srgbClr val="FF0000"/>
                </a:solidFill>
              </a:rPr>
              <a:t>2 </a:t>
            </a:r>
            <a:r>
              <a:rPr lang="en-US" sz="2400" u="sng" dirty="0">
                <a:solidFill>
                  <a:srgbClr val="FF0000"/>
                </a:solidFill>
              </a:rPr>
              <a:t>for kings and all who are in high positions</a:t>
            </a:r>
            <a:r>
              <a:rPr lang="en-US" sz="2400" dirty="0"/>
              <a:t>, </a:t>
            </a:r>
            <a:r>
              <a:rPr lang="en-US" sz="2400" dirty="0">
                <a:highlight>
                  <a:srgbClr val="FFFF00"/>
                </a:highlight>
              </a:rPr>
              <a:t>that we may lead a peaceful and quiet life, godly and dignified in every way.</a:t>
            </a:r>
            <a:r>
              <a:rPr lang="en-US" sz="2400" dirty="0"/>
              <a:t>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252539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 people, </a:t>
            </a:r>
            <a:r>
              <a:rPr lang="en-US" sz="2400" b="1" u="sng" baseline="30000" dirty="0">
                <a:solidFill>
                  <a:srgbClr val="FF0000"/>
                </a:solidFill>
              </a:rPr>
              <a:t>2 </a:t>
            </a:r>
            <a:r>
              <a:rPr lang="en-US" sz="2400" u="sng" dirty="0">
                <a:solidFill>
                  <a:srgbClr val="FF0000"/>
                </a:solidFill>
              </a:rPr>
              <a:t>for kings and all who are in high positions</a:t>
            </a:r>
            <a:r>
              <a:rPr lang="en-US" sz="2400" dirty="0"/>
              <a:t>, </a:t>
            </a:r>
            <a:r>
              <a:rPr lang="en-US" sz="2400" dirty="0">
                <a:highlight>
                  <a:srgbClr val="FFFF00"/>
                </a:highlight>
              </a:rPr>
              <a:t>that we may lead a peaceful and quiet life, godly and dignified in every way.</a:t>
            </a:r>
            <a:r>
              <a:rPr lang="en-US" sz="2400" dirty="0"/>
              <a:t> </a:t>
            </a:r>
            <a:r>
              <a:rPr lang="en-US" sz="2400" b="1" baseline="30000" dirty="0"/>
              <a:t>3 </a:t>
            </a:r>
            <a:r>
              <a:rPr lang="en-US" sz="2400" u="sng" dirty="0">
                <a:solidFill>
                  <a:srgbClr val="FF0000"/>
                </a:solidFill>
              </a:rPr>
              <a:t>This is good, and it is pleasing in the sight of God our Savior, </a:t>
            </a:r>
            <a:r>
              <a:rPr lang="en-US" sz="2400" b="1" u="sng" baseline="30000" dirty="0">
                <a:solidFill>
                  <a:srgbClr val="FF0000"/>
                </a:solidFill>
              </a:rPr>
              <a:t>4 </a:t>
            </a:r>
            <a:r>
              <a:rPr lang="en-US" sz="2400" u="sng" dirty="0">
                <a:solidFill>
                  <a:srgbClr val="FF0000"/>
                </a:solidFill>
              </a:rPr>
              <a:t>who desires all people to be saved and to come to the knowledge of the truth</a:t>
            </a:r>
            <a:r>
              <a:rPr lang="en-US" sz="2400" dirty="0"/>
              <a:t>.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103132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a:t>
            </a:r>
            <a:r>
              <a:rPr lang="en-US" sz="2400" dirty="0">
                <a:solidFill>
                  <a:srgbClr val="FF0000"/>
                </a:solidFill>
              </a:rPr>
              <a:t> people</a:t>
            </a:r>
            <a:r>
              <a:rPr lang="en-US" sz="2400" dirty="0"/>
              <a:t>, </a:t>
            </a:r>
            <a:r>
              <a:rPr lang="en-US" sz="2400" b="1" baseline="30000" dirty="0"/>
              <a:t>2 </a:t>
            </a:r>
            <a:r>
              <a:rPr lang="en-US" sz="2400" dirty="0"/>
              <a:t>for kings and </a:t>
            </a:r>
            <a:r>
              <a:rPr lang="en-US" sz="2400" u="sng" dirty="0">
                <a:solidFill>
                  <a:srgbClr val="FF0000"/>
                </a:solidFill>
              </a:rPr>
              <a:t>all</a:t>
            </a:r>
            <a:r>
              <a:rPr lang="en-US" sz="2400" dirty="0">
                <a:solidFill>
                  <a:srgbClr val="FF0000"/>
                </a:solidFill>
              </a:rPr>
              <a:t> who are in high positions</a:t>
            </a:r>
            <a:r>
              <a:rPr lang="en-US" sz="2400" dirty="0"/>
              <a:t>,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t>
            </a:r>
            <a:r>
              <a:rPr lang="en-US" sz="2400" u="sng" dirty="0">
                <a:solidFill>
                  <a:srgbClr val="FF0000"/>
                </a:solidFill>
              </a:rPr>
              <a:t>all</a:t>
            </a:r>
            <a:r>
              <a:rPr lang="en-US" sz="2400" dirty="0"/>
              <a:t> </a:t>
            </a:r>
            <a:r>
              <a:rPr lang="en-US" sz="2400" dirty="0">
                <a:solidFill>
                  <a:srgbClr val="FF0000"/>
                </a:solidFill>
              </a:rPr>
              <a:t>people</a:t>
            </a:r>
            <a:r>
              <a:rPr lang="en-US" sz="2400" dirty="0"/>
              <a:t>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t>
            </a:r>
            <a:r>
              <a:rPr lang="en-US" sz="2400" u="sng" dirty="0">
                <a:solidFill>
                  <a:srgbClr val="FF0000"/>
                </a:solidFill>
              </a:rPr>
              <a:t>all</a:t>
            </a:r>
            <a:r>
              <a:rPr lang="en-US" sz="2400" dirty="0"/>
              <a:t>,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266596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t>
            </a:r>
            <a:r>
              <a:rPr lang="en-US" sz="2400" u="sng" dirty="0">
                <a:solidFill>
                  <a:srgbClr val="FF0000"/>
                </a:solidFill>
              </a:rPr>
              <a:t>all</a:t>
            </a:r>
            <a:r>
              <a:rPr lang="en-US" sz="2400" dirty="0">
                <a:solidFill>
                  <a:srgbClr val="FF0000"/>
                </a:solidFill>
              </a:rPr>
              <a:t> people</a:t>
            </a:r>
            <a:r>
              <a:rPr lang="en-US" sz="2400" dirty="0"/>
              <a:t>, </a:t>
            </a:r>
            <a:r>
              <a:rPr lang="en-US" sz="2400" b="1" baseline="30000" dirty="0"/>
              <a:t>2 </a:t>
            </a:r>
            <a:r>
              <a:rPr lang="en-US" sz="2400" dirty="0"/>
              <a:t>for kings and </a:t>
            </a:r>
            <a:r>
              <a:rPr lang="en-US" sz="2400" u="sng" dirty="0">
                <a:solidFill>
                  <a:srgbClr val="FF0000"/>
                </a:solidFill>
              </a:rPr>
              <a:t>all</a:t>
            </a:r>
            <a:r>
              <a:rPr lang="en-US" sz="2400" dirty="0">
                <a:solidFill>
                  <a:srgbClr val="FF0000"/>
                </a:solidFill>
              </a:rPr>
              <a:t> who are in high positions</a:t>
            </a:r>
            <a:r>
              <a:rPr lang="en-US" sz="2400" dirty="0"/>
              <a:t>,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t>
            </a:r>
            <a:r>
              <a:rPr lang="en-US" sz="2400" u="sng" dirty="0">
                <a:solidFill>
                  <a:srgbClr val="FF0000"/>
                </a:solidFill>
              </a:rPr>
              <a:t>all</a:t>
            </a:r>
            <a:r>
              <a:rPr lang="en-US" sz="2400" dirty="0"/>
              <a:t> </a:t>
            </a:r>
            <a:r>
              <a:rPr lang="en-US" sz="2400" dirty="0">
                <a:solidFill>
                  <a:srgbClr val="FF0000"/>
                </a:solidFill>
              </a:rPr>
              <a:t>people</a:t>
            </a:r>
            <a:r>
              <a:rPr lang="en-US" sz="2400" dirty="0"/>
              <a:t> to be saved and to come to the knowledge of the truth. </a:t>
            </a:r>
            <a:r>
              <a:rPr lang="en-US" sz="2400" b="1" baseline="30000" dirty="0"/>
              <a:t>5 </a:t>
            </a:r>
            <a:r>
              <a:rPr lang="en-US" sz="2400" dirty="0"/>
              <a:t>For there is </a:t>
            </a:r>
            <a:r>
              <a:rPr lang="en-US" sz="2400" dirty="0">
                <a:highlight>
                  <a:srgbClr val="FFFF00"/>
                </a:highlight>
              </a:rPr>
              <a:t>one God</a:t>
            </a:r>
            <a:r>
              <a:rPr lang="en-US" sz="2400" dirty="0"/>
              <a:t>, and there is </a:t>
            </a:r>
            <a:r>
              <a:rPr lang="en-US" sz="2400" dirty="0">
                <a:highlight>
                  <a:srgbClr val="FFFF00"/>
                </a:highlight>
              </a:rPr>
              <a:t>one mediator</a:t>
            </a:r>
            <a:r>
              <a:rPr lang="en-US" sz="2400" dirty="0"/>
              <a:t> between God and men, the man Christ Jesus, </a:t>
            </a:r>
            <a:r>
              <a:rPr lang="en-US" sz="2400" b="1" baseline="30000" dirty="0"/>
              <a:t>6 </a:t>
            </a:r>
            <a:r>
              <a:rPr lang="en-US" sz="2400" dirty="0"/>
              <a:t>who gave himself as a ransom for </a:t>
            </a:r>
            <a:r>
              <a:rPr lang="en-US" sz="2400" u="sng" dirty="0">
                <a:solidFill>
                  <a:srgbClr val="FF0000"/>
                </a:solidFill>
              </a:rPr>
              <a:t>all</a:t>
            </a:r>
            <a:r>
              <a:rPr lang="en-US" sz="2400" dirty="0"/>
              <a:t>,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2884969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WHAT</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all people,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u="sng" dirty="0">
                <a:solidFill>
                  <a:srgbClr val="FF0000"/>
                </a:solidFill>
              </a:rPr>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2827668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2:1-10 - HOW</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all people,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a:t>
            </a:r>
            <a:r>
              <a:rPr lang="en-US" sz="2400" b="1" u="sng" baseline="30000" dirty="0"/>
              <a:t>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solidFill>
                  <a:srgbClr val="FF0000"/>
                </a:solidFill>
              </a:rPr>
              <a:t>8 </a:t>
            </a:r>
            <a:r>
              <a:rPr lang="en-US" sz="2400" dirty="0">
                <a:solidFill>
                  <a:srgbClr val="FF0000"/>
                </a:solidFill>
              </a:rPr>
              <a:t>I desire then that in every place the men should pray, lifting holy hands without anger or quarreling; </a:t>
            </a:r>
            <a:r>
              <a:rPr lang="en-US" sz="2400" b="1" baseline="30000" dirty="0">
                <a:solidFill>
                  <a:srgbClr val="FF0000"/>
                </a:solidFill>
              </a:rPr>
              <a:t>9 </a:t>
            </a:r>
            <a:r>
              <a:rPr lang="en-US" sz="2400" dirty="0">
                <a:solidFill>
                  <a:srgbClr val="FF0000"/>
                </a:solidFill>
              </a:rPr>
              <a:t>likewise also that women should adorn themselves in respectable apparel, with modesty and self-control, not with braided hair and gold or pearls or costly attire, </a:t>
            </a:r>
            <a:br>
              <a:rPr lang="en-US" sz="2400" dirty="0">
                <a:solidFill>
                  <a:srgbClr val="FF0000"/>
                </a:solidFill>
              </a:rPr>
            </a:br>
            <a:r>
              <a:rPr lang="en-US" sz="2400" b="1" baseline="30000" dirty="0">
                <a:solidFill>
                  <a:srgbClr val="FF0000"/>
                </a:solidFill>
              </a:rPr>
              <a:t>10 </a:t>
            </a:r>
            <a:r>
              <a:rPr lang="en-US" sz="2400" dirty="0">
                <a:solidFill>
                  <a:srgbClr val="FF0000"/>
                </a:solidFill>
              </a:rPr>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289095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CAFC8FA3-6379-44EB-9B46-2D18C9D6AF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328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Begin Scheduling Times of Prayer</a:t>
            </a:r>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041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Begin Scheduling Times of Prayer</a:t>
            </a:r>
          </a:p>
          <a:p>
            <a:pPr marL="514350" lvl="1" indent="-514350">
              <a:buAutoNum type="arabicParenR"/>
            </a:pPr>
            <a:r>
              <a:rPr lang="en-US" sz="4400" dirty="0"/>
              <a:t>Pray with your Family &amp; Friends</a:t>
            </a:r>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353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Begin Scheduling Times of Prayer</a:t>
            </a:r>
          </a:p>
          <a:p>
            <a:pPr marL="514350" lvl="1" indent="-514350">
              <a:buAutoNum type="arabicParenR"/>
            </a:pPr>
            <a:r>
              <a:rPr lang="en-US" sz="4400" dirty="0"/>
              <a:t>Pray with your Family &amp; Friends</a:t>
            </a:r>
          </a:p>
          <a:p>
            <a:pPr marL="514350" lvl="1" indent="-514350">
              <a:buAutoNum type="arabicParenR"/>
            </a:pPr>
            <a:r>
              <a:rPr lang="en-US" sz="4400" dirty="0"/>
              <a:t>Prioritize Prayer Meetings</a:t>
            </a:r>
          </a:p>
          <a:p>
            <a:pPr marL="457200" lvl="2" indent="0">
              <a:buNone/>
            </a:pPr>
            <a:r>
              <a:rPr lang="en-US" sz="3500" i="1" dirty="0"/>
              <a:t>* Take a Next Step of Engagement!</a:t>
            </a:r>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964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spTree>
    <p:extLst>
      <p:ext uri="{BB962C8B-B14F-4D97-AF65-F5344CB8AC3E}">
        <p14:creationId xmlns:p14="http://schemas.microsoft.com/office/powerpoint/2010/main" val="242216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Begin Scheduling Times of Prayer</a:t>
            </a:r>
          </a:p>
          <a:p>
            <a:pPr marL="514350" lvl="1" indent="-514350">
              <a:buAutoNum type="arabicParenR"/>
            </a:pPr>
            <a:r>
              <a:rPr lang="en-US" sz="4400" dirty="0"/>
              <a:t>Pray with your Family &amp; Friends</a:t>
            </a:r>
          </a:p>
          <a:p>
            <a:pPr marL="514350" lvl="1" indent="-514350">
              <a:buAutoNum type="arabicParenR"/>
            </a:pPr>
            <a:r>
              <a:rPr lang="en-US" sz="4400" dirty="0"/>
              <a:t>Prioritize Prayer Meetings</a:t>
            </a:r>
          </a:p>
          <a:p>
            <a:pPr marL="457200" lvl="2" indent="0">
              <a:buNone/>
            </a:pPr>
            <a:r>
              <a:rPr lang="en-US" sz="3500" i="1" dirty="0"/>
              <a:t>* Take a Next Step of Engagement!</a:t>
            </a:r>
          </a:p>
          <a:p>
            <a:pPr marL="514350" lvl="1" indent="-514350">
              <a:buAutoNum type="arabicParenR"/>
            </a:pPr>
            <a:r>
              <a:rPr lang="en-US" sz="4400" dirty="0"/>
              <a:t>Pray </a:t>
            </a:r>
            <a:r>
              <a:rPr lang="en-US" sz="4400" b="1" dirty="0"/>
              <a:t>Boldly</a:t>
            </a:r>
            <a:r>
              <a:rPr lang="en-US" sz="4400" dirty="0"/>
              <a:t> and </a:t>
            </a:r>
            <a:r>
              <a:rPr lang="en-US" sz="6600" dirty="0"/>
              <a:t>BIG-LY</a:t>
            </a:r>
          </a:p>
          <a:p>
            <a:pPr marL="0" lvl="1" indent="0">
              <a:buNone/>
            </a:pP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057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Begin Scheduling Times of Prayer</a:t>
            </a:r>
          </a:p>
          <a:p>
            <a:pPr marL="514350" lvl="1" indent="-514350">
              <a:buAutoNum type="arabicParenR"/>
            </a:pPr>
            <a:r>
              <a:rPr lang="en-US" sz="4400" dirty="0"/>
              <a:t>Pray with your Family &amp; Friends</a:t>
            </a:r>
          </a:p>
          <a:p>
            <a:pPr marL="514350" lvl="1" indent="-514350">
              <a:buAutoNum type="arabicParenR"/>
            </a:pPr>
            <a:r>
              <a:rPr lang="en-US" sz="4400" dirty="0"/>
              <a:t>Prioritize Prayer Meetings</a:t>
            </a:r>
          </a:p>
          <a:p>
            <a:pPr marL="457200" lvl="2" indent="0">
              <a:buNone/>
            </a:pPr>
            <a:r>
              <a:rPr lang="en-US" sz="3500" i="1" dirty="0"/>
              <a:t>* Take a Next Step of Engagement!</a:t>
            </a:r>
          </a:p>
          <a:p>
            <a:pPr marL="514350" lvl="1" indent="-514350">
              <a:buAutoNum type="arabicParenR"/>
            </a:pPr>
            <a:r>
              <a:rPr lang="en-US" sz="4400" dirty="0"/>
              <a:t>Pray </a:t>
            </a:r>
            <a:r>
              <a:rPr lang="en-US" sz="4400" b="1" dirty="0"/>
              <a:t>Boldly</a:t>
            </a:r>
            <a:r>
              <a:rPr lang="en-US" sz="4400" dirty="0"/>
              <a:t> and </a:t>
            </a:r>
            <a:r>
              <a:rPr lang="en-US" sz="6600" dirty="0"/>
              <a:t>BIG-LY</a:t>
            </a:r>
          </a:p>
          <a:p>
            <a:pPr marL="514350" lvl="1" indent="-514350">
              <a:buAutoNum type="arabicParenR"/>
            </a:pPr>
            <a:r>
              <a:rPr lang="en-US" sz="4400" dirty="0"/>
              <a:t>Recommended Resources</a:t>
            </a:r>
            <a:br>
              <a:rPr lang="en-US" sz="4400" dirty="0"/>
            </a:br>
            <a:r>
              <a:rPr lang="en-US" sz="3500" i="1" dirty="0"/>
              <a:t>* Psalms, Ephesians, A Praying Life</a:t>
            </a:r>
            <a:br>
              <a:rPr lang="en-US" sz="3500" i="1" dirty="0"/>
            </a:br>
            <a:endParaRPr lang="en-US" sz="3500" i="1"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595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The Haystack prayer mtg</a:t>
            </a:r>
            <a:endParaRPr lang="en-US" sz="5500"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Related image">
            <a:extLst>
              <a:ext uri="{FF2B5EF4-FFF2-40B4-BE49-F238E27FC236}">
                <a16:creationId xmlns:a16="http://schemas.microsoft.com/office/drawing/2014/main" id="{318E8EED-4F59-430B-9E97-ADD06D86F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319" y="1457315"/>
            <a:ext cx="7016312" cy="526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04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 y="0"/>
            <a:ext cx="9142383" cy="6857999"/>
          </a:xfrm>
        </p:spPr>
      </p:pic>
      <p:sp>
        <p:nvSpPr>
          <p:cNvPr id="4" name="Rectangle 3">
            <a:extLst>
              <a:ext uri="{FF2B5EF4-FFF2-40B4-BE49-F238E27FC236}">
                <a16:creationId xmlns:a16="http://schemas.microsoft.com/office/drawing/2014/main" id="{6DAAFA9D-D0E0-40D3-8B04-896EE2A380D2}"/>
              </a:ext>
            </a:extLst>
          </p:cNvPr>
          <p:cNvSpPr/>
          <p:nvPr/>
        </p:nvSpPr>
        <p:spPr>
          <a:xfrm>
            <a:off x="-226503" y="2670644"/>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A3B5808A-3B48-43A6-B7E6-AEA23D8F74EF}"/>
              </a:ext>
            </a:extLst>
          </p:cNvPr>
          <p:cNvSpPr/>
          <p:nvPr/>
        </p:nvSpPr>
        <p:spPr>
          <a:xfrm>
            <a:off x="428814" y="2683124"/>
            <a:ext cx="9559255" cy="1338828"/>
          </a:xfrm>
          <a:prstGeom prst="rect">
            <a:avLst/>
          </a:prstGeom>
        </p:spPr>
        <p:txBody>
          <a:bodyPr wrap="square">
            <a:spAutoFit/>
          </a:bodyPr>
          <a:lstStyle/>
          <a:p>
            <a:r>
              <a:rPr lang="en-US" sz="8100" spc="300" dirty="0">
                <a:solidFill>
                  <a:schemeClr val="tx1">
                    <a:lumMod val="50000"/>
                    <a:lumOff val="50000"/>
                  </a:schemeClr>
                </a:solidFill>
              </a:rPr>
              <a:t>PRAYER</a:t>
            </a:r>
            <a:r>
              <a:rPr lang="en-US" sz="8100" spc="300" dirty="0">
                <a:solidFill>
                  <a:srgbClr val="C8780E"/>
                </a:solidFill>
              </a:rPr>
              <a:t> PRACTICE</a:t>
            </a:r>
          </a:p>
        </p:txBody>
      </p:sp>
    </p:spTree>
    <p:extLst>
      <p:ext uri="{BB962C8B-B14F-4D97-AF65-F5344CB8AC3E}">
        <p14:creationId xmlns:p14="http://schemas.microsoft.com/office/powerpoint/2010/main" val="419310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dirty="0"/>
              <a:t>First of all, then, I urge that supplications, prayers, intercessions, and thanksgivings be made for all people,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326115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Tree>
    <p:extLst>
      <p:ext uri="{BB962C8B-B14F-4D97-AF65-F5344CB8AC3E}">
        <p14:creationId xmlns:p14="http://schemas.microsoft.com/office/powerpoint/2010/main" val="1863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pic>
        <p:nvPicPr>
          <p:cNvPr id="2050" name="Picture 2">
            <a:extLst>
              <a:ext uri="{FF2B5EF4-FFF2-40B4-BE49-F238E27FC236}">
                <a16:creationId xmlns:a16="http://schemas.microsoft.com/office/drawing/2014/main" id="{B5AEF7DC-E506-41B2-B0A6-800F9CBDDB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202224" y="2171593"/>
            <a:ext cx="4942282" cy="444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pic>
        <p:nvPicPr>
          <p:cNvPr id="2050" name="Picture 2">
            <a:extLst>
              <a:ext uri="{FF2B5EF4-FFF2-40B4-BE49-F238E27FC236}">
                <a16:creationId xmlns:a16="http://schemas.microsoft.com/office/drawing/2014/main" id="{B5AEF7DC-E506-41B2-B0A6-800F9CBDDB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202224" y="2171593"/>
            <a:ext cx="4942282" cy="4447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FAD571-58B4-4087-A060-493372A9E933}"/>
              </a:ext>
            </a:extLst>
          </p:cNvPr>
          <p:cNvSpPr txBox="1"/>
          <p:nvPr/>
        </p:nvSpPr>
        <p:spPr>
          <a:xfrm>
            <a:off x="1061000" y="5263979"/>
            <a:ext cx="3224729" cy="1189236"/>
          </a:xfrm>
          <a:prstGeom prst="rect">
            <a:avLst/>
          </a:prstGeom>
          <a:noFill/>
        </p:spPr>
        <p:txBody>
          <a:bodyPr wrap="square" rtlCol="0">
            <a:spAutoFit/>
          </a:bodyPr>
          <a:lstStyle/>
          <a:p>
            <a:pPr algn="ctr">
              <a:lnSpc>
                <a:spcPct val="80000"/>
              </a:lnSpc>
            </a:pPr>
            <a:r>
              <a:rPr lang="en-US" sz="4400" dirty="0">
                <a:highlight>
                  <a:srgbClr val="F1E8E0"/>
                </a:highlight>
              </a:rPr>
              <a:t>Functional</a:t>
            </a:r>
            <a:br>
              <a:rPr lang="en-US" sz="4400" dirty="0">
                <a:highlight>
                  <a:srgbClr val="F1E8E0"/>
                </a:highlight>
              </a:rPr>
            </a:br>
            <a:r>
              <a:rPr lang="en-US" sz="4400" dirty="0">
                <a:highlight>
                  <a:srgbClr val="F1E8E0"/>
                </a:highlight>
              </a:rPr>
              <a:t>NATURALISM</a:t>
            </a:r>
          </a:p>
        </p:txBody>
      </p:sp>
      <p:pic>
        <p:nvPicPr>
          <p:cNvPr id="5122" name="Picture 2" descr="Related image">
            <a:extLst>
              <a:ext uri="{FF2B5EF4-FFF2-40B4-BE49-F238E27FC236}">
                <a16:creationId xmlns:a16="http://schemas.microsoft.com/office/drawing/2014/main" id="{1C965A6B-9DEB-4CDA-AF9A-D55091DDE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951" y="2307788"/>
            <a:ext cx="5170976" cy="258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2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pic>
        <p:nvPicPr>
          <p:cNvPr id="2050" name="Picture 2">
            <a:extLst>
              <a:ext uri="{FF2B5EF4-FFF2-40B4-BE49-F238E27FC236}">
                <a16:creationId xmlns:a16="http://schemas.microsoft.com/office/drawing/2014/main" id="{B5AEF7DC-E506-41B2-B0A6-800F9CBDDB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202224" y="2171593"/>
            <a:ext cx="4942282" cy="4447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FAD571-58B4-4087-A060-493372A9E933}"/>
              </a:ext>
            </a:extLst>
          </p:cNvPr>
          <p:cNvSpPr txBox="1"/>
          <p:nvPr/>
        </p:nvSpPr>
        <p:spPr>
          <a:xfrm>
            <a:off x="1061000" y="5263979"/>
            <a:ext cx="3511000" cy="1189236"/>
          </a:xfrm>
          <a:prstGeom prst="rect">
            <a:avLst/>
          </a:prstGeom>
          <a:noFill/>
        </p:spPr>
        <p:txBody>
          <a:bodyPr wrap="square" rtlCol="0">
            <a:spAutoFit/>
          </a:bodyPr>
          <a:lstStyle/>
          <a:p>
            <a:pPr algn="ctr">
              <a:lnSpc>
                <a:spcPct val="80000"/>
              </a:lnSpc>
            </a:pPr>
            <a:r>
              <a:rPr lang="en-US" sz="4400" dirty="0">
                <a:highlight>
                  <a:srgbClr val="F1E8E0"/>
                </a:highlight>
              </a:rPr>
              <a:t>Functional</a:t>
            </a:r>
            <a:br>
              <a:rPr lang="en-US" sz="4400" dirty="0">
                <a:highlight>
                  <a:srgbClr val="F1E8E0"/>
                </a:highlight>
              </a:rPr>
            </a:br>
            <a:r>
              <a:rPr lang="en-US" sz="4400" dirty="0">
                <a:highlight>
                  <a:srgbClr val="F1E8E0"/>
                </a:highlight>
              </a:rPr>
              <a:t>DETERMINISM</a:t>
            </a:r>
          </a:p>
        </p:txBody>
      </p:sp>
      <p:pic>
        <p:nvPicPr>
          <p:cNvPr id="6146" name="Picture 2" descr="Related image">
            <a:extLst>
              <a:ext uri="{FF2B5EF4-FFF2-40B4-BE49-F238E27FC236}">
                <a16:creationId xmlns:a16="http://schemas.microsoft.com/office/drawing/2014/main" id="{9646ABDA-EDC3-4D3B-AD46-E16A493FA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22" b="22333"/>
          <a:stretch/>
        </p:blipFill>
        <p:spPr bwMode="auto">
          <a:xfrm>
            <a:off x="4302927" y="2194116"/>
            <a:ext cx="4664075" cy="292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3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2:1-10</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lnSpc>
                <a:spcPct val="80000"/>
              </a:lnSpc>
              <a:spcBef>
                <a:spcPts val="0"/>
              </a:spcBef>
              <a:buNone/>
            </a:pPr>
            <a:r>
              <a:rPr lang="en-US" sz="2400" b="1" dirty="0"/>
              <a:t>2 </a:t>
            </a:r>
            <a:r>
              <a:rPr lang="en-US" sz="2400" b="1" baseline="30000" dirty="0"/>
              <a:t>1 </a:t>
            </a:r>
            <a:r>
              <a:rPr lang="en-US" sz="2400" u="sng" dirty="0">
                <a:solidFill>
                  <a:srgbClr val="FF0000"/>
                </a:solidFill>
              </a:rPr>
              <a:t>First of all</a:t>
            </a:r>
            <a:r>
              <a:rPr lang="en-US" sz="2400" dirty="0">
                <a:solidFill>
                  <a:srgbClr val="FF0000"/>
                </a:solidFill>
              </a:rPr>
              <a:t>, then, I urge that supplications, prayers, intercessions, and thanksgivings be made for all people</a:t>
            </a:r>
            <a:r>
              <a:rPr lang="en-US" sz="2400" dirty="0"/>
              <a:t>, </a:t>
            </a:r>
            <a:r>
              <a:rPr lang="en-US" sz="2400" b="1" baseline="30000" dirty="0"/>
              <a:t>2 </a:t>
            </a:r>
            <a:r>
              <a:rPr lang="en-US" sz="2400" dirty="0"/>
              <a:t>for kings and all who are in high positions, that we may lead a peaceful and quiet life, godly and dignified in every way. </a:t>
            </a:r>
            <a:r>
              <a:rPr lang="en-US" sz="2400" b="1" baseline="30000" dirty="0"/>
              <a:t>3 </a:t>
            </a:r>
            <a:r>
              <a:rPr lang="en-US" sz="2400" dirty="0"/>
              <a:t>This is good, and it is pleasing in the sight of God our Savior, </a:t>
            </a:r>
            <a:r>
              <a:rPr lang="en-US" sz="2400" b="1" baseline="30000" dirty="0"/>
              <a:t>4 </a:t>
            </a:r>
            <a:r>
              <a:rPr lang="en-US" sz="2400" dirty="0"/>
              <a:t>who desires all people to be saved and to come to the knowledge of the truth. </a:t>
            </a:r>
            <a:r>
              <a:rPr lang="en-US" sz="2400" b="1" baseline="30000" dirty="0"/>
              <a:t>5 </a:t>
            </a:r>
            <a:r>
              <a:rPr lang="en-US" sz="2400" dirty="0"/>
              <a:t>For there is one God, and there is one mediator between God and men, the man Christ Jesus, </a:t>
            </a:r>
            <a:r>
              <a:rPr lang="en-US" sz="2400" b="1" baseline="30000" dirty="0"/>
              <a:t>6 </a:t>
            </a:r>
            <a:r>
              <a:rPr lang="en-US" sz="2400" dirty="0"/>
              <a:t>who gave himself as a ransom for all, which is the testimony given at the proper time. </a:t>
            </a:r>
            <a:r>
              <a:rPr lang="en-US" sz="2400" b="1" baseline="30000" dirty="0"/>
              <a:t>7 </a:t>
            </a:r>
            <a:r>
              <a:rPr lang="en-US" sz="2400" dirty="0"/>
              <a:t>For this I was appointed a preacher and an apostle (I am telling the truth, I am not lying), a teacher of the Gentiles in faith and truth.</a:t>
            </a:r>
          </a:p>
          <a:p>
            <a:pPr marL="0" indent="0">
              <a:lnSpc>
                <a:spcPct val="80000"/>
              </a:lnSpc>
              <a:spcBef>
                <a:spcPts val="0"/>
              </a:spcBef>
              <a:buNone/>
            </a:pPr>
            <a:br>
              <a:rPr lang="en-US" sz="2400" b="1" baseline="30000" dirty="0"/>
            </a:br>
            <a:r>
              <a:rPr lang="en-US" sz="2400" b="1" baseline="30000" dirty="0"/>
              <a:t>8 </a:t>
            </a:r>
            <a:r>
              <a:rPr lang="en-US" sz="2400" dirty="0"/>
              <a:t>I desire then that in every place the men should pray, lifting holy hands without anger or quarreling; </a:t>
            </a:r>
            <a:r>
              <a:rPr lang="en-US" sz="2400" b="1" baseline="30000" dirty="0"/>
              <a:t>9 </a:t>
            </a:r>
            <a:r>
              <a:rPr lang="en-US" sz="2400" dirty="0"/>
              <a:t>likewise also that women should adorn themselves in respectable apparel, with modesty and self-control, not with braided hair and gold or pearls or costly attire, </a:t>
            </a:r>
            <a:br>
              <a:rPr lang="en-US" sz="2400" dirty="0"/>
            </a:br>
            <a:r>
              <a:rPr lang="en-US" sz="2400" b="1" baseline="30000" dirty="0"/>
              <a:t>10 </a:t>
            </a:r>
            <a:r>
              <a:rPr lang="en-US" sz="2400" dirty="0"/>
              <a:t>but with what is proper for women who profess godliness—with good works.</a:t>
            </a:r>
          </a:p>
          <a:p>
            <a:pPr marL="0" indent="0">
              <a:lnSpc>
                <a:spcPct val="80000"/>
              </a:lnSpc>
              <a:spcBef>
                <a:spcPts val="0"/>
              </a:spcBef>
              <a:buNone/>
            </a:pPr>
            <a:endParaRPr lang="en-US" sz="3300" dirty="0"/>
          </a:p>
        </p:txBody>
      </p:sp>
      <p:sp>
        <p:nvSpPr>
          <p:cNvPr id="7" name="Rectangle 6">
            <a:extLst>
              <a:ext uri="{FF2B5EF4-FFF2-40B4-BE49-F238E27FC236}">
                <a16:creationId xmlns:a16="http://schemas.microsoft.com/office/drawing/2014/main" id="{656C4B3A-EF02-4262-9755-0F01D0F3507C}"/>
              </a:ext>
            </a:extLst>
          </p:cNvPr>
          <p:cNvSpPr/>
          <p:nvPr/>
        </p:nvSpPr>
        <p:spPr>
          <a:xfrm>
            <a:off x="287079" y="4221126"/>
            <a:ext cx="4150513" cy="2163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565F92-F9D6-48B0-8AEA-5F13F75D4519}"/>
              </a:ext>
            </a:extLst>
          </p:cNvPr>
          <p:cNvSpPr txBox="1"/>
          <p:nvPr/>
        </p:nvSpPr>
        <p:spPr>
          <a:xfrm>
            <a:off x="3607764" y="1510310"/>
            <a:ext cx="5461606" cy="5078313"/>
          </a:xfrm>
          <a:prstGeom prst="rect">
            <a:avLst/>
          </a:prstGeom>
          <a:solidFill>
            <a:schemeClr val="bg1"/>
          </a:solidFill>
        </p:spPr>
        <p:txBody>
          <a:bodyPr wrap="square" rtlCol="0">
            <a:spAutoFit/>
          </a:bodyPr>
          <a:lstStyle/>
          <a:p>
            <a:pPr marL="0" lvl="2"/>
            <a:r>
              <a:rPr lang="en-US" sz="2700" dirty="0"/>
              <a:t>“What's prayer? It's shooting shafts into the dark. What mark they strike, if any, who's to say? It's reaching for a hand you cannot touch. The silence is so fathomless that prayers like plummets vanish into the sea. You beg. You whimper. You load God down with empty praise. You tell him sins that he already knows full well. You seek to change his changeless will. … And sometimes, by God's grace, a prayer is heard.”</a:t>
            </a:r>
          </a:p>
        </p:txBody>
      </p:sp>
      <p:pic>
        <p:nvPicPr>
          <p:cNvPr id="7172" name="Picture 4" descr="https://bi.hcpdts.com/page/450/EwIaWqDxBJPJUu7rJh2VzSZt73BSPrN0MELp8Tx1yHAV5WttTRag5xgu2v96IsfOTTh+VOnCBuSZ7fx9qymVQ+lo!Pt6vAuvpZyoiipjnekPG0Jb4c2UiFbHV0zjRPk8/Sc8z3a7a1pJop8e+3ThaWo4mD3ZvVgD4DZEmM1bjC7HOXrbytgWvzpshQMVgVdVG0iGmYpBJgGEXmPD83arbGnKxo1Cu1eKCZbCS0iCGGl4=">
            <a:extLst>
              <a:ext uri="{FF2B5EF4-FFF2-40B4-BE49-F238E27FC236}">
                <a16:creationId xmlns:a16="http://schemas.microsoft.com/office/drawing/2014/main" id="{FBDB30DB-6BF9-46BD-A747-AF3789F60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79" y="1515638"/>
            <a:ext cx="3306726" cy="502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58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9020</TotalTime>
  <Words>454</Words>
  <Application>Microsoft Office PowerPoint</Application>
  <PresentationFormat>On-screen Show (4:3)</PresentationFormat>
  <Paragraphs>106</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Tw Cen MT</vt:lpstr>
      <vt:lpstr>Office Theme</vt:lpstr>
      <vt:lpstr>3_Office Theme</vt:lpstr>
      <vt:lpstr>PowerPoint Presentation</vt:lpstr>
      <vt:lpstr>PowerPoint Presentation</vt:lpstr>
      <vt:lpstr>PowerPoint Presentation</vt:lpstr>
      <vt:lpstr>1 Timothy 2:1-10</vt:lpstr>
      <vt:lpstr>1 Timothy 2:1-10</vt:lpstr>
      <vt:lpstr>1 Timothy 2:1-10</vt:lpstr>
      <vt:lpstr>1 Timothy 2:1-10</vt:lpstr>
      <vt:lpstr>1 Timothy 2:1-10</vt:lpstr>
      <vt:lpstr>1 Timothy 2:1-10</vt:lpstr>
      <vt:lpstr>1 Timothy 2:1-10</vt:lpstr>
      <vt:lpstr>1 Timothy 2:1-10</vt:lpstr>
      <vt:lpstr>1 Timothy 2:1-10</vt:lpstr>
      <vt:lpstr>1 Timothy 2:1-10</vt:lpstr>
      <vt:lpstr>1 Timothy 2:1-10</vt:lpstr>
      <vt:lpstr>1 Timothy 2:8-11</vt:lpstr>
      <vt:lpstr>1 Timothy 2:8-11</vt:lpstr>
      <vt:lpstr>1 Timothy 2:8-11</vt:lpstr>
      <vt:lpstr>1 Timothy 2:1-10 - WHAT</vt:lpstr>
      <vt:lpstr>1 Timothy 2:1-10 - WHAT</vt:lpstr>
      <vt:lpstr>1 Timothy 2:1-10 - WHAT</vt:lpstr>
      <vt:lpstr>1 Timothy 2:1-10 - WHAT</vt:lpstr>
      <vt:lpstr>1 Timothy 2:1-10</vt:lpstr>
      <vt:lpstr>1 Timothy 2:1-10 - WHAT</vt:lpstr>
      <vt:lpstr>1 Timothy 2:1-10 - WHAT</vt:lpstr>
      <vt:lpstr>1 Timothy 2:1-10 - HOW</vt:lpstr>
      <vt:lpstr>APPLICATIONS</vt:lpstr>
      <vt:lpstr>APPLICATIONS</vt:lpstr>
      <vt:lpstr>APPLICATIONS</vt:lpstr>
      <vt:lpstr>APPLICATIONS</vt:lpstr>
      <vt:lpstr>APPLICATIONS</vt:lpstr>
      <vt:lpstr>APPLICATIONS</vt:lpstr>
      <vt:lpstr>The Haystack prayer mtg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171</cp:revision>
  <cp:lastPrinted>2018-07-22T19:51:09Z</cp:lastPrinted>
  <dcterms:created xsi:type="dcterms:W3CDTF">2018-04-05T21:46:16Z</dcterms:created>
  <dcterms:modified xsi:type="dcterms:W3CDTF">2018-08-06T21:49:08Z</dcterms:modified>
</cp:coreProperties>
</file>