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6" r:id="rId2"/>
    <p:sldMasterId id="2147483768" r:id="rId3"/>
    <p:sldMasterId id="2147483780" r:id="rId4"/>
    <p:sldMasterId id="2147483792" r:id="rId5"/>
    <p:sldMasterId id="2147483804" r:id="rId6"/>
  </p:sldMasterIdLst>
  <p:notesMasterIdLst>
    <p:notesMasterId r:id="rId76"/>
  </p:notesMasterIdLst>
  <p:sldIdLst>
    <p:sldId id="335" r:id="rId7"/>
    <p:sldId id="666" r:id="rId8"/>
    <p:sldId id="667" r:id="rId9"/>
    <p:sldId id="668" r:id="rId10"/>
    <p:sldId id="258" r:id="rId11"/>
    <p:sldId id="591" r:id="rId12"/>
    <p:sldId id="659" r:id="rId13"/>
    <p:sldId id="658" r:id="rId14"/>
    <p:sldId id="615" r:id="rId15"/>
    <p:sldId id="660" r:id="rId16"/>
    <p:sldId id="616" r:id="rId17"/>
    <p:sldId id="620" r:id="rId18"/>
    <p:sldId id="621" r:id="rId19"/>
    <p:sldId id="624" r:id="rId20"/>
    <p:sldId id="622" r:id="rId21"/>
    <p:sldId id="623" r:id="rId22"/>
    <p:sldId id="661" r:id="rId23"/>
    <p:sldId id="627" r:id="rId24"/>
    <p:sldId id="632" r:id="rId25"/>
    <p:sldId id="631" r:id="rId26"/>
    <p:sldId id="634" r:id="rId27"/>
    <p:sldId id="635" r:id="rId28"/>
    <p:sldId id="665" r:id="rId29"/>
    <p:sldId id="633" r:id="rId30"/>
    <p:sldId id="664" r:id="rId31"/>
    <p:sldId id="636" r:id="rId32"/>
    <p:sldId id="662" r:id="rId33"/>
    <p:sldId id="637" r:id="rId34"/>
    <p:sldId id="639" r:id="rId35"/>
    <p:sldId id="640" r:id="rId36"/>
    <p:sldId id="642" r:id="rId37"/>
    <p:sldId id="641" r:id="rId38"/>
    <p:sldId id="644" r:id="rId39"/>
    <p:sldId id="643" r:id="rId40"/>
    <p:sldId id="646" r:id="rId41"/>
    <p:sldId id="647" r:id="rId42"/>
    <p:sldId id="648" r:id="rId43"/>
    <p:sldId id="649" r:id="rId44"/>
    <p:sldId id="645" r:id="rId45"/>
    <p:sldId id="650" r:id="rId46"/>
    <p:sldId id="652" r:id="rId47"/>
    <p:sldId id="651" r:id="rId48"/>
    <p:sldId id="653" r:id="rId49"/>
    <p:sldId id="654" r:id="rId50"/>
    <p:sldId id="655" r:id="rId51"/>
    <p:sldId id="656" r:id="rId52"/>
    <p:sldId id="657" r:id="rId53"/>
    <p:sldId id="626" r:id="rId54"/>
    <p:sldId id="618" r:id="rId55"/>
    <p:sldId id="594" r:id="rId56"/>
    <p:sldId id="595" r:id="rId57"/>
    <p:sldId id="596" r:id="rId58"/>
    <p:sldId id="597" r:id="rId59"/>
    <p:sldId id="598" r:id="rId60"/>
    <p:sldId id="599" r:id="rId61"/>
    <p:sldId id="600" r:id="rId62"/>
    <p:sldId id="601" r:id="rId63"/>
    <p:sldId id="602" r:id="rId64"/>
    <p:sldId id="603" r:id="rId65"/>
    <p:sldId id="612" r:id="rId66"/>
    <p:sldId id="605" r:id="rId67"/>
    <p:sldId id="606" r:id="rId68"/>
    <p:sldId id="607" r:id="rId69"/>
    <p:sldId id="608" r:id="rId70"/>
    <p:sldId id="609" r:id="rId71"/>
    <p:sldId id="610" r:id="rId72"/>
    <p:sldId id="611" r:id="rId73"/>
    <p:sldId id="663" r:id="rId74"/>
    <p:sldId id="263"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8E0"/>
    <a:srgbClr val="413217"/>
    <a:srgbClr val="342F24"/>
    <a:srgbClr val="78492C"/>
    <a:srgbClr val="C8780E"/>
    <a:srgbClr val="B38939"/>
    <a:srgbClr val="854B1F"/>
    <a:srgbClr val="4D4D4D"/>
    <a:srgbClr val="84410A"/>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57" autoAdjust="0"/>
    <p:restoredTop sz="94660"/>
  </p:normalViewPr>
  <p:slideViewPr>
    <p:cSldViewPr snapToGrid="0">
      <p:cViewPr varScale="1">
        <p:scale>
          <a:sx n="116" d="100"/>
          <a:sy n="116" d="100"/>
        </p:scale>
        <p:origin x="984" y="10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9ACD25-4F95-4891-9E0D-90A6CEC2F40C}" type="datetimeFigureOut">
              <a:rPr lang="en-US" smtClean="0"/>
              <a:t>7/15/2018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7/15/2018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7/15/2018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7/15/2018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131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9"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4" y="67009"/>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789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372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683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499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09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23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14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10" name="Rectangle 9">
            <a:extLst>
              <a:ext uri="{FF2B5EF4-FFF2-40B4-BE49-F238E27FC236}">
                <a16:creationId xmlns:a16="http://schemas.microsoft.com/office/drawing/2014/main" id="{F8E24EE3-F3B6-47DE-8ACD-77BE788A9E84}"/>
              </a:ext>
            </a:extLst>
          </p:cNvPr>
          <p:cNvSpPr/>
          <p:nvPr userDrawn="1"/>
        </p:nvSpPr>
        <p:spPr>
          <a:xfrm>
            <a:off x="-205099" y="171691"/>
            <a:ext cx="9460889" cy="107698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2224" y="67009"/>
            <a:ext cx="8830682" cy="1325563"/>
          </a:xfrm>
        </p:spPr>
        <p:txBody>
          <a:bodyPr>
            <a:noAutofit/>
          </a:bodyPr>
          <a:lstStyle>
            <a:lvl1pPr>
              <a:defRPr sz="5500" b="0" cap="all" baseline="0">
                <a:solidFill>
                  <a:schemeClr val="bg1"/>
                </a:solidFill>
                <a:effectLst/>
                <a:latin typeface="Tw Cen MT" panose="020B0602020104020603" pitchFamily="34" charset="0"/>
              </a:defRPr>
            </a:lvl1pPr>
          </a:lstStyle>
          <a:p>
            <a:r>
              <a:rPr lang="en-US" dirty="0"/>
              <a:t>Click to edit Master title</a:t>
            </a:r>
          </a:p>
        </p:txBody>
      </p:sp>
      <p:sp>
        <p:nvSpPr>
          <p:cNvPr id="9" name="Rectangle 8">
            <a:extLst>
              <a:ext uri="{FF2B5EF4-FFF2-40B4-BE49-F238E27FC236}">
                <a16:creationId xmlns:a16="http://schemas.microsoft.com/office/drawing/2014/main" id="{F9526E21-7597-4FAF-8C0F-D966064266FF}"/>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7/15/2018</a:t>
            </a:fld>
            <a:endParaRPr lang="en-US"/>
          </a:p>
        </p:txBody>
      </p:sp>
    </p:spTree>
    <p:extLst>
      <p:ext uri="{BB962C8B-B14F-4D97-AF65-F5344CB8AC3E}">
        <p14:creationId xmlns:p14="http://schemas.microsoft.com/office/powerpoint/2010/main" val="407030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490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372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06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935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10" name="Rectangle 9">
            <a:extLst>
              <a:ext uri="{FF2B5EF4-FFF2-40B4-BE49-F238E27FC236}">
                <a16:creationId xmlns:a16="http://schemas.microsoft.com/office/drawing/2014/main" id="{F8E24EE3-F3B6-47DE-8ACD-77BE788A9E84}"/>
              </a:ext>
            </a:extLst>
          </p:cNvPr>
          <p:cNvSpPr/>
          <p:nvPr userDrawn="1"/>
        </p:nvSpPr>
        <p:spPr>
          <a:xfrm>
            <a:off x="-205099" y="171691"/>
            <a:ext cx="9460889" cy="107698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2224" y="67009"/>
            <a:ext cx="8830682" cy="1325563"/>
          </a:xfrm>
        </p:spPr>
        <p:txBody>
          <a:bodyPr>
            <a:noAutofit/>
          </a:bodyPr>
          <a:lstStyle>
            <a:lvl1pPr>
              <a:defRPr sz="5500" b="0" cap="all" baseline="0">
                <a:solidFill>
                  <a:schemeClr val="bg1"/>
                </a:solidFill>
                <a:effectLst/>
                <a:latin typeface="Tw Cen MT" panose="020B0602020104020603" pitchFamily="34" charset="0"/>
              </a:defRPr>
            </a:lvl1pPr>
          </a:lstStyle>
          <a:p>
            <a:r>
              <a:rPr lang="en-US" dirty="0"/>
              <a:t>Click to edit Master title</a:t>
            </a:r>
          </a:p>
        </p:txBody>
      </p:sp>
      <p:sp>
        <p:nvSpPr>
          <p:cNvPr id="9" name="Rectangle 8">
            <a:extLst>
              <a:ext uri="{FF2B5EF4-FFF2-40B4-BE49-F238E27FC236}">
                <a16:creationId xmlns:a16="http://schemas.microsoft.com/office/drawing/2014/main" id="{F9526E21-7597-4FAF-8C0F-D966064266FF}"/>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Tree>
    <p:extLst>
      <p:ext uri="{BB962C8B-B14F-4D97-AF65-F5344CB8AC3E}">
        <p14:creationId xmlns:p14="http://schemas.microsoft.com/office/powerpoint/2010/main" val="579634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634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206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468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635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31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7/15/2018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212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96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23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535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9" name="Rectangle 8">
            <a:extLst>
              <a:ext uri="{FF2B5EF4-FFF2-40B4-BE49-F238E27FC236}">
                <a16:creationId xmlns:a16="http://schemas.microsoft.com/office/drawing/2014/main" id="{B7D484E4-6EF5-4E9F-A56F-7996579A041B}"/>
              </a:ext>
            </a:extLst>
          </p:cNvPr>
          <p:cNvSpPr/>
          <p:nvPr userDrawn="1"/>
        </p:nvSpPr>
        <p:spPr>
          <a:xfrm>
            <a:off x="-79513" y="270344"/>
            <a:ext cx="9303025" cy="633719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894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8" name="Rectangle 7">
            <a:extLst>
              <a:ext uri="{FF2B5EF4-FFF2-40B4-BE49-F238E27FC236}">
                <a16:creationId xmlns:a16="http://schemas.microsoft.com/office/drawing/2014/main" id="{711E4773-E675-44AA-AD1E-9A065E812D6D}"/>
              </a:ext>
            </a:extLst>
          </p:cNvPr>
          <p:cNvSpPr/>
          <p:nvPr userDrawn="1"/>
        </p:nvSpPr>
        <p:spPr>
          <a:xfrm>
            <a:off x="-63610" y="270344"/>
            <a:ext cx="9271220" cy="633719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342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388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292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161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914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7/15/2018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633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68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456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05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29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807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39844" cy="685799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537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228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42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330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7/15/2018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447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499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597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18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620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1671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458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58"/>
            <a:ext cx="9139844" cy="6854883"/>
          </a:xfrm>
          <a:prstGeom prst="rect">
            <a:avLst/>
          </a:prstGeom>
        </p:spPr>
      </p:pic>
      <p:sp>
        <p:nvSpPr>
          <p:cNvPr id="2" name="Title 1"/>
          <p:cNvSpPr>
            <a:spLocks noGrp="1"/>
          </p:cNvSpPr>
          <p:nvPr>
            <p:ph type="title"/>
          </p:nvPr>
        </p:nvSpPr>
        <p:spPr/>
        <p:txBody>
          <a:bodyPr/>
          <a:lstStyle>
            <a:lvl1pPr>
              <a:defRPr b="1">
                <a:solidFill>
                  <a:srgbClr val="663300"/>
                </a:solidFill>
                <a:latin typeface="ITC Avant Garde Gothic Demi" panose="020B08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9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9456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1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7/15/2018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992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77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970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37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957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670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86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7/15/2018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7/15/2018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7/15/2018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7/15/2018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2424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6552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59091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84147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7/15/2018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35145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e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a:xfrm>
            <a:off x="628650" y="365126"/>
            <a:ext cx="7886700" cy="1325563"/>
          </a:xfrm>
        </p:spPr>
        <p:txBody>
          <a:bodyPr/>
          <a:lstStyle/>
          <a:p>
            <a:endParaRPr lang="en-US"/>
          </a:p>
        </p:txBody>
      </p:sp>
      <p:pic>
        <p:nvPicPr>
          <p:cNvPr id="5" name="Content Placeholder 4">
            <a:extLst>
              <a:ext uri="{FF2B5EF4-FFF2-40B4-BE49-F238E27FC236}">
                <a16:creationId xmlns:a16="http://schemas.microsoft.com/office/drawing/2014/main" id="{572D8DC0-DBFC-47BA-B2AC-2D4B8328A624}"/>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0" y="0"/>
            <a:ext cx="9148194" cy="6858000"/>
          </a:xfrm>
        </p:spPr>
      </p:pic>
      <p:sp>
        <p:nvSpPr>
          <p:cNvPr id="3" name="Rectangle 2">
            <a:extLst>
              <a:ext uri="{FF2B5EF4-FFF2-40B4-BE49-F238E27FC236}">
                <a16:creationId xmlns:a16="http://schemas.microsoft.com/office/drawing/2014/main" id="{F244321A-916D-4D89-94DD-B687E08D4B46}"/>
              </a:ext>
            </a:extLst>
          </p:cNvPr>
          <p:cNvSpPr/>
          <p:nvPr/>
        </p:nvSpPr>
        <p:spPr>
          <a:xfrm>
            <a:off x="-226503" y="3244801"/>
            <a:ext cx="9991288" cy="14553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1">
            <a:extLst>
              <a:ext uri="{FF2B5EF4-FFF2-40B4-BE49-F238E27FC236}">
                <a16:creationId xmlns:a16="http://schemas.microsoft.com/office/drawing/2014/main" id="{0D6D04B2-B69C-4613-A0E4-DDDF4A18F5ED}"/>
              </a:ext>
            </a:extLst>
          </p:cNvPr>
          <p:cNvSpPr txBox="1">
            <a:spLocks/>
          </p:cNvSpPr>
          <p:nvPr/>
        </p:nvSpPr>
        <p:spPr>
          <a:xfrm>
            <a:off x="213919" y="3884381"/>
            <a:ext cx="7772400" cy="942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black">
                    <a:lumMod val="65000"/>
                    <a:lumOff val="35000"/>
                  </a:prstClr>
                </a:solidFill>
              </a:rPr>
              <a:t>COMMUNITY CHURCH</a:t>
            </a:r>
          </a:p>
        </p:txBody>
      </p:sp>
      <p:sp>
        <p:nvSpPr>
          <p:cNvPr id="6" name="Rectangle 5">
            <a:extLst>
              <a:ext uri="{FF2B5EF4-FFF2-40B4-BE49-F238E27FC236}">
                <a16:creationId xmlns:a16="http://schemas.microsoft.com/office/drawing/2014/main" id="{FDB11980-FE43-46BB-AF6D-84E1F0376A22}"/>
              </a:ext>
            </a:extLst>
          </p:cNvPr>
          <p:cNvSpPr/>
          <p:nvPr/>
        </p:nvSpPr>
        <p:spPr>
          <a:xfrm>
            <a:off x="205530" y="3097789"/>
            <a:ext cx="6262382" cy="1323439"/>
          </a:xfrm>
          <a:prstGeom prst="rect">
            <a:avLst/>
          </a:prstGeom>
        </p:spPr>
        <p:txBody>
          <a:bodyPr wrap="square">
            <a:spAutoFit/>
          </a:bodyPr>
          <a:lstStyle/>
          <a:p>
            <a:r>
              <a:rPr lang="en-US" sz="8000" dirty="0">
                <a:solidFill>
                  <a:srgbClr val="C8780E"/>
                </a:solidFill>
              </a:rPr>
              <a:t>TALLGRASS</a:t>
            </a:r>
          </a:p>
        </p:txBody>
      </p:sp>
    </p:spTree>
    <p:extLst>
      <p:ext uri="{BB962C8B-B14F-4D97-AF65-F5344CB8AC3E}">
        <p14:creationId xmlns:p14="http://schemas.microsoft.com/office/powerpoint/2010/main" val="232997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1 </a:t>
            </a:r>
            <a:r>
              <a:rPr lang="en-US" sz="2500" dirty="0"/>
              <a:t>Paul, an apostle of Christ Jesus by command of God our Savior and of Christ Jesus our hope,</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2 </a:t>
            </a:r>
            <a:r>
              <a:rPr lang="en-US" sz="2500" dirty="0"/>
              <a:t>To Timothy, my true child in the faith:</a:t>
            </a:r>
          </a:p>
          <a:p>
            <a:pPr marL="0" indent="0">
              <a:lnSpc>
                <a:spcPct val="80000"/>
              </a:lnSpc>
              <a:spcBef>
                <a:spcPts val="0"/>
              </a:spcBef>
              <a:buNone/>
            </a:pPr>
            <a:r>
              <a:rPr lang="en-US" sz="2500" dirty="0"/>
              <a:t>Grace, mercy, and peace from God the Father and Christ Jesus our Lord.</a:t>
            </a:r>
          </a:p>
          <a:p>
            <a:pPr lvl="0"/>
            <a:r>
              <a:rPr lang="en-US" sz="2400" dirty="0"/>
              <a:t>Jewish mother who believed in Christ, Greek father (Acts 16:1-3)</a:t>
            </a:r>
          </a:p>
          <a:p>
            <a:pPr lvl="0"/>
            <a:r>
              <a:rPr lang="en-US" sz="2400" dirty="0"/>
              <a:t>Well thought of</a:t>
            </a:r>
          </a:p>
          <a:p>
            <a:pPr lvl="0"/>
            <a:r>
              <a:rPr lang="en-US" sz="2400" dirty="0"/>
              <a:t>Paul circumcised him</a:t>
            </a:r>
          </a:p>
          <a:p>
            <a:pPr lvl="0"/>
            <a:r>
              <a:rPr lang="en-US" sz="2400" dirty="0"/>
              <a:t>Young (1 Tim 4:12; 1 </a:t>
            </a:r>
            <a:r>
              <a:rPr lang="en-US" sz="2400" dirty="0" err="1"/>
              <a:t>Cor</a:t>
            </a:r>
            <a:r>
              <a:rPr lang="en-US" sz="2400" dirty="0"/>
              <a:t> 16:11)</a:t>
            </a:r>
          </a:p>
          <a:p>
            <a:pPr lvl="0"/>
            <a:r>
              <a:rPr lang="en-US" sz="2400" dirty="0"/>
              <a:t>Sickly (1 Tim 5:23)</a:t>
            </a:r>
          </a:p>
          <a:p>
            <a:pPr lvl="0"/>
            <a:r>
              <a:rPr lang="en-US" sz="2400" dirty="0"/>
              <a:t>Shy/Timid/Fearful (2 Tim 1:6-7; 1 </a:t>
            </a:r>
            <a:r>
              <a:rPr lang="en-US" sz="2400" dirty="0" err="1"/>
              <a:t>Cor</a:t>
            </a:r>
            <a:r>
              <a:rPr lang="en-US" sz="2400" dirty="0"/>
              <a:t> 16:10)</a:t>
            </a:r>
          </a:p>
          <a:p>
            <a:r>
              <a:rPr lang="en-US" sz="2400" dirty="0"/>
              <a:t>Faithful (verse 2; 1 </a:t>
            </a:r>
            <a:r>
              <a:rPr lang="en-US" sz="2400" dirty="0" err="1"/>
              <a:t>Cor</a:t>
            </a:r>
            <a:r>
              <a:rPr lang="en-US" sz="2400" dirty="0"/>
              <a:t> 4:16-17; Phil 2:19-24)</a:t>
            </a:r>
            <a:endParaRPr lang="en-US" sz="2500" dirty="0"/>
          </a:p>
          <a:p>
            <a:pPr marL="0" indent="0">
              <a:lnSpc>
                <a:spcPct val="80000"/>
              </a:lnSpc>
              <a:spcBef>
                <a:spcPts val="0"/>
              </a:spcBef>
              <a:buNone/>
            </a:pPr>
            <a:endParaRPr lang="en-US" sz="1100" dirty="0"/>
          </a:p>
          <a:p>
            <a:pPr marL="0" indent="0">
              <a:lnSpc>
                <a:spcPct val="80000"/>
              </a:lnSpc>
              <a:spcBef>
                <a:spcPts val="0"/>
              </a:spcBef>
              <a:buNone/>
            </a:pPr>
            <a:endParaRPr lang="en-US" sz="1100" dirty="0"/>
          </a:p>
        </p:txBody>
      </p:sp>
      <p:sp>
        <p:nvSpPr>
          <p:cNvPr id="4" name="Oval 3"/>
          <p:cNvSpPr/>
          <p:nvPr/>
        </p:nvSpPr>
        <p:spPr>
          <a:xfrm>
            <a:off x="698741" y="2173858"/>
            <a:ext cx="1242204" cy="586593"/>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80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1 </a:t>
            </a:r>
            <a:r>
              <a:rPr lang="en-US" sz="2500" dirty="0"/>
              <a:t>Paul, an apostle of Christ Jesus by command of God our Savior and of Christ Jesus our hope,</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2 </a:t>
            </a:r>
            <a:r>
              <a:rPr lang="en-US" sz="2500" dirty="0"/>
              <a:t>To Timothy, my true child in the faith:</a:t>
            </a:r>
          </a:p>
          <a:p>
            <a:pPr marL="0" indent="0">
              <a:lnSpc>
                <a:spcPct val="80000"/>
              </a:lnSpc>
              <a:spcBef>
                <a:spcPts val="0"/>
              </a:spcBef>
              <a:buNone/>
            </a:pPr>
            <a:r>
              <a:rPr lang="en-US" sz="2500" dirty="0"/>
              <a:t>Grace, mercy, and peace from God the Father and Christ Jesus our Lord.</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p:txBody>
      </p:sp>
      <p:sp>
        <p:nvSpPr>
          <p:cNvPr id="4" name="Oval 3"/>
          <p:cNvSpPr/>
          <p:nvPr/>
        </p:nvSpPr>
        <p:spPr>
          <a:xfrm>
            <a:off x="181156" y="3485073"/>
            <a:ext cx="1242204" cy="586593"/>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03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528" y="0"/>
            <a:ext cx="9601200" cy="6858000"/>
          </a:xfrm>
        </p:spPr>
      </p:pic>
      <p:sp>
        <p:nvSpPr>
          <p:cNvPr id="5" name="Oval 4"/>
          <p:cNvSpPr/>
          <p:nvPr/>
        </p:nvSpPr>
        <p:spPr>
          <a:xfrm>
            <a:off x="3459194" y="2406771"/>
            <a:ext cx="1785666" cy="586593"/>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7457" y="221412"/>
            <a:ext cx="2142225" cy="586593"/>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269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6151" y="0"/>
            <a:ext cx="14878376" cy="6858000"/>
          </a:xfrm>
        </p:spPr>
      </p:pic>
    </p:spTree>
    <p:extLst>
      <p:ext uri="{BB962C8B-B14F-4D97-AF65-F5344CB8AC3E}">
        <p14:creationId xmlns:p14="http://schemas.microsoft.com/office/powerpoint/2010/main" val="4057072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6151" y="0"/>
            <a:ext cx="14878376" cy="6858000"/>
          </a:xfrm>
        </p:spPr>
      </p:pic>
      <p:sp>
        <p:nvSpPr>
          <p:cNvPr id="6" name="Rounded Rectangle 5"/>
          <p:cNvSpPr/>
          <p:nvPr/>
        </p:nvSpPr>
        <p:spPr>
          <a:xfrm>
            <a:off x="-1384933" y="4660748"/>
            <a:ext cx="11931588" cy="2290465"/>
          </a:xfrm>
          <a:prstGeom prst="roundRect">
            <a:avLst/>
          </a:prstGeom>
          <a:solidFill>
            <a:schemeClr val="bg2">
              <a:lumMod val="5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t>450’ x 225’ x 60’ with 127+ columns</a:t>
            </a:r>
          </a:p>
        </p:txBody>
      </p:sp>
    </p:spTree>
    <p:extLst>
      <p:ext uri="{BB962C8B-B14F-4D97-AF65-F5344CB8AC3E}">
        <p14:creationId xmlns:p14="http://schemas.microsoft.com/office/powerpoint/2010/main" val="3502957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6151" y="0"/>
            <a:ext cx="14878376" cy="6858000"/>
          </a:xfrm>
        </p:spPr>
      </p:pic>
      <p:sp>
        <p:nvSpPr>
          <p:cNvPr id="6" name="Rounded Rectangle 5"/>
          <p:cNvSpPr/>
          <p:nvPr/>
        </p:nvSpPr>
        <p:spPr>
          <a:xfrm>
            <a:off x="-1384933" y="4660748"/>
            <a:ext cx="11931588" cy="2290465"/>
          </a:xfrm>
          <a:prstGeom prst="roundRect">
            <a:avLst/>
          </a:prstGeom>
          <a:solidFill>
            <a:schemeClr val="bg2">
              <a:lumMod val="5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t>450’ x 225’ x 60’ with 127+ columns</a:t>
            </a:r>
          </a:p>
          <a:p>
            <a:pPr algn="ctr"/>
            <a:r>
              <a:rPr lang="en-US" sz="4200" dirty="0"/>
              <a:t>“Great is Artemis of the Ephesians!”</a:t>
            </a:r>
            <a:r>
              <a:rPr lang="en-US" sz="2800" dirty="0"/>
              <a:t> </a:t>
            </a:r>
          </a:p>
          <a:p>
            <a:pPr algn="ctr"/>
            <a:r>
              <a:rPr lang="en-US" sz="2800" dirty="0"/>
              <a:t>Acts 19:28, 34</a:t>
            </a:r>
          </a:p>
        </p:txBody>
      </p:sp>
    </p:spTree>
    <p:extLst>
      <p:ext uri="{BB962C8B-B14F-4D97-AF65-F5344CB8AC3E}">
        <p14:creationId xmlns:p14="http://schemas.microsoft.com/office/powerpoint/2010/main" val="3315673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6151" y="0"/>
            <a:ext cx="14878376" cy="6858000"/>
          </a:xfrm>
        </p:spPr>
      </p:pic>
      <p:sp>
        <p:nvSpPr>
          <p:cNvPr id="6" name="Rounded Rectangle 5"/>
          <p:cNvSpPr/>
          <p:nvPr/>
        </p:nvSpPr>
        <p:spPr>
          <a:xfrm>
            <a:off x="-1384933" y="-150920"/>
            <a:ext cx="11931588" cy="7102135"/>
          </a:xfrm>
          <a:prstGeom prst="roundRect">
            <a:avLst/>
          </a:prstGeom>
          <a:solidFill>
            <a:schemeClr val="bg2">
              <a:lumMod val="5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baseline="30000" dirty="0"/>
              <a:t>28 </a:t>
            </a:r>
            <a:r>
              <a:rPr lang="en-US" sz="3200" dirty="0"/>
              <a:t>Pay careful attention to yourselves </a:t>
            </a:r>
          </a:p>
          <a:p>
            <a:pPr algn="ctr"/>
            <a:r>
              <a:rPr lang="en-US" sz="3200" dirty="0"/>
              <a:t>and to all the flock, </a:t>
            </a:r>
          </a:p>
          <a:p>
            <a:pPr algn="ctr"/>
            <a:r>
              <a:rPr lang="en-US" sz="3200" dirty="0"/>
              <a:t>in which the Holy Spirit has made you overseers, </a:t>
            </a:r>
          </a:p>
          <a:p>
            <a:pPr algn="ctr"/>
            <a:r>
              <a:rPr lang="en-US" sz="3200" dirty="0"/>
              <a:t>to care for the church of God, </a:t>
            </a:r>
          </a:p>
          <a:p>
            <a:pPr algn="ctr"/>
            <a:r>
              <a:rPr lang="en-US" sz="3200" dirty="0"/>
              <a:t>which he obtained with his own blood. </a:t>
            </a:r>
          </a:p>
          <a:p>
            <a:pPr algn="ctr"/>
            <a:r>
              <a:rPr lang="en-US" sz="3200" b="1" baseline="30000" dirty="0"/>
              <a:t>29 </a:t>
            </a:r>
            <a:r>
              <a:rPr lang="en-US" sz="3200" dirty="0"/>
              <a:t>I know that after my departure </a:t>
            </a:r>
          </a:p>
          <a:p>
            <a:pPr algn="ctr"/>
            <a:r>
              <a:rPr lang="en-US" sz="3200" dirty="0"/>
              <a:t>fierce wolves will come in among you, </a:t>
            </a:r>
          </a:p>
          <a:p>
            <a:pPr algn="ctr"/>
            <a:r>
              <a:rPr lang="en-US" sz="3200" dirty="0"/>
              <a:t>not sparing the flock;</a:t>
            </a:r>
            <a:r>
              <a:rPr lang="en-US" sz="3200" b="1" baseline="30000" dirty="0"/>
              <a:t> </a:t>
            </a:r>
          </a:p>
          <a:p>
            <a:pPr algn="ctr"/>
            <a:r>
              <a:rPr lang="en-US" sz="3200" b="1" baseline="30000" dirty="0"/>
              <a:t>30 </a:t>
            </a:r>
            <a:r>
              <a:rPr lang="en-US" sz="3200" dirty="0"/>
              <a:t>and from among your own selves </a:t>
            </a:r>
          </a:p>
          <a:p>
            <a:pPr algn="ctr"/>
            <a:r>
              <a:rPr lang="en-US" sz="3200" dirty="0"/>
              <a:t>will arise men speaking twisted things, </a:t>
            </a:r>
          </a:p>
          <a:p>
            <a:pPr algn="ctr"/>
            <a:r>
              <a:rPr lang="en-US" sz="3200" dirty="0"/>
              <a:t>to draw away the disciples after them. </a:t>
            </a:r>
            <a:r>
              <a:rPr lang="en-US" sz="2400" dirty="0"/>
              <a:t> </a:t>
            </a:r>
          </a:p>
          <a:p>
            <a:pPr algn="ctr"/>
            <a:r>
              <a:rPr lang="en-US" sz="3200" dirty="0"/>
              <a:t>Acts 20:28-30</a:t>
            </a:r>
          </a:p>
        </p:txBody>
      </p:sp>
    </p:spTree>
    <p:extLst>
      <p:ext uri="{BB962C8B-B14F-4D97-AF65-F5344CB8AC3E}">
        <p14:creationId xmlns:p14="http://schemas.microsoft.com/office/powerpoint/2010/main" val="362793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1 </a:t>
            </a:r>
            <a:r>
              <a:rPr lang="en-US" sz="2500" dirty="0"/>
              <a:t>Paul, an apostle of Christ Jesus by command of God our Savior and of Christ Jesus our hope,</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2 </a:t>
            </a:r>
            <a:r>
              <a:rPr lang="en-US" sz="2500" dirty="0"/>
              <a:t>To Timothy, my true child in the faith:</a:t>
            </a:r>
          </a:p>
          <a:p>
            <a:pPr marL="0" indent="0">
              <a:lnSpc>
                <a:spcPct val="80000"/>
              </a:lnSpc>
              <a:spcBef>
                <a:spcPts val="0"/>
              </a:spcBef>
              <a:buNone/>
            </a:pPr>
            <a:r>
              <a:rPr lang="en-US" sz="2500" dirty="0"/>
              <a:t>Grace, mercy, and peace from God the Father and Christ Jesus our Lord.</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p:txBody>
      </p:sp>
      <p:sp>
        <p:nvSpPr>
          <p:cNvPr id="5" name="Oval 4"/>
          <p:cNvSpPr/>
          <p:nvPr/>
        </p:nvSpPr>
        <p:spPr>
          <a:xfrm>
            <a:off x="4356336" y="3516701"/>
            <a:ext cx="2199739" cy="586593"/>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058835" y="5049325"/>
            <a:ext cx="2199739" cy="586593"/>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69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400" b="1" dirty="0"/>
              <a:t>1:5   </a:t>
            </a:r>
            <a:r>
              <a:rPr lang="en-US" sz="2500" dirty="0"/>
              <a:t>The aim of our charge is love that issues from a pure heart and a good conscience and a sincere faith.</a:t>
            </a:r>
          </a:p>
          <a:p>
            <a:pPr marL="0" indent="0">
              <a:lnSpc>
                <a:spcPct val="80000"/>
              </a:lnSpc>
              <a:spcBef>
                <a:spcPts val="0"/>
              </a:spcBef>
              <a:buNone/>
            </a:pPr>
            <a:endParaRPr lang="en-US" sz="2500" dirty="0"/>
          </a:p>
          <a:p>
            <a:pPr marL="0" indent="0">
              <a:lnSpc>
                <a:spcPct val="80000"/>
              </a:lnSpc>
              <a:spcBef>
                <a:spcPts val="0"/>
              </a:spcBef>
              <a:buNone/>
            </a:pPr>
            <a:r>
              <a:rPr lang="en-US" sz="2400" b="1" dirty="0"/>
              <a:t>3:14b-15   </a:t>
            </a:r>
            <a:r>
              <a:rPr lang="en-US" sz="2400" b="1" baseline="30000" dirty="0"/>
              <a:t>14b </a:t>
            </a:r>
            <a:r>
              <a:rPr lang="en-US" sz="2400" dirty="0"/>
              <a:t>I am writing these things to you so that, </a:t>
            </a:r>
            <a:r>
              <a:rPr lang="en-US" sz="2400" b="1" baseline="30000" dirty="0"/>
              <a:t>15 </a:t>
            </a:r>
            <a:r>
              <a:rPr lang="en-US" sz="2400" dirty="0"/>
              <a:t>if I delay, you may know how one ought to behave in the household of God, which is the church of the living God, a pillar and buttress of the truth. </a:t>
            </a:r>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Tree>
    <p:extLst>
      <p:ext uri="{BB962C8B-B14F-4D97-AF65-F5344CB8AC3E}">
        <p14:creationId xmlns:p14="http://schemas.microsoft.com/office/powerpoint/2010/main" val="482137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Tree>
    <p:extLst>
      <p:ext uri="{BB962C8B-B14F-4D97-AF65-F5344CB8AC3E}">
        <p14:creationId xmlns:p14="http://schemas.microsoft.com/office/powerpoint/2010/main" val="338449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2D8DC0-DBFC-47BA-B2AC-2D4B8328A6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8194" cy="6858000"/>
          </a:xfrm>
        </p:spPr>
      </p:pic>
      <p:sp>
        <p:nvSpPr>
          <p:cNvPr id="3" name="Rectangle 2">
            <a:extLst>
              <a:ext uri="{FF2B5EF4-FFF2-40B4-BE49-F238E27FC236}">
                <a16:creationId xmlns:a16="http://schemas.microsoft.com/office/drawing/2014/main" id="{F244321A-916D-4D89-94DD-B687E08D4B46}"/>
              </a:ext>
            </a:extLst>
          </p:cNvPr>
          <p:cNvSpPr/>
          <p:nvPr/>
        </p:nvSpPr>
        <p:spPr>
          <a:xfrm>
            <a:off x="-226503" y="3162650"/>
            <a:ext cx="9991288" cy="16861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1">
            <a:extLst>
              <a:ext uri="{FF2B5EF4-FFF2-40B4-BE49-F238E27FC236}">
                <a16:creationId xmlns:a16="http://schemas.microsoft.com/office/drawing/2014/main" id="{EC19357D-1697-4393-A579-D809837566FA}"/>
              </a:ext>
            </a:extLst>
          </p:cNvPr>
          <p:cNvSpPr txBox="1">
            <a:spLocks/>
          </p:cNvSpPr>
          <p:nvPr/>
        </p:nvSpPr>
        <p:spPr>
          <a:xfrm>
            <a:off x="171974" y="3879102"/>
            <a:ext cx="7772400" cy="9429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spc="1100" dirty="0">
                <a:solidFill>
                  <a:prstClr val="black">
                    <a:lumMod val="65000"/>
                    <a:lumOff val="35000"/>
                  </a:prstClr>
                </a:solidFill>
                <a:latin typeface="Verdana Pro Cond Light" panose="020B0604020202020204" pitchFamily="34" charset="0"/>
              </a:rPr>
              <a:t>neighboring</a:t>
            </a:r>
          </a:p>
        </p:txBody>
      </p:sp>
      <p:sp>
        <p:nvSpPr>
          <p:cNvPr id="8" name="Rectangle 7">
            <a:extLst>
              <a:ext uri="{FF2B5EF4-FFF2-40B4-BE49-F238E27FC236}">
                <a16:creationId xmlns:a16="http://schemas.microsoft.com/office/drawing/2014/main" id="{6D97B893-52AF-497C-A57D-8A749B8C975D}"/>
              </a:ext>
            </a:extLst>
          </p:cNvPr>
          <p:cNvSpPr/>
          <p:nvPr/>
        </p:nvSpPr>
        <p:spPr>
          <a:xfrm>
            <a:off x="138418" y="3022288"/>
            <a:ext cx="6262382" cy="1323439"/>
          </a:xfrm>
          <a:prstGeom prst="rect">
            <a:avLst/>
          </a:prstGeom>
        </p:spPr>
        <p:txBody>
          <a:bodyPr wrap="square">
            <a:spAutoFit/>
          </a:bodyPr>
          <a:lstStyle/>
          <a:p>
            <a:r>
              <a:rPr lang="en-US" sz="8000" dirty="0">
                <a:solidFill>
                  <a:srgbClr val="C8780E"/>
                </a:solidFill>
              </a:rPr>
              <a:t>RECLAIMING</a:t>
            </a:r>
          </a:p>
        </p:txBody>
      </p:sp>
    </p:spTree>
    <p:extLst>
      <p:ext uri="{BB962C8B-B14F-4D97-AF65-F5344CB8AC3E}">
        <p14:creationId xmlns:p14="http://schemas.microsoft.com/office/powerpoint/2010/main" val="427762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a:t>
            </a:r>
            <a:r>
              <a:rPr lang="en-US" b="1" i="1" u="sng" dirty="0"/>
              <a:t>love</a:t>
            </a:r>
            <a:r>
              <a:rPr lang="en-US" sz="2500" dirty="0"/>
              <a:t>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
        <p:nvSpPr>
          <p:cNvPr id="7" name="Rounded Rectangle 6"/>
          <p:cNvSpPr/>
          <p:nvPr/>
        </p:nvSpPr>
        <p:spPr>
          <a:xfrm>
            <a:off x="474454" y="4848045"/>
            <a:ext cx="8195094" cy="16735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dirty="0"/>
              <a:t>love = agape</a:t>
            </a:r>
          </a:p>
        </p:txBody>
      </p:sp>
    </p:spTree>
    <p:extLst>
      <p:ext uri="{BB962C8B-B14F-4D97-AF65-F5344CB8AC3E}">
        <p14:creationId xmlns:p14="http://schemas.microsoft.com/office/powerpoint/2010/main" val="3460243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a:t>
            </a:r>
            <a:r>
              <a:rPr lang="en-US" b="1" i="1" u="sng" dirty="0"/>
              <a:t>stewardship</a:t>
            </a:r>
            <a:r>
              <a:rPr lang="en-US" sz="2500" dirty="0"/>
              <a:t> from God that is by faith. </a:t>
            </a:r>
            <a:r>
              <a:rPr lang="en-US" sz="2500" b="1" baseline="30000" dirty="0"/>
              <a:t>5 </a:t>
            </a:r>
            <a:r>
              <a:rPr lang="en-US" sz="2500" dirty="0"/>
              <a:t>The aim of our charge is </a:t>
            </a:r>
            <a:r>
              <a:rPr lang="en-US" b="1" i="1" u="sng" dirty="0"/>
              <a:t>love</a:t>
            </a:r>
            <a:r>
              <a:rPr lang="en-US" sz="2500" dirty="0"/>
              <a:t>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
        <p:nvSpPr>
          <p:cNvPr id="7" name="Rounded Rectangle 6"/>
          <p:cNvSpPr/>
          <p:nvPr/>
        </p:nvSpPr>
        <p:spPr>
          <a:xfrm>
            <a:off x="474454" y="4848045"/>
            <a:ext cx="8195094" cy="16735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dirty="0"/>
              <a:t>stewardship = provision</a:t>
            </a:r>
          </a:p>
        </p:txBody>
      </p:sp>
    </p:spTree>
    <p:extLst>
      <p:ext uri="{BB962C8B-B14F-4D97-AF65-F5344CB8AC3E}">
        <p14:creationId xmlns:p14="http://schemas.microsoft.com/office/powerpoint/2010/main" val="1908956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1:3 </a:t>
            </a:r>
            <a:r>
              <a:rPr lang="en-US" sz="2500" dirty="0"/>
              <a:t>As I urged you when I was going to Macedonia, remain at Ephesus so that you may charge certain persons not to teach any different </a:t>
            </a:r>
            <a:r>
              <a:rPr lang="en-US" b="1" i="1" u="sng" dirty="0"/>
              <a:t>doctrine</a:t>
            </a:r>
            <a:r>
              <a:rPr lang="en-US" sz="2500" dirty="0"/>
              <a:t>, </a:t>
            </a:r>
            <a:r>
              <a:rPr lang="en-US" sz="2500" b="1" baseline="30000" dirty="0"/>
              <a:t>4 </a:t>
            </a:r>
            <a:r>
              <a:rPr lang="en-US" sz="2500" dirty="0"/>
              <a:t>nor to devote themselves to myths and endless genealogies, which promote speculations rather than the </a:t>
            </a:r>
            <a:r>
              <a:rPr lang="en-US" b="1" i="1" u="sng" dirty="0"/>
              <a:t>stewardship</a:t>
            </a:r>
            <a:r>
              <a:rPr lang="en-US" sz="2500" dirty="0"/>
              <a:t> from God that is by faith. </a:t>
            </a:r>
            <a:r>
              <a:rPr lang="en-US" sz="2500" b="1" baseline="30000" dirty="0"/>
              <a:t>5 </a:t>
            </a:r>
            <a:r>
              <a:rPr lang="en-US" sz="2500" dirty="0"/>
              <a:t>The aim of our charge is </a:t>
            </a:r>
            <a:r>
              <a:rPr lang="en-US" b="1" i="1" u="sng" dirty="0"/>
              <a:t>love</a:t>
            </a:r>
            <a:r>
              <a:rPr lang="en-US" sz="2500" dirty="0"/>
              <a:t>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
        <p:nvSpPr>
          <p:cNvPr id="7" name="Rounded Rectangle 6"/>
          <p:cNvSpPr/>
          <p:nvPr/>
        </p:nvSpPr>
        <p:spPr>
          <a:xfrm>
            <a:off x="474454" y="4848045"/>
            <a:ext cx="8195094" cy="16735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500" spc="-100" dirty="0"/>
              <a:t>sound doctrine (1:10) = </a:t>
            </a:r>
          </a:p>
          <a:p>
            <a:pPr algn="ctr">
              <a:lnSpc>
                <a:spcPct val="80000"/>
              </a:lnSpc>
            </a:pPr>
            <a:r>
              <a:rPr lang="en-US" sz="5500" spc="-100" dirty="0"/>
              <a:t>that which brings health</a:t>
            </a:r>
          </a:p>
        </p:txBody>
      </p:sp>
    </p:spTree>
    <p:extLst>
      <p:ext uri="{BB962C8B-B14F-4D97-AF65-F5344CB8AC3E}">
        <p14:creationId xmlns:p14="http://schemas.microsoft.com/office/powerpoint/2010/main" val="2282441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t>
            </a:r>
            <a:r>
              <a:rPr lang="en-US" b="1" i="1" u="sng" dirty="0"/>
              <a:t>a pure heart and a good conscience and a sincere faith</a:t>
            </a:r>
            <a:r>
              <a:rPr lang="en-US" sz="2500" dirty="0"/>
              <a:t>.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
        <p:nvSpPr>
          <p:cNvPr id="7" name="Rounded Rectangle 6"/>
          <p:cNvSpPr/>
          <p:nvPr/>
        </p:nvSpPr>
        <p:spPr>
          <a:xfrm>
            <a:off x="474454" y="4848045"/>
            <a:ext cx="8195094" cy="16735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200" spc="-100" dirty="0"/>
              <a:t>pure or impure heart</a:t>
            </a:r>
          </a:p>
          <a:p>
            <a:pPr algn="ctr">
              <a:lnSpc>
                <a:spcPct val="80000"/>
              </a:lnSpc>
            </a:pPr>
            <a:r>
              <a:rPr lang="en-US" sz="4200" spc="-100" dirty="0"/>
              <a:t>good or bad conscience</a:t>
            </a:r>
          </a:p>
          <a:p>
            <a:pPr algn="ctr">
              <a:lnSpc>
                <a:spcPct val="80000"/>
              </a:lnSpc>
            </a:pPr>
            <a:r>
              <a:rPr lang="en-US" sz="4200" spc="-100" dirty="0"/>
              <a:t>sincere or insincere faith</a:t>
            </a:r>
          </a:p>
        </p:txBody>
      </p:sp>
    </p:spTree>
    <p:extLst>
      <p:ext uri="{BB962C8B-B14F-4D97-AF65-F5344CB8AC3E}">
        <p14:creationId xmlns:p14="http://schemas.microsoft.com/office/powerpoint/2010/main" val="2712836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1:3 </a:t>
            </a:r>
            <a:r>
              <a:rPr lang="en-US" sz="2500" dirty="0"/>
              <a:t>As I urged you when I was going to Macedonia, remain at Ephesus so that you may </a:t>
            </a:r>
            <a:r>
              <a:rPr lang="en-US" b="1" i="1" u="sng" dirty="0"/>
              <a:t>charge certain persons not to teach any different doctrine, </a:t>
            </a:r>
            <a:r>
              <a:rPr lang="en-US" b="1" i="1" u="sng" baseline="30000" dirty="0"/>
              <a:t>4 </a:t>
            </a:r>
            <a:r>
              <a:rPr lang="en-US" b="1" i="1" u="sng" dirty="0"/>
              <a:t>nor to devote themselves to myths and endless genealogies, which promote speculations </a:t>
            </a:r>
            <a:r>
              <a:rPr lang="en-US" sz="2500" dirty="0"/>
              <a:t>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
        <p:nvSpPr>
          <p:cNvPr id="4" name="Rounded Rectangle 3"/>
          <p:cNvSpPr/>
          <p:nvPr/>
        </p:nvSpPr>
        <p:spPr>
          <a:xfrm>
            <a:off x="474454" y="4848045"/>
            <a:ext cx="8195094" cy="16735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dirty="0"/>
              <a:t>What heresies threaten </a:t>
            </a:r>
          </a:p>
          <a:p>
            <a:pPr algn="ctr"/>
            <a:r>
              <a:rPr lang="en-US" sz="5200" dirty="0"/>
              <a:t>the church today?</a:t>
            </a:r>
          </a:p>
        </p:txBody>
      </p:sp>
    </p:spTree>
    <p:extLst>
      <p:ext uri="{BB962C8B-B14F-4D97-AF65-F5344CB8AC3E}">
        <p14:creationId xmlns:p14="http://schemas.microsoft.com/office/powerpoint/2010/main" val="2355596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1:3 </a:t>
            </a:r>
            <a:r>
              <a:rPr lang="en-US" sz="2500" dirty="0"/>
              <a:t>As I urged you when I was going to Macedonia, remain at Ephesus so that you may charge certain persons not to teach any different doctrine, </a:t>
            </a:r>
            <a:r>
              <a:rPr lang="en-US" sz="2500" b="1" baseline="30000" dirty="0"/>
              <a:t>4</a:t>
            </a:r>
            <a:r>
              <a:rPr lang="en-US" sz="2500" baseline="30000" dirty="0"/>
              <a:t>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a:t>
            </a:r>
            <a:r>
              <a:rPr lang="en-US" b="1" i="1" u="sng" dirty="0"/>
              <a:t>by swerving from these, have wandered away into vain discussion</a:t>
            </a:r>
            <a:r>
              <a:rPr lang="en-US" sz="2500" dirty="0"/>
              <a:t>, </a:t>
            </a:r>
            <a:r>
              <a:rPr lang="en-US" sz="2500" b="1" baseline="30000" dirty="0"/>
              <a:t>7 </a:t>
            </a:r>
            <a:r>
              <a:rPr lang="en-US" sz="2500" dirty="0"/>
              <a:t>desiring to be teachers of the law, without understanding either what they are saying or the things about which they make confident assertions.</a:t>
            </a:r>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
        <p:nvSpPr>
          <p:cNvPr id="4" name="Rounded Rectangle 3"/>
          <p:cNvSpPr/>
          <p:nvPr/>
        </p:nvSpPr>
        <p:spPr>
          <a:xfrm>
            <a:off x="474454" y="4848045"/>
            <a:ext cx="8195094" cy="16735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dirty="0"/>
              <a:t>What theological tangents threaten the church today?</a:t>
            </a:r>
          </a:p>
        </p:txBody>
      </p:sp>
    </p:spTree>
    <p:extLst>
      <p:ext uri="{BB962C8B-B14F-4D97-AF65-F5344CB8AC3E}">
        <p14:creationId xmlns:p14="http://schemas.microsoft.com/office/powerpoint/2010/main" val="134159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z="7000" dirty="0"/>
              <a:t>1 Timothy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0" indent="0">
              <a:lnSpc>
                <a:spcPct val="80000"/>
              </a:lnSpc>
              <a:spcBef>
                <a:spcPts val="0"/>
              </a:spcBef>
              <a:buNone/>
            </a:pPr>
            <a:r>
              <a:rPr lang="en-US" sz="2400" dirty="0"/>
              <a:t>“What might take the place of the gospel in our sermons and books and…home Bible studies and, above all, in our hearts? A number of things, conceivably. An introspective absorption with recovery from past emotional traumas, for example. Or a passionate devotion to the pro-life cause. Or a confident manipulation of modern managerial techniques. Or a drive toward church growth and ‘success.’ Or a deep concern for the institution of the family. Or a fascination with the more unusual gifts of the Spirit. Or a clever appeal to consumerism by offering a sort of cost-free Christianity Lite…Or a determination to take America back to its Christian roots through political power. Or a warm affirmation of self-esteem. The evangelical (church), stripped of the gospel, might fix upon any or several of such concerns to define itself and derive energy for its mission. In other words, evangelicals could marginalize or even lose the gospel and still potter on their way, perhaps even oblivious to their loss.”</a:t>
            </a:r>
          </a:p>
          <a:p>
            <a:pPr marL="0" lvl="0" indent="0">
              <a:lnSpc>
                <a:spcPct val="80000"/>
              </a:lnSpc>
              <a:spcBef>
                <a:spcPts val="0"/>
              </a:spcBef>
              <a:buNone/>
            </a:pPr>
            <a:endParaRPr lang="en-US" sz="1100" dirty="0"/>
          </a:p>
          <a:p>
            <a:pPr marL="0" lvl="0" indent="0" algn="r">
              <a:lnSpc>
                <a:spcPct val="80000"/>
              </a:lnSpc>
              <a:spcBef>
                <a:spcPts val="0"/>
              </a:spcBef>
              <a:buNone/>
            </a:pPr>
            <a:r>
              <a:rPr lang="en-US" sz="2200" dirty="0"/>
              <a:t>—Raymond C. </a:t>
            </a:r>
            <a:r>
              <a:rPr lang="en-US" sz="2200" dirty="0" err="1"/>
              <a:t>Ortlund</a:t>
            </a:r>
            <a:r>
              <a:rPr lang="en-US" sz="2200" dirty="0"/>
              <a:t>, Afterward from </a:t>
            </a:r>
            <a:r>
              <a:rPr lang="en-US" sz="2200" i="1" dirty="0"/>
              <a:t>Passion for God</a:t>
            </a:r>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157933"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08926" y="642242"/>
            <a:ext cx="4108369" cy="615553"/>
          </a:xfrm>
          <a:prstGeom prst="rect">
            <a:avLst/>
          </a:prstGeom>
          <a:noFill/>
        </p:spPr>
        <p:txBody>
          <a:bodyPr wrap="none" rtlCol="0">
            <a:spAutoFit/>
          </a:bodyPr>
          <a:lstStyle/>
          <a:p>
            <a:pPr algn="ctr"/>
            <a:r>
              <a:rPr lang="en-US" sz="3400" spc="-110" dirty="0">
                <a:solidFill>
                  <a:srgbClr val="F1E8E0"/>
                </a:solidFill>
                <a:latin typeface="Tw Cen MT" panose="020B0602020104020603" pitchFamily="34" charset="0"/>
              </a:rPr>
              <a:t>in the Household of God</a:t>
            </a:r>
          </a:p>
        </p:txBody>
      </p:sp>
      <p:sp>
        <p:nvSpPr>
          <p:cNvPr id="10" name="TextBox 9"/>
          <p:cNvSpPr txBox="1"/>
          <p:nvPr/>
        </p:nvSpPr>
        <p:spPr>
          <a:xfrm>
            <a:off x="5193784" y="212089"/>
            <a:ext cx="3207673"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Aiming for Love</a:t>
            </a:r>
          </a:p>
        </p:txBody>
      </p:sp>
    </p:spTree>
    <p:extLst>
      <p:ext uri="{BB962C8B-B14F-4D97-AF65-F5344CB8AC3E}">
        <p14:creationId xmlns:p14="http://schemas.microsoft.com/office/powerpoint/2010/main" val="92700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Tree>
    <p:extLst>
      <p:ext uri="{BB962C8B-B14F-4D97-AF65-F5344CB8AC3E}">
        <p14:creationId xmlns:p14="http://schemas.microsoft.com/office/powerpoint/2010/main" val="123771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3458373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4200" dirty="0" err="1"/>
              <a:t>tawG</a:t>
            </a:r>
            <a:r>
              <a:rPr lang="en-US" sz="4200" dirty="0"/>
              <a:t>—time alone with God</a:t>
            </a:r>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3255335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8"/>
            <a:ext cx="9144000" cy="6857143"/>
          </a:xfrm>
          <a:prstGeom prst="rect">
            <a:avLst/>
          </a:prstGeom>
        </p:spPr>
      </p:pic>
    </p:spTree>
    <p:extLst>
      <p:ext uri="{BB962C8B-B14F-4D97-AF65-F5344CB8AC3E}">
        <p14:creationId xmlns:p14="http://schemas.microsoft.com/office/powerpoint/2010/main" val="3360384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4200" dirty="0" err="1"/>
              <a:t>tawG</a:t>
            </a:r>
            <a:r>
              <a:rPr lang="en-US" sz="4200" dirty="0"/>
              <a:t>—time alone with God</a:t>
            </a:r>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476" y="3267898"/>
            <a:ext cx="8169215" cy="2344565"/>
          </a:xfrm>
          <a:prstGeom prst="rect">
            <a:avLst/>
          </a:prstGeom>
        </p:spPr>
      </p:pic>
    </p:spTree>
    <p:extLst>
      <p:ext uri="{BB962C8B-B14F-4D97-AF65-F5344CB8AC3E}">
        <p14:creationId xmlns:p14="http://schemas.microsoft.com/office/powerpoint/2010/main" val="3894088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4200" dirty="0"/>
              <a:t>Scripture Memory</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030" y="2915734"/>
            <a:ext cx="5060831" cy="3795623"/>
          </a:xfrm>
          <a:prstGeom prst="rect">
            <a:avLst/>
          </a:prstGeom>
        </p:spPr>
      </p:pic>
    </p:spTree>
    <p:extLst>
      <p:ext uri="{BB962C8B-B14F-4D97-AF65-F5344CB8AC3E}">
        <p14:creationId xmlns:p14="http://schemas.microsoft.com/office/powerpoint/2010/main" val="3575157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4200" dirty="0"/>
              <a:t>Handwrite the text, double-spaced</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56" t="11878" r="31443" b="8310"/>
          <a:stretch/>
        </p:blipFill>
        <p:spPr>
          <a:xfrm rot="16200000">
            <a:off x="4610640" y="2311757"/>
            <a:ext cx="3348507" cy="5473521"/>
          </a:xfrm>
          <a:prstGeom prst="rect">
            <a:avLst/>
          </a:prstGeom>
        </p:spPr>
      </p:pic>
    </p:spTree>
    <p:extLst>
      <p:ext uri="{BB962C8B-B14F-4D97-AF65-F5344CB8AC3E}">
        <p14:creationId xmlns:p14="http://schemas.microsoft.com/office/powerpoint/2010/main" val="1294217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4200" dirty="0"/>
              <a:t>Handwrite the text, double-spaced</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22857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4200" spc="-100" dirty="0"/>
              <a:t>Read 1</a:t>
            </a:r>
            <a:r>
              <a:rPr lang="en-US" sz="4200" spc="-100" baseline="30000" dirty="0"/>
              <a:t>st</a:t>
            </a:r>
            <a:r>
              <a:rPr lang="en-US" sz="4200" spc="-100" dirty="0"/>
              <a:t> Tim…</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2046161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4200" spc="-100" dirty="0"/>
              <a:t>Read 1</a:t>
            </a:r>
            <a:r>
              <a:rPr lang="en-US" sz="4200" spc="-100" baseline="30000" dirty="0"/>
              <a:t>st</a:t>
            </a:r>
            <a:r>
              <a:rPr lang="en-US" sz="4200" spc="-100" dirty="0"/>
              <a:t> Tim…in its entirety…</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3383479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4200" spc="-100" dirty="0"/>
              <a:t>Read 1</a:t>
            </a:r>
            <a:r>
              <a:rPr lang="en-US" sz="4200" spc="-100" baseline="30000" dirty="0"/>
              <a:t>st</a:t>
            </a:r>
            <a:r>
              <a:rPr lang="en-US" sz="4200" spc="-100" dirty="0"/>
              <a:t> Tim…in its entirety…aloud…</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927026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4200" spc="-100" dirty="0"/>
              <a:t>Read 1</a:t>
            </a:r>
            <a:r>
              <a:rPr lang="en-US" sz="4200" spc="-100" baseline="30000" dirty="0"/>
              <a:t>st</a:t>
            </a:r>
            <a:r>
              <a:rPr lang="en-US" sz="4200" spc="-100" dirty="0"/>
              <a:t> Tim…in its entirety…aloud…20x!</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860782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4200" spc="-100" dirty="0"/>
              <a:t>Read 1</a:t>
            </a:r>
            <a:r>
              <a:rPr lang="en-US" sz="4200" spc="-100" baseline="30000" dirty="0"/>
              <a:t>st</a:t>
            </a:r>
            <a:r>
              <a:rPr lang="en-US" sz="4200" spc="-100" dirty="0"/>
              <a:t> Tim…in its entirety…aloud…20x!</a:t>
            </a:r>
          </a:p>
          <a:p>
            <a:pPr marL="0" lvl="0" indent="0" algn="ctr">
              <a:buNone/>
            </a:pPr>
            <a:endParaRPr lang="en-US" sz="1100" spc="-100" dirty="0"/>
          </a:p>
          <a:p>
            <a:pPr marL="0" lvl="0" indent="0" algn="ctr">
              <a:buNone/>
            </a:pPr>
            <a:r>
              <a:rPr lang="en-US" sz="4200" spc="-100" dirty="0"/>
              <a:t>“How to Change Your Mind”</a:t>
            </a:r>
          </a:p>
          <a:p>
            <a:pPr marL="0" lvl="0" indent="0" algn="ctr">
              <a:buNone/>
            </a:pPr>
            <a:r>
              <a:rPr lang="en-US" sz="3200" spc="-100" dirty="0"/>
              <a:t>by Joe Carter</a:t>
            </a:r>
          </a:p>
          <a:p>
            <a:pPr marL="0" lvl="0" indent="0">
              <a:buNone/>
            </a:pPr>
            <a:endParaRPr lang="en-US" sz="3800" spc="-100" dirty="0"/>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826" y="5820178"/>
            <a:ext cx="3989290" cy="911837"/>
          </a:xfrm>
          <a:prstGeom prst="rect">
            <a:avLst/>
          </a:prstGeom>
        </p:spPr>
      </p:pic>
    </p:spTree>
    <p:extLst>
      <p:ext uri="{BB962C8B-B14F-4D97-AF65-F5344CB8AC3E}">
        <p14:creationId xmlns:p14="http://schemas.microsoft.com/office/powerpoint/2010/main" val="1378595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3600" dirty="0"/>
              <a:t>Read 1</a:t>
            </a:r>
            <a:r>
              <a:rPr lang="en-US" sz="3600" baseline="30000" dirty="0"/>
              <a:t>st</a:t>
            </a:r>
            <a:r>
              <a:rPr lang="en-US" sz="3600" dirty="0"/>
              <a:t> Timothy…in its entirety…aloud…20x!</a:t>
            </a:r>
          </a:p>
          <a:p>
            <a:pPr lvl="0"/>
            <a:r>
              <a:rPr lang="en-US" sz="4200" dirty="0"/>
              <a:t>Study without the verse markings</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327994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2857" cy="6857142"/>
          </a:xfrm>
          <a:prstGeom prst="rect">
            <a:avLst/>
          </a:prstGeom>
        </p:spPr>
      </p:pic>
    </p:spTree>
    <p:extLst>
      <p:ext uri="{BB962C8B-B14F-4D97-AF65-F5344CB8AC3E}">
        <p14:creationId xmlns:p14="http://schemas.microsoft.com/office/powerpoint/2010/main" val="927159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3600" dirty="0"/>
              <a:t>Read 1</a:t>
            </a:r>
            <a:r>
              <a:rPr lang="en-US" sz="3600" baseline="30000" dirty="0"/>
              <a:t>st</a:t>
            </a:r>
            <a:r>
              <a:rPr lang="en-US" sz="3600" dirty="0"/>
              <a:t> Timothy…in its entirety…aloud…20x!</a:t>
            </a:r>
          </a:p>
          <a:p>
            <a:pPr lvl="0"/>
            <a:r>
              <a:rPr lang="en-US" sz="3600" dirty="0"/>
              <a:t>Study without the verse markings</a:t>
            </a:r>
          </a:p>
          <a:p>
            <a:pPr lvl="0"/>
            <a:r>
              <a:rPr lang="en-US" sz="4200" dirty="0"/>
              <a:t>Discovery Groups (3-5 people)</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3703643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3600" dirty="0"/>
              <a:t>Read 1</a:t>
            </a:r>
            <a:r>
              <a:rPr lang="en-US" sz="3600" baseline="30000" dirty="0"/>
              <a:t>st</a:t>
            </a:r>
            <a:r>
              <a:rPr lang="en-US" sz="3600" dirty="0"/>
              <a:t> Timothy…in its entirety…aloud…20x!</a:t>
            </a:r>
          </a:p>
          <a:p>
            <a:pPr lvl="0"/>
            <a:r>
              <a:rPr lang="en-US" sz="3600" dirty="0"/>
              <a:t>Study without the verse markings</a:t>
            </a:r>
          </a:p>
          <a:p>
            <a:pPr lvl="0"/>
            <a:r>
              <a:rPr lang="en-US" sz="4200" dirty="0"/>
              <a:t>Discovery Groups (3-5 people)</a:t>
            </a:r>
          </a:p>
          <a:p>
            <a:pPr marL="0" lvl="0" indent="0" algn="ctr">
              <a:buNone/>
            </a:pPr>
            <a:r>
              <a:rPr lang="en-US" sz="4200" dirty="0"/>
              <a:t>7 questions that become 9</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3018129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3600" dirty="0"/>
              <a:t>Read 1</a:t>
            </a:r>
            <a:r>
              <a:rPr lang="en-US" sz="3600" baseline="30000" dirty="0"/>
              <a:t>st</a:t>
            </a:r>
            <a:r>
              <a:rPr lang="en-US" sz="3600" dirty="0"/>
              <a:t> Timothy…in its entirety…aloud…20x!</a:t>
            </a:r>
          </a:p>
          <a:p>
            <a:pPr lvl="0"/>
            <a:r>
              <a:rPr lang="en-US" sz="3600" dirty="0"/>
              <a:t>Study without the verse markings</a:t>
            </a:r>
          </a:p>
          <a:p>
            <a:pPr lvl="0"/>
            <a:r>
              <a:rPr lang="en-US" sz="3600" dirty="0"/>
              <a:t>Discovery Groups</a:t>
            </a:r>
          </a:p>
          <a:p>
            <a:pPr lvl="0"/>
            <a:r>
              <a:rPr lang="en-US" sz="4200" dirty="0"/>
              <a:t>Inductive Bible Study</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Tree>
    <p:extLst>
      <p:ext uri="{BB962C8B-B14F-4D97-AF65-F5344CB8AC3E}">
        <p14:creationId xmlns:p14="http://schemas.microsoft.com/office/powerpoint/2010/main" val="4148742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r>
              <a:rPr lang="en-US" sz="3600" dirty="0" err="1"/>
              <a:t>tawG</a:t>
            </a:r>
            <a:r>
              <a:rPr lang="en-US" sz="3600" dirty="0"/>
              <a:t>—time alone with God</a:t>
            </a:r>
          </a:p>
          <a:p>
            <a:r>
              <a:rPr lang="en-US" sz="3600" dirty="0"/>
              <a:t>Scripture Memory</a:t>
            </a:r>
          </a:p>
          <a:p>
            <a:pPr lvl="0"/>
            <a:r>
              <a:rPr lang="en-US" sz="3600" dirty="0"/>
              <a:t>Handwrite the text, double-spaced</a:t>
            </a:r>
          </a:p>
          <a:p>
            <a:pPr lvl="0"/>
            <a:r>
              <a:rPr lang="en-US" sz="3600" dirty="0"/>
              <a:t>Read 1</a:t>
            </a:r>
            <a:r>
              <a:rPr lang="en-US" sz="3600" baseline="30000" dirty="0"/>
              <a:t>st</a:t>
            </a:r>
            <a:r>
              <a:rPr lang="en-US" sz="3600" dirty="0"/>
              <a:t> Timothy…in its entirety…aloud…20x!</a:t>
            </a:r>
          </a:p>
          <a:p>
            <a:pPr lvl="0"/>
            <a:r>
              <a:rPr lang="en-US" sz="3600" dirty="0"/>
              <a:t>Study without the verse markings</a:t>
            </a:r>
          </a:p>
          <a:p>
            <a:pPr lvl="0"/>
            <a:r>
              <a:rPr lang="en-US" sz="3600" dirty="0"/>
              <a:t>Discovery Groups</a:t>
            </a:r>
          </a:p>
          <a:p>
            <a:pPr lvl="0"/>
            <a:r>
              <a:rPr lang="en-US" sz="4200" dirty="0"/>
              <a:t>Inductive Bible Study</a:t>
            </a:r>
          </a:p>
          <a:p>
            <a:pPr lvl="0"/>
            <a:endParaRPr lang="en-US" sz="32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985" y="5850193"/>
            <a:ext cx="4512289" cy="861898"/>
          </a:xfrm>
          <a:prstGeom prst="rect">
            <a:avLst/>
          </a:prstGeom>
        </p:spPr>
      </p:pic>
    </p:spTree>
    <p:extLst>
      <p:ext uri="{BB962C8B-B14F-4D97-AF65-F5344CB8AC3E}">
        <p14:creationId xmlns:p14="http://schemas.microsoft.com/office/powerpoint/2010/main" val="2116130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lvl="0"/>
            <a:r>
              <a:rPr lang="en-US" sz="4200" dirty="0"/>
              <a:t>Practical Guide to Hermeneutics</a:t>
            </a:r>
          </a:p>
          <a:p>
            <a:pPr lvl="0"/>
            <a:endParaRPr lang="en-US" sz="36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705" y="5469148"/>
            <a:ext cx="6371692" cy="1217065"/>
          </a:xfrm>
          <a:prstGeom prst="rect">
            <a:avLst/>
          </a:prstGeom>
        </p:spPr>
      </p:pic>
    </p:spTree>
    <p:extLst>
      <p:ext uri="{BB962C8B-B14F-4D97-AF65-F5344CB8AC3E}">
        <p14:creationId xmlns:p14="http://schemas.microsoft.com/office/powerpoint/2010/main" val="3730292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lvl="0"/>
            <a:r>
              <a:rPr lang="en-US" sz="3600" dirty="0"/>
              <a:t>Practical Guide to Hermeneutics</a:t>
            </a:r>
          </a:p>
          <a:p>
            <a:pPr lvl="0"/>
            <a:r>
              <a:rPr lang="en-US" sz="4200" dirty="0"/>
              <a:t>Overview of the Epistles Genre</a:t>
            </a:r>
          </a:p>
          <a:p>
            <a:pPr lvl="0"/>
            <a:endParaRPr lang="en-US" sz="36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705" y="5469148"/>
            <a:ext cx="6371692" cy="1217065"/>
          </a:xfrm>
          <a:prstGeom prst="rect">
            <a:avLst/>
          </a:prstGeom>
        </p:spPr>
      </p:pic>
    </p:spTree>
    <p:extLst>
      <p:ext uri="{BB962C8B-B14F-4D97-AF65-F5344CB8AC3E}">
        <p14:creationId xmlns:p14="http://schemas.microsoft.com/office/powerpoint/2010/main" val="3676015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lvl="0"/>
            <a:r>
              <a:rPr lang="en-US" sz="3600" dirty="0"/>
              <a:t>Practical Guide to Hermeneutics</a:t>
            </a:r>
          </a:p>
          <a:p>
            <a:pPr lvl="0"/>
            <a:r>
              <a:rPr lang="en-US" sz="3600" dirty="0"/>
              <a:t>Overview of the Epistles Genre</a:t>
            </a:r>
          </a:p>
          <a:p>
            <a:pPr lvl="0"/>
            <a:r>
              <a:rPr lang="en-US" sz="4200" dirty="0"/>
              <a:t>The Bible Project (1</a:t>
            </a:r>
            <a:r>
              <a:rPr lang="en-US" sz="4200" baseline="30000" dirty="0"/>
              <a:t>st</a:t>
            </a:r>
            <a:r>
              <a:rPr lang="en-US" sz="4200" dirty="0"/>
              <a:t> Timothy)</a:t>
            </a:r>
          </a:p>
          <a:p>
            <a:pPr lvl="0"/>
            <a:endParaRPr lang="en-US" sz="36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7434" y="3640347"/>
            <a:ext cx="4443041" cy="2917596"/>
          </a:xfrm>
          <a:prstGeom prst="rect">
            <a:avLst/>
          </a:prstGeom>
        </p:spPr>
      </p:pic>
    </p:spTree>
    <p:extLst>
      <p:ext uri="{BB962C8B-B14F-4D97-AF65-F5344CB8AC3E}">
        <p14:creationId xmlns:p14="http://schemas.microsoft.com/office/powerpoint/2010/main" val="2999588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spc="-100" dirty="0"/>
              <a:t>Bible study Tips</a:t>
            </a:r>
            <a:r>
              <a:rPr lang="en-US" sz="7000" dirty="0"/>
              <a:t>  </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lvl="0"/>
            <a:r>
              <a:rPr lang="en-US" sz="3600" dirty="0"/>
              <a:t>Practical Guide to Hermeneutics</a:t>
            </a:r>
          </a:p>
          <a:p>
            <a:pPr lvl="0"/>
            <a:r>
              <a:rPr lang="en-US" sz="3600" dirty="0"/>
              <a:t>Overview of the Epistles Genre</a:t>
            </a:r>
          </a:p>
          <a:p>
            <a:pPr lvl="0"/>
            <a:r>
              <a:rPr lang="en-US" sz="3600" dirty="0"/>
              <a:t>The Bible Project (1</a:t>
            </a:r>
            <a:r>
              <a:rPr lang="en-US" sz="3600" baseline="30000" dirty="0"/>
              <a:t>st</a:t>
            </a:r>
            <a:r>
              <a:rPr lang="en-US" sz="3600" dirty="0"/>
              <a:t> Timothy)</a:t>
            </a:r>
          </a:p>
          <a:p>
            <a:pPr lvl="0"/>
            <a:endParaRPr lang="en-US" sz="3600" dirty="0"/>
          </a:p>
          <a:p>
            <a:pPr marL="0" indent="0">
              <a:lnSpc>
                <a:spcPct val="80000"/>
              </a:lnSpc>
              <a:spcBef>
                <a:spcPts val="0"/>
              </a:spcBef>
              <a:buNone/>
            </a:pPr>
            <a:endParaRPr lang="en-US" sz="2500" dirty="0"/>
          </a:p>
          <a:p>
            <a:pPr marL="0" indent="0">
              <a:lnSpc>
                <a:spcPct val="80000"/>
              </a:lnSpc>
              <a:spcBef>
                <a:spcPts val="0"/>
              </a:spcBef>
              <a:buNone/>
            </a:pPr>
            <a:endParaRPr lang="en-US" sz="2500" dirty="0"/>
          </a:p>
          <a:p>
            <a:pPr marL="0" indent="0">
              <a:lnSpc>
                <a:spcPct val="80000"/>
              </a:lnSpc>
              <a:spcBef>
                <a:spcPts val="0"/>
              </a:spcBef>
              <a:buNone/>
            </a:pPr>
            <a:endParaRPr lang="en-US" sz="2500" dirty="0"/>
          </a:p>
        </p:txBody>
      </p:sp>
      <p:cxnSp>
        <p:nvCxnSpPr>
          <p:cNvPr id="8" name="Straight Connector 7"/>
          <p:cNvCxnSpPr/>
          <p:nvPr/>
        </p:nvCxnSpPr>
        <p:spPr>
          <a:xfrm flipV="1">
            <a:off x="4925647" y="180725"/>
            <a:ext cx="776378" cy="10610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73837" y="642242"/>
            <a:ext cx="3406638"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&amp; Best Resources</a:t>
            </a:r>
          </a:p>
        </p:txBody>
      </p:sp>
      <p:sp>
        <p:nvSpPr>
          <p:cNvPr id="10" name="TextBox 9"/>
          <p:cNvSpPr txBox="1"/>
          <p:nvPr/>
        </p:nvSpPr>
        <p:spPr>
          <a:xfrm>
            <a:off x="5816863" y="212089"/>
            <a:ext cx="2789611" cy="677108"/>
          </a:xfrm>
          <a:prstGeom prst="rect">
            <a:avLst/>
          </a:prstGeom>
          <a:noFill/>
        </p:spPr>
        <p:txBody>
          <a:bodyPr wrap="none" rtlCol="0">
            <a:spAutoFit/>
          </a:bodyPr>
          <a:lstStyle/>
          <a:p>
            <a:pPr algn="ctr"/>
            <a:r>
              <a:rPr lang="en-US" sz="3800" dirty="0">
                <a:solidFill>
                  <a:srgbClr val="F1E8E0"/>
                </a:solidFill>
                <a:latin typeface="Tw Cen MT" panose="020B0602020104020603" pitchFamily="34" charset="0"/>
              </a:rPr>
              <a:t>Best Practices</a:t>
            </a:r>
          </a:p>
        </p:txBody>
      </p:sp>
      <p:sp>
        <p:nvSpPr>
          <p:cNvPr id="12" name="Rounded Rectangle 11"/>
          <p:cNvSpPr/>
          <p:nvPr/>
        </p:nvSpPr>
        <p:spPr>
          <a:xfrm>
            <a:off x="474454" y="4848045"/>
            <a:ext cx="8195094" cy="16735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Other Best Practices </a:t>
            </a:r>
          </a:p>
          <a:p>
            <a:pPr algn="ctr"/>
            <a:r>
              <a:rPr lang="en-US" sz="5400" dirty="0"/>
              <a:t>or Best Resources?</a:t>
            </a:r>
          </a:p>
        </p:txBody>
      </p:sp>
    </p:spTree>
    <p:extLst>
      <p:ext uri="{BB962C8B-B14F-4D97-AF65-F5344CB8AC3E}">
        <p14:creationId xmlns:p14="http://schemas.microsoft.com/office/powerpoint/2010/main" val="2579189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Tree>
    <p:extLst>
      <p:ext uri="{BB962C8B-B14F-4D97-AF65-F5344CB8AC3E}">
        <p14:creationId xmlns:p14="http://schemas.microsoft.com/office/powerpoint/2010/main" val="2787318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1 </a:t>
            </a:r>
            <a:r>
              <a:rPr lang="en-US" sz="2500" dirty="0"/>
              <a:t>Paul, an apostle of Christ Jesus by command of God our Savior and of Christ Jesus our hope,</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2 </a:t>
            </a:r>
            <a:r>
              <a:rPr lang="en-US" sz="2500" dirty="0"/>
              <a:t>To Timothy, my true child in the faith:</a:t>
            </a:r>
          </a:p>
          <a:p>
            <a:pPr marL="0" indent="0">
              <a:lnSpc>
                <a:spcPct val="80000"/>
              </a:lnSpc>
              <a:spcBef>
                <a:spcPts val="0"/>
              </a:spcBef>
              <a:buNone/>
            </a:pPr>
            <a:r>
              <a:rPr lang="en-US" sz="2500" dirty="0"/>
              <a:t>Grace, mercy, and peace from God the Father and Christ Jesus our Lord.</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p:txBody>
      </p:sp>
    </p:spTree>
    <p:extLst>
      <p:ext uri="{BB962C8B-B14F-4D97-AF65-F5344CB8AC3E}">
        <p14:creationId xmlns:p14="http://schemas.microsoft.com/office/powerpoint/2010/main" val="4188938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Tree>
    <p:extLst>
      <p:ext uri="{BB962C8B-B14F-4D97-AF65-F5344CB8AC3E}">
        <p14:creationId xmlns:p14="http://schemas.microsoft.com/office/powerpoint/2010/main" val="3294744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8 </a:t>
            </a:r>
            <a:r>
              <a:rPr lang="en-US" sz="2500" dirty="0"/>
              <a:t>Now we know that the law is good, if one uses it lawfully, </a:t>
            </a:r>
            <a:r>
              <a:rPr lang="en-US" sz="2500" b="1" baseline="30000" dirty="0"/>
              <a:t>9 </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spTree>
    <p:extLst>
      <p:ext uri="{BB962C8B-B14F-4D97-AF65-F5344CB8AC3E}">
        <p14:creationId xmlns:p14="http://schemas.microsoft.com/office/powerpoint/2010/main" val="2549411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1:12-17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12 </a:t>
            </a:r>
            <a:r>
              <a:rPr lang="en-US" sz="2500" dirty="0"/>
              <a:t>I thank him who has given me strength, Christ Jesus our Lord, because he judged me faithful, appointing me to his service, </a:t>
            </a:r>
            <a:r>
              <a:rPr lang="en-US" sz="2500" b="1" baseline="30000" dirty="0"/>
              <a:t>13 </a:t>
            </a:r>
            <a:r>
              <a:rPr lang="en-US" sz="2500" dirty="0"/>
              <a:t>though formerly I was a blasphemer, persecutor, and insolent opponent. But I received mercy because I had acted ignorantly in unbelief, </a:t>
            </a:r>
            <a:r>
              <a:rPr lang="en-US" sz="2500" b="1" baseline="30000" dirty="0"/>
              <a:t>14 </a:t>
            </a:r>
            <a:r>
              <a:rPr lang="en-US" sz="2500" dirty="0"/>
              <a:t>and the grace of our Lord overflowed for me with the faith and love that are in Christ Jesus. </a:t>
            </a:r>
            <a:r>
              <a:rPr lang="en-US" sz="2500" b="1" baseline="30000" dirty="0"/>
              <a:t>15 </a:t>
            </a:r>
            <a:r>
              <a:rPr lang="en-US" sz="2500" dirty="0"/>
              <a:t>The saying is trustworthy and deserving of full acceptance, that Christ Jesus came into the world to save sinners, of whom I am the foremost. </a:t>
            </a:r>
            <a:r>
              <a:rPr lang="en-US" sz="2500" b="1" baseline="30000" dirty="0"/>
              <a:t>16 </a:t>
            </a:r>
            <a:r>
              <a:rPr lang="en-US" sz="2500" dirty="0"/>
              <a:t>But I received mercy for this reason, that in me, as the foremost, Jesus Christ might display his perfect patience as an example to those who were to believe in him for eternal life. </a:t>
            </a:r>
            <a:r>
              <a:rPr lang="en-US" sz="2500" b="1" baseline="30000" dirty="0"/>
              <a:t>17 </a:t>
            </a:r>
            <a:r>
              <a:rPr lang="en-US" sz="2500" dirty="0"/>
              <a:t>To the King of the ages, immortal, invisible, the only God, be honor and glory forever and ever. Amen.</a:t>
            </a:r>
          </a:p>
        </p:txBody>
      </p:sp>
    </p:spTree>
    <p:extLst>
      <p:ext uri="{BB962C8B-B14F-4D97-AF65-F5344CB8AC3E}">
        <p14:creationId xmlns:p14="http://schemas.microsoft.com/office/powerpoint/2010/main" val="1317399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1:18-20</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18 </a:t>
            </a:r>
            <a:r>
              <a:rPr lang="en-US" sz="2500" dirty="0"/>
              <a:t>This charge I entrust to you, Timothy, my child, in accordance with the prophecies previously made about you, that by them you may wage the good warfare, </a:t>
            </a:r>
            <a:r>
              <a:rPr lang="en-US" sz="2500" b="1" baseline="30000" dirty="0"/>
              <a:t>19 </a:t>
            </a:r>
            <a:r>
              <a:rPr lang="en-US" sz="2500" dirty="0"/>
              <a:t>holding faith and a good conscience. By rejecting this, some have made shipwreck of their faith, </a:t>
            </a:r>
            <a:r>
              <a:rPr lang="en-US" sz="2500" b="1" baseline="30000" dirty="0"/>
              <a:t>20 </a:t>
            </a:r>
            <a:r>
              <a:rPr lang="en-US" sz="2500" dirty="0"/>
              <a:t>among whom are </a:t>
            </a:r>
            <a:r>
              <a:rPr lang="en-US" sz="2500" dirty="0" err="1"/>
              <a:t>Hymenaeus</a:t>
            </a:r>
            <a:r>
              <a:rPr lang="en-US" sz="2500" dirty="0"/>
              <a:t> and Alexander, whom I have handed over to Satan that they may learn not to blaspheme.</a:t>
            </a:r>
          </a:p>
        </p:txBody>
      </p:sp>
    </p:spTree>
    <p:extLst>
      <p:ext uri="{BB962C8B-B14F-4D97-AF65-F5344CB8AC3E}">
        <p14:creationId xmlns:p14="http://schemas.microsoft.com/office/powerpoint/2010/main" val="4046470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2:1-8</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1 </a:t>
            </a:r>
            <a:r>
              <a:rPr lang="en-US" sz="2500" dirty="0"/>
              <a:t>First of all, then, I urge that supplications, prayers, intercessions, and thanksgivings be made for all people, </a:t>
            </a:r>
            <a:r>
              <a:rPr lang="en-US" sz="2500" b="1" baseline="30000" dirty="0"/>
              <a:t>2 </a:t>
            </a:r>
            <a:r>
              <a:rPr lang="en-US" sz="2500" dirty="0"/>
              <a:t>for kings and all who are in high positions, that we may lead a peaceful and quiet life, godly and dignified in every way. </a:t>
            </a:r>
            <a:r>
              <a:rPr lang="en-US" sz="2500" b="1" baseline="30000" dirty="0"/>
              <a:t>3 </a:t>
            </a:r>
            <a:r>
              <a:rPr lang="en-US" sz="2500" dirty="0"/>
              <a:t>This is good, and it is pleasing in the sight of God our Savior, </a:t>
            </a:r>
            <a:r>
              <a:rPr lang="en-US" sz="2500" b="1" baseline="30000" dirty="0"/>
              <a:t>4 </a:t>
            </a:r>
            <a:r>
              <a:rPr lang="en-US" sz="2500" dirty="0"/>
              <a:t>who desires all people to be saved and to come to the knowledge of the truth. </a:t>
            </a:r>
            <a:r>
              <a:rPr lang="en-US" sz="2500" b="1" baseline="30000" dirty="0"/>
              <a:t>5 </a:t>
            </a:r>
            <a:r>
              <a:rPr lang="en-US" sz="2500" dirty="0"/>
              <a:t>For there is one God, and there is one mediator between God and men, the man Christ Jesus, </a:t>
            </a:r>
            <a:r>
              <a:rPr lang="en-US" sz="2500" b="1" baseline="30000" dirty="0"/>
              <a:t>6 </a:t>
            </a:r>
            <a:r>
              <a:rPr lang="en-US" sz="2500" dirty="0"/>
              <a:t>who gave himself as a ransom for all, which is the testimony given at the proper time. </a:t>
            </a:r>
            <a:r>
              <a:rPr lang="en-US" sz="2500" b="1" baseline="30000" dirty="0"/>
              <a:t>7 </a:t>
            </a:r>
            <a:r>
              <a:rPr lang="en-US" sz="2500" dirty="0"/>
              <a:t>For this I was appointed a preacher and an apostle (I am telling the truth, I am not lying), a teacher of the Gentiles in faith and truth.</a:t>
            </a:r>
          </a:p>
          <a:p>
            <a:pPr marL="0" indent="0">
              <a:buNone/>
            </a:pPr>
            <a:r>
              <a:rPr lang="en-US" sz="2500" b="1" baseline="30000" dirty="0"/>
              <a:t>8 </a:t>
            </a:r>
            <a:r>
              <a:rPr lang="en-US" sz="2500" dirty="0"/>
              <a:t>I desire then that in every place the men should pray, lifting holy hands without anger or quarreling…</a:t>
            </a:r>
          </a:p>
        </p:txBody>
      </p:sp>
    </p:spTree>
    <p:extLst>
      <p:ext uri="{BB962C8B-B14F-4D97-AF65-F5344CB8AC3E}">
        <p14:creationId xmlns:p14="http://schemas.microsoft.com/office/powerpoint/2010/main" val="653687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2:9-15</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9 </a:t>
            </a:r>
            <a:r>
              <a:rPr lang="en-US" sz="2500" dirty="0"/>
              <a:t>…likewise also that women should adorn themselves in respectable apparel, with modesty and self-control, not with braided hair and gold or pearls or costly attire, </a:t>
            </a:r>
            <a:r>
              <a:rPr lang="en-US" sz="2500" b="1" baseline="30000" dirty="0"/>
              <a:t>10 </a:t>
            </a:r>
            <a:r>
              <a:rPr lang="en-US" sz="2500" dirty="0"/>
              <a:t>but with what is proper for women who profess godliness—with good works. </a:t>
            </a:r>
            <a:r>
              <a:rPr lang="en-US" sz="2500" b="1" baseline="30000" dirty="0"/>
              <a:t>11 </a:t>
            </a:r>
            <a:r>
              <a:rPr lang="en-US" sz="2500" dirty="0"/>
              <a:t>Let a woman learn quietly with all submissiveness. </a:t>
            </a:r>
            <a:r>
              <a:rPr lang="en-US" sz="2500" b="1" baseline="30000" dirty="0"/>
              <a:t>12 </a:t>
            </a:r>
            <a:r>
              <a:rPr lang="en-US" sz="2500" dirty="0"/>
              <a:t>I do not permit a woman to teach or to exercise authority over a man; rather, she is to remain quiet. </a:t>
            </a:r>
            <a:r>
              <a:rPr lang="en-US" sz="2500" b="1" baseline="30000" dirty="0"/>
              <a:t>13 </a:t>
            </a:r>
            <a:r>
              <a:rPr lang="en-US" sz="2500" dirty="0"/>
              <a:t>For Adam was formed first, then Eve; </a:t>
            </a:r>
            <a:r>
              <a:rPr lang="en-US" sz="2500" b="1" baseline="30000" dirty="0"/>
              <a:t>14 </a:t>
            </a:r>
            <a:r>
              <a:rPr lang="en-US" sz="2500" dirty="0"/>
              <a:t>and Adam was not deceived, but the woman was deceived and became a transgressor. </a:t>
            </a:r>
            <a:r>
              <a:rPr lang="en-US" sz="2500" b="1" baseline="30000" dirty="0"/>
              <a:t>15 </a:t>
            </a:r>
            <a:r>
              <a:rPr lang="en-US" sz="2500" dirty="0"/>
              <a:t>Yet she will be saved through childbearing—if they continue in faith and love and holiness, with self-control.</a:t>
            </a:r>
          </a:p>
        </p:txBody>
      </p:sp>
    </p:spTree>
    <p:extLst>
      <p:ext uri="{BB962C8B-B14F-4D97-AF65-F5344CB8AC3E}">
        <p14:creationId xmlns:p14="http://schemas.microsoft.com/office/powerpoint/2010/main" val="2238376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3:1-7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400" b="1" baseline="30000" dirty="0"/>
              <a:t>1 </a:t>
            </a:r>
            <a:r>
              <a:rPr lang="en-US" sz="2400" dirty="0"/>
              <a:t>The saying is trustworthy: If anyone aspires to the office of overseer, he desires a noble task. </a:t>
            </a:r>
            <a:r>
              <a:rPr lang="en-US" sz="2400" b="1" baseline="30000" dirty="0"/>
              <a:t>2 </a:t>
            </a:r>
            <a:r>
              <a:rPr lang="en-US" sz="2400" dirty="0"/>
              <a:t>Therefore an overseer must be above reproach, the husband of one wife, sober-minded, self-controlled, respectable, hospitable, able to teach, </a:t>
            </a:r>
            <a:r>
              <a:rPr lang="en-US" sz="2400" b="1" baseline="30000" dirty="0"/>
              <a:t>3 </a:t>
            </a:r>
            <a:r>
              <a:rPr lang="en-US" sz="2400" dirty="0"/>
              <a:t>not a drunkard, not violent but gentle, not quarrelsome, not a lover of money. </a:t>
            </a:r>
            <a:r>
              <a:rPr lang="en-US" sz="2400" b="1" baseline="30000" dirty="0"/>
              <a:t>4 </a:t>
            </a:r>
            <a:r>
              <a:rPr lang="en-US" sz="2400" dirty="0"/>
              <a:t>He must manage his own household well, with all dignity keeping his children submissive, </a:t>
            </a:r>
            <a:r>
              <a:rPr lang="en-US" sz="2400" b="1" baseline="30000" dirty="0"/>
              <a:t>5 </a:t>
            </a:r>
            <a:r>
              <a:rPr lang="en-US" sz="2400" dirty="0"/>
              <a:t>for if someone does not know how to manage his own household, how will he care for God's church? </a:t>
            </a:r>
            <a:r>
              <a:rPr lang="en-US" sz="2400" b="1" baseline="30000" dirty="0"/>
              <a:t>6 </a:t>
            </a:r>
            <a:r>
              <a:rPr lang="en-US" sz="2400" dirty="0"/>
              <a:t>He must not be a recent convert, or he may become puffed up with conceit and fall into the condemnation of the devil. </a:t>
            </a:r>
            <a:r>
              <a:rPr lang="en-US" sz="2400" b="1" baseline="30000" dirty="0"/>
              <a:t>7 </a:t>
            </a:r>
            <a:r>
              <a:rPr lang="en-US" sz="2400" dirty="0"/>
              <a:t>Moreover, he must be well thought of by outsiders, so that he may not fall into disgrace, into a snare of the devil.</a:t>
            </a:r>
          </a:p>
        </p:txBody>
      </p:sp>
    </p:spTree>
    <p:extLst>
      <p:ext uri="{BB962C8B-B14F-4D97-AF65-F5344CB8AC3E}">
        <p14:creationId xmlns:p14="http://schemas.microsoft.com/office/powerpoint/2010/main" val="4152857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3:8-13</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8 </a:t>
            </a:r>
            <a:r>
              <a:rPr lang="en-US" sz="2500" dirty="0"/>
              <a:t>Deacons likewise must be dignified, not double-tongued, not addicted to much wine, not greedy for dishonest gain. </a:t>
            </a:r>
            <a:r>
              <a:rPr lang="en-US" sz="2500" b="1" baseline="30000" dirty="0"/>
              <a:t>9 </a:t>
            </a:r>
            <a:r>
              <a:rPr lang="en-US" sz="2500" dirty="0"/>
              <a:t>They must hold the mystery of the faith with a clear conscience. </a:t>
            </a:r>
            <a:r>
              <a:rPr lang="en-US" sz="2500" b="1" baseline="30000" dirty="0"/>
              <a:t>10 </a:t>
            </a:r>
            <a:r>
              <a:rPr lang="en-US" sz="2500" dirty="0"/>
              <a:t>And let them also be tested first; then let them serve as deacons if they prove themselves blameless. </a:t>
            </a:r>
            <a:r>
              <a:rPr lang="en-US" sz="2500" b="1" baseline="30000" dirty="0"/>
              <a:t>11 </a:t>
            </a:r>
            <a:r>
              <a:rPr lang="en-US" sz="2500" dirty="0"/>
              <a:t>Their wives likewise must be dignified, not slanderers, but sober-minded, faithful in all things. </a:t>
            </a:r>
            <a:r>
              <a:rPr lang="en-US" sz="2500" b="1" baseline="30000" dirty="0"/>
              <a:t>12 </a:t>
            </a:r>
            <a:r>
              <a:rPr lang="en-US" sz="2500" dirty="0"/>
              <a:t>Let deacons each be the husband of one wife, managing their children and their own households well. </a:t>
            </a:r>
            <a:r>
              <a:rPr lang="en-US" sz="2500" b="1" baseline="30000" dirty="0"/>
              <a:t>13 </a:t>
            </a:r>
            <a:r>
              <a:rPr lang="en-US" sz="2500" dirty="0"/>
              <a:t>For those who serve well as deacons gain a good standing for themselves and also great confidence in the faith that is in Christ Jesus.</a:t>
            </a:r>
          </a:p>
        </p:txBody>
      </p:sp>
    </p:spTree>
    <p:extLst>
      <p:ext uri="{BB962C8B-B14F-4D97-AF65-F5344CB8AC3E}">
        <p14:creationId xmlns:p14="http://schemas.microsoft.com/office/powerpoint/2010/main" val="2935980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a:t>
            </a:r>
            <a:r>
              <a:rPr lang="en-US"/>
              <a:t>Timothy 3:14-16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14 </a:t>
            </a:r>
            <a:r>
              <a:rPr lang="en-US" sz="2500" dirty="0"/>
              <a:t>I hope to come to you soon, but I am writing these things to you so that, </a:t>
            </a:r>
            <a:r>
              <a:rPr lang="en-US" sz="2500" b="1" baseline="30000" dirty="0"/>
              <a:t>15 </a:t>
            </a:r>
            <a:r>
              <a:rPr lang="en-US" sz="2500" dirty="0"/>
              <a:t>if I delay, you may know how one ought to behave in the household of God, which is the church of the living God, a pillar and buttress of the truth. </a:t>
            </a:r>
          </a:p>
          <a:p>
            <a:pPr marL="0" indent="0">
              <a:buNone/>
            </a:pPr>
            <a:r>
              <a:rPr lang="en-US" sz="2500" b="1" baseline="30000" dirty="0"/>
              <a:t>16 </a:t>
            </a:r>
            <a:r>
              <a:rPr lang="en-US" sz="2500" dirty="0"/>
              <a:t>Great indeed, we confess, is the mystery of godliness:</a:t>
            </a:r>
          </a:p>
          <a:p>
            <a:pPr marL="0" indent="0" algn="ctr">
              <a:buNone/>
            </a:pPr>
            <a:r>
              <a:rPr lang="en-US" sz="2500" dirty="0"/>
              <a:t>He was manifested in the flesh,</a:t>
            </a:r>
            <a:br>
              <a:rPr lang="en-US" sz="2500" dirty="0"/>
            </a:br>
            <a:r>
              <a:rPr lang="en-US" sz="2500" dirty="0"/>
              <a:t>    vindicated by the Spirit,</a:t>
            </a:r>
            <a:br>
              <a:rPr lang="en-US" sz="2500" dirty="0"/>
            </a:br>
            <a:r>
              <a:rPr lang="en-US" sz="2500" dirty="0"/>
              <a:t>        seen by angels,</a:t>
            </a:r>
            <a:br>
              <a:rPr lang="en-US" sz="2500" dirty="0"/>
            </a:br>
            <a:r>
              <a:rPr lang="en-US" sz="2500" dirty="0"/>
              <a:t>proclaimed among the nations,</a:t>
            </a:r>
            <a:br>
              <a:rPr lang="en-US" sz="2500" dirty="0"/>
            </a:br>
            <a:r>
              <a:rPr lang="en-US" sz="2500" dirty="0"/>
              <a:t>    believed on in the world,</a:t>
            </a:r>
            <a:br>
              <a:rPr lang="en-US" sz="2500" dirty="0"/>
            </a:br>
            <a:r>
              <a:rPr lang="en-US" sz="2500" dirty="0"/>
              <a:t>        taken up in glory.</a:t>
            </a:r>
          </a:p>
        </p:txBody>
      </p:sp>
    </p:spTree>
    <p:extLst>
      <p:ext uri="{BB962C8B-B14F-4D97-AF65-F5344CB8AC3E}">
        <p14:creationId xmlns:p14="http://schemas.microsoft.com/office/powerpoint/2010/main" val="2427196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4:1-5</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1 </a:t>
            </a:r>
            <a:r>
              <a:rPr lang="en-US" sz="2500" dirty="0"/>
              <a:t>Now the Spirit expressly says that in later times some will depart from the faith by devoting themselves to deceitful spirits and teachings of demons, </a:t>
            </a:r>
            <a:r>
              <a:rPr lang="en-US" sz="2500" b="1" baseline="30000" dirty="0"/>
              <a:t>2 </a:t>
            </a:r>
            <a:r>
              <a:rPr lang="en-US" sz="2500" dirty="0"/>
              <a:t>through the insincerity of liars whose consciences are seared, </a:t>
            </a:r>
            <a:r>
              <a:rPr lang="en-US" sz="2500" b="1" baseline="30000" dirty="0"/>
              <a:t>3 </a:t>
            </a:r>
            <a:r>
              <a:rPr lang="en-US" sz="2500" dirty="0"/>
              <a:t>who forbid marriage and require abstinence from foods that God created to be received with thanksgiving by those who believe and know the truth. </a:t>
            </a:r>
            <a:r>
              <a:rPr lang="en-US" sz="2500" b="1" baseline="30000" dirty="0"/>
              <a:t>4 </a:t>
            </a:r>
            <a:r>
              <a:rPr lang="en-US" sz="2500" dirty="0"/>
              <a:t>For everything created by God is good, and nothing is to be rejected if it is received with thanksgiving, </a:t>
            </a:r>
            <a:r>
              <a:rPr lang="en-US" sz="2500" b="1" baseline="30000" dirty="0"/>
              <a:t>5 </a:t>
            </a:r>
            <a:r>
              <a:rPr lang="en-US" sz="2500" dirty="0"/>
              <a:t>for it is made holy by the word of God and prayer.</a:t>
            </a:r>
          </a:p>
        </p:txBody>
      </p:sp>
    </p:spTree>
    <p:extLst>
      <p:ext uri="{BB962C8B-B14F-4D97-AF65-F5344CB8AC3E}">
        <p14:creationId xmlns:p14="http://schemas.microsoft.com/office/powerpoint/2010/main" val="467244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4:6-10</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6 </a:t>
            </a:r>
            <a:r>
              <a:rPr lang="en-US" sz="2500" dirty="0"/>
              <a:t>If you put these things before the brothers, you will be a good servant of Christ Jesus, being trained in the words of the faith and of the good doctrine that you have followed. </a:t>
            </a:r>
            <a:r>
              <a:rPr lang="en-US" sz="2500" b="1" baseline="30000" dirty="0"/>
              <a:t>7 </a:t>
            </a:r>
            <a:r>
              <a:rPr lang="en-US" sz="2500" dirty="0"/>
              <a:t>Have nothing to do with irreverent, silly myths. Rather train yourself for godliness; </a:t>
            </a:r>
            <a:r>
              <a:rPr lang="en-US" sz="2500" b="1" baseline="30000" dirty="0"/>
              <a:t>8 </a:t>
            </a:r>
            <a:r>
              <a:rPr lang="en-US" sz="2500" dirty="0"/>
              <a:t>for while bodily training is of some value, godliness is of value in every way, as it holds promise for the present life and also for the life to come. </a:t>
            </a:r>
            <a:r>
              <a:rPr lang="en-US" sz="2500" b="1" baseline="30000" dirty="0"/>
              <a:t>9 </a:t>
            </a:r>
            <a:r>
              <a:rPr lang="en-US" sz="2500" dirty="0"/>
              <a:t>The saying is trustworthy and deserving of full acceptance. </a:t>
            </a:r>
            <a:r>
              <a:rPr lang="en-US" sz="2500" b="1" baseline="30000" dirty="0"/>
              <a:t>10 </a:t>
            </a:r>
            <a:r>
              <a:rPr lang="en-US" sz="2500" dirty="0"/>
              <a:t>For to this end we toil and strive, because we have our hope set on the living God, who is the Savior of all people, especially of those who believe.</a:t>
            </a:r>
          </a:p>
        </p:txBody>
      </p:sp>
    </p:spTree>
    <p:extLst>
      <p:ext uri="{BB962C8B-B14F-4D97-AF65-F5344CB8AC3E}">
        <p14:creationId xmlns:p14="http://schemas.microsoft.com/office/powerpoint/2010/main" val="458849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1 </a:t>
            </a:r>
            <a:r>
              <a:rPr lang="en-US" sz="2500" dirty="0"/>
              <a:t>Paul, an apostle of Christ Jesus by command of God our Savior and of Christ Jesus our hope,</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2 </a:t>
            </a:r>
            <a:r>
              <a:rPr lang="en-US" sz="2500" dirty="0"/>
              <a:t>To Timothy, my true child in the faith:</a:t>
            </a:r>
          </a:p>
          <a:p>
            <a:pPr marL="0" indent="0">
              <a:lnSpc>
                <a:spcPct val="80000"/>
              </a:lnSpc>
              <a:spcBef>
                <a:spcPts val="0"/>
              </a:spcBef>
              <a:buNone/>
            </a:pPr>
            <a:r>
              <a:rPr lang="en-US" sz="2500" dirty="0"/>
              <a:t>Grace, mercy, and peace from God the Father and Christ Jesus our Lord.</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p:txBody>
      </p:sp>
    </p:spTree>
    <p:extLst>
      <p:ext uri="{BB962C8B-B14F-4D97-AF65-F5344CB8AC3E}">
        <p14:creationId xmlns:p14="http://schemas.microsoft.com/office/powerpoint/2010/main" val="432495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4:11-16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11 </a:t>
            </a:r>
            <a:r>
              <a:rPr lang="en-US" sz="2500" dirty="0"/>
              <a:t>Command and teach these things. </a:t>
            </a:r>
            <a:r>
              <a:rPr lang="en-US" sz="2500" b="1" baseline="30000" dirty="0"/>
              <a:t>12 </a:t>
            </a:r>
            <a:r>
              <a:rPr lang="en-US" sz="2500" dirty="0"/>
              <a:t>Let no one despise you for your youth, but set the believers an example in speech, in conduct, in love, in faith, in purity. </a:t>
            </a:r>
            <a:r>
              <a:rPr lang="en-US" sz="2500" b="1" baseline="30000" dirty="0"/>
              <a:t>13 </a:t>
            </a:r>
            <a:r>
              <a:rPr lang="en-US" sz="2500" dirty="0"/>
              <a:t>Until I come, devote yourself to the public reading of Scripture, to exhortation, to teaching. </a:t>
            </a:r>
            <a:r>
              <a:rPr lang="en-US" sz="2500" b="1" baseline="30000" dirty="0"/>
              <a:t>14 </a:t>
            </a:r>
            <a:r>
              <a:rPr lang="en-US" sz="2500" dirty="0"/>
              <a:t>Do not neglect the gift you have, which was given you by prophecy when the council of elders laid their hands on you. </a:t>
            </a:r>
            <a:r>
              <a:rPr lang="en-US" sz="2500" b="1" baseline="30000" dirty="0"/>
              <a:t>15 </a:t>
            </a:r>
            <a:r>
              <a:rPr lang="en-US" sz="2500" dirty="0"/>
              <a:t>Practice these things, immerse yourself in them, so that all may see your progress. </a:t>
            </a:r>
            <a:r>
              <a:rPr lang="en-US" sz="2500" b="1" baseline="30000" dirty="0"/>
              <a:t>16 </a:t>
            </a:r>
            <a:r>
              <a:rPr lang="en-US" sz="2500" dirty="0"/>
              <a:t>Keep a close watch on yourself and on the teaching. Persist in this, for by so doing you will save both yourself and your hearers.</a:t>
            </a:r>
          </a:p>
        </p:txBody>
      </p:sp>
    </p:spTree>
    <p:extLst>
      <p:ext uri="{BB962C8B-B14F-4D97-AF65-F5344CB8AC3E}">
        <p14:creationId xmlns:p14="http://schemas.microsoft.com/office/powerpoint/2010/main" val="1022785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5:1-8</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1 </a:t>
            </a:r>
            <a:r>
              <a:rPr lang="en-US" sz="2500" dirty="0"/>
              <a:t>Do not rebuke an older man but encourage him as you would a father, younger men as brothers, </a:t>
            </a:r>
            <a:r>
              <a:rPr lang="en-US" sz="2500" b="1" baseline="30000" dirty="0"/>
              <a:t>2 </a:t>
            </a:r>
            <a:r>
              <a:rPr lang="en-US" sz="2500" dirty="0"/>
              <a:t>older women as mothers, younger women as sisters, in all purity.</a:t>
            </a:r>
          </a:p>
          <a:p>
            <a:pPr marL="0" indent="0">
              <a:buNone/>
            </a:pPr>
            <a:r>
              <a:rPr lang="en-US" sz="2500" b="1" baseline="30000" dirty="0"/>
              <a:t>3 </a:t>
            </a:r>
            <a:r>
              <a:rPr lang="en-US" sz="2500" dirty="0"/>
              <a:t>Honor widows who are truly widows. </a:t>
            </a:r>
            <a:r>
              <a:rPr lang="en-US" sz="2500" b="1" baseline="30000" dirty="0"/>
              <a:t>4 </a:t>
            </a:r>
            <a:r>
              <a:rPr lang="en-US" sz="2500" dirty="0"/>
              <a:t>But if a widow has children or grandchildren, let them first learn to show godliness to their own household and to make some return to their parents, for this is pleasing in the sight of God. </a:t>
            </a:r>
            <a:r>
              <a:rPr lang="en-US" sz="2500" b="1" baseline="30000" dirty="0"/>
              <a:t>5 </a:t>
            </a:r>
            <a:r>
              <a:rPr lang="en-US" sz="2500" dirty="0"/>
              <a:t>She who is truly a widow, left all alone, has set her hope on God and continues in supplications and prayers night and day, </a:t>
            </a:r>
            <a:r>
              <a:rPr lang="en-US" sz="2500" b="1" baseline="30000" dirty="0"/>
              <a:t>6 </a:t>
            </a:r>
            <a:r>
              <a:rPr lang="en-US" sz="2500" dirty="0"/>
              <a:t>but she who is self-indulgent is dead even while she lives. </a:t>
            </a:r>
            <a:r>
              <a:rPr lang="en-US" sz="2500" b="1" baseline="30000" dirty="0"/>
              <a:t>7 </a:t>
            </a:r>
            <a:r>
              <a:rPr lang="en-US" sz="2500" dirty="0"/>
              <a:t>Command these things as well, so that they may be without reproach. </a:t>
            </a:r>
            <a:r>
              <a:rPr lang="en-US" sz="2500" b="1" baseline="30000" dirty="0"/>
              <a:t>8 </a:t>
            </a:r>
            <a:r>
              <a:rPr lang="en-US" sz="2500" dirty="0"/>
              <a:t>But if anyone does not provide for his relatives, and especially for members of his household, he has denied the faith and is worse than an unbeliever.</a:t>
            </a:r>
          </a:p>
        </p:txBody>
      </p:sp>
    </p:spTree>
    <p:extLst>
      <p:ext uri="{BB962C8B-B14F-4D97-AF65-F5344CB8AC3E}">
        <p14:creationId xmlns:p14="http://schemas.microsoft.com/office/powerpoint/2010/main" val="1634916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5:9-16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400" b="1" baseline="30000" dirty="0"/>
              <a:t>9 </a:t>
            </a:r>
            <a:r>
              <a:rPr lang="en-US" sz="2400" dirty="0"/>
              <a:t>Let a widow be enrolled if she is not less than sixty years of age, having been the wife of one husband, </a:t>
            </a:r>
            <a:r>
              <a:rPr lang="en-US" sz="2400" b="1" baseline="30000" dirty="0"/>
              <a:t>10 </a:t>
            </a:r>
            <a:r>
              <a:rPr lang="en-US" sz="2400" dirty="0"/>
              <a:t>and having a reputation for good works: if she has brought up children, has shown hospitality, has washed the feet of the saints, has cared for the afflicted, and has devoted herself to every good work. </a:t>
            </a:r>
            <a:r>
              <a:rPr lang="en-US" sz="2400" b="1" baseline="30000" dirty="0"/>
              <a:t>11 </a:t>
            </a:r>
            <a:r>
              <a:rPr lang="en-US" sz="2400" dirty="0"/>
              <a:t>But refuse to enroll younger widows, for when their passions draw them away from Christ, they desire to marry </a:t>
            </a:r>
            <a:r>
              <a:rPr lang="en-US" sz="2400" b="1" baseline="30000" dirty="0"/>
              <a:t>12 </a:t>
            </a:r>
            <a:r>
              <a:rPr lang="en-US" sz="2400" dirty="0"/>
              <a:t>and so incur condemnation for having abandoned their former faith. </a:t>
            </a:r>
            <a:r>
              <a:rPr lang="en-US" sz="2400" b="1" baseline="30000" dirty="0"/>
              <a:t>13 </a:t>
            </a:r>
            <a:r>
              <a:rPr lang="en-US" sz="2400" dirty="0"/>
              <a:t>Besides that, they learn to be idlers, going about from house to house, and not only idlers, but also gossips and busybodies, saying what they should not. </a:t>
            </a:r>
            <a:r>
              <a:rPr lang="en-US" sz="2400" b="1" baseline="30000" dirty="0"/>
              <a:t>14 </a:t>
            </a:r>
            <a:r>
              <a:rPr lang="en-US" sz="2400" dirty="0"/>
              <a:t>So I would have younger widows marry, bear children, manage their households, and give the adversary no occasion for slander. </a:t>
            </a:r>
            <a:r>
              <a:rPr lang="en-US" sz="2400" b="1" baseline="30000" dirty="0"/>
              <a:t>15 </a:t>
            </a:r>
            <a:r>
              <a:rPr lang="en-US" sz="2400" dirty="0"/>
              <a:t>For some have already strayed after Satan. </a:t>
            </a:r>
            <a:r>
              <a:rPr lang="en-US" sz="2400" b="1" baseline="30000" dirty="0"/>
              <a:t>16 </a:t>
            </a:r>
            <a:r>
              <a:rPr lang="en-US" sz="2400" dirty="0"/>
              <a:t>If any believing woman has relatives who are widows, let her care for them. Let the church not be burdened, so that it may care for those who are truly widows.</a:t>
            </a:r>
          </a:p>
        </p:txBody>
      </p:sp>
    </p:spTree>
    <p:extLst>
      <p:ext uri="{BB962C8B-B14F-4D97-AF65-F5344CB8AC3E}">
        <p14:creationId xmlns:p14="http://schemas.microsoft.com/office/powerpoint/2010/main" val="3692740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5:17-25</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400" b="1" baseline="30000" dirty="0"/>
              <a:t>17 </a:t>
            </a:r>
            <a:r>
              <a:rPr lang="en-US" sz="2400" dirty="0"/>
              <a:t>Let the elders who rule well be considered worthy of double honor, especially those who labor in preaching and teaching. </a:t>
            </a:r>
            <a:r>
              <a:rPr lang="en-US" sz="2400" b="1" baseline="30000" dirty="0"/>
              <a:t>18 </a:t>
            </a:r>
            <a:r>
              <a:rPr lang="en-US" sz="2400" dirty="0"/>
              <a:t>For the Scripture says, “You shall not muzzle an ox when it treads out the grain,” and, “The laborer deserves his wages.” </a:t>
            </a:r>
            <a:r>
              <a:rPr lang="en-US" sz="2400" b="1" baseline="30000" dirty="0"/>
              <a:t>19 </a:t>
            </a:r>
            <a:r>
              <a:rPr lang="en-US" sz="2400" dirty="0"/>
              <a:t>Do not admit a charge against an elder except on the evidence of two or three witnesses. </a:t>
            </a:r>
            <a:r>
              <a:rPr lang="en-US" sz="2400" b="1" baseline="30000" dirty="0"/>
              <a:t>20 </a:t>
            </a:r>
            <a:r>
              <a:rPr lang="en-US" sz="2400" dirty="0"/>
              <a:t>As for those who persist in sin, rebuke them in the presence of all, so that the rest may stand in fear. </a:t>
            </a:r>
            <a:r>
              <a:rPr lang="en-US" sz="2400" b="1" baseline="30000" dirty="0"/>
              <a:t>21 </a:t>
            </a:r>
            <a:r>
              <a:rPr lang="en-US" sz="2400" dirty="0"/>
              <a:t>In the presence of God and of Christ Jesus and of the elect angels I charge you to keep these rules without prejudging, doing nothing from partiality. </a:t>
            </a:r>
            <a:r>
              <a:rPr lang="en-US" sz="2400" b="1" baseline="30000" dirty="0"/>
              <a:t>22 </a:t>
            </a:r>
            <a:r>
              <a:rPr lang="en-US" sz="2400" dirty="0"/>
              <a:t>Do not be hasty in the laying on of hands, nor take part in the sins of others; keep yourself pure. </a:t>
            </a:r>
            <a:r>
              <a:rPr lang="en-US" sz="2400" b="1" baseline="30000" dirty="0"/>
              <a:t>23 </a:t>
            </a:r>
            <a:r>
              <a:rPr lang="en-US" sz="2400" dirty="0"/>
              <a:t>(No longer drink only water, but use a little wine for the sake of your stomach and your frequent ailments.) </a:t>
            </a:r>
            <a:r>
              <a:rPr lang="en-US" sz="2400" b="1" baseline="30000" dirty="0"/>
              <a:t>24 </a:t>
            </a:r>
            <a:r>
              <a:rPr lang="en-US" sz="2400" dirty="0"/>
              <a:t>The sins of some people are conspicuous, going before them to judgment, but the sins of others appear later. </a:t>
            </a:r>
            <a:r>
              <a:rPr lang="en-US" sz="2400" b="1" baseline="30000" dirty="0"/>
              <a:t>25 </a:t>
            </a:r>
            <a:r>
              <a:rPr lang="en-US" sz="2400" dirty="0"/>
              <a:t>So also good works are conspicuous, and even those that are not cannot remain hidden.</a:t>
            </a:r>
          </a:p>
        </p:txBody>
      </p:sp>
    </p:spTree>
    <p:extLst>
      <p:ext uri="{BB962C8B-B14F-4D97-AF65-F5344CB8AC3E}">
        <p14:creationId xmlns:p14="http://schemas.microsoft.com/office/powerpoint/2010/main" val="280093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6:1-2</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400" b="1" baseline="30000" dirty="0"/>
              <a:t>1 </a:t>
            </a:r>
            <a:r>
              <a:rPr lang="en-US" sz="2400" dirty="0"/>
              <a:t>Let all who are under a yoke as bondservants regard their own masters as worthy of all honor, so that the name of God and the teaching may not be reviled. </a:t>
            </a:r>
            <a:r>
              <a:rPr lang="en-US" sz="2400" b="1" baseline="30000" dirty="0"/>
              <a:t>2 </a:t>
            </a:r>
            <a:r>
              <a:rPr lang="en-US" sz="2400" dirty="0"/>
              <a:t>Those who have believing masters must not be disrespectful on the ground that they are brothers; rather they must serve all the better since those who benefit by their good service are believers and beloved. Teach and urge these things.</a:t>
            </a:r>
          </a:p>
        </p:txBody>
      </p:sp>
    </p:spTree>
    <p:extLst>
      <p:ext uri="{BB962C8B-B14F-4D97-AF65-F5344CB8AC3E}">
        <p14:creationId xmlns:p14="http://schemas.microsoft.com/office/powerpoint/2010/main" val="1481846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6:3-10</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400" b="1" baseline="30000" dirty="0"/>
              <a:t>3 </a:t>
            </a:r>
            <a:r>
              <a:rPr lang="en-US" sz="2400" dirty="0"/>
              <a:t>If anyone teaches a different doctrine and does not agree with the sound words of our Lord Jesus Christ and the teaching that accords with godliness, </a:t>
            </a:r>
            <a:r>
              <a:rPr lang="en-US" sz="2400" b="1" baseline="30000" dirty="0"/>
              <a:t>4 </a:t>
            </a:r>
            <a:r>
              <a:rPr lang="en-US" sz="2400" dirty="0"/>
              <a:t>he is puffed up with conceit and understands nothing. He has an unhealthy craving for controversy and for quarrels about words, which produce envy, dissension, slander, evil suspicions, </a:t>
            </a:r>
            <a:r>
              <a:rPr lang="en-US" sz="2400" b="1" baseline="30000" dirty="0"/>
              <a:t>5 </a:t>
            </a:r>
            <a:r>
              <a:rPr lang="en-US" sz="2400" dirty="0"/>
              <a:t>and constant friction among people who are depraved in mind and deprived of the truth, imagining that godliness is a means of gain. </a:t>
            </a:r>
            <a:r>
              <a:rPr lang="en-US" sz="2400" b="1" baseline="30000" dirty="0"/>
              <a:t>6 </a:t>
            </a:r>
            <a:r>
              <a:rPr lang="en-US" sz="2400" dirty="0"/>
              <a:t>But godliness with contentment is great gain, </a:t>
            </a:r>
            <a:r>
              <a:rPr lang="en-US" sz="2400" b="1" baseline="30000" dirty="0"/>
              <a:t>7 </a:t>
            </a:r>
            <a:r>
              <a:rPr lang="en-US" sz="2400" dirty="0"/>
              <a:t>for we brought nothing into the world, and we cannot take anything out of the world. </a:t>
            </a:r>
            <a:r>
              <a:rPr lang="en-US" sz="2400" b="1" baseline="30000" dirty="0"/>
              <a:t>8 </a:t>
            </a:r>
            <a:r>
              <a:rPr lang="en-US" sz="2400" dirty="0"/>
              <a:t>But if we have food and clothing, with these we will be content. </a:t>
            </a:r>
            <a:r>
              <a:rPr lang="en-US" sz="2400" b="1" baseline="30000" dirty="0"/>
              <a:t>9 </a:t>
            </a:r>
            <a:r>
              <a:rPr lang="en-US" sz="2400" dirty="0"/>
              <a:t>But those who desire to be rich fall into temptation, into a snare, into many senseless and harmful desires that plunge people into ruin and destruction. </a:t>
            </a:r>
            <a:r>
              <a:rPr lang="en-US" sz="2400" b="1" baseline="30000" dirty="0"/>
              <a:t>10 </a:t>
            </a:r>
            <a:r>
              <a:rPr lang="en-US" sz="2400" dirty="0"/>
              <a:t>For the love of money is a root of all kinds of evils. It is through this craving that some have wandered away from the faith and pierced themselves with many pangs.</a:t>
            </a:r>
          </a:p>
          <a:p>
            <a:pPr marL="0" indent="0">
              <a:buNone/>
            </a:pPr>
            <a:endParaRPr lang="en-US" sz="2400" dirty="0"/>
          </a:p>
        </p:txBody>
      </p:sp>
    </p:spTree>
    <p:extLst>
      <p:ext uri="{BB962C8B-B14F-4D97-AF65-F5344CB8AC3E}">
        <p14:creationId xmlns:p14="http://schemas.microsoft.com/office/powerpoint/2010/main" val="742281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6:11-16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11 </a:t>
            </a:r>
            <a:r>
              <a:rPr lang="en-US" sz="2500" dirty="0"/>
              <a:t>But as for you, O man of God, flee these things. Pursue righteousness, godliness, faith, love, steadfastness, gentleness. </a:t>
            </a:r>
            <a:r>
              <a:rPr lang="en-US" sz="2500" b="1" baseline="30000" dirty="0"/>
              <a:t>12 </a:t>
            </a:r>
            <a:r>
              <a:rPr lang="en-US" sz="2500" dirty="0"/>
              <a:t>Fight the good fight of the faith. Take hold of the eternal life to which you were called and about which you made the good confession in the presence of many witnesses. </a:t>
            </a:r>
            <a:r>
              <a:rPr lang="en-US" sz="2500" b="1" baseline="30000" dirty="0"/>
              <a:t>13 </a:t>
            </a:r>
            <a:r>
              <a:rPr lang="en-US" sz="2500" dirty="0"/>
              <a:t>I charge you in the presence of God, who gives life to all things, and of Christ Jesus, who in his testimony before Pontius Pilate made the good confession, </a:t>
            </a:r>
            <a:r>
              <a:rPr lang="en-US" sz="2500" b="1" baseline="30000" dirty="0"/>
              <a:t>14 </a:t>
            </a:r>
            <a:r>
              <a:rPr lang="en-US" sz="2500" dirty="0"/>
              <a:t>to keep the commandment unstained and free from reproach until the appearing of our Lord Jesus Christ, </a:t>
            </a:r>
            <a:r>
              <a:rPr lang="en-US" sz="2500" b="1" baseline="30000" dirty="0"/>
              <a:t>15 </a:t>
            </a:r>
            <a:r>
              <a:rPr lang="en-US" sz="2500" dirty="0"/>
              <a:t>which he will display at the proper time—he who is the blessed and only Sovereign, the King of kings and Lord of lords, </a:t>
            </a:r>
            <a:r>
              <a:rPr lang="en-US" sz="2500" b="1" baseline="30000" dirty="0"/>
              <a:t>16 </a:t>
            </a:r>
            <a:r>
              <a:rPr lang="en-US" sz="2500" dirty="0"/>
              <a:t>who alone has immortality, who dwells in unapproachable light, whom no one has ever seen or can see. To him be honor and eternal dominion. Amen.</a:t>
            </a:r>
          </a:p>
          <a:p>
            <a:pPr marL="0" indent="0">
              <a:buNone/>
            </a:pPr>
            <a:endParaRPr lang="en-US" sz="2400" dirty="0"/>
          </a:p>
        </p:txBody>
      </p:sp>
    </p:spTree>
    <p:extLst>
      <p:ext uri="{BB962C8B-B14F-4D97-AF65-F5344CB8AC3E}">
        <p14:creationId xmlns:p14="http://schemas.microsoft.com/office/powerpoint/2010/main" val="1289826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6:17-21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17 </a:t>
            </a:r>
            <a:r>
              <a:rPr lang="en-US" sz="2500" dirty="0"/>
              <a:t>As for the rich in this present age, charge them not to be haughty, nor to set their hopes on the uncertainty of riches, but on God, who richly provides us with everything to enjoy. </a:t>
            </a:r>
            <a:r>
              <a:rPr lang="en-US" sz="2500" b="1" baseline="30000" dirty="0"/>
              <a:t>18 </a:t>
            </a:r>
            <a:r>
              <a:rPr lang="en-US" sz="2500" dirty="0"/>
              <a:t>They are to do good, to be rich in good works, to be generous and ready to share, </a:t>
            </a:r>
            <a:r>
              <a:rPr lang="en-US" sz="2500" b="1" baseline="30000" dirty="0"/>
              <a:t>19 </a:t>
            </a:r>
            <a:r>
              <a:rPr lang="en-US" sz="2500" dirty="0"/>
              <a:t>thus storing up treasure for themselves as a good foundation for the future, so that they may take hold of that which is truly life.</a:t>
            </a:r>
          </a:p>
          <a:p>
            <a:pPr marL="0" indent="0">
              <a:buNone/>
            </a:pPr>
            <a:r>
              <a:rPr lang="en-US" sz="2500" b="1" baseline="30000" dirty="0"/>
              <a:t>20 </a:t>
            </a:r>
            <a:r>
              <a:rPr lang="en-US" sz="2500" dirty="0"/>
              <a:t>O Timothy, guard the deposit entrusted to you. Avoid the irreverent babble and contradictions of what is falsely called “knowledge,” </a:t>
            </a:r>
            <a:r>
              <a:rPr lang="en-US" sz="2500" b="1" baseline="30000" dirty="0"/>
              <a:t>21 </a:t>
            </a:r>
            <a:r>
              <a:rPr lang="en-US" sz="2500" dirty="0"/>
              <a:t>for by professing it some have swerved from the faith.</a:t>
            </a:r>
          </a:p>
          <a:p>
            <a:pPr marL="0" indent="0">
              <a:buNone/>
            </a:pPr>
            <a:r>
              <a:rPr lang="en-US" sz="2500" dirty="0"/>
              <a:t>Grace be with you.</a:t>
            </a:r>
          </a:p>
          <a:p>
            <a:pPr marL="0" indent="0">
              <a:buNone/>
            </a:pPr>
            <a:endParaRPr lang="en-US" sz="2400" dirty="0"/>
          </a:p>
        </p:txBody>
      </p:sp>
    </p:spTree>
    <p:extLst>
      <p:ext uri="{BB962C8B-B14F-4D97-AF65-F5344CB8AC3E}">
        <p14:creationId xmlns:p14="http://schemas.microsoft.com/office/powerpoint/2010/main" val="3392623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6:17-21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buNone/>
            </a:pPr>
            <a:r>
              <a:rPr lang="en-US" sz="2500" b="1" baseline="30000" dirty="0"/>
              <a:t>17 </a:t>
            </a:r>
            <a:r>
              <a:rPr lang="en-US" sz="2500" dirty="0"/>
              <a:t>As for the rich in this present age, charge them not to be haughty, nor to set their hopes on the uncertainty of riches, but on God, who richly provides us with everything to enjoy. </a:t>
            </a:r>
            <a:r>
              <a:rPr lang="en-US" sz="2500" b="1" baseline="30000" dirty="0"/>
              <a:t>18 </a:t>
            </a:r>
            <a:r>
              <a:rPr lang="en-US" sz="2500" dirty="0"/>
              <a:t>They are to do good, to be rich in good works, to be generous and ready to share, </a:t>
            </a:r>
            <a:r>
              <a:rPr lang="en-US" sz="2500" b="1" baseline="30000" dirty="0"/>
              <a:t>19 </a:t>
            </a:r>
            <a:r>
              <a:rPr lang="en-US" sz="2500" dirty="0"/>
              <a:t>thus storing up treasure for themselves as a good foundation for the future, so that they may take hold of that which is truly life.</a:t>
            </a:r>
          </a:p>
          <a:p>
            <a:pPr marL="0" indent="0">
              <a:buNone/>
            </a:pPr>
            <a:r>
              <a:rPr lang="en-US" sz="2500" b="1" baseline="30000" dirty="0"/>
              <a:t>20 </a:t>
            </a:r>
            <a:r>
              <a:rPr lang="en-US" sz="2500" dirty="0"/>
              <a:t>O Timothy, guard the deposit entrusted to you. Avoid the irreverent babble and contradictions of what is falsely called “knowledge,” </a:t>
            </a:r>
            <a:r>
              <a:rPr lang="en-US" sz="2500" b="1" baseline="30000" dirty="0"/>
              <a:t>21 </a:t>
            </a:r>
            <a:r>
              <a:rPr lang="en-US" sz="2500" dirty="0"/>
              <a:t>for by professing it some have swerved from the faith.</a:t>
            </a:r>
          </a:p>
          <a:p>
            <a:pPr marL="0" indent="0">
              <a:buNone/>
            </a:pPr>
            <a:r>
              <a:rPr lang="en-US" sz="2500" dirty="0"/>
              <a:t>Grace be with you.</a:t>
            </a:r>
          </a:p>
          <a:p>
            <a:pPr marL="0" indent="0" algn="r">
              <a:buNone/>
            </a:pPr>
            <a:r>
              <a:rPr lang="en-US" sz="3800" i="1" dirty="0"/>
              <a:t>1 Timothy 1:8-11 NEXT WEEK!</a:t>
            </a:r>
          </a:p>
          <a:p>
            <a:pPr marL="0" indent="0">
              <a:buNone/>
            </a:pPr>
            <a:endParaRPr lang="en-US" sz="2400" dirty="0"/>
          </a:p>
        </p:txBody>
      </p:sp>
    </p:spTree>
    <p:extLst>
      <p:ext uri="{BB962C8B-B14F-4D97-AF65-F5344CB8AC3E}">
        <p14:creationId xmlns:p14="http://schemas.microsoft.com/office/powerpoint/2010/main" val="39077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79" y="0"/>
            <a:ext cx="9142383" cy="6858000"/>
          </a:xfrm>
        </p:spPr>
      </p:pic>
    </p:spTree>
    <p:extLst>
      <p:ext uri="{BB962C8B-B14F-4D97-AF65-F5344CB8AC3E}">
        <p14:creationId xmlns:p14="http://schemas.microsoft.com/office/powerpoint/2010/main" val="4193108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1 </a:t>
            </a:r>
            <a:r>
              <a:rPr lang="en-US" sz="2500" dirty="0"/>
              <a:t>Paul, an apostle of Christ Jesus by command of God our Savior and of Christ Jesus our hope,</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2 </a:t>
            </a:r>
            <a:r>
              <a:rPr lang="en-US" sz="2500" dirty="0"/>
              <a:t>To Timothy, my true child in the faith:</a:t>
            </a:r>
          </a:p>
          <a:p>
            <a:pPr marL="0" indent="0">
              <a:lnSpc>
                <a:spcPct val="80000"/>
              </a:lnSpc>
              <a:spcBef>
                <a:spcPts val="0"/>
              </a:spcBef>
              <a:buNone/>
            </a:pPr>
            <a:r>
              <a:rPr lang="en-US" sz="2500" dirty="0"/>
              <a:t>Grace, mercy, and peace from God the Father and Christ Jesus our Lord.</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p:txBody>
      </p:sp>
      <p:sp>
        <p:nvSpPr>
          <p:cNvPr id="4" name="Oval 3"/>
          <p:cNvSpPr/>
          <p:nvPr/>
        </p:nvSpPr>
        <p:spPr>
          <a:xfrm>
            <a:off x="155278" y="1414735"/>
            <a:ext cx="1104182" cy="560717"/>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524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1 </a:t>
            </a:r>
            <a:r>
              <a:rPr lang="en-US" sz="2500" dirty="0"/>
              <a:t>Paul, an apostle of Christ Jesus by command of God our Savior and of Christ Jesus our hope…</a:t>
            </a:r>
          </a:p>
          <a:p>
            <a:pPr marL="0" indent="0">
              <a:lnSpc>
                <a:spcPct val="80000"/>
              </a:lnSpc>
              <a:spcBef>
                <a:spcPts val="0"/>
              </a:spcBef>
              <a:buNone/>
            </a:pPr>
            <a:endParaRPr lang="en-US" sz="2500" dirty="0"/>
          </a:p>
          <a:p>
            <a:pPr marL="0" lvl="0">
              <a:lnSpc>
                <a:spcPct val="100000"/>
              </a:lnSpc>
              <a:spcBef>
                <a:spcPts val="0"/>
              </a:spcBef>
            </a:pPr>
            <a:r>
              <a:rPr lang="en-US" sz="2400" dirty="0"/>
              <a:t>Raised in a devout, wealthy Jewish home</a:t>
            </a:r>
          </a:p>
          <a:p>
            <a:pPr marL="0" lvl="0">
              <a:lnSpc>
                <a:spcPct val="100000"/>
              </a:lnSpc>
              <a:spcBef>
                <a:spcPts val="0"/>
              </a:spcBef>
            </a:pPr>
            <a:r>
              <a:rPr lang="en-US" sz="2400" dirty="0"/>
              <a:t>Top notch education in Jerusalem</a:t>
            </a:r>
          </a:p>
          <a:p>
            <a:pPr marL="0" lvl="0">
              <a:lnSpc>
                <a:spcPct val="100000"/>
              </a:lnSpc>
              <a:spcBef>
                <a:spcPts val="0"/>
              </a:spcBef>
            </a:pPr>
            <a:r>
              <a:rPr lang="en-US" sz="2400" dirty="0"/>
              <a:t>Successful career in religion/politics</a:t>
            </a:r>
          </a:p>
          <a:p>
            <a:pPr marL="0" lvl="0">
              <a:lnSpc>
                <a:spcPct val="100000"/>
              </a:lnSpc>
              <a:spcBef>
                <a:spcPts val="0"/>
              </a:spcBef>
            </a:pPr>
            <a:r>
              <a:rPr lang="en-US" sz="2400" dirty="0"/>
              <a:t>Aggressive, brilliant, iron-willed</a:t>
            </a:r>
          </a:p>
          <a:p>
            <a:pPr marL="0" lvl="0">
              <a:lnSpc>
                <a:spcPct val="100000"/>
              </a:lnSpc>
              <a:spcBef>
                <a:spcPts val="0"/>
              </a:spcBef>
            </a:pPr>
            <a:r>
              <a:rPr lang="en-US" sz="2400" dirty="0"/>
              <a:t>Killer of Christians…</a:t>
            </a:r>
          </a:p>
          <a:p>
            <a:pPr marL="0" lvl="0">
              <a:lnSpc>
                <a:spcPct val="100000"/>
              </a:lnSpc>
              <a:spcBef>
                <a:spcPts val="0"/>
              </a:spcBef>
            </a:pPr>
            <a:r>
              <a:rPr lang="en-US" sz="2400" dirty="0"/>
              <a:t>Until he met Christ…</a:t>
            </a:r>
          </a:p>
          <a:p>
            <a:pPr marL="0" lvl="0">
              <a:lnSpc>
                <a:spcPct val="100000"/>
              </a:lnSpc>
              <a:spcBef>
                <a:spcPts val="0"/>
              </a:spcBef>
            </a:pPr>
            <a:r>
              <a:rPr lang="en-US" sz="2400" dirty="0"/>
              <a:t>Dramatic conversion (Acts 9; 1 Tim 1:12-17)</a:t>
            </a:r>
          </a:p>
          <a:p>
            <a:pPr marL="0" lvl="0">
              <a:lnSpc>
                <a:spcPct val="100000"/>
              </a:lnSpc>
              <a:spcBef>
                <a:spcPts val="0"/>
              </a:spcBef>
            </a:pPr>
            <a:r>
              <a:rPr lang="en-US" sz="2400" dirty="0"/>
              <a:t>Forgiven &amp; appointed as an apostle (verse 1)</a:t>
            </a:r>
          </a:p>
          <a:p>
            <a:pPr marL="0" lvl="0">
              <a:lnSpc>
                <a:spcPct val="100000"/>
              </a:lnSpc>
              <a:spcBef>
                <a:spcPts val="0"/>
              </a:spcBef>
            </a:pPr>
            <a:r>
              <a:rPr lang="en-US" sz="2400" dirty="0"/>
              <a:t>Amazing leader, planted churches all over the Roman Empire</a:t>
            </a:r>
          </a:p>
          <a:p>
            <a:pPr marL="0" lvl="0">
              <a:lnSpc>
                <a:spcPct val="100000"/>
              </a:lnSpc>
              <a:spcBef>
                <a:spcPts val="0"/>
              </a:spcBef>
            </a:pPr>
            <a:r>
              <a:rPr lang="en-US" sz="2400" dirty="0"/>
              <a:t>Planted the church in Ephesus, where Timothy is</a:t>
            </a:r>
          </a:p>
          <a:p>
            <a:pPr marL="0">
              <a:lnSpc>
                <a:spcPct val="100000"/>
              </a:lnSpc>
              <a:spcBef>
                <a:spcPts val="0"/>
              </a:spcBef>
            </a:pPr>
            <a:r>
              <a:rPr lang="en-US" sz="2400" dirty="0"/>
              <a:t>Wrote 13 (really 16) of 27 NT books, all Epistles, or letters</a:t>
            </a:r>
          </a:p>
          <a:p>
            <a:pPr marL="0" indent="0">
              <a:lnSpc>
                <a:spcPct val="80000"/>
              </a:lnSpc>
              <a:spcBef>
                <a:spcPts val="0"/>
              </a:spcBef>
              <a:buNone/>
            </a:pPr>
            <a:endParaRPr lang="en-US" sz="2500" dirty="0"/>
          </a:p>
          <a:p>
            <a:pPr marL="0" indent="0">
              <a:lnSpc>
                <a:spcPct val="80000"/>
              </a:lnSpc>
              <a:spcBef>
                <a:spcPts val="0"/>
              </a:spcBef>
              <a:buNone/>
            </a:pPr>
            <a:endParaRPr lang="en-US" sz="1100" dirty="0"/>
          </a:p>
        </p:txBody>
      </p:sp>
      <p:sp>
        <p:nvSpPr>
          <p:cNvPr id="4" name="Oval 3"/>
          <p:cNvSpPr/>
          <p:nvPr/>
        </p:nvSpPr>
        <p:spPr>
          <a:xfrm>
            <a:off x="155278" y="1414735"/>
            <a:ext cx="1104182" cy="560717"/>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7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1:1-7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2500" b="1" baseline="30000" dirty="0"/>
              <a:t>1 </a:t>
            </a:r>
            <a:r>
              <a:rPr lang="en-US" sz="2500" dirty="0"/>
              <a:t>Paul, an apostle of Christ Jesus by command of God our Savior and of Christ Jesus our hope,</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2 </a:t>
            </a:r>
            <a:r>
              <a:rPr lang="en-US" sz="2500" dirty="0"/>
              <a:t>To Timothy, my true child in the faith:</a:t>
            </a:r>
          </a:p>
          <a:p>
            <a:pPr marL="0" indent="0">
              <a:lnSpc>
                <a:spcPct val="80000"/>
              </a:lnSpc>
              <a:spcBef>
                <a:spcPts val="0"/>
              </a:spcBef>
              <a:buNone/>
            </a:pPr>
            <a:r>
              <a:rPr lang="en-US" sz="2500" dirty="0"/>
              <a:t>Grace, mercy, and peace from God the Father and Christ Jesus our Lord.</a:t>
            </a:r>
          </a:p>
          <a:p>
            <a:pPr marL="0" indent="0">
              <a:lnSpc>
                <a:spcPct val="80000"/>
              </a:lnSpc>
              <a:spcBef>
                <a:spcPts val="0"/>
              </a:spcBef>
              <a:buNone/>
            </a:pPr>
            <a:endParaRPr lang="en-US" sz="1100" dirty="0"/>
          </a:p>
          <a:p>
            <a:pPr marL="0" indent="0">
              <a:lnSpc>
                <a:spcPct val="80000"/>
              </a:lnSpc>
              <a:spcBef>
                <a:spcPts val="0"/>
              </a:spcBef>
              <a:buNone/>
            </a:pPr>
            <a:r>
              <a:rPr lang="en-US" sz="2500" b="1" baseline="30000" dirty="0"/>
              <a:t>3 </a:t>
            </a:r>
            <a:r>
              <a:rPr lang="en-US" sz="2500" dirty="0"/>
              <a:t>As I urged you when I was going to Macedonia, remain at Ephesus so that you may charge certain persons not to teach any different doctrine, </a:t>
            </a:r>
            <a:r>
              <a:rPr lang="en-US" sz="2500" b="1" baseline="30000" dirty="0"/>
              <a:t>4 </a:t>
            </a:r>
            <a:r>
              <a:rPr lang="en-US" sz="2500" dirty="0"/>
              <a:t>nor to devote themselves to myths and endless genealogies, which promote speculations rather than the stewardship from God that is by faith. </a:t>
            </a:r>
            <a:r>
              <a:rPr lang="en-US" sz="2500" b="1" baseline="30000" dirty="0"/>
              <a:t>5 </a:t>
            </a:r>
            <a:r>
              <a:rPr lang="en-US" sz="2500" dirty="0"/>
              <a:t>The aim of our charge is love that issues from a pure heart and a good conscience and a sincere faith. </a:t>
            </a:r>
            <a:r>
              <a:rPr lang="en-US" sz="2500" b="1" baseline="30000" dirty="0"/>
              <a:t>6 </a:t>
            </a:r>
            <a:r>
              <a:rPr lang="en-US" sz="2500" dirty="0"/>
              <a:t>Certain persons, by swerving from these, have wandered away into vain discussion, </a:t>
            </a:r>
            <a:r>
              <a:rPr lang="en-US" sz="2500" b="1" baseline="30000" dirty="0"/>
              <a:t>7 </a:t>
            </a:r>
            <a:r>
              <a:rPr lang="en-US" sz="2500" dirty="0"/>
              <a:t>desiring to be teachers of the law, without understanding either what they are saying or the things about which they make confident assertions.</a:t>
            </a:r>
          </a:p>
        </p:txBody>
      </p:sp>
      <p:sp>
        <p:nvSpPr>
          <p:cNvPr id="4" name="Oval 3"/>
          <p:cNvSpPr/>
          <p:nvPr/>
        </p:nvSpPr>
        <p:spPr>
          <a:xfrm>
            <a:off x="698741" y="2173858"/>
            <a:ext cx="1242204" cy="586593"/>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093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6956</TotalTime>
  <Words>882</Words>
  <Application>Microsoft Office PowerPoint</Application>
  <PresentationFormat>On-screen Show (4:3)</PresentationFormat>
  <Paragraphs>362</Paragraphs>
  <Slides>69</Slides>
  <Notes>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69</vt:i4>
      </vt:variant>
    </vt:vector>
  </HeadingPairs>
  <TitlesOfParts>
    <vt:vector size="81" baseType="lpstr">
      <vt:lpstr>Arial</vt:lpstr>
      <vt:lpstr>Calibri</vt:lpstr>
      <vt:lpstr>Calibri Light</vt:lpstr>
      <vt:lpstr>ITC Avant Garde Gothic Demi</vt:lpstr>
      <vt:lpstr>Tw Cen MT</vt:lpstr>
      <vt:lpstr>Verdana Pro Cond Light</vt:lpstr>
      <vt:lpstr>Office Theme</vt:lpstr>
      <vt:lpstr>3_Office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1 Timothy 1:1-7</vt:lpstr>
      <vt:lpstr>1 Timothy 1:1-7</vt:lpstr>
      <vt:lpstr>1 Timothy 1:1-7</vt:lpstr>
      <vt:lpstr>1 Timothy 1:1-7</vt:lpstr>
      <vt:lpstr>1 Timothy 1:1-7</vt:lpstr>
      <vt:lpstr>1 Timothy 1:1-7</vt:lpstr>
      <vt:lpstr>PowerPoint Presentation</vt:lpstr>
      <vt:lpstr>PowerPoint Presentation</vt:lpstr>
      <vt:lpstr>PowerPoint Presentation</vt:lpstr>
      <vt:lpstr>PowerPoint Presentation</vt:lpstr>
      <vt:lpstr>PowerPoint Presentation</vt:lpstr>
      <vt:lpstr>1 Timothy 1:1-7</vt:lpstr>
      <vt:lpstr>1 Timothy  </vt:lpstr>
      <vt:lpstr>1 Timothy  </vt:lpstr>
      <vt:lpstr>1 Timothy  </vt:lpstr>
      <vt:lpstr>1 Timothy  </vt:lpstr>
      <vt:lpstr>1 Timothy  </vt:lpstr>
      <vt:lpstr>1 Timothy  </vt:lpstr>
      <vt:lpstr>1 Timothy  </vt:lpstr>
      <vt:lpstr>1 Timothy  </vt:lpstr>
      <vt:lpstr>1 Timothy  </vt:lpstr>
      <vt:lpstr>PowerPoint Presentation</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Bible study Tips  </vt:lpstr>
      <vt:lpstr>PowerPoint Presentation</vt:lpstr>
      <vt:lpstr>1 Timothy 1:1-7</vt:lpstr>
      <vt:lpstr>1 Timothy 1:8-11</vt:lpstr>
      <vt:lpstr>1 Timothy 1:12-17</vt:lpstr>
      <vt:lpstr>1 Timothy 1:18-20</vt:lpstr>
      <vt:lpstr>1 Timothy 2:1-8</vt:lpstr>
      <vt:lpstr>1 Timothy 2:9-15</vt:lpstr>
      <vt:lpstr>1 Timothy 3:1-7</vt:lpstr>
      <vt:lpstr>1 Timothy 3:8-13</vt:lpstr>
      <vt:lpstr>1 Timothy 3:14-16</vt:lpstr>
      <vt:lpstr>1 Timothy 4:1-5</vt:lpstr>
      <vt:lpstr>1 Timothy 4:6-10</vt:lpstr>
      <vt:lpstr>1 Timothy 4:11-16</vt:lpstr>
      <vt:lpstr>1 Timothy 5:1-8</vt:lpstr>
      <vt:lpstr>1 Timothy 5:9-16</vt:lpstr>
      <vt:lpstr>1 Timothy 5:17-25</vt:lpstr>
      <vt:lpstr>1 Timothy 6:1-2</vt:lpstr>
      <vt:lpstr>1 Timothy 6:3-10</vt:lpstr>
      <vt:lpstr>1 Timothy 6:11-16</vt:lpstr>
      <vt:lpstr>1 Timothy 6:17-21</vt:lpstr>
      <vt:lpstr>1 Timothy 6:17-21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NEW HOPE COMMUNITY CHURCH</cp:lastModifiedBy>
  <cp:revision>122</cp:revision>
  <dcterms:created xsi:type="dcterms:W3CDTF">2018-04-05T21:46:16Z</dcterms:created>
  <dcterms:modified xsi:type="dcterms:W3CDTF">2018-07-16T00:49:46Z</dcterms:modified>
</cp:coreProperties>
</file>