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63"/>
  </p:notesMasterIdLst>
  <p:sldIdLst>
    <p:sldId id="335" r:id="rId3"/>
    <p:sldId id="645" r:id="rId4"/>
    <p:sldId id="258" r:id="rId5"/>
    <p:sldId id="273" r:id="rId6"/>
    <p:sldId id="587" r:id="rId7"/>
    <p:sldId id="279" r:id="rId8"/>
    <p:sldId id="588" r:id="rId9"/>
    <p:sldId id="590" r:id="rId10"/>
    <p:sldId id="589" r:id="rId11"/>
    <p:sldId id="591" r:id="rId12"/>
    <p:sldId id="619" r:id="rId13"/>
    <p:sldId id="584" r:id="rId14"/>
    <p:sldId id="620" r:id="rId15"/>
    <p:sldId id="592" r:id="rId16"/>
    <p:sldId id="593" r:id="rId17"/>
    <p:sldId id="594" r:id="rId18"/>
    <p:sldId id="637" r:id="rId19"/>
    <p:sldId id="638" r:id="rId20"/>
    <p:sldId id="640" r:id="rId21"/>
    <p:sldId id="598" r:id="rId22"/>
    <p:sldId id="639" r:id="rId23"/>
    <p:sldId id="644" r:id="rId24"/>
    <p:sldId id="600" r:id="rId25"/>
    <p:sldId id="601" r:id="rId26"/>
    <p:sldId id="602" r:id="rId27"/>
    <p:sldId id="597" r:id="rId28"/>
    <p:sldId id="604" r:id="rId29"/>
    <p:sldId id="605" r:id="rId30"/>
    <p:sldId id="606" r:id="rId31"/>
    <p:sldId id="607" r:id="rId32"/>
    <p:sldId id="608" r:id="rId33"/>
    <p:sldId id="609" r:id="rId34"/>
    <p:sldId id="610" r:id="rId35"/>
    <p:sldId id="612" r:id="rId36"/>
    <p:sldId id="642" r:id="rId37"/>
    <p:sldId id="643" r:id="rId38"/>
    <p:sldId id="641" r:id="rId39"/>
    <p:sldId id="613" r:id="rId40"/>
    <p:sldId id="614" r:id="rId41"/>
    <p:sldId id="615" r:id="rId42"/>
    <p:sldId id="616" r:id="rId43"/>
    <p:sldId id="617" r:id="rId44"/>
    <p:sldId id="618" r:id="rId45"/>
    <p:sldId id="622" r:id="rId46"/>
    <p:sldId id="623" r:id="rId47"/>
    <p:sldId id="626" r:id="rId48"/>
    <p:sldId id="627" r:id="rId49"/>
    <p:sldId id="628" r:id="rId50"/>
    <p:sldId id="629" r:id="rId51"/>
    <p:sldId id="630" r:id="rId52"/>
    <p:sldId id="624" r:id="rId53"/>
    <p:sldId id="625" r:id="rId54"/>
    <p:sldId id="326" r:id="rId55"/>
    <p:sldId id="631" r:id="rId56"/>
    <p:sldId id="635" r:id="rId57"/>
    <p:sldId id="634" r:id="rId58"/>
    <p:sldId id="633" r:id="rId59"/>
    <p:sldId id="636" r:id="rId60"/>
    <p:sldId id="632" r:id="rId61"/>
    <p:sldId id="263" r:id="rId6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492C"/>
    <a:srgbClr val="C8780E"/>
    <a:srgbClr val="B38939"/>
    <a:srgbClr val="854B1F"/>
    <a:srgbClr val="4D4D4D"/>
    <a:srgbClr val="84410A"/>
    <a:srgbClr val="663300"/>
    <a:srgbClr val="0048A1"/>
    <a:srgbClr val="004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4838" autoAdjust="0"/>
    <p:restoredTop sz="94660"/>
  </p:normalViewPr>
  <p:slideViewPr>
    <p:cSldViewPr snapToGrid="0">
      <p:cViewPr varScale="1">
        <p:scale>
          <a:sx n="111" d="100"/>
          <a:sy n="111" d="100"/>
        </p:scale>
        <p:origin x="1134" y="102"/>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9ACD25-4F95-4891-9E0D-90A6CEC2F40C}" type="datetimeFigureOut">
              <a:rPr lang="en-US" smtClean="0"/>
              <a:t>6/26/2018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4D3BFB-D1C6-48C8-A46B-B7D0457C5EC7}" type="slidenum">
              <a:rPr lang="en-US" smtClean="0"/>
              <a:t>‹#›</a:t>
            </a:fld>
            <a:endParaRPr lang="en-US"/>
          </a:p>
        </p:txBody>
      </p:sp>
    </p:spTree>
    <p:extLst>
      <p:ext uri="{BB962C8B-B14F-4D97-AF65-F5344CB8AC3E}">
        <p14:creationId xmlns:p14="http://schemas.microsoft.com/office/powerpoint/2010/main" val="81744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8D11D86-7CDD-439B-B1F8-C9806E40C1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39844" cy="6858001"/>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t>6/26/2018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1107487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t>6/26/2018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2116669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t>6/26/2018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32656717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8D11D86-7CDD-439B-B1F8-C9806E40C1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39844" cy="6858001"/>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6/26/2018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97285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9AA60F2-5FC0-42EF-8B9C-8164E02BFD5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558"/>
            <a:ext cx="9139844" cy="6854883"/>
          </a:xfrm>
          <a:prstGeom prst="rect">
            <a:avLst/>
          </a:prstGeom>
        </p:spPr>
      </p:pic>
      <p:sp>
        <p:nvSpPr>
          <p:cNvPr id="2" name="Title 1"/>
          <p:cNvSpPr>
            <a:spLocks noGrp="1"/>
          </p:cNvSpPr>
          <p:nvPr>
            <p:ph type="title"/>
          </p:nvPr>
        </p:nvSpPr>
        <p:spPr/>
        <p:txBody>
          <a:bodyPr/>
          <a:lstStyle>
            <a:lvl1pPr>
              <a:defRPr b="1">
                <a:solidFill>
                  <a:srgbClr val="663300"/>
                </a:solidFill>
                <a:latin typeface="ITC Avant Garde Gothic Demi" panose="020B0802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6/26/2018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98185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6/26/2018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5851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6/26/2018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77497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F4CEE4-815D-451B-96FB-9D21C7BDC208}" type="datetimeFigureOut">
              <a:rPr lang="en-US" smtClean="0">
                <a:solidFill>
                  <a:prstClr val="black">
                    <a:tint val="75000"/>
                  </a:prstClr>
                </a:solidFill>
              </a:rPr>
              <a:pPr/>
              <a:t>6/26/2018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23756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F4CEE4-815D-451B-96FB-9D21C7BDC208}" type="datetimeFigureOut">
              <a:rPr lang="en-US" smtClean="0">
                <a:solidFill>
                  <a:prstClr val="black">
                    <a:tint val="75000"/>
                  </a:prstClr>
                </a:solidFill>
              </a:rPr>
              <a:pPr/>
              <a:t>6/26/2018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80556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4CEE4-815D-451B-96FB-9D21C7BDC208}" type="datetimeFigureOut">
              <a:rPr lang="en-US" smtClean="0">
                <a:solidFill>
                  <a:prstClr val="black">
                    <a:tint val="75000"/>
                  </a:prstClr>
                </a:solidFill>
              </a:rPr>
              <a:pPr/>
              <a:t>6/26/2018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73400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6/26/2018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66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9AA60F2-5FC0-42EF-8B9C-8164E02BFD5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558"/>
            <a:ext cx="9139844" cy="6854883"/>
          </a:xfrm>
          <a:prstGeom prst="rect">
            <a:avLst/>
          </a:prstGeom>
        </p:spPr>
      </p:pic>
      <p:sp>
        <p:nvSpPr>
          <p:cNvPr id="2" name="Title 1"/>
          <p:cNvSpPr>
            <a:spLocks noGrp="1"/>
          </p:cNvSpPr>
          <p:nvPr>
            <p:ph type="title"/>
          </p:nvPr>
        </p:nvSpPr>
        <p:spPr/>
        <p:txBody>
          <a:bodyPr/>
          <a:lstStyle>
            <a:lvl1pPr>
              <a:defRPr b="1">
                <a:solidFill>
                  <a:srgbClr val="663300"/>
                </a:solidFill>
                <a:latin typeface="ITC Avant Garde Gothic Demi" panose="020B0802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CF4CEE4-815D-451B-96FB-9D21C7BDC208}" type="datetimeFigureOut">
              <a:rPr lang="en-US" smtClean="0"/>
              <a:t>6/26/2018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40703097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6/26/2018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45749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6/26/2018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861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6/26/2018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0462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F4CEE4-815D-451B-96FB-9D21C7BDC208}" type="datetimeFigureOut">
              <a:rPr lang="en-US" smtClean="0"/>
              <a:t>6/26/2018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1238887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F4CEE4-815D-451B-96FB-9D21C7BDC208}" type="datetimeFigureOut">
              <a:rPr lang="en-US" smtClean="0"/>
              <a:t>6/26/2018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3955443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F4CEE4-815D-451B-96FB-9D21C7BDC208}" type="datetimeFigureOut">
              <a:rPr lang="en-US" smtClean="0"/>
              <a:t>6/26/2018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1306163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F4CEE4-815D-451B-96FB-9D21C7BDC208}" type="datetimeFigureOut">
              <a:rPr lang="en-US" smtClean="0"/>
              <a:t>6/26/2018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1624300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4CEE4-815D-451B-96FB-9D21C7BDC208}" type="datetimeFigureOut">
              <a:rPr lang="en-US" smtClean="0"/>
              <a:t>6/26/2018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202134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t>6/26/2018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1502244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t>6/26/2018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3472114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4CEE4-815D-451B-96FB-9D21C7BDC208}" type="datetimeFigureOut">
              <a:rPr lang="en-US" smtClean="0"/>
              <a:t>6/26/2018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E1CC3-A8E7-4F19-8CD2-690251C65ABA}" type="slidenum">
              <a:rPr lang="en-US" smtClean="0"/>
              <a:t>‹#›</a:t>
            </a:fld>
            <a:endParaRPr lang="en-US"/>
          </a:p>
        </p:txBody>
      </p:sp>
    </p:spTree>
    <p:extLst>
      <p:ext uri="{BB962C8B-B14F-4D97-AF65-F5344CB8AC3E}">
        <p14:creationId xmlns:p14="http://schemas.microsoft.com/office/powerpoint/2010/main" val="12518867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4CEE4-815D-451B-96FB-9D21C7BDC208}" type="datetimeFigureOut">
              <a:rPr lang="en-US" smtClean="0">
                <a:solidFill>
                  <a:prstClr val="black">
                    <a:tint val="75000"/>
                  </a:prstClr>
                </a:solidFill>
              </a:rPr>
              <a:pPr/>
              <a:t>6/26/2018</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42872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7"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6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2D8DC0-DBFC-47BA-B2AC-2D4B8328A62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0"/>
            <a:ext cx="9148194" cy="6858000"/>
          </a:xfrm>
        </p:spPr>
      </p:pic>
      <p:sp>
        <p:nvSpPr>
          <p:cNvPr id="3" name="Rectangle 2">
            <a:extLst>
              <a:ext uri="{FF2B5EF4-FFF2-40B4-BE49-F238E27FC236}">
                <a16:creationId xmlns:a16="http://schemas.microsoft.com/office/drawing/2014/main" id="{F244321A-916D-4D89-94DD-B687E08D4B46}"/>
              </a:ext>
            </a:extLst>
          </p:cNvPr>
          <p:cNvSpPr/>
          <p:nvPr/>
        </p:nvSpPr>
        <p:spPr>
          <a:xfrm>
            <a:off x="-226503" y="3244801"/>
            <a:ext cx="9991288" cy="14553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itle 1">
            <a:extLst>
              <a:ext uri="{FF2B5EF4-FFF2-40B4-BE49-F238E27FC236}">
                <a16:creationId xmlns:a16="http://schemas.microsoft.com/office/drawing/2014/main" id="{0D6D04B2-B69C-4613-A0E4-DDDF4A18F5ED}"/>
              </a:ext>
            </a:extLst>
          </p:cNvPr>
          <p:cNvSpPr txBox="1">
            <a:spLocks/>
          </p:cNvSpPr>
          <p:nvPr/>
        </p:nvSpPr>
        <p:spPr>
          <a:xfrm>
            <a:off x="213919" y="3884381"/>
            <a:ext cx="7772400" cy="9429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prstClr val="black">
                    <a:lumMod val="65000"/>
                    <a:lumOff val="35000"/>
                  </a:prstClr>
                </a:solidFill>
              </a:rPr>
              <a:t>COMMUNITY CHURCH</a:t>
            </a:r>
          </a:p>
        </p:txBody>
      </p:sp>
      <p:sp>
        <p:nvSpPr>
          <p:cNvPr id="6" name="Rectangle 5">
            <a:extLst>
              <a:ext uri="{FF2B5EF4-FFF2-40B4-BE49-F238E27FC236}">
                <a16:creationId xmlns:a16="http://schemas.microsoft.com/office/drawing/2014/main" id="{FDB11980-FE43-46BB-AF6D-84E1F0376A22}"/>
              </a:ext>
            </a:extLst>
          </p:cNvPr>
          <p:cNvSpPr/>
          <p:nvPr/>
        </p:nvSpPr>
        <p:spPr>
          <a:xfrm>
            <a:off x="205530" y="3097789"/>
            <a:ext cx="6262382" cy="1323439"/>
          </a:xfrm>
          <a:prstGeom prst="rect">
            <a:avLst/>
          </a:prstGeom>
        </p:spPr>
        <p:txBody>
          <a:bodyPr wrap="square">
            <a:spAutoFit/>
          </a:bodyPr>
          <a:lstStyle/>
          <a:p>
            <a:r>
              <a:rPr lang="en-US" sz="8000" dirty="0">
                <a:solidFill>
                  <a:srgbClr val="C8780E"/>
                </a:solidFill>
              </a:rPr>
              <a:t>TALLGRASS</a:t>
            </a:r>
          </a:p>
        </p:txBody>
      </p:sp>
    </p:spTree>
    <p:extLst>
      <p:ext uri="{BB962C8B-B14F-4D97-AF65-F5344CB8AC3E}">
        <p14:creationId xmlns:p14="http://schemas.microsoft.com/office/powerpoint/2010/main" val="2329976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B96B22-D954-491E-AE95-5FEB6BE3BAAF}"/>
              </a:ext>
            </a:extLst>
          </p:cNvPr>
          <p:cNvSpPr>
            <a:spLocks noGrp="1"/>
          </p:cNvSpPr>
          <p:nvPr>
            <p:ph type="title"/>
          </p:nvPr>
        </p:nvSpPr>
        <p:spPr>
          <a:xfrm>
            <a:off x="357809" y="-63343"/>
            <a:ext cx="8786191" cy="1325563"/>
          </a:xfrm>
        </p:spPr>
        <p:txBody>
          <a:bodyPr>
            <a:normAutofit/>
          </a:bodyPr>
          <a:lstStyle/>
          <a:p>
            <a:r>
              <a:rPr lang="en-US" dirty="0">
                <a:solidFill>
                  <a:srgbClr val="78492C"/>
                </a:solidFill>
              </a:rPr>
              <a:t>#1: JESUS DIED BY CRUCIFIXION</a:t>
            </a:r>
          </a:p>
        </p:txBody>
      </p:sp>
    </p:spTree>
    <p:extLst>
      <p:ext uri="{BB962C8B-B14F-4D97-AF65-F5344CB8AC3E}">
        <p14:creationId xmlns:p14="http://schemas.microsoft.com/office/powerpoint/2010/main" val="2172099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B96B22-D954-491E-AE95-5FEB6BE3BAAF}"/>
              </a:ext>
            </a:extLst>
          </p:cNvPr>
          <p:cNvSpPr>
            <a:spLocks noGrp="1"/>
          </p:cNvSpPr>
          <p:nvPr>
            <p:ph type="title"/>
          </p:nvPr>
        </p:nvSpPr>
        <p:spPr>
          <a:xfrm>
            <a:off x="357809" y="-63343"/>
            <a:ext cx="8786191" cy="1325563"/>
          </a:xfrm>
        </p:spPr>
        <p:txBody>
          <a:bodyPr>
            <a:normAutofit/>
          </a:bodyPr>
          <a:lstStyle/>
          <a:p>
            <a:r>
              <a:rPr lang="en-US" dirty="0">
                <a:solidFill>
                  <a:srgbClr val="78492C"/>
                </a:solidFill>
              </a:rPr>
              <a:t>#1: JESUS DIED BY CRUCIFIXION</a:t>
            </a:r>
          </a:p>
        </p:txBody>
      </p:sp>
      <p:sp>
        <p:nvSpPr>
          <p:cNvPr id="4" name="TextBox 3">
            <a:extLst>
              <a:ext uri="{FF2B5EF4-FFF2-40B4-BE49-F238E27FC236}">
                <a16:creationId xmlns:a16="http://schemas.microsoft.com/office/drawing/2014/main" id="{25128AB4-1EF8-4A49-A5FB-D8AAA7D3920B}"/>
              </a:ext>
            </a:extLst>
          </p:cNvPr>
          <p:cNvSpPr txBox="1"/>
          <p:nvPr/>
        </p:nvSpPr>
        <p:spPr>
          <a:xfrm>
            <a:off x="357809" y="1124124"/>
            <a:ext cx="8587783" cy="769441"/>
          </a:xfrm>
          <a:prstGeom prst="rect">
            <a:avLst/>
          </a:prstGeom>
          <a:noFill/>
        </p:spPr>
        <p:txBody>
          <a:bodyPr wrap="square" rtlCol="0">
            <a:spAutoFit/>
          </a:bodyPr>
          <a:lstStyle/>
          <a:p>
            <a:r>
              <a:rPr lang="en-US" sz="4400" b="1" dirty="0"/>
              <a:t>Multiply Attested in New Testament</a:t>
            </a:r>
            <a:endParaRPr lang="en-US" sz="3000" dirty="0"/>
          </a:p>
        </p:txBody>
      </p:sp>
    </p:spTree>
    <p:extLst>
      <p:ext uri="{BB962C8B-B14F-4D97-AF65-F5344CB8AC3E}">
        <p14:creationId xmlns:p14="http://schemas.microsoft.com/office/powerpoint/2010/main" val="310924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B96B22-D954-491E-AE95-5FEB6BE3BAAF}"/>
              </a:ext>
            </a:extLst>
          </p:cNvPr>
          <p:cNvSpPr>
            <a:spLocks noGrp="1"/>
          </p:cNvSpPr>
          <p:nvPr>
            <p:ph type="title"/>
          </p:nvPr>
        </p:nvSpPr>
        <p:spPr>
          <a:xfrm>
            <a:off x="357809" y="-63343"/>
            <a:ext cx="8786191" cy="1325563"/>
          </a:xfrm>
        </p:spPr>
        <p:txBody>
          <a:bodyPr>
            <a:normAutofit/>
          </a:bodyPr>
          <a:lstStyle/>
          <a:p>
            <a:r>
              <a:rPr lang="en-US" dirty="0">
                <a:solidFill>
                  <a:srgbClr val="78492C"/>
                </a:solidFill>
              </a:rPr>
              <a:t>#1: JESUS DIED BY CRUCIFIXION</a:t>
            </a:r>
          </a:p>
        </p:txBody>
      </p:sp>
      <p:sp>
        <p:nvSpPr>
          <p:cNvPr id="3" name="TextBox 2">
            <a:extLst>
              <a:ext uri="{FF2B5EF4-FFF2-40B4-BE49-F238E27FC236}">
                <a16:creationId xmlns:a16="http://schemas.microsoft.com/office/drawing/2014/main" id="{09E4E348-FDA2-4A7B-9601-9965E7A68B51}"/>
              </a:ext>
            </a:extLst>
          </p:cNvPr>
          <p:cNvSpPr txBox="1"/>
          <p:nvPr/>
        </p:nvSpPr>
        <p:spPr>
          <a:xfrm>
            <a:off x="357809" y="1124124"/>
            <a:ext cx="8587783" cy="1231106"/>
          </a:xfrm>
          <a:prstGeom prst="rect">
            <a:avLst/>
          </a:prstGeom>
          <a:noFill/>
        </p:spPr>
        <p:txBody>
          <a:bodyPr wrap="square" rtlCol="0">
            <a:spAutoFit/>
          </a:bodyPr>
          <a:lstStyle/>
          <a:p>
            <a:r>
              <a:rPr lang="en-US" sz="4400" b="1" dirty="0"/>
              <a:t>Extrabiblical Sources</a:t>
            </a:r>
          </a:p>
          <a:p>
            <a:endParaRPr lang="en-US" sz="3000" dirty="0"/>
          </a:p>
        </p:txBody>
      </p:sp>
    </p:spTree>
    <p:extLst>
      <p:ext uri="{BB962C8B-B14F-4D97-AF65-F5344CB8AC3E}">
        <p14:creationId xmlns:p14="http://schemas.microsoft.com/office/powerpoint/2010/main" val="3742227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B96B22-D954-491E-AE95-5FEB6BE3BAAF}"/>
              </a:ext>
            </a:extLst>
          </p:cNvPr>
          <p:cNvSpPr>
            <a:spLocks noGrp="1"/>
          </p:cNvSpPr>
          <p:nvPr>
            <p:ph type="title"/>
          </p:nvPr>
        </p:nvSpPr>
        <p:spPr>
          <a:xfrm>
            <a:off x="357809" y="-63343"/>
            <a:ext cx="8786191" cy="1325563"/>
          </a:xfrm>
        </p:spPr>
        <p:txBody>
          <a:bodyPr>
            <a:normAutofit/>
          </a:bodyPr>
          <a:lstStyle/>
          <a:p>
            <a:r>
              <a:rPr lang="en-US" dirty="0">
                <a:solidFill>
                  <a:srgbClr val="78492C"/>
                </a:solidFill>
              </a:rPr>
              <a:t>#1: JESUS DIED BY CRUCIFIXION</a:t>
            </a:r>
          </a:p>
        </p:txBody>
      </p:sp>
      <p:sp>
        <p:nvSpPr>
          <p:cNvPr id="3" name="TextBox 2">
            <a:extLst>
              <a:ext uri="{FF2B5EF4-FFF2-40B4-BE49-F238E27FC236}">
                <a16:creationId xmlns:a16="http://schemas.microsoft.com/office/drawing/2014/main" id="{09E4E348-FDA2-4A7B-9601-9965E7A68B51}"/>
              </a:ext>
            </a:extLst>
          </p:cNvPr>
          <p:cNvSpPr txBox="1"/>
          <p:nvPr/>
        </p:nvSpPr>
        <p:spPr>
          <a:xfrm>
            <a:off x="357809" y="1124124"/>
            <a:ext cx="8587783" cy="6350969"/>
          </a:xfrm>
          <a:prstGeom prst="rect">
            <a:avLst/>
          </a:prstGeom>
          <a:noFill/>
        </p:spPr>
        <p:txBody>
          <a:bodyPr wrap="square" rtlCol="0">
            <a:spAutoFit/>
          </a:bodyPr>
          <a:lstStyle/>
          <a:p>
            <a:r>
              <a:rPr lang="en-US" sz="4400" b="1" dirty="0"/>
              <a:t>Extrabiblical Sources</a:t>
            </a:r>
          </a:p>
          <a:p>
            <a:pPr marL="514350" indent="-514350">
              <a:buFont typeface="+mj-lt"/>
              <a:buAutoNum type="arabicPeriod"/>
            </a:pPr>
            <a:r>
              <a:rPr lang="en-US" sz="3300" b="1" dirty="0"/>
              <a:t>Josephus:</a:t>
            </a:r>
          </a:p>
          <a:p>
            <a:pPr lvl="1">
              <a:lnSpc>
                <a:spcPct val="90000"/>
              </a:lnSpc>
            </a:pPr>
            <a:r>
              <a:rPr lang="en-US" sz="2400" dirty="0"/>
              <a:t>“At this time there was a wise man called Jesus, and his conduct was good, and he was known to be virtuous. Many people among the Jews and the other nations became his disciples. Pilate condemned him to be crucified and to die. But those who had become his disciples did not abandon his discipleship. They reported that he had appeared to them three days after his crucifixion and that he was alive. Accordingly, he </a:t>
            </a:r>
            <a:br>
              <a:rPr lang="en-US" sz="2400" dirty="0"/>
            </a:br>
            <a:r>
              <a:rPr lang="en-US" sz="2400" dirty="0"/>
              <a:t>was perhaps the Messiah, concerning whom the </a:t>
            </a:r>
            <a:br>
              <a:rPr lang="en-US" sz="2400" dirty="0"/>
            </a:br>
            <a:r>
              <a:rPr lang="en-US" sz="2400" dirty="0"/>
              <a:t>prophets have reported wonders. And the tribe of </a:t>
            </a:r>
            <a:br>
              <a:rPr lang="en-US" sz="2400" dirty="0"/>
            </a:br>
            <a:r>
              <a:rPr lang="en-US" sz="2400" dirty="0"/>
              <a:t>the Christians, so named after him, has not </a:t>
            </a:r>
            <a:r>
              <a:rPr lang="en-US" sz="2400" dirty="0" err="1"/>
              <a:t>disap</a:t>
            </a:r>
            <a:r>
              <a:rPr lang="en-US" sz="2400" dirty="0"/>
              <a:t>-</a:t>
            </a:r>
            <a:br>
              <a:rPr lang="en-US" sz="2400" dirty="0"/>
            </a:br>
            <a:r>
              <a:rPr lang="en-US" sz="2400" dirty="0" err="1"/>
              <a:t>peared</a:t>
            </a:r>
            <a:r>
              <a:rPr lang="en-US" sz="2400" dirty="0"/>
              <a:t> to this day.” </a:t>
            </a:r>
            <a:br>
              <a:rPr lang="en-US" sz="2400" dirty="0"/>
            </a:br>
            <a:r>
              <a:rPr lang="en-US" sz="2400" dirty="0"/>
              <a:t>                                           - </a:t>
            </a:r>
            <a:r>
              <a:rPr lang="en-US" sz="2400" i="1" dirty="0"/>
              <a:t>Jewish Antiquities</a:t>
            </a:r>
            <a:r>
              <a:rPr lang="en-US" sz="2400" dirty="0"/>
              <a:t>, 18.63 </a:t>
            </a:r>
          </a:p>
          <a:p>
            <a:pPr marL="1087438" lvl="1" indent="-630238">
              <a:lnSpc>
                <a:spcPct val="90000"/>
              </a:lnSpc>
              <a:buFont typeface="+mj-lt"/>
              <a:buAutoNum type="alphaUcPeriod"/>
            </a:pPr>
            <a:endParaRPr lang="en-US" sz="3000" dirty="0"/>
          </a:p>
          <a:p>
            <a:endParaRPr lang="en-US" sz="3000" dirty="0"/>
          </a:p>
        </p:txBody>
      </p:sp>
      <p:pic>
        <p:nvPicPr>
          <p:cNvPr id="3074" name="Picture 2" descr="https://upload.wikimedia.org/wikipedia/commons/d/d7/Josephusbust.jpg">
            <a:extLst>
              <a:ext uri="{FF2B5EF4-FFF2-40B4-BE49-F238E27FC236}">
                <a16:creationId xmlns:a16="http://schemas.microsoft.com/office/drawing/2014/main" id="{37D2270A-C1AA-4EE7-A0D1-F45C269D053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254057" y="4356340"/>
            <a:ext cx="1532134" cy="2292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689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B96B22-D954-491E-AE95-5FEB6BE3BAAF}"/>
              </a:ext>
            </a:extLst>
          </p:cNvPr>
          <p:cNvSpPr>
            <a:spLocks noGrp="1"/>
          </p:cNvSpPr>
          <p:nvPr>
            <p:ph type="title"/>
          </p:nvPr>
        </p:nvSpPr>
        <p:spPr>
          <a:xfrm>
            <a:off x="357809" y="-63343"/>
            <a:ext cx="8786191" cy="1325563"/>
          </a:xfrm>
        </p:spPr>
        <p:txBody>
          <a:bodyPr>
            <a:normAutofit/>
          </a:bodyPr>
          <a:lstStyle/>
          <a:p>
            <a:r>
              <a:rPr lang="en-US" dirty="0">
                <a:solidFill>
                  <a:srgbClr val="78492C"/>
                </a:solidFill>
              </a:rPr>
              <a:t>#1: JESUS DIED BY CRUCIFIXION</a:t>
            </a:r>
          </a:p>
        </p:txBody>
      </p:sp>
      <p:sp>
        <p:nvSpPr>
          <p:cNvPr id="3" name="TextBox 2">
            <a:extLst>
              <a:ext uri="{FF2B5EF4-FFF2-40B4-BE49-F238E27FC236}">
                <a16:creationId xmlns:a16="http://schemas.microsoft.com/office/drawing/2014/main" id="{09E4E348-FDA2-4A7B-9601-9965E7A68B51}"/>
              </a:ext>
            </a:extLst>
          </p:cNvPr>
          <p:cNvSpPr txBox="1"/>
          <p:nvPr/>
        </p:nvSpPr>
        <p:spPr>
          <a:xfrm>
            <a:off x="357809" y="1124124"/>
            <a:ext cx="8587783" cy="3608680"/>
          </a:xfrm>
          <a:prstGeom prst="rect">
            <a:avLst/>
          </a:prstGeom>
          <a:noFill/>
        </p:spPr>
        <p:txBody>
          <a:bodyPr wrap="square" rtlCol="0">
            <a:spAutoFit/>
          </a:bodyPr>
          <a:lstStyle/>
          <a:p>
            <a:r>
              <a:rPr lang="en-US" sz="4400" b="1" dirty="0"/>
              <a:t>Extrabiblical Sources</a:t>
            </a:r>
          </a:p>
          <a:p>
            <a:pPr marL="514350" indent="-514350">
              <a:buFont typeface="+mj-lt"/>
              <a:buAutoNum type="arabicPeriod" startAt="2"/>
            </a:pPr>
            <a:r>
              <a:rPr lang="en-US" sz="3300" b="1" dirty="0"/>
              <a:t>Tacitus:</a:t>
            </a:r>
          </a:p>
          <a:p>
            <a:pPr lvl="1">
              <a:lnSpc>
                <a:spcPct val="90000"/>
              </a:lnSpc>
            </a:pPr>
            <a:r>
              <a:rPr lang="en-US" sz="2400" dirty="0"/>
              <a:t>“…called Christians by the populace. Christus, from whom the name had its origin, suffered the extreme penalty during the reign of Tiberius at the hands of one of our procurators, Pontius Pilatus”</a:t>
            </a:r>
            <a:br>
              <a:rPr lang="en-US" sz="2400" dirty="0"/>
            </a:br>
            <a:br>
              <a:rPr lang="en-US" sz="1500" dirty="0"/>
            </a:br>
            <a:r>
              <a:rPr lang="en-US" sz="2400" dirty="0"/>
              <a:t>                                                        				 - </a:t>
            </a:r>
            <a:r>
              <a:rPr lang="en-US" sz="2400" i="1" dirty="0"/>
              <a:t>Annals, 15.44</a:t>
            </a:r>
            <a:endParaRPr lang="en-US" sz="3000" dirty="0"/>
          </a:p>
          <a:p>
            <a:endParaRPr lang="en-US" sz="3000" dirty="0"/>
          </a:p>
        </p:txBody>
      </p:sp>
      <p:pic>
        <p:nvPicPr>
          <p:cNvPr id="2050" name="Picture 2" descr="Image result for tacitus">
            <a:extLst>
              <a:ext uri="{FF2B5EF4-FFF2-40B4-BE49-F238E27FC236}">
                <a16:creationId xmlns:a16="http://schemas.microsoft.com/office/drawing/2014/main" id="{81C40525-543F-48E5-BA43-4B42A88060C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7123" y="4123426"/>
            <a:ext cx="2007974" cy="2520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2852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B96B22-D954-491E-AE95-5FEB6BE3BAAF}"/>
              </a:ext>
            </a:extLst>
          </p:cNvPr>
          <p:cNvSpPr>
            <a:spLocks noGrp="1"/>
          </p:cNvSpPr>
          <p:nvPr>
            <p:ph type="title"/>
          </p:nvPr>
        </p:nvSpPr>
        <p:spPr>
          <a:xfrm>
            <a:off x="357809" y="-63343"/>
            <a:ext cx="8786191" cy="1325563"/>
          </a:xfrm>
        </p:spPr>
        <p:txBody>
          <a:bodyPr>
            <a:normAutofit/>
          </a:bodyPr>
          <a:lstStyle/>
          <a:p>
            <a:r>
              <a:rPr lang="en-US" dirty="0">
                <a:solidFill>
                  <a:srgbClr val="78492C"/>
                </a:solidFill>
              </a:rPr>
              <a:t>#1: JESUS DIED BY CRUCIFIXION</a:t>
            </a:r>
          </a:p>
        </p:txBody>
      </p:sp>
      <p:sp>
        <p:nvSpPr>
          <p:cNvPr id="3" name="TextBox 2">
            <a:extLst>
              <a:ext uri="{FF2B5EF4-FFF2-40B4-BE49-F238E27FC236}">
                <a16:creationId xmlns:a16="http://schemas.microsoft.com/office/drawing/2014/main" id="{09E4E348-FDA2-4A7B-9601-9965E7A68B51}"/>
              </a:ext>
            </a:extLst>
          </p:cNvPr>
          <p:cNvSpPr txBox="1"/>
          <p:nvPr/>
        </p:nvSpPr>
        <p:spPr>
          <a:xfrm>
            <a:off x="357809" y="1124124"/>
            <a:ext cx="8587783" cy="2482218"/>
          </a:xfrm>
          <a:prstGeom prst="rect">
            <a:avLst/>
          </a:prstGeom>
          <a:noFill/>
        </p:spPr>
        <p:txBody>
          <a:bodyPr wrap="square" rtlCol="0">
            <a:spAutoFit/>
          </a:bodyPr>
          <a:lstStyle/>
          <a:p>
            <a:r>
              <a:rPr lang="en-US" sz="4400" b="1" dirty="0"/>
              <a:t>Extrabiblical Sources</a:t>
            </a:r>
          </a:p>
          <a:p>
            <a:pPr marL="514350" indent="-514350">
              <a:buFont typeface="+mj-lt"/>
              <a:buAutoNum type="arabicPeriod" startAt="3"/>
            </a:pPr>
            <a:r>
              <a:rPr lang="en-US" sz="3300" b="1" dirty="0"/>
              <a:t>Talmud:</a:t>
            </a:r>
          </a:p>
          <a:p>
            <a:pPr lvl="1">
              <a:lnSpc>
                <a:spcPct val="90000"/>
              </a:lnSpc>
            </a:pPr>
            <a:r>
              <a:rPr lang="en-US" sz="2400" dirty="0"/>
              <a:t>"On the Eve of Passover, they hung Jesus of Nazareth for sorcery and enticing Israel [to idolatry]."</a:t>
            </a:r>
            <a:br>
              <a:rPr lang="en-US" sz="2400" dirty="0"/>
            </a:br>
            <a:br>
              <a:rPr lang="en-US" sz="1500" dirty="0"/>
            </a:br>
            <a:r>
              <a:rPr lang="en-US" sz="2400" dirty="0"/>
              <a:t>                                                        				 - </a:t>
            </a:r>
            <a:r>
              <a:rPr lang="en-US" sz="2400" i="1" dirty="0"/>
              <a:t>Sanhedrin 43a</a:t>
            </a:r>
            <a:endParaRPr lang="en-US" sz="3000" dirty="0"/>
          </a:p>
        </p:txBody>
      </p:sp>
      <p:pic>
        <p:nvPicPr>
          <p:cNvPr id="7170" name="Picture 2" descr="Image result for talmud">
            <a:extLst>
              <a:ext uri="{FF2B5EF4-FFF2-40B4-BE49-F238E27FC236}">
                <a16:creationId xmlns:a16="http://schemas.microsoft.com/office/drawing/2014/main" id="{2D0519DF-E314-45D6-A1CB-C26A4B55D353}"/>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52090" y="3606342"/>
            <a:ext cx="4708765" cy="2958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9243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B96B22-D954-491E-AE95-5FEB6BE3BAAF}"/>
              </a:ext>
            </a:extLst>
          </p:cNvPr>
          <p:cNvSpPr>
            <a:spLocks noGrp="1"/>
          </p:cNvSpPr>
          <p:nvPr>
            <p:ph type="title"/>
          </p:nvPr>
        </p:nvSpPr>
        <p:spPr>
          <a:xfrm>
            <a:off x="357809" y="-63343"/>
            <a:ext cx="8786191" cy="1325563"/>
          </a:xfrm>
        </p:spPr>
        <p:txBody>
          <a:bodyPr>
            <a:normAutofit/>
          </a:bodyPr>
          <a:lstStyle/>
          <a:p>
            <a:r>
              <a:rPr lang="en-US" dirty="0">
                <a:solidFill>
                  <a:srgbClr val="78492C"/>
                </a:solidFill>
              </a:rPr>
              <a:t>#1: JESUS DIED BY CRUCIFIXION</a:t>
            </a:r>
          </a:p>
        </p:txBody>
      </p:sp>
      <p:sp>
        <p:nvSpPr>
          <p:cNvPr id="3" name="TextBox 2">
            <a:extLst>
              <a:ext uri="{FF2B5EF4-FFF2-40B4-BE49-F238E27FC236}">
                <a16:creationId xmlns:a16="http://schemas.microsoft.com/office/drawing/2014/main" id="{09E4E348-FDA2-4A7B-9601-9965E7A68B51}"/>
              </a:ext>
            </a:extLst>
          </p:cNvPr>
          <p:cNvSpPr txBox="1"/>
          <p:nvPr/>
        </p:nvSpPr>
        <p:spPr>
          <a:xfrm>
            <a:off x="357809" y="1124124"/>
            <a:ext cx="8587783" cy="3147015"/>
          </a:xfrm>
          <a:prstGeom prst="rect">
            <a:avLst/>
          </a:prstGeom>
          <a:noFill/>
        </p:spPr>
        <p:txBody>
          <a:bodyPr wrap="square" rtlCol="0">
            <a:spAutoFit/>
          </a:bodyPr>
          <a:lstStyle/>
          <a:p>
            <a:r>
              <a:rPr lang="en-US" sz="4400" b="1" dirty="0"/>
              <a:t>Extrabiblical Sources</a:t>
            </a:r>
          </a:p>
          <a:p>
            <a:pPr marL="514350" indent="-514350">
              <a:buFont typeface="+mj-lt"/>
              <a:buAutoNum type="arabicPeriod" startAt="4"/>
            </a:pPr>
            <a:r>
              <a:rPr lang="en-US" sz="3300" b="1" dirty="0"/>
              <a:t>Lucian:</a:t>
            </a:r>
          </a:p>
          <a:p>
            <a:pPr lvl="1">
              <a:lnSpc>
                <a:spcPct val="90000"/>
              </a:lnSpc>
            </a:pPr>
            <a:r>
              <a:rPr lang="en-US" sz="2400" dirty="0"/>
              <a:t>“The Christians, you know, worship a man to this day – the distinguished personage who introduced their novel rites, and was crucified on that account … You see these misguided creatures … worship the crucified sage, and live after his laws.”</a:t>
            </a:r>
            <a:br>
              <a:rPr lang="en-US" sz="2400" dirty="0"/>
            </a:br>
            <a:br>
              <a:rPr lang="en-US" sz="1500" dirty="0"/>
            </a:br>
            <a:r>
              <a:rPr lang="en-US" sz="2400" dirty="0"/>
              <a:t>                                                        	 - “</a:t>
            </a:r>
            <a:r>
              <a:rPr lang="en-US" sz="2400" i="1" dirty="0"/>
              <a:t>The Passing of </a:t>
            </a:r>
            <a:r>
              <a:rPr lang="en-US" sz="2400" i="1" dirty="0" err="1"/>
              <a:t>Peregrinus</a:t>
            </a:r>
            <a:r>
              <a:rPr lang="en-US" sz="2400" i="1" dirty="0"/>
              <a:t>”</a:t>
            </a:r>
            <a:endParaRPr lang="en-US" sz="3000" dirty="0"/>
          </a:p>
        </p:txBody>
      </p:sp>
      <p:pic>
        <p:nvPicPr>
          <p:cNvPr id="8194" name="Picture 2" descr="Lucianus.jpg">
            <a:extLst>
              <a:ext uri="{FF2B5EF4-FFF2-40B4-BE49-F238E27FC236}">
                <a16:creationId xmlns:a16="http://schemas.microsoft.com/office/drawing/2014/main" id="{C5B02CF2-10CB-4E2B-B350-D7223D74FCD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0396" y="3896861"/>
            <a:ext cx="1732471" cy="2765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6427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B96B22-D954-491E-AE95-5FEB6BE3BAAF}"/>
              </a:ext>
            </a:extLst>
          </p:cNvPr>
          <p:cNvSpPr>
            <a:spLocks noGrp="1"/>
          </p:cNvSpPr>
          <p:nvPr>
            <p:ph type="title"/>
          </p:nvPr>
        </p:nvSpPr>
        <p:spPr>
          <a:xfrm>
            <a:off x="357809" y="-63343"/>
            <a:ext cx="8786191" cy="1325563"/>
          </a:xfrm>
        </p:spPr>
        <p:txBody>
          <a:bodyPr>
            <a:normAutofit/>
          </a:bodyPr>
          <a:lstStyle/>
          <a:p>
            <a:r>
              <a:rPr lang="en-US" dirty="0">
                <a:solidFill>
                  <a:srgbClr val="78492C"/>
                </a:solidFill>
              </a:rPr>
              <a:t>#1: JESUS DIED BY CRUCIFIXION</a:t>
            </a:r>
          </a:p>
        </p:txBody>
      </p:sp>
      <p:sp>
        <p:nvSpPr>
          <p:cNvPr id="3" name="TextBox 2">
            <a:extLst>
              <a:ext uri="{FF2B5EF4-FFF2-40B4-BE49-F238E27FC236}">
                <a16:creationId xmlns:a16="http://schemas.microsoft.com/office/drawing/2014/main" id="{09E4E348-FDA2-4A7B-9601-9965E7A68B51}"/>
              </a:ext>
            </a:extLst>
          </p:cNvPr>
          <p:cNvSpPr txBox="1"/>
          <p:nvPr/>
        </p:nvSpPr>
        <p:spPr>
          <a:xfrm>
            <a:off x="357809" y="1124124"/>
            <a:ext cx="8587783" cy="2301784"/>
          </a:xfrm>
          <a:prstGeom prst="rect">
            <a:avLst/>
          </a:prstGeom>
          <a:noFill/>
        </p:spPr>
        <p:txBody>
          <a:bodyPr wrap="square" rtlCol="0">
            <a:spAutoFit/>
          </a:bodyPr>
          <a:lstStyle/>
          <a:p>
            <a:r>
              <a:rPr lang="en-US" sz="4400" b="1" dirty="0"/>
              <a:t>Biblical &amp; Extrabiblical Sources </a:t>
            </a:r>
          </a:p>
          <a:p>
            <a:pPr marL="914400" lvl="1" indent="-457200">
              <a:lnSpc>
                <a:spcPct val="150000"/>
              </a:lnSpc>
              <a:buFont typeface="+mj-lt"/>
              <a:buAutoNum type="arabicPeriod"/>
            </a:pPr>
            <a:r>
              <a:rPr lang="en-US" sz="3500" dirty="0"/>
              <a:t>Jesus was a real 1</a:t>
            </a:r>
            <a:r>
              <a:rPr lang="en-US" sz="3500" baseline="30000" dirty="0"/>
              <a:t>st</a:t>
            </a:r>
            <a:r>
              <a:rPr lang="en-US" sz="3500" dirty="0"/>
              <a:t> century man</a:t>
            </a:r>
          </a:p>
          <a:p>
            <a:pPr marL="914400" lvl="1" indent="-457200">
              <a:lnSpc>
                <a:spcPct val="150000"/>
              </a:lnSpc>
              <a:buFont typeface="+mj-lt"/>
              <a:buAutoNum type="arabicPeriod"/>
            </a:pPr>
            <a:r>
              <a:rPr lang="en-US" sz="3500" dirty="0"/>
              <a:t>Jesus was executed by crucifixion</a:t>
            </a:r>
          </a:p>
        </p:txBody>
      </p:sp>
    </p:spTree>
    <p:extLst>
      <p:ext uri="{BB962C8B-B14F-4D97-AF65-F5344CB8AC3E}">
        <p14:creationId xmlns:p14="http://schemas.microsoft.com/office/powerpoint/2010/main" val="3692780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B96B22-D954-491E-AE95-5FEB6BE3BAAF}"/>
              </a:ext>
            </a:extLst>
          </p:cNvPr>
          <p:cNvSpPr>
            <a:spLocks noGrp="1"/>
          </p:cNvSpPr>
          <p:nvPr>
            <p:ph type="title"/>
          </p:nvPr>
        </p:nvSpPr>
        <p:spPr>
          <a:xfrm>
            <a:off x="357809" y="-63343"/>
            <a:ext cx="8786191" cy="1325563"/>
          </a:xfrm>
        </p:spPr>
        <p:txBody>
          <a:bodyPr>
            <a:normAutofit/>
          </a:bodyPr>
          <a:lstStyle/>
          <a:p>
            <a:r>
              <a:rPr lang="en-US" dirty="0">
                <a:solidFill>
                  <a:srgbClr val="78492C"/>
                </a:solidFill>
              </a:rPr>
              <a:t>#1: JESUS DIED BY CRUCIFIXION</a:t>
            </a:r>
          </a:p>
        </p:txBody>
      </p:sp>
      <p:sp>
        <p:nvSpPr>
          <p:cNvPr id="3" name="TextBox 2">
            <a:extLst>
              <a:ext uri="{FF2B5EF4-FFF2-40B4-BE49-F238E27FC236}">
                <a16:creationId xmlns:a16="http://schemas.microsoft.com/office/drawing/2014/main" id="{09E4E348-FDA2-4A7B-9601-9965E7A68B51}"/>
              </a:ext>
            </a:extLst>
          </p:cNvPr>
          <p:cNvSpPr txBox="1"/>
          <p:nvPr/>
        </p:nvSpPr>
        <p:spPr>
          <a:xfrm>
            <a:off x="357809" y="1124124"/>
            <a:ext cx="8587783" cy="2301784"/>
          </a:xfrm>
          <a:prstGeom prst="rect">
            <a:avLst/>
          </a:prstGeom>
          <a:noFill/>
        </p:spPr>
        <p:txBody>
          <a:bodyPr wrap="square" rtlCol="0">
            <a:spAutoFit/>
          </a:bodyPr>
          <a:lstStyle/>
          <a:p>
            <a:r>
              <a:rPr lang="en-US" sz="4400" b="1" dirty="0"/>
              <a:t>Biblical &amp; Extrabiblical Sources </a:t>
            </a:r>
          </a:p>
          <a:p>
            <a:pPr marL="914400" lvl="1" indent="-457200">
              <a:lnSpc>
                <a:spcPct val="150000"/>
              </a:lnSpc>
              <a:buFont typeface="+mj-lt"/>
              <a:buAutoNum type="arabicPeriod"/>
            </a:pPr>
            <a:r>
              <a:rPr lang="en-US" sz="3500" dirty="0"/>
              <a:t>Jesus was a real 1</a:t>
            </a:r>
            <a:r>
              <a:rPr lang="en-US" sz="3500" baseline="30000" dirty="0"/>
              <a:t>st</a:t>
            </a:r>
            <a:r>
              <a:rPr lang="en-US" sz="3500" dirty="0"/>
              <a:t> century man</a:t>
            </a:r>
          </a:p>
          <a:p>
            <a:pPr marL="914400" lvl="1" indent="-457200">
              <a:lnSpc>
                <a:spcPct val="150000"/>
              </a:lnSpc>
              <a:buFont typeface="+mj-lt"/>
              <a:buAutoNum type="arabicPeriod"/>
            </a:pPr>
            <a:r>
              <a:rPr lang="en-US" sz="3500" dirty="0"/>
              <a:t>Jesus was executed by crucifixion</a:t>
            </a:r>
          </a:p>
        </p:txBody>
      </p:sp>
      <p:sp>
        <p:nvSpPr>
          <p:cNvPr id="4" name="Rounded Rectangle 5">
            <a:extLst>
              <a:ext uri="{FF2B5EF4-FFF2-40B4-BE49-F238E27FC236}">
                <a16:creationId xmlns:a16="http://schemas.microsoft.com/office/drawing/2014/main" id="{56AE8FAF-4955-4BC0-AA8A-5F627CF3D508}"/>
              </a:ext>
            </a:extLst>
          </p:cNvPr>
          <p:cNvSpPr/>
          <p:nvPr/>
        </p:nvSpPr>
        <p:spPr>
          <a:xfrm>
            <a:off x="198783" y="4528851"/>
            <a:ext cx="8746434" cy="1790269"/>
          </a:xfrm>
          <a:prstGeom prst="roundRect">
            <a:avLst/>
          </a:prstGeom>
          <a:solidFill>
            <a:srgbClr val="78492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“That he was crucified is as sure as anything historical </a:t>
            </a:r>
            <a:br>
              <a:rPr lang="en-US" sz="2800" dirty="0"/>
            </a:br>
            <a:r>
              <a:rPr lang="en-US" sz="2800" dirty="0"/>
              <a:t>can ever be.” - </a:t>
            </a:r>
            <a:r>
              <a:rPr lang="en-US" sz="2400" dirty="0"/>
              <a:t>John Dominic </a:t>
            </a:r>
            <a:r>
              <a:rPr lang="en-US" sz="2400" dirty="0" err="1"/>
              <a:t>Crossan</a:t>
            </a:r>
            <a:r>
              <a:rPr lang="en-US" sz="2400" dirty="0"/>
              <a:t> </a:t>
            </a:r>
            <a:endParaRPr lang="en-US" sz="2400" b="1" i="1" dirty="0">
              <a:solidFill>
                <a:schemeClr val="bg1"/>
              </a:solidFill>
            </a:endParaRPr>
          </a:p>
        </p:txBody>
      </p:sp>
    </p:spTree>
    <p:extLst>
      <p:ext uri="{BB962C8B-B14F-4D97-AF65-F5344CB8AC3E}">
        <p14:creationId xmlns:p14="http://schemas.microsoft.com/office/powerpoint/2010/main" val="3479600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B96B22-D954-491E-AE95-5FEB6BE3BAAF}"/>
              </a:ext>
            </a:extLst>
          </p:cNvPr>
          <p:cNvSpPr>
            <a:spLocks noGrp="1"/>
          </p:cNvSpPr>
          <p:nvPr>
            <p:ph type="title"/>
          </p:nvPr>
        </p:nvSpPr>
        <p:spPr>
          <a:xfrm>
            <a:off x="357809" y="221329"/>
            <a:ext cx="8786191" cy="1325563"/>
          </a:xfrm>
        </p:spPr>
        <p:txBody>
          <a:bodyPr>
            <a:normAutofit/>
          </a:bodyPr>
          <a:lstStyle/>
          <a:p>
            <a:r>
              <a:rPr lang="en-US" dirty="0">
                <a:solidFill>
                  <a:srgbClr val="78492C"/>
                </a:solidFill>
              </a:rPr>
              <a:t>#2: DISCIPLES BELIEVED JESUS ROSE AND APPEARED TO THEM</a:t>
            </a:r>
          </a:p>
        </p:txBody>
      </p:sp>
    </p:spTree>
    <p:extLst>
      <p:ext uri="{BB962C8B-B14F-4D97-AF65-F5344CB8AC3E}">
        <p14:creationId xmlns:p14="http://schemas.microsoft.com/office/powerpoint/2010/main" val="89299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478B552-D962-4477-9E38-4645E81BCB4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71" y="0"/>
            <a:ext cx="9142857" cy="6857142"/>
          </a:xfrm>
          <a:prstGeom prst="rect">
            <a:avLst/>
          </a:prstGeom>
        </p:spPr>
      </p:pic>
    </p:spTree>
    <p:extLst>
      <p:ext uri="{BB962C8B-B14F-4D97-AF65-F5344CB8AC3E}">
        <p14:creationId xmlns:p14="http://schemas.microsoft.com/office/powerpoint/2010/main" val="25786402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B96B22-D954-491E-AE95-5FEB6BE3BAAF}"/>
              </a:ext>
            </a:extLst>
          </p:cNvPr>
          <p:cNvSpPr>
            <a:spLocks noGrp="1"/>
          </p:cNvSpPr>
          <p:nvPr>
            <p:ph type="title"/>
          </p:nvPr>
        </p:nvSpPr>
        <p:spPr>
          <a:xfrm>
            <a:off x="357809" y="221329"/>
            <a:ext cx="8786191" cy="1325563"/>
          </a:xfrm>
        </p:spPr>
        <p:txBody>
          <a:bodyPr>
            <a:normAutofit/>
          </a:bodyPr>
          <a:lstStyle/>
          <a:p>
            <a:r>
              <a:rPr lang="en-US" dirty="0">
                <a:solidFill>
                  <a:srgbClr val="78492C"/>
                </a:solidFill>
              </a:rPr>
              <a:t>#2: DISCIPLES BELIEVED JESUS ROSE AND APPEARED TO THEM</a:t>
            </a:r>
          </a:p>
        </p:txBody>
      </p:sp>
      <p:sp>
        <p:nvSpPr>
          <p:cNvPr id="3" name="TextBox 2">
            <a:extLst>
              <a:ext uri="{FF2B5EF4-FFF2-40B4-BE49-F238E27FC236}">
                <a16:creationId xmlns:a16="http://schemas.microsoft.com/office/drawing/2014/main" id="{09E4E348-FDA2-4A7B-9601-9965E7A68B51}"/>
              </a:ext>
            </a:extLst>
          </p:cNvPr>
          <p:cNvSpPr txBox="1"/>
          <p:nvPr/>
        </p:nvSpPr>
        <p:spPr>
          <a:xfrm>
            <a:off x="357809" y="1529568"/>
            <a:ext cx="8587783" cy="1446550"/>
          </a:xfrm>
          <a:prstGeom prst="rect">
            <a:avLst/>
          </a:prstGeom>
          <a:noFill/>
        </p:spPr>
        <p:txBody>
          <a:bodyPr wrap="square" rtlCol="0">
            <a:spAutoFit/>
          </a:bodyPr>
          <a:lstStyle/>
          <a:p>
            <a:pPr marL="742950" indent="-742950">
              <a:buFont typeface="+mj-lt"/>
              <a:buAutoNum type="arabicPeriod"/>
            </a:pPr>
            <a:r>
              <a:rPr lang="en-US" sz="4400" b="1" dirty="0"/>
              <a:t>Early Creedal Statements</a:t>
            </a:r>
          </a:p>
          <a:p>
            <a:pPr marL="741363" lvl="1"/>
            <a:endParaRPr lang="en-US" sz="4400" b="1" dirty="0"/>
          </a:p>
        </p:txBody>
      </p:sp>
    </p:spTree>
    <p:extLst>
      <p:ext uri="{BB962C8B-B14F-4D97-AF65-F5344CB8AC3E}">
        <p14:creationId xmlns:p14="http://schemas.microsoft.com/office/powerpoint/2010/main" val="35324296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B96B22-D954-491E-AE95-5FEB6BE3BAAF}"/>
              </a:ext>
            </a:extLst>
          </p:cNvPr>
          <p:cNvSpPr>
            <a:spLocks noGrp="1"/>
          </p:cNvSpPr>
          <p:nvPr>
            <p:ph type="title"/>
          </p:nvPr>
        </p:nvSpPr>
        <p:spPr>
          <a:xfrm>
            <a:off x="357809" y="221329"/>
            <a:ext cx="8786191" cy="1325563"/>
          </a:xfrm>
        </p:spPr>
        <p:txBody>
          <a:bodyPr>
            <a:normAutofit/>
          </a:bodyPr>
          <a:lstStyle/>
          <a:p>
            <a:r>
              <a:rPr lang="en-US" dirty="0">
                <a:solidFill>
                  <a:srgbClr val="78492C"/>
                </a:solidFill>
              </a:rPr>
              <a:t>#2: DISCIPLES BELIEVED JESUS ROSE AND APPEARED TO THEM</a:t>
            </a:r>
          </a:p>
        </p:txBody>
      </p:sp>
      <p:sp>
        <p:nvSpPr>
          <p:cNvPr id="3" name="TextBox 2">
            <a:extLst>
              <a:ext uri="{FF2B5EF4-FFF2-40B4-BE49-F238E27FC236}">
                <a16:creationId xmlns:a16="http://schemas.microsoft.com/office/drawing/2014/main" id="{09E4E348-FDA2-4A7B-9601-9965E7A68B51}"/>
              </a:ext>
            </a:extLst>
          </p:cNvPr>
          <p:cNvSpPr txBox="1"/>
          <p:nvPr/>
        </p:nvSpPr>
        <p:spPr>
          <a:xfrm>
            <a:off x="357809" y="1529568"/>
            <a:ext cx="8587783" cy="4939814"/>
          </a:xfrm>
          <a:prstGeom prst="rect">
            <a:avLst/>
          </a:prstGeom>
          <a:noFill/>
        </p:spPr>
        <p:txBody>
          <a:bodyPr wrap="square" rtlCol="0">
            <a:spAutoFit/>
          </a:bodyPr>
          <a:lstStyle/>
          <a:p>
            <a:pPr marL="742950" indent="-742950">
              <a:buFont typeface="+mj-lt"/>
              <a:buAutoNum type="arabicPeriod"/>
            </a:pPr>
            <a:r>
              <a:rPr lang="en-US" sz="4400" b="1" dirty="0"/>
              <a:t>Early Creedal Statements</a:t>
            </a:r>
          </a:p>
          <a:p>
            <a:pPr marL="741363" lvl="1"/>
            <a:r>
              <a:rPr lang="en-US" sz="3500" u="sng" dirty="0"/>
              <a:t>1 Corinthians 15:3-5</a:t>
            </a:r>
            <a:r>
              <a:rPr lang="en-US" sz="3500" u="sng" baseline="30000" dirty="0"/>
              <a:t> (ESV)</a:t>
            </a:r>
          </a:p>
          <a:p>
            <a:pPr marL="741363" lvl="1"/>
            <a:r>
              <a:rPr lang="en-US" sz="2400" baseline="30000" dirty="0"/>
              <a:t>3 </a:t>
            </a:r>
            <a:r>
              <a:rPr lang="en-US" sz="2400" dirty="0"/>
              <a:t>For I delivered to you as of first importance what I also received: </a:t>
            </a:r>
          </a:p>
          <a:p>
            <a:pPr marL="1198563" lvl="2"/>
            <a:r>
              <a:rPr lang="en-US" sz="2400" b="1" dirty="0"/>
              <a:t>that Christ died for our sins </a:t>
            </a:r>
            <a:br>
              <a:rPr lang="en-US" sz="2400" b="1" dirty="0"/>
            </a:br>
            <a:r>
              <a:rPr lang="en-US" sz="2400" b="1" dirty="0"/>
              <a:t>     in accordance with the Scriptures, </a:t>
            </a:r>
            <a:br>
              <a:rPr lang="en-US" sz="2400" b="1" dirty="0"/>
            </a:br>
            <a:r>
              <a:rPr lang="en-US" sz="2400" b="1" baseline="30000" dirty="0"/>
              <a:t>4 </a:t>
            </a:r>
            <a:r>
              <a:rPr lang="en-US" sz="2400" b="1" dirty="0"/>
              <a:t>that he was buried, </a:t>
            </a:r>
            <a:br>
              <a:rPr lang="en-US" sz="2400" b="1" dirty="0"/>
            </a:br>
            <a:r>
              <a:rPr lang="en-US" sz="2400" b="1" dirty="0"/>
              <a:t>that he was raised on the third day </a:t>
            </a:r>
            <a:br>
              <a:rPr lang="en-US" sz="2400" b="1" dirty="0"/>
            </a:br>
            <a:r>
              <a:rPr lang="en-US" sz="2400" b="1" dirty="0"/>
              <a:t>     in accordance with the Scriptures, </a:t>
            </a:r>
            <a:br>
              <a:rPr lang="en-US" sz="2400" b="1" dirty="0"/>
            </a:br>
            <a:r>
              <a:rPr lang="en-US" sz="2400" b="1" baseline="30000" dirty="0"/>
              <a:t>5 </a:t>
            </a:r>
            <a:r>
              <a:rPr lang="en-US" sz="2400" b="1" dirty="0"/>
              <a:t>and that he appeared to Cephas, then to the twelve.</a:t>
            </a:r>
            <a:endParaRPr lang="en-US" sz="2400" dirty="0"/>
          </a:p>
          <a:p>
            <a:pPr marL="1544638" lvl="1" indent="-803275">
              <a:buFont typeface="+mj-lt"/>
              <a:buAutoNum type="alphaUcPeriod"/>
            </a:pPr>
            <a:endParaRPr lang="en-US" sz="4400" b="1" dirty="0"/>
          </a:p>
        </p:txBody>
      </p:sp>
    </p:spTree>
    <p:extLst>
      <p:ext uri="{BB962C8B-B14F-4D97-AF65-F5344CB8AC3E}">
        <p14:creationId xmlns:p14="http://schemas.microsoft.com/office/powerpoint/2010/main" val="2522034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B96B22-D954-491E-AE95-5FEB6BE3BAAF}"/>
              </a:ext>
            </a:extLst>
          </p:cNvPr>
          <p:cNvSpPr>
            <a:spLocks noGrp="1"/>
          </p:cNvSpPr>
          <p:nvPr>
            <p:ph type="title"/>
          </p:nvPr>
        </p:nvSpPr>
        <p:spPr>
          <a:xfrm>
            <a:off x="357809" y="221329"/>
            <a:ext cx="8786191" cy="1325563"/>
          </a:xfrm>
        </p:spPr>
        <p:txBody>
          <a:bodyPr>
            <a:normAutofit/>
          </a:bodyPr>
          <a:lstStyle/>
          <a:p>
            <a:r>
              <a:rPr lang="en-US" dirty="0">
                <a:solidFill>
                  <a:srgbClr val="78492C"/>
                </a:solidFill>
              </a:rPr>
              <a:t>#2: DISCIPLES BELIEVED JESUS ROSE AND APPEARED TO THEM</a:t>
            </a:r>
          </a:p>
        </p:txBody>
      </p:sp>
      <p:sp>
        <p:nvSpPr>
          <p:cNvPr id="3" name="TextBox 2">
            <a:extLst>
              <a:ext uri="{FF2B5EF4-FFF2-40B4-BE49-F238E27FC236}">
                <a16:creationId xmlns:a16="http://schemas.microsoft.com/office/drawing/2014/main" id="{09E4E348-FDA2-4A7B-9601-9965E7A68B51}"/>
              </a:ext>
            </a:extLst>
          </p:cNvPr>
          <p:cNvSpPr txBox="1"/>
          <p:nvPr/>
        </p:nvSpPr>
        <p:spPr>
          <a:xfrm>
            <a:off x="357809" y="1529568"/>
            <a:ext cx="8587783" cy="4939814"/>
          </a:xfrm>
          <a:prstGeom prst="rect">
            <a:avLst/>
          </a:prstGeom>
          <a:noFill/>
        </p:spPr>
        <p:txBody>
          <a:bodyPr wrap="square" rtlCol="0">
            <a:spAutoFit/>
          </a:bodyPr>
          <a:lstStyle/>
          <a:p>
            <a:pPr marL="742950" indent="-742950">
              <a:buFont typeface="+mj-lt"/>
              <a:buAutoNum type="arabicPeriod"/>
            </a:pPr>
            <a:r>
              <a:rPr lang="en-US" sz="4400" b="1" dirty="0"/>
              <a:t>Early Creedal Statements</a:t>
            </a:r>
          </a:p>
          <a:p>
            <a:pPr marL="741363" lvl="1"/>
            <a:r>
              <a:rPr lang="en-US" sz="3500" u="sng" dirty="0"/>
              <a:t>1 Corinthians 15:3-5</a:t>
            </a:r>
            <a:r>
              <a:rPr lang="en-US" sz="3500" u="sng" baseline="30000" dirty="0"/>
              <a:t> (ESV)</a:t>
            </a:r>
          </a:p>
          <a:p>
            <a:pPr marL="741363" lvl="1"/>
            <a:r>
              <a:rPr lang="en-US" sz="2400" baseline="30000" dirty="0"/>
              <a:t>3 </a:t>
            </a:r>
            <a:r>
              <a:rPr lang="en-US" sz="2400" dirty="0"/>
              <a:t>For I delivered to you as of first importance what I also received: </a:t>
            </a:r>
          </a:p>
          <a:p>
            <a:pPr marL="1198563" lvl="2"/>
            <a:r>
              <a:rPr lang="en-US" sz="2400" b="1" dirty="0"/>
              <a:t>that Christ died for our sins </a:t>
            </a:r>
            <a:br>
              <a:rPr lang="en-US" sz="2400" b="1" dirty="0"/>
            </a:br>
            <a:r>
              <a:rPr lang="en-US" sz="2400" b="1" dirty="0"/>
              <a:t>     in accordance with the Scriptures, </a:t>
            </a:r>
            <a:br>
              <a:rPr lang="en-US" sz="2400" b="1" dirty="0"/>
            </a:br>
            <a:r>
              <a:rPr lang="en-US" sz="2400" b="1" baseline="30000" dirty="0"/>
              <a:t>4 </a:t>
            </a:r>
            <a:r>
              <a:rPr lang="en-US" sz="2400" b="1" dirty="0"/>
              <a:t>that he was buried, </a:t>
            </a:r>
            <a:br>
              <a:rPr lang="en-US" sz="2400" b="1" dirty="0"/>
            </a:br>
            <a:r>
              <a:rPr lang="en-US" sz="2400" b="1" dirty="0"/>
              <a:t>that he was raised on the third day </a:t>
            </a:r>
            <a:br>
              <a:rPr lang="en-US" sz="2400" b="1" dirty="0"/>
            </a:br>
            <a:r>
              <a:rPr lang="en-US" sz="2400" b="1" dirty="0"/>
              <a:t>     in accordance with the Scriptures, </a:t>
            </a:r>
            <a:br>
              <a:rPr lang="en-US" sz="2400" b="1" dirty="0"/>
            </a:br>
            <a:r>
              <a:rPr lang="en-US" sz="2400" b="1" baseline="30000" dirty="0"/>
              <a:t>5 </a:t>
            </a:r>
            <a:r>
              <a:rPr lang="en-US" sz="2400" b="1" dirty="0"/>
              <a:t>and that he appeared to Cephas, then to the twelve.</a:t>
            </a:r>
            <a:endParaRPr lang="en-US" sz="2400" dirty="0"/>
          </a:p>
          <a:p>
            <a:pPr marL="1544638" lvl="1" indent="-803275">
              <a:buFont typeface="+mj-lt"/>
              <a:buAutoNum type="alphaUcPeriod"/>
            </a:pPr>
            <a:endParaRPr lang="en-US" sz="4400" b="1" dirty="0"/>
          </a:p>
        </p:txBody>
      </p:sp>
      <p:sp>
        <p:nvSpPr>
          <p:cNvPr id="4" name="Rounded Rectangle 5">
            <a:extLst>
              <a:ext uri="{FF2B5EF4-FFF2-40B4-BE49-F238E27FC236}">
                <a16:creationId xmlns:a16="http://schemas.microsoft.com/office/drawing/2014/main" id="{40CFD32D-F63F-4927-9688-1E78FFD571E0}"/>
              </a:ext>
            </a:extLst>
          </p:cNvPr>
          <p:cNvSpPr/>
          <p:nvPr/>
        </p:nvSpPr>
        <p:spPr>
          <a:xfrm>
            <a:off x="199158" y="5745192"/>
            <a:ext cx="8746434" cy="1026544"/>
          </a:xfrm>
          <a:prstGeom prst="roundRect">
            <a:avLst/>
          </a:prstGeom>
          <a:solidFill>
            <a:srgbClr val="78492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2100" dirty="0"/>
              <a:t>“Even radical scholars like Gerd </a:t>
            </a:r>
            <a:r>
              <a:rPr lang="en-US" sz="2100" dirty="0" err="1"/>
              <a:t>Lüdemann</a:t>
            </a:r>
            <a:r>
              <a:rPr lang="en-US" sz="2100" dirty="0"/>
              <a:t> think that ‘the elements in the tradition are to be dated to the first two years after the crucifixion… no later than three years after the death of Jesus.’”  - Gary Habermas</a:t>
            </a:r>
            <a:endParaRPr lang="en-US" sz="2100" b="1" i="1" dirty="0">
              <a:solidFill>
                <a:schemeClr val="bg1"/>
              </a:solidFill>
            </a:endParaRPr>
          </a:p>
        </p:txBody>
      </p:sp>
    </p:spTree>
    <p:extLst>
      <p:ext uri="{BB962C8B-B14F-4D97-AF65-F5344CB8AC3E}">
        <p14:creationId xmlns:p14="http://schemas.microsoft.com/office/powerpoint/2010/main" val="19740316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B96B22-D954-491E-AE95-5FEB6BE3BAAF}"/>
              </a:ext>
            </a:extLst>
          </p:cNvPr>
          <p:cNvSpPr>
            <a:spLocks noGrp="1"/>
          </p:cNvSpPr>
          <p:nvPr>
            <p:ph type="title"/>
          </p:nvPr>
        </p:nvSpPr>
        <p:spPr>
          <a:xfrm>
            <a:off x="357809" y="221329"/>
            <a:ext cx="8786191" cy="1325563"/>
          </a:xfrm>
        </p:spPr>
        <p:txBody>
          <a:bodyPr>
            <a:normAutofit/>
          </a:bodyPr>
          <a:lstStyle/>
          <a:p>
            <a:r>
              <a:rPr lang="en-US" dirty="0">
                <a:solidFill>
                  <a:srgbClr val="78492C"/>
                </a:solidFill>
              </a:rPr>
              <a:t>#2: DISCIPLES BELIEVED JESUS ROSE AND APPEARED TO THEM</a:t>
            </a:r>
          </a:p>
        </p:txBody>
      </p:sp>
      <p:sp>
        <p:nvSpPr>
          <p:cNvPr id="3" name="TextBox 2">
            <a:extLst>
              <a:ext uri="{FF2B5EF4-FFF2-40B4-BE49-F238E27FC236}">
                <a16:creationId xmlns:a16="http://schemas.microsoft.com/office/drawing/2014/main" id="{09E4E348-FDA2-4A7B-9601-9965E7A68B51}"/>
              </a:ext>
            </a:extLst>
          </p:cNvPr>
          <p:cNvSpPr txBox="1"/>
          <p:nvPr/>
        </p:nvSpPr>
        <p:spPr>
          <a:xfrm>
            <a:off x="357809" y="1529568"/>
            <a:ext cx="8587783" cy="1446550"/>
          </a:xfrm>
          <a:prstGeom prst="rect">
            <a:avLst/>
          </a:prstGeom>
          <a:noFill/>
        </p:spPr>
        <p:txBody>
          <a:bodyPr wrap="square" rtlCol="0">
            <a:spAutoFit/>
          </a:bodyPr>
          <a:lstStyle/>
          <a:p>
            <a:pPr marL="742950" indent="-742950">
              <a:buFont typeface="+mj-lt"/>
              <a:buAutoNum type="arabicPeriod"/>
            </a:pPr>
            <a:r>
              <a:rPr lang="en-US" sz="4400" b="1" dirty="0"/>
              <a:t>Early Creedal Statements</a:t>
            </a:r>
          </a:p>
          <a:p>
            <a:pPr marL="742950" indent="-742950">
              <a:buFont typeface="+mj-lt"/>
              <a:buAutoNum type="arabicPeriod"/>
            </a:pPr>
            <a:r>
              <a:rPr lang="en-US" sz="4400" b="1" dirty="0"/>
              <a:t>The Gospel Accounts</a:t>
            </a:r>
          </a:p>
        </p:txBody>
      </p:sp>
    </p:spTree>
    <p:extLst>
      <p:ext uri="{BB962C8B-B14F-4D97-AF65-F5344CB8AC3E}">
        <p14:creationId xmlns:p14="http://schemas.microsoft.com/office/powerpoint/2010/main" val="1941110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B96B22-D954-491E-AE95-5FEB6BE3BAAF}"/>
              </a:ext>
            </a:extLst>
          </p:cNvPr>
          <p:cNvSpPr>
            <a:spLocks noGrp="1"/>
          </p:cNvSpPr>
          <p:nvPr>
            <p:ph type="title"/>
          </p:nvPr>
        </p:nvSpPr>
        <p:spPr>
          <a:xfrm>
            <a:off x="357809" y="221329"/>
            <a:ext cx="8786191" cy="1325563"/>
          </a:xfrm>
        </p:spPr>
        <p:txBody>
          <a:bodyPr>
            <a:normAutofit/>
          </a:bodyPr>
          <a:lstStyle/>
          <a:p>
            <a:r>
              <a:rPr lang="en-US" dirty="0">
                <a:solidFill>
                  <a:srgbClr val="78492C"/>
                </a:solidFill>
              </a:rPr>
              <a:t>#2: DISCIPLES BELIEVED JESUS ROSE AND APPEARED TO THEM</a:t>
            </a:r>
          </a:p>
        </p:txBody>
      </p:sp>
      <p:sp>
        <p:nvSpPr>
          <p:cNvPr id="3" name="TextBox 2">
            <a:extLst>
              <a:ext uri="{FF2B5EF4-FFF2-40B4-BE49-F238E27FC236}">
                <a16:creationId xmlns:a16="http://schemas.microsoft.com/office/drawing/2014/main" id="{09E4E348-FDA2-4A7B-9601-9965E7A68B51}"/>
              </a:ext>
            </a:extLst>
          </p:cNvPr>
          <p:cNvSpPr txBox="1"/>
          <p:nvPr/>
        </p:nvSpPr>
        <p:spPr>
          <a:xfrm>
            <a:off x="357809" y="1529568"/>
            <a:ext cx="8587783" cy="2123658"/>
          </a:xfrm>
          <a:prstGeom prst="rect">
            <a:avLst/>
          </a:prstGeom>
          <a:noFill/>
        </p:spPr>
        <p:txBody>
          <a:bodyPr wrap="square" rtlCol="0">
            <a:spAutoFit/>
          </a:bodyPr>
          <a:lstStyle/>
          <a:p>
            <a:pPr marL="742950" indent="-742950">
              <a:buFont typeface="+mj-lt"/>
              <a:buAutoNum type="arabicPeriod"/>
            </a:pPr>
            <a:r>
              <a:rPr lang="en-US" sz="4400" b="1" dirty="0"/>
              <a:t>Early Creedal Statements</a:t>
            </a:r>
          </a:p>
          <a:p>
            <a:pPr marL="742950" indent="-742950">
              <a:buFont typeface="+mj-lt"/>
              <a:buAutoNum type="arabicPeriod"/>
            </a:pPr>
            <a:r>
              <a:rPr lang="en-US" sz="4400" b="1" dirty="0"/>
              <a:t>The Gospel Accounts</a:t>
            </a:r>
          </a:p>
          <a:p>
            <a:pPr marL="742950" indent="-742950">
              <a:buFont typeface="+mj-lt"/>
              <a:buAutoNum type="arabicPeriod"/>
            </a:pPr>
            <a:r>
              <a:rPr lang="en-US" sz="4400" b="1" dirty="0"/>
              <a:t>Early Church Fathers’ Writings</a:t>
            </a:r>
          </a:p>
        </p:txBody>
      </p:sp>
    </p:spTree>
    <p:extLst>
      <p:ext uri="{BB962C8B-B14F-4D97-AF65-F5344CB8AC3E}">
        <p14:creationId xmlns:p14="http://schemas.microsoft.com/office/powerpoint/2010/main" val="20206463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B96B22-D954-491E-AE95-5FEB6BE3BAAF}"/>
              </a:ext>
            </a:extLst>
          </p:cNvPr>
          <p:cNvSpPr>
            <a:spLocks noGrp="1"/>
          </p:cNvSpPr>
          <p:nvPr>
            <p:ph type="title"/>
          </p:nvPr>
        </p:nvSpPr>
        <p:spPr>
          <a:xfrm>
            <a:off x="357809" y="221329"/>
            <a:ext cx="8786191" cy="1325563"/>
          </a:xfrm>
        </p:spPr>
        <p:txBody>
          <a:bodyPr>
            <a:normAutofit/>
          </a:bodyPr>
          <a:lstStyle/>
          <a:p>
            <a:r>
              <a:rPr lang="en-US" dirty="0">
                <a:solidFill>
                  <a:srgbClr val="78492C"/>
                </a:solidFill>
              </a:rPr>
              <a:t>#2: DISCIPLES BELIEVED JESUS ROSE AND APPEARED TO THEM</a:t>
            </a:r>
          </a:p>
        </p:txBody>
      </p:sp>
      <p:sp>
        <p:nvSpPr>
          <p:cNvPr id="3" name="TextBox 2">
            <a:extLst>
              <a:ext uri="{FF2B5EF4-FFF2-40B4-BE49-F238E27FC236}">
                <a16:creationId xmlns:a16="http://schemas.microsoft.com/office/drawing/2014/main" id="{09E4E348-FDA2-4A7B-9601-9965E7A68B51}"/>
              </a:ext>
            </a:extLst>
          </p:cNvPr>
          <p:cNvSpPr txBox="1"/>
          <p:nvPr/>
        </p:nvSpPr>
        <p:spPr>
          <a:xfrm>
            <a:off x="357809" y="1529568"/>
            <a:ext cx="8587783" cy="4278094"/>
          </a:xfrm>
          <a:prstGeom prst="rect">
            <a:avLst/>
          </a:prstGeom>
          <a:noFill/>
        </p:spPr>
        <p:txBody>
          <a:bodyPr wrap="square" rtlCol="0">
            <a:spAutoFit/>
          </a:bodyPr>
          <a:lstStyle/>
          <a:p>
            <a:pPr marL="742950" indent="-742950">
              <a:buFont typeface="+mj-lt"/>
              <a:buAutoNum type="arabicPeriod"/>
            </a:pPr>
            <a:r>
              <a:rPr lang="en-US" sz="4400" b="1" dirty="0"/>
              <a:t>Early Creedal Statements</a:t>
            </a:r>
          </a:p>
          <a:p>
            <a:pPr marL="742950" indent="-742950">
              <a:buFont typeface="+mj-lt"/>
              <a:buAutoNum type="arabicPeriod"/>
            </a:pPr>
            <a:r>
              <a:rPr lang="en-US" sz="4400" b="1" dirty="0"/>
              <a:t>The Gospel Accounts</a:t>
            </a:r>
          </a:p>
          <a:p>
            <a:pPr marL="742950" indent="-742950">
              <a:buFont typeface="+mj-lt"/>
              <a:buAutoNum type="arabicPeriod"/>
            </a:pPr>
            <a:r>
              <a:rPr lang="en-US" sz="4400" b="1" dirty="0"/>
              <a:t>Early Church Fathers’ Writings</a:t>
            </a:r>
          </a:p>
          <a:p>
            <a:pPr marL="1087438" indent="-285750">
              <a:buFont typeface="Arial" panose="020B0604020202020204" pitchFamily="34" charset="0"/>
              <a:buChar char="•"/>
            </a:pPr>
            <a:r>
              <a:rPr lang="en-US" sz="3500" dirty="0"/>
              <a:t>Clement of Rome</a:t>
            </a:r>
          </a:p>
          <a:p>
            <a:pPr marL="1087438" indent="-285750">
              <a:buFont typeface="Arial" panose="020B0604020202020204" pitchFamily="34" charset="0"/>
              <a:buChar char="•"/>
            </a:pPr>
            <a:r>
              <a:rPr lang="en-US" sz="3500" dirty="0"/>
              <a:t>Polycarp</a:t>
            </a:r>
          </a:p>
          <a:p>
            <a:pPr marL="1087438" indent="-285750">
              <a:buFont typeface="Arial" panose="020B0604020202020204" pitchFamily="34" charset="0"/>
              <a:buChar char="•"/>
            </a:pPr>
            <a:endParaRPr lang="en-US" sz="3500" b="1" dirty="0"/>
          </a:p>
          <a:p>
            <a:pPr marL="1087438" indent="-285750">
              <a:buFont typeface="Arial" panose="020B0604020202020204" pitchFamily="34" charset="0"/>
              <a:buChar char="•"/>
            </a:pPr>
            <a:endParaRPr lang="en-US" sz="3500" b="1" dirty="0"/>
          </a:p>
        </p:txBody>
      </p:sp>
    </p:spTree>
    <p:extLst>
      <p:ext uri="{BB962C8B-B14F-4D97-AF65-F5344CB8AC3E}">
        <p14:creationId xmlns:p14="http://schemas.microsoft.com/office/powerpoint/2010/main" val="6940007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B96B22-D954-491E-AE95-5FEB6BE3BAAF}"/>
              </a:ext>
            </a:extLst>
          </p:cNvPr>
          <p:cNvSpPr>
            <a:spLocks noGrp="1"/>
          </p:cNvSpPr>
          <p:nvPr>
            <p:ph type="title"/>
          </p:nvPr>
        </p:nvSpPr>
        <p:spPr>
          <a:xfrm>
            <a:off x="357809" y="221329"/>
            <a:ext cx="8786191" cy="1325563"/>
          </a:xfrm>
        </p:spPr>
        <p:txBody>
          <a:bodyPr>
            <a:normAutofit/>
          </a:bodyPr>
          <a:lstStyle/>
          <a:p>
            <a:r>
              <a:rPr lang="en-US" dirty="0">
                <a:solidFill>
                  <a:srgbClr val="78492C"/>
                </a:solidFill>
              </a:rPr>
              <a:t>#2: DISCIPLES BELIEVED JESUS ROSE AND APPEARED TO THEM</a:t>
            </a:r>
          </a:p>
        </p:txBody>
      </p:sp>
      <p:sp>
        <p:nvSpPr>
          <p:cNvPr id="3" name="TextBox 2">
            <a:extLst>
              <a:ext uri="{FF2B5EF4-FFF2-40B4-BE49-F238E27FC236}">
                <a16:creationId xmlns:a16="http://schemas.microsoft.com/office/drawing/2014/main" id="{09E4E348-FDA2-4A7B-9601-9965E7A68B51}"/>
              </a:ext>
            </a:extLst>
          </p:cNvPr>
          <p:cNvSpPr txBox="1"/>
          <p:nvPr/>
        </p:nvSpPr>
        <p:spPr>
          <a:xfrm>
            <a:off x="357809" y="1529568"/>
            <a:ext cx="8587783" cy="3477875"/>
          </a:xfrm>
          <a:prstGeom prst="rect">
            <a:avLst/>
          </a:prstGeom>
          <a:noFill/>
        </p:spPr>
        <p:txBody>
          <a:bodyPr wrap="square" rtlCol="0">
            <a:spAutoFit/>
          </a:bodyPr>
          <a:lstStyle/>
          <a:p>
            <a:pPr marL="742950" indent="-742950">
              <a:buFont typeface="+mj-lt"/>
              <a:buAutoNum type="arabicPeriod"/>
            </a:pPr>
            <a:r>
              <a:rPr lang="en-US" sz="4400" b="1" dirty="0"/>
              <a:t>Early Creedal Statements</a:t>
            </a:r>
          </a:p>
          <a:p>
            <a:pPr marL="742950" indent="-742950">
              <a:buFont typeface="+mj-lt"/>
              <a:buAutoNum type="arabicPeriod"/>
            </a:pPr>
            <a:r>
              <a:rPr lang="en-US" sz="4400" b="1" dirty="0"/>
              <a:t>The Gospel Accounts</a:t>
            </a:r>
          </a:p>
          <a:p>
            <a:pPr marL="742950" indent="-742950">
              <a:buFont typeface="+mj-lt"/>
              <a:buAutoNum type="arabicPeriod"/>
            </a:pPr>
            <a:r>
              <a:rPr lang="en-US" sz="4400" b="1" dirty="0"/>
              <a:t>Early Church Fathers’ Writings</a:t>
            </a:r>
          </a:p>
          <a:p>
            <a:pPr marL="742950" indent="-742950">
              <a:buFont typeface="+mj-lt"/>
              <a:buAutoNum type="arabicPeriod"/>
            </a:pPr>
            <a:r>
              <a:rPr lang="en-US" sz="4400" b="1" dirty="0"/>
              <a:t>Disciples’ Willingness to Suffer and Die for their Claim</a:t>
            </a:r>
          </a:p>
        </p:txBody>
      </p:sp>
    </p:spTree>
    <p:extLst>
      <p:ext uri="{BB962C8B-B14F-4D97-AF65-F5344CB8AC3E}">
        <p14:creationId xmlns:p14="http://schemas.microsoft.com/office/powerpoint/2010/main" val="10715597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B96B22-D954-491E-AE95-5FEB6BE3BAAF}"/>
              </a:ext>
            </a:extLst>
          </p:cNvPr>
          <p:cNvSpPr>
            <a:spLocks noGrp="1"/>
          </p:cNvSpPr>
          <p:nvPr>
            <p:ph type="title"/>
          </p:nvPr>
        </p:nvSpPr>
        <p:spPr>
          <a:xfrm>
            <a:off x="357809" y="221329"/>
            <a:ext cx="8786191" cy="1325563"/>
          </a:xfrm>
        </p:spPr>
        <p:txBody>
          <a:bodyPr>
            <a:normAutofit/>
          </a:bodyPr>
          <a:lstStyle/>
          <a:p>
            <a:r>
              <a:rPr lang="en-US" dirty="0">
                <a:solidFill>
                  <a:srgbClr val="78492C"/>
                </a:solidFill>
              </a:rPr>
              <a:t>#2: DISCIPLES BELIEVED JESUS ROSE AND APPEARED TO THEM</a:t>
            </a:r>
          </a:p>
        </p:txBody>
      </p:sp>
      <p:sp>
        <p:nvSpPr>
          <p:cNvPr id="3" name="TextBox 2">
            <a:extLst>
              <a:ext uri="{FF2B5EF4-FFF2-40B4-BE49-F238E27FC236}">
                <a16:creationId xmlns:a16="http://schemas.microsoft.com/office/drawing/2014/main" id="{09E4E348-FDA2-4A7B-9601-9965E7A68B51}"/>
              </a:ext>
            </a:extLst>
          </p:cNvPr>
          <p:cNvSpPr txBox="1"/>
          <p:nvPr/>
        </p:nvSpPr>
        <p:spPr>
          <a:xfrm>
            <a:off x="357809" y="1529568"/>
            <a:ext cx="8587783" cy="4632037"/>
          </a:xfrm>
          <a:prstGeom prst="rect">
            <a:avLst/>
          </a:prstGeom>
          <a:noFill/>
        </p:spPr>
        <p:txBody>
          <a:bodyPr wrap="square" rtlCol="0">
            <a:spAutoFit/>
          </a:bodyPr>
          <a:lstStyle/>
          <a:p>
            <a:pPr marL="742950" indent="-742950">
              <a:buFont typeface="+mj-lt"/>
              <a:buAutoNum type="arabicPeriod"/>
            </a:pPr>
            <a:r>
              <a:rPr lang="en-US" sz="4400" b="1" dirty="0"/>
              <a:t>Early Creedal Statements</a:t>
            </a:r>
          </a:p>
          <a:p>
            <a:pPr marL="742950" indent="-742950">
              <a:buFont typeface="+mj-lt"/>
              <a:buAutoNum type="arabicPeriod"/>
            </a:pPr>
            <a:r>
              <a:rPr lang="en-US" sz="4400" b="1" dirty="0"/>
              <a:t>The Gospel Accounts</a:t>
            </a:r>
          </a:p>
          <a:p>
            <a:pPr marL="742950" indent="-742950">
              <a:buFont typeface="+mj-lt"/>
              <a:buAutoNum type="arabicPeriod"/>
            </a:pPr>
            <a:r>
              <a:rPr lang="en-US" sz="4400" b="1" dirty="0"/>
              <a:t>Early Church Fathers’ Writings</a:t>
            </a:r>
          </a:p>
          <a:p>
            <a:pPr marL="742950" indent="-742950">
              <a:buFont typeface="+mj-lt"/>
              <a:buAutoNum type="arabicPeriod"/>
            </a:pPr>
            <a:r>
              <a:rPr lang="en-US" sz="4400" b="1" dirty="0"/>
              <a:t>Disciples’ Willingness to Suffer and Die for their Claim</a:t>
            </a:r>
          </a:p>
          <a:p>
            <a:pPr marL="1200150" lvl="1" indent="-458788">
              <a:buFont typeface="Arial" panose="020B0604020202020204" pitchFamily="34" charset="0"/>
              <a:buChar char="•"/>
            </a:pPr>
            <a:r>
              <a:rPr lang="en-US" sz="2500" dirty="0"/>
              <a:t>Stephen &amp; James the brother of John [Acts]</a:t>
            </a:r>
          </a:p>
          <a:p>
            <a:pPr marL="1200150" lvl="1" indent="-458788">
              <a:buFont typeface="Arial" panose="020B0604020202020204" pitchFamily="34" charset="0"/>
              <a:buChar char="•"/>
            </a:pPr>
            <a:r>
              <a:rPr lang="en-US" sz="2500" dirty="0"/>
              <a:t>Peter &amp; Paul [Clement of Rome, Tertullian, Origin]</a:t>
            </a:r>
          </a:p>
          <a:p>
            <a:pPr marL="1200150" lvl="1" indent="-458788">
              <a:buFont typeface="Arial" panose="020B0604020202020204" pitchFamily="34" charset="0"/>
              <a:buChar char="•"/>
            </a:pPr>
            <a:r>
              <a:rPr lang="en-US" sz="2500" dirty="0"/>
              <a:t>James, brother of Jesus [Eusebius]</a:t>
            </a:r>
          </a:p>
        </p:txBody>
      </p:sp>
    </p:spTree>
    <p:extLst>
      <p:ext uri="{BB962C8B-B14F-4D97-AF65-F5344CB8AC3E}">
        <p14:creationId xmlns:p14="http://schemas.microsoft.com/office/powerpoint/2010/main" val="25126906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B96B22-D954-491E-AE95-5FEB6BE3BAAF}"/>
              </a:ext>
            </a:extLst>
          </p:cNvPr>
          <p:cNvSpPr>
            <a:spLocks noGrp="1"/>
          </p:cNvSpPr>
          <p:nvPr>
            <p:ph type="title"/>
          </p:nvPr>
        </p:nvSpPr>
        <p:spPr>
          <a:xfrm>
            <a:off x="357809" y="221329"/>
            <a:ext cx="8786191" cy="1325563"/>
          </a:xfrm>
        </p:spPr>
        <p:txBody>
          <a:bodyPr>
            <a:normAutofit/>
          </a:bodyPr>
          <a:lstStyle/>
          <a:p>
            <a:r>
              <a:rPr lang="en-US" dirty="0">
                <a:solidFill>
                  <a:srgbClr val="78492C"/>
                </a:solidFill>
              </a:rPr>
              <a:t>#2: DISCIPLES BELIEVED JESUS ROSE AND APPEARED TO THEM</a:t>
            </a:r>
          </a:p>
        </p:txBody>
      </p:sp>
      <p:sp>
        <p:nvSpPr>
          <p:cNvPr id="3" name="TextBox 2">
            <a:extLst>
              <a:ext uri="{FF2B5EF4-FFF2-40B4-BE49-F238E27FC236}">
                <a16:creationId xmlns:a16="http://schemas.microsoft.com/office/drawing/2014/main" id="{09E4E348-FDA2-4A7B-9601-9965E7A68B51}"/>
              </a:ext>
            </a:extLst>
          </p:cNvPr>
          <p:cNvSpPr txBox="1"/>
          <p:nvPr/>
        </p:nvSpPr>
        <p:spPr>
          <a:xfrm>
            <a:off x="357809" y="1529568"/>
            <a:ext cx="8587783" cy="3477875"/>
          </a:xfrm>
          <a:prstGeom prst="rect">
            <a:avLst/>
          </a:prstGeom>
          <a:noFill/>
        </p:spPr>
        <p:txBody>
          <a:bodyPr wrap="square" rtlCol="0">
            <a:spAutoFit/>
          </a:bodyPr>
          <a:lstStyle/>
          <a:p>
            <a:pPr marL="742950" indent="-742950">
              <a:buFont typeface="+mj-lt"/>
              <a:buAutoNum type="arabicPeriod"/>
            </a:pPr>
            <a:r>
              <a:rPr lang="en-US" sz="4400" b="1" dirty="0"/>
              <a:t>Early Creedal Statements</a:t>
            </a:r>
          </a:p>
          <a:p>
            <a:pPr marL="742950" indent="-742950">
              <a:buFont typeface="+mj-lt"/>
              <a:buAutoNum type="arabicPeriod"/>
            </a:pPr>
            <a:r>
              <a:rPr lang="en-US" sz="4400" b="1" dirty="0"/>
              <a:t>The Gospel Accounts</a:t>
            </a:r>
          </a:p>
          <a:p>
            <a:pPr marL="742950" indent="-742950">
              <a:buFont typeface="+mj-lt"/>
              <a:buAutoNum type="arabicPeriod"/>
            </a:pPr>
            <a:r>
              <a:rPr lang="en-US" sz="4400" b="1" dirty="0"/>
              <a:t>Early Church Fathers’ Writings</a:t>
            </a:r>
          </a:p>
          <a:p>
            <a:pPr marL="742950" indent="-742950">
              <a:buFont typeface="+mj-lt"/>
              <a:buAutoNum type="arabicPeriod"/>
            </a:pPr>
            <a:r>
              <a:rPr lang="en-US" sz="4400" b="1" dirty="0"/>
              <a:t>Disciples’ Willingness to Suffer and Die for their Claim</a:t>
            </a:r>
          </a:p>
        </p:txBody>
      </p:sp>
      <p:sp>
        <p:nvSpPr>
          <p:cNvPr id="4" name="Rounded Rectangle 5">
            <a:extLst>
              <a:ext uri="{FF2B5EF4-FFF2-40B4-BE49-F238E27FC236}">
                <a16:creationId xmlns:a16="http://schemas.microsoft.com/office/drawing/2014/main" id="{0E5B3E54-079E-45E3-A072-18DBEE76E1FF}"/>
              </a:ext>
            </a:extLst>
          </p:cNvPr>
          <p:cNvSpPr/>
          <p:nvPr/>
        </p:nvSpPr>
        <p:spPr>
          <a:xfrm>
            <a:off x="199158" y="4873924"/>
            <a:ext cx="8746434" cy="1818627"/>
          </a:xfrm>
          <a:prstGeom prst="roundRect">
            <a:avLst/>
          </a:prstGeom>
          <a:solidFill>
            <a:srgbClr val="78492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2800" dirty="0"/>
              <a:t>"It may be taken as historically certain that Peter and the disciples had experiences after Jesus’s death in which Jesus appeared to them as the risen Christ.”</a:t>
            </a:r>
            <a:br>
              <a:rPr lang="en-US" sz="2800" dirty="0"/>
            </a:br>
            <a:r>
              <a:rPr lang="en-US" sz="2800" dirty="0"/>
              <a:t>- </a:t>
            </a:r>
            <a:r>
              <a:rPr lang="en-US" sz="2400" dirty="0"/>
              <a:t>Gert </a:t>
            </a:r>
            <a:r>
              <a:rPr lang="en-US" sz="2400" dirty="0" err="1"/>
              <a:t>Lüdemann</a:t>
            </a:r>
            <a:endParaRPr lang="en-US" sz="2400" b="1" i="1" dirty="0">
              <a:solidFill>
                <a:schemeClr val="bg1"/>
              </a:solidFill>
            </a:endParaRPr>
          </a:p>
        </p:txBody>
      </p:sp>
    </p:spTree>
    <p:extLst>
      <p:ext uri="{BB962C8B-B14F-4D97-AF65-F5344CB8AC3E}">
        <p14:creationId xmlns:p14="http://schemas.microsoft.com/office/powerpoint/2010/main" val="19159884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B96B22-D954-491E-AE95-5FEB6BE3BAAF}"/>
              </a:ext>
            </a:extLst>
          </p:cNvPr>
          <p:cNvSpPr>
            <a:spLocks noGrp="1"/>
          </p:cNvSpPr>
          <p:nvPr>
            <p:ph type="title"/>
          </p:nvPr>
        </p:nvSpPr>
        <p:spPr>
          <a:xfrm>
            <a:off x="357809" y="-89221"/>
            <a:ext cx="8786191" cy="1325563"/>
          </a:xfrm>
        </p:spPr>
        <p:txBody>
          <a:bodyPr>
            <a:normAutofit/>
          </a:bodyPr>
          <a:lstStyle/>
          <a:p>
            <a:r>
              <a:rPr lang="en-US" dirty="0">
                <a:solidFill>
                  <a:srgbClr val="78492C"/>
                </a:solidFill>
              </a:rPr>
              <a:t>#3: PAUL SUDDENLY CHANGED</a:t>
            </a:r>
          </a:p>
        </p:txBody>
      </p:sp>
    </p:spTree>
    <p:extLst>
      <p:ext uri="{BB962C8B-B14F-4D97-AF65-F5344CB8AC3E}">
        <p14:creationId xmlns:p14="http://schemas.microsoft.com/office/powerpoint/2010/main" val="543896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478B552-D962-4477-9E38-4645E81BCB4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71" y="0"/>
            <a:ext cx="9142857" cy="6857142"/>
          </a:xfrm>
          <a:prstGeom prst="rect">
            <a:avLst/>
          </a:prstGeom>
        </p:spPr>
      </p:pic>
    </p:spTree>
    <p:extLst>
      <p:ext uri="{BB962C8B-B14F-4D97-AF65-F5344CB8AC3E}">
        <p14:creationId xmlns:p14="http://schemas.microsoft.com/office/powerpoint/2010/main" val="32947443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B96B22-D954-491E-AE95-5FEB6BE3BAAF}"/>
              </a:ext>
            </a:extLst>
          </p:cNvPr>
          <p:cNvSpPr>
            <a:spLocks noGrp="1"/>
          </p:cNvSpPr>
          <p:nvPr>
            <p:ph type="title"/>
          </p:nvPr>
        </p:nvSpPr>
        <p:spPr>
          <a:xfrm>
            <a:off x="357809" y="-89221"/>
            <a:ext cx="8786191" cy="1325563"/>
          </a:xfrm>
        </p:spPr>
        <p:txBody>
          <a:bodyPr>
            <a:normAutofit/>
          </a:bodyPr>
          <a:lstStyle/>
          <a:p>
            <a:r>
              <a:rPr lang="en-US" dirty="0">
                <a:solidFill>
                  <a:srgbClr val="78492C"/>
                </a:solidFill>
              </a:rPr>
              <a:t>#3: PAUL SUDDENLY CHANGED</a:t>
            </a:r>
          </a:p>
        </p:txBody>
      </p:sp>
      <p:sp>
        <p:nvSpPr>
          <p:cNvPr id="3" name="TextBox 2">
            <a:extLst>
              <a:ext uri="{FF2B5EF4-FFF2-40B4-BE49-F238E27FC236}">
                <a16:creationId xmlns:a16="http://schemas.microsoft.com/office/drawing/2014/main" id="{09E4E348-FDA2-4A7B-9601-9965E7A68B51}"/>
              </a:ext>
            </a:extLst>
          </p:cNvPr>
          <p:cNvSpPr txBox="1"/>
          <p:nvPr/>
        </p:nvSpPr>
        <p:spPr>
          <a:xfrm>
            <a:off x="357809" y="1106876"/>
            <a:ext cx="8587783" cy="3647152"/>
          </a:xfrm>
          <a:prstGeom prst="rect">
            <a:avLst/>
          </a:prstGeom>
          <a:noFill/>
        </p:spPr>
        <p:txBody>
          <a:bodyPr wrap="square" rtlCol="0">
            <a:spAutoFit/>
          </a:bodyPr>
          <a:lstStyle/>
          <a:p>
            <a:pPr marL="742950" indent="-742950">
              <a:buFont typeface="+mj-lt"/>
              <a:buAutoNum type="arabicPeriod"/>
            </a:pPr>
            <a:r>
              <a:rPr lang="en-US" sz="3300" b="1" dirty="0"/>
              <a:t>Luke’s account in Acts 9</a:t>
            </a:r>
          </a:p>
          <a:p>
            <a:pPr marL="742950" indent="-742950">
              <a:buFont typeface="+mj-lt"/>
              <a:buAutoNum type="arabicPeriod"/>
            </a:pPr>
            <a:r>
              <a:rPr lang="en-US" sz="3300" b="1" dirty="0"/>
              <a:t>Paul’s own Testimonies in Acts 22 &amp; 26</a:t>
            </a:r>
          </a:p>
          <a:p>
            <a:pPr marL="742950" indent="-742950">
              <a:buFont typeface="+mj-lt"/>
              <a:buAutoNum type="arabicPeriod"/>
            </a:pPr>
            <a:r>
              <a:rPr lang="en-US" sz="3300" b="1" dirty="0"/>
              <a:t>Conversion multiply attested by Clement, Polycarp, Tertullian, Dionysius of Corinth, Origin</a:t>
            </a:r>
          </a:p>
          <a:p>
            <a:pPr marL="742950" indent="-742950">
              <a:buFont typeface="+mj-lt"/>
              <a:buAutoNum type="arabicPeriod"/>
            </a:pPr>
            <a:r>
              <a:rPr lang="en-US" sz="3300" b="1" dirty="0"/>
              <a:t>Died a martyr attested by Clement of Rome, Tertullian, Origin </a:t>
            </a:r>
          </a:p>
        </p:txBody>
      </p:sp>
    </p:spTree>
    <p:extLst>
      <p:ext uri="{BB962C8B-B14F-4D97-AF65-F5344CB8AC3E}">
        <p14:creationId xmlns:p14="http://schemas.microsoft.com/office/powerpoint/2010/main" val="31086890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B96B22-D954-491E-AE95-5FEB6BE3BAAF}"/>
              </a:ext>
            </a:extLst>
          </p:cNvPr>
          <p:cNvSpPr>
            <a:spLocks noGrp="1"/>
          </p:cNvSpPr>
          <p:nvPr>
            <p:ph type="title"/>
          </p:nvPr>
        </p:nvSpPr>
        <p:spPr>
          <a:xfrm>
            <a:off x="357809" y="-89221"/>
            <a:ext cx="8786191" cy="1325563"/>
          </a:xfrm>
        </p:spPr>
        <p:txBody>
          <a:bodyPr>
            <a:normAutofit/>
          </a:bodyPr>
          <a:lstStyle/>
          <a:p>
            <a:r>
              <a:rPr lang="en-US" dirty="0">
                <a:solidFill>
                  <a:srgbClr val="78492C"/>
                </a:solidFill>
              </a:rPr>
              <a:t>#4: </a:t>
            </a:r>
            <a:r>
              <a:rPr lang="en-US" spc="-150" dirty="0">
                <a:solidFill>
                  <a:srgbClr val="78492C"/>
                </a:solidFill>
              </a:rPr>
              <a:t>JAMES SUDDENLY CHANGED</a:t>
            </a:r>
          </a:p>
        </p:txBody>
      </p:sp>
    </p:spTree>
    <p:extLst>
      <p:ext uri="{BB962C8B-B14F-4D97-AF65-F5344CB8AC3E}">
        <p14:creationId xmlns:p14="http://schemas.microsoft.com/office/powerpoint/2010/main" val="4596881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B96B22-D954-491E-AE95-5FEB6BE3BAAF}"/>
              </a:ext>
            </a:extLst>
          </p:cNvPr>
          <p:cNvSpPr>
            <a:spLocks noGrp="1"/>
          </p:cNvSpPr>
          <p:nvPr>
            <p:ph type="title"/>
          </p:nvPr>
        </p:nvSpPr>
        <p:spPr>
          <a:xfrm>
            <a:off x="357809" y="-89221"/>
            <a:ext cx="8786191" cy="1325563"/>
          </a:xfrm>
        </p:spPr>
        <p:txBody>
          <a:bodyPr>
            <a:normAutofit/>
          </a:bodyPr>
          <a:lstStyle/>
          <a:p>
            <a:r>
              <a:rPr lang="en-US" dirty="0">
                <a:solidFill>
                  <a:srgbClr val="78492C"/>
                </a:solidFill>
              </a:rPr>
              <a:t>#4: </a:t>
            </a:r>
            <a:r>
              <a:rPr lang="en-US" spc="-150" dirty="0">
                <a:solidFill>
                  <a:srgbClr val="78492C"/>
                </a:solidFill>
              </a:rPr>
              <a:t>JAMES SUDDENLY CHANGED</a:t>
            </a:r>
          </a:p>
        </p:txBody>
      </p:sp>
      <p:sp>
        <p:nvSpPr>
          <p:cNvPr id="3" name="TextBox 2">
            <a:extLst>
              <a:ext uri="{FF2B5EF4-FFF2-40B4-BE49-F238E27FC236}">
                <a16:creationId xmlns:a16="http://schemas.microsoft.com/office/drawing/2014/main" id="{09E4E348-FDA2-4A7B-9601-9965E7A68B51}"/>
              </a:ext>
            </a:extLst>
          </p:cNvPr>
          <p:cNvSpPr txBox="1"/>
          <p:nvPr/>
        </p:nvSpPr>
        <p:spPr>
          <a:xfrm>
            <a:off x="357809" y="1098250"/>
            <a:ext cx="8587783" cy="5678478"/>
          </a:xfrm>
          <a:prstGeom prst="rect">
            <a:avLst/>
          </a:prstGeom>
          <a:noFill/>
        </p:spPr>
        <p:txBody>
          <a:bodyPr wrap="square" rtlCol="0">
            <a:spAutoFit/>
          </a:bodyPr>
          <a:lstStyle/>
          <a:p>
            <a:pPr marL="742950" indent="-742950">
              <a:buFont typeface="+mj-lt"/>
              <a:buAutoNum type="arabicPeriod"/>
            </a:pPr>
            <a:r>
              <a:rPr lang="en-US" sz="3300" b="1" dirty="0"/>
              <a:t>Identity confirmed in Gospels &amp;  Josephus</a:t>
            </a:r>
          </a:p>
          <a:p>
            <a:pPr marL="742950" indent="-742950">
              <a:buFont typeface="+mj-lt"/>
              <a:buAutoNum type="arabicPeriod"/>
            </a:pPr>
            <a:r>
              <a:rPr lang="en-US" sz="3300" b="1" dirty="0"/>
              <a:t>Unbeliever in Jesus confirmed in Mark 3, 6, John 7</a:t>
            </a:r>
          </a:p>
          <a:p>
            <a:pPr marL="742950" indent="-742950">
              <a:buFont typeface="+mj-lt"/>
              <a:buAutoNum type="arabicPeriod"/>
            </a:pPr>
            <a:r>
              <a:rPr lang="en-US" sz="3300" b="1" dirty="0"/>
              <a:t>Jesus appeared to James after his death attested in Early Creedal Statement in 1 Corinthians 15</a:t>
            </a:r>
          </a:p>
          <a:p>
            <a:pPr marL="742950" indent="-742950">
              <a:buFont typeface="+mj-lt"/>
              <a:buAutoNum type="arabicPeriod"/>
            </a:pPr>
            <a:r>
              <a:rPr lang="en-US" sz="3300" b="1" dirty="0"/>
              <a:t>James identified as leader of Jerusalem Church afterward in Acts 15, Galatians 9</a:t>
            </a:r>
          </a:p>
          <a:p>
            <a:pPr marL="742950" indent="-742950">
              <a:buFont typeface="+mj-lt"/>
              <a:buAutoNum type="arabicPeriod"/>
            </a:pPr>
            <a:r>
              <a:rPr lang="en-US" sz="3300" b="1" dirty="0"/>
              <a:t>James died a martyr attested by Josephus, </a:t>
            </a:r>
            <a:r>
              <a:rPr lang="en-US" sz="3300" b="1" dirty="0" err="1"/>
              <a:t>Hegesippus</a:t>
            </a:r>
            <a:r>
              <a:rPr lang="en-US" sz="3300" b="1" dirty="0"/>
              <a:t>, Clement of Alexandria, Eusebius</a:t>
            </a:r>
          </a:p>
        </p:txBody>
      </p:sp>
    </p:spTree>
    <p:extLst>
      <p:ext uri="{BB962C8B-B14F-4D97-AF65-F5344CB8AC3E}">
        <p14:creationId xmlns:p14="http://schemas.microsoft.com/office/powerpoint/2010/main" val="23632179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B96B22-D954-491E-AE95-5FEB6BE3BAAF}"/>
              </a:ext>
            </a:extLst>
          </p:cNvPr>
          <p:cNvSpPr>
            <a:spLocks noGrp="1"/>
          </p:cNvSpPr>
          <p:nvPr>
            <p:ph type="title"/>
          </p:nvPr>
        </p:nvSpPr>
        <p:spPr>
          <a:xfrm>
            <a:off x="357809" y="-89221"/>
            <a:ext cx="8786191" cy="1325563"/>
          </a:xfrm>
        </p:spPr>
        <p:txBody>
          <a:bodyPr>
            <a:normAutofit/>
          </a:bodyPr>
          <a:lstStyle/>
          <a:p>
            <a:r>
              <a:rPr lang="en-US" dirty="0">
                <a:solidFill>
                  <a:srgbClr val="78492C"/>
                </a:solidFill>
              </a:rPr>
              <a:t>#5: </a:t>
            </a:r>
            <a:r>
              <a:rPr lang="en-US" spc="-150" dirty="0">
                <a:solidFill>
                  <a:srgbClr val="78492C"/>
                </a:solidFill>
              </a:rPr>
              <a:t>THE TOMB WAS EMPTY</a:t>
            </a:r>
          </a:p>
        </p:txBody>
      </p:sp>
    </p:spTree>
    <p:extLst>
      <p:ext uri="{BB962C8B-B14F-4D97-AF65-F5344CB8AC3E}">
        <p14:creationId xmlns:p14="http://schemas.microsoft.com/office/powerpoint/2010/main" val="29636502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B96B22-D954-491E-AE95-5FEB6BE3BAAF}"/>
              </a:ext>
            </a:extLst>
          </p:cNvPr>
          <p:cNvSpPr>
            <a:spLocks noGrp="1"/>
          </p:cNvSpPr>
          <p:nvPr>
            <p:ph type="title"/>
          </p:nvPr>
        </p:nvSpPr>
        <p:spPr>
          <a:xfrm>
            <a:off x="357809" y="-89221"/>
            <a:ext cx="8786191" cy="1325563"/>
          </a:xfrm>
        </p:spPr>
        <p:txBody>
          <a:bodyPr>
            <a:normAutofit/>
          </a:bodyPr>
          <a:lstStyle/>
          <a:p>
            <a:r>
              <a:rPr lang="en-US" dirty="0">
                <a:solidFill>
                  <a:srgbClr val="78492C"/>
                </a:solidFill>
              </a:rPr>
              <a:t>#5: </a:t>
            </a:r>
            <a:r>
              <a:rPr lang="en-US" spc="-150" dirty="0">
                <a:solidFill>
                  <a:srgbClr val="78492C"/>
                </a:solidFill>
              </a:rPr>
              <a:t>THE TOMB WAS EMPTY</a:t>
            </a:r>
          </a:p>
        </p:txBody>
      </p:sp>
      <p:sp>
        <p:nvSpPr>
          <p:cNvPr id="3" name="TextBox 2">
            <a:extLst>
              <a:ext uri="{FF2B5EF4-FFF2-40B4-BE49-F238E27FC236}">
                <a16:creationId xmlns:a16="http://schemas.microsoft.com/office/drawing/2014/main" id="{09E4E348-FDA2-4A7B-9601-9965E7A68B51}"/>
              </a:ext>
            </a:extLst>
          </p:cNvPr>
          <p:cNvSpPr txBox="1"/>
          <p:nvPr/>
        </p:nvSpPr>
        <p:spPr>
          <a:xfrm>
            <a:off x="357809" y="1098250"/>
            <a:ext cx="8587783" cy="769441"/>
          </a:xfrm>
          <a:prstGeom prst="rect">
            <a:avLst/>
          </a:prstGeom>
          <a:noFill/>
        </p:spPr>
        <p:txBody>
          <a:bodyPr wrap="square" rtlCol="0">
            <a:spAutoFit/>
          </a:bodyPr>
          <a:lstStyle/>
          <a:p>
            <a:pPr marL="742950" indent="-742950">
              <a:buFont typeface="+mj-lt"/>
              <a:buAutoNum type="arabicPeriod"/>
            </a:pPr>
            <a:r>
              <a:rPr lang="en-US" sz="4400" b="1" dirty="0"/>
              <a:t>Jerusalem Factor</a:t>
            </a:r>
          </a:p>
        </p:txBody>
      </p:sp>
    </p:spTree>
    <p:extLst>
      <p:ext uri="{BB962C8B-B14F-4D97-AF65-F5344CB8AC3E}">
        <p14:creationId xmlns:p14="http://schemas.microsoft.com/office/powerpoint/2010/main" val="458606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B96B22-D954-491E-AE95-5FEB6BE3BAAF}"/>
              </a:ext>
            </a:extLst>
          </p:cNvPr>
          <p:cNvSpPr>
            <a:spLocks noGrp="1"/>
          </p:cNvSpPr>
          <p:nvPr>
            <p:ph type="title"/>
          </p:nvPr>
        </p:nvSpPr>
        <p:spPr>
          <a:xfrm>
            <a:off x="357809" y="-89221"/>
            <a:ext cx="8786191" cy="1325563"/>
          </a:xfrm>
        </p:spPr>
        <p:txBody>
          <a:bodyPr>
            <a:normAutofit/>
          </a:bodyPr>
          <a:lstStyle/>
          <a:p>
            <a:r>
              <a:rPr lang="en-US" dirty="0">
                <a:solidFill>
                  <a:srgbClr val="78492C"/>
                </a:solidFill>
              </a:rPr>
              <a:t>#5: </a:t>
            </a:r>
            <a:r>
              <a:rPr lang="en-US" spc="-150" dirty="0">
                <a:solidFill>
                  <a:srgbClr val="78492C"/>
                </a:solidFill>
              </a:rPr>
              <a:t>THE TOMB WAS EMPTY</a:t>
            </a:r>
          </a:p>
        </p:txBody>
      </p:sp>
      <p:sp>
        <p:nvSpPr>
          <p:cNvPr id="3" name="TextBox 2">
            <a:extLst>
              <a:ext uri="{FF2B5EF4-FFF2-40B4-BE49-F238E27FC236}">
                <a16:creationId xmlns:a16="http://schemas.microsoft.com/office/drawing/2014/main" id="{09E4E348-FDA2-4A7B-9601-9965E7A68B51}"/>
              </a:ext>
            </a:extLst>
          </p:cNvPr>
          <p:cNvSpPr txBox="1"/>
          <p:nvPr/>
        </p:nvSpPr>
        <p:spPr>
          <a:xfrm>
            <a:off x="357809" y="1098250"/>
            <a:ext cx="8587783" cy="1785104"/>
          </a:xfrm>
          <a:prstGeom prst="rect">
            <a:avLst/>
          </a:prstGeom>
          <a:noFill/>
        </p:spPr>
        <p:txBody>
          <a:bodyPr wrap="square" rtlCol="0">
            <a:spAutoFit/>
          </a:bodyPr>
          <a:lstStyle/>
          <a:p>
            <a:pPr marL="742950" indent="-742950">
              <a:buFont typeface="+mj-lt"/>
              <a:buAutoNum type="arabicPeriod"/>
            </a:pPr>
            <a:r>
              <a:rPr lang="en-US" sz="4400" b="1" dirty="0"/>
              <a:t>Jerusalem Factor</a:t>
            </a:r>
          </a:p>
          <a:p>
            <a:pPr marL="914400" lvl="1" indent="-457200">
              <a:buFont typeface="Arial" panose="020B0604020202020204" pitchFamily="34" charset="0"/>
              <a:buChar char="•"/>
            </a:pPr>
            <a:r>
              <a:rPr lang="en-US" sz="3300" dirty="0"/>
              <a:t>Public execution there</a:t>
            </a:r>
          </a:p>
          <a:p>
            <a:pPr marL="914400" lvl="1" indent="-457200">
              <a:buFont typeface="Arial" panose="020B0604020202020204" pitchFamily="34" charset="0"/>
              <a:buChar char="•"/>
            </a:pPr>
            <a:r>
              <a:rPr lang="en-US" sz="3300" dirty="0"/>
              <a:t>Burial location known</a:t>
            </a:r>
          </a:p>
        </p:txBody>
      </p:sp>
    </p:spTree>
    <p:extLst>
      <p:ext uri="{BB962C8B-B14F-4D97-AF65-F5344CB8AC3E}">
        <p14:creationId xmlns:p14="http://schemas.microsoft.com/office/powerpoint/2010/main" val="18258016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B96B22-D954-491E-AE95-5FEB6BE3BAAF}"/>
              </a:ext>
            </a:extLst>
          </p:cNvPr>
          <p:cNvSpPr>
            <a:spLocks noGrp="1"/>
          </p:cNvSpPr>
          <p:nvPr>
            <p:ph type="title"/>
          </p:nvPr>
        </p:nvSpPr>
        <p:spPr>
          <a:xfrm>
            <a:off x="357809" y="-89221"/>
            <a:ext cx="8786191" cy="1325563"/>
          </a:xfrm>
        </p:spPr>
        <p:txBody>
          <a:bodyPr>
            <a:normAutofit/>
          </a:bodyPr>
          <a:lstStyle/>
          <a:p>
            <a:r>
              <a:rPr lang="en-US" dirty="0">
                <a:solidFill>
                  <a:srgbClr val="78492C"/>
                </a:solidFill>
              </a:rPr>
              <a:t>#5: </a:t>
            </a:r>
            <a:r>
              <a:rPr lang="en-US" spc="-150" dirty="0">
                <a:solidFill>
                  <a:srgbClr val="78492C"/>
                </a:solidFill>
              </a:rPr>
              <a:t>THE TOMB WAS EMPTY</a:t>
            </a:r>
          </a:p>
        </p:txBody>
      </p:sp>
      <p:sp>
        <p:nvSpPr>
          <p:cNvPr id="3" name="TextBox 2">
            <a:extLst>
              <a:ext uri="{FF2B5EF4-FFF2-40B4-BE49-F238E27FC236}">
                <a16:creationId xmlns:a16="http://schemas.microsoft.com/office/drawing/2014/main" id="{09E4E348-FDA2-4A7B-9601-9965E7A68B51}"/>
              </a:ext>
            </a:extLst>
          </p:cNvPr>
          <p:cNvSpPr txBox="1"/>
          <p:nvPr/>
        </p:nvSpPr>
        <p:spPr>
          <a:xfrm>
            <a:off x="357809" y="1098250"/>
            <a:ext cx="8587783" cy="1785104"/>
          </a:xfrm>
          <a:prstGeom prst="rect">
            <a:avLst/>
          </a:prstGeom>
          <a:noFill/>
        </p:spPr>
        <p:txBody>
          <a:bodyPr wrap="square" rtlCol="0">
            <a:spAutoFit/>
          </a:bodyPr>
          <a:lstStyle/>
          <a:p>
            <a:pPr marL="742950" indent="-742950">
              <a:buFont typeface="+mj-lt"/>
              <a:buAutoNum type="arabicPeriod"/>
            </a:pPr>
            <a:r>
              <a:rPr lang="en-US" sz="4400" b="1" dirty="0"/>
              <a:t>Jerusalem Factor</a:t>
            </a:r>
          </a:p>
          <a:p>
            <a:pPr marL="914400" lvl="1" indent="-457200">
              <a:buFont typeface="Arial" panose="020B0604020202020204" pitchFamily="34" charset="0"/>
              <a:buChar char="•"/>
            </a:pPr>
            <a:r>
              <a:rPr lang="en-US" sz="3300" dirty="0"/>
              <a:t>Public execution there</a:t>
            </a:r>
          </a:p>
          <a:p>
            <a:pPr marL="914400" lvl="1" indent="-457200">
              <a:buFont typeface="Arial" panose="020B0604020202020204" pitchFamily="34" charset="0"/>
              <a:buChar char="•"/>
            </a:pPr>
            <a:r>
              <a:rPr lang="en-US" sz="3300" dirty="0"/>
              <a:t>Burial location known</a:t>
            </a:r>
          </a:p>
        </p:txBody>
      </p:sp>
      <p:sp>
        <p:nvSpPr>
          <p:cNvPr id="6" name="Rounded Rectangle 5">
            <a:extLst>
              <a:ext uri="{FF2B5EF4-FFF2-40B4-BE49-F238E27FC236}">
                <a16:creationId xmlns:a16="http://schemas.microsoft.com/office/drawing/2014/main" id="{7ECD49C2-98AD-4AAF-8FBF-3BD74E63B565}"/>
              </a:ext>
            </a:extLst>
          </p:cNvPr>
          <p:cNvSpPr/>
          <p:nvPr/>
        </p:nvSpPr>
        <p:spPr>
          <a:xfrm>
            <a:off x="198783" y="3030056"/>
            <a:ext cx="8746434" cy="1889182"/>
          </a:xfrm>
          <a:prstGeom prst="roundRect">
            <a:avLst/>
          </a:prstGeom>
          <a:solidFill>
            <a:srgbClr val="78492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2800" dirty="0"/>
              <a:t>The honorable burial of Jesus is one of "the earliest and best-attested facts about Jesus” - </a:t>
            </a:r>
            <a:r>
              <a:rPr lang="en-US" sz="2400" dirty="0"/>
              <a:t>John A. T. Robinson</a:t>
            </a:r>
            <a:endParaRPr lang="en-US" sz="2400" b="1" i="1" dirty="0">
              <a:solidFill>
                <a:schemeClr val="bg1"/>
              </a:solidFill>
            </a:endParaRPr>
          </a:p>
        </p:txBody>
      </p:sp>
    </p:spTree>
    <p:extLst>
      <p:ext uri="{BB962C8B-B14F-4D97-AF65-F5344CB8AC3E}">
        <p14:creationId xmlns:p14="http://schemas.microsoft.com/office/powerpoint/2010/main" val="40479927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B96B22-D954-491E-AE95-5FEB6BE3BAAF}"/>
              </a:ext>
            </a:extLst>
          </p:cNvPr>
          <p:cNvSpPr>
            <a:spLocks noGrp="1"/>
          </p:cNvSpPr>
          <p:nvPr>
            <p:ph type="title"/>
          </p:nvPr>
        </p:nvSpPr>
        <p:spPr>
          <a:xfrm>
            <a:off x="357809" y="-89221"/>
            <a:ext cx="8786191" cy="1325563"/>
          </a:xfrm>
        </p:spPr>
        <p:txBody>
          <a:bodyPr>
            <a:normAutofit/>
          </a:bodyPr>
          <a:lstStyle/>
          <a:p>
            <a:r>
              <a:rPr lang="en-US" dirty="0">
                <a:solidFill>
                  <a:srgbClr val="78492C"/>
                </a:solidFill>
              </a:rPr>
              <a:t>#5: </a:t>
            </a:r>
            <a:r>
              <a:rPr lang="en-US" spc="-150" dirty="0">
                <a:solidFill>
                  <a:srgbClr val="78492C"/>
                </a:solidFill>
              </a:rPr>
              <a:t>THE TOMB WAS EMPTY</a:t>
            </a:r>
          </a:p>
        </p:txBody>
      </p:sp>
      <p:sp>
        <p:nvSpPr>
          <p:cNvPr id="3" name="TextBox 2">
            <a:extLst>
              <a:ext uri="{FF2B5EF4-FFF2-40B4-BE49-F238E27FC236}">
                <a16:creationId xmlns:a16="http://schemas.microsoft.com/office/drawing/2014/main" id="{09E4E348-FDA2-4A7B-9601-9965E7A68B51}"/>
              </a:ext>
            </a:extLst>
          </p:cNvPr>
          <p:cNvSpPr txBox="1"/>
          <p:nvPr/>
        </p:nvSpPr>
        <p:spPr>
          <a:xfrm>
            <a:off x="357809" y="1098250"/>
            <a:ext cx="8587783" cy="2800767"/>
          </a:xfrm>
          <a:prstGeom prst="rect">
            <a:avLst/>
          </a:prstGeom>
          <a:noFill/>
        </p:spPr>
        <p:txBody>
          <a:bodyPr wrap="square" rtlCol="0">
            <a:spAutoFit/>
          </a:bodyPr>
          <a:lstStyle/>
          <a:p>
            <a:pPr marL="742950" indent="-742950">
              <a:buFont typeface="+mj-lt"/>
              <a:buAutoNum type="arabicPeriod"/>
            </a:pPr>
            <a:r>
              <a:rPr lang="en-US" sz="4400" b="1" dirty="0"/>
              <a:t>Jerusalem Factor</a:t>
            </a:r>
          </a:p>
          <a:p>
            <a:pPr marL="914400" lvl="1" indent="-457200">
              <a:buFont typeface="Arial" panose="020B0604020202020204" pitchFamily="34" charset="0"/>
              <a:buChar char="•"/>
            </a:pPr>
            <a:r>
              <a:rPr lang="en-US" sz="3300" dirty="0"/>
              <a:t>Public execution there</a:t>
            </a:r>
          </a:p>
          <a:p>
            <a:pPr marL="914400" lvl="1" indent="-457200">
              <a:buFont typeface="Arial" panose="020B0604020202020204" pitchFamily="34" charset="0"/>
              <a:buChar char="•"/>
            </a:pPr>
            <a:r>
              <a:rPr lang="en-US" sz="3300" dirty="0"/>
              <a:t>Burial location known</a:t>
            </a:r>
          </a:p>
          <a:p>
            <a:pPr marL="914400" lvl="1" indent="-457200">
              <a:buFont typeface="Arial" panose="020B0604020202020204" pitchFamily="34" charset="0"/>
              <a:buChar char="•"/>
            </a:pPr>
            <a:r>
              <a:rPr lang="en-US" sz="3300" dirty="0"/>
              <a:t>Resurrection first proclaimed there</a:t>
            </a:r>
          </a:p>
          <a:p>
            <a:pPr marL="914400" lvl="1" indent="-457200">
              <a:buFont typeface="Arial" panose="020B0604020202020204" pitchFamily="34" charset="0"/>
              <a:buChar char="•"/>
            </a:pPr>
            <a:r>
              <a:rPr lang="en-US" sz="3300" dirty="0"/>
              <a:t>Yet no one ever presents the body!</a:t>
            </a:r>
          </a:p>
        </p:txBody>
      </p:sp>
    </p:spTree>
    <p:extLst>
      <p:ext uri="{BB962C8B-B14F-4D97-AF65-F5344CB8AC3E}">
        <p14:creationId xmlns:p14="http://schemas.microsoft.com/office/powerpoint/2010/main" val="28843367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B96B22-D954-491E-AE95-5FEB6BE3BAAF}"/>
              </a:ext>
            </a:extLst>
          </p:cNvPr>
          <p:cNvSpPr>
            <a:spLocks noGrp="1"/>
          </p:cNvSpPr>
          <p:nvPr>
            <p:ph type="title"/>
          </p:nvPr>
        </p:nvSpPr>
        <p:spPr>
          <a:xfrm>
            <a:off x="357809" y="-89221"/>
            <a:ext cx="8786191" cy="1325563"/>
          </a:xfrm>
        </p:spPr>
        <p:txBody>
          <a:bodyPr>
            <a:normAutofit/>
          </a:bodyPr>
          <a:lstStyle/>
          <a:p>
            <a:r>
              <a:rPr lang="en-US" dirty="0">
                <a:solidFill>
                  <a:srgbClr val="78492C"/>
                </a:solidFill>
              </a:rPr>
              <a:t>#5: </a:t>
            </a:r>
            <a:r>
              <a:rPr lang="en-US" spc="-150" dirty="0">
                <a:solidFill>
                  <a:srgbClr val="78492C"/>
                </a:solidFill>
              </a:rPr>
              <a:t>THE TOMB WAS EMPTY</a:t>
            </a:r>
          </a:p>
        </p:txBody>
      </p:sp>
      <p:sp>
        <p:nvSpPr>
          <p:cNvPr id="3" name="TextBox 2">
            <a:extLst>
              <a:ext uri="{FF2B5EF4-FFF2-40B4-BE49-F238E27FC236}">
                <a16:creationId xmlns:a16="http://schemas.microsoft.com/office/drawing/2014/main" id="{09E4E348-FDA2-4A7B-9601-9965E7A68B51}"/>
              </a:ext>
            </a:extLst>
          </p:cNvPr>
          <p:cNvSpPr txBox="1"/>
          <p:nvPr/>
        </p:nvSpPr>
        <p:spPr>
          <a:xfrm>
            <a:off x="357809" y="1098250"/>
            <a:ext cx="8587783" cy="1446550"/>
          </a:xfrm>
          <a:prstGeom prst="rect">
            <a:avLst/>
          </a:prstGeom>
          <a:noFill/>
        </p:spPr>
        <p:txBody>
          <a:bodyPr wrap="square" rtlCol="0">
            <a:spAutoFit/>
          </a:bodyPr>
          <a:lstStyle/>
          <a:p>
            <a:pPr marL="742950" indent="-742950">
              <a:buFont typeface="+mj-lt"/>
              <a:buAutoNum type="arabicPeriod"/>
            </a:pPr>
            <a:r>
              <a:rPr lang="en-US" sz="4400" b="1" dirty="0"/>
              <a:t>Jerusalem Factor</a:t>
            </a:r>
          </a:p>
          <a:p>
            <a:pPr marL="742950" indent="-742950">
              <a:buFont typeface="+mj-lt"/>
              <a:buAutoNum type="arabicPeriod"/>
            </a:pPr>
            <a:r>
              <a:rPr lang="en-US" sz="4400" b="1" dirty="0"/>
              <a:t>Enemy Attestation</a:t>
            </a:r>
          </a:p>
        </p:txBody>
      </p:sp>
    </p:spTree>
    <p:extLst>
      <p:ext uri="{BB962C8B-B14F-4D97-AF65-F5344CB8AC3E}">
        <p14:creationId xmlns:p14="http://schemas.microsoft.com/office/powerpoint/2010/main" val="30849302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B96B22-D954-491E-AE95-5FEB6BE3BAAF}"/>
              </a:ext>
            </a:extLst>
          </p:cNvPr>
          <p:cNvSpPr>
            <a:spLocks noGrp="1"/>
          </p:cNvSpPr>
          <p:nvPr>
            <p:ph type="title"/>
          </p:nvPr>
        </p:nvSpPr>
        <p:spPr>
          <a:xfrm>
            <a:off x="357809" y="-89221"/>
            <a:ext cx="8786191" cy="1325563"/>
          </a:xfrm>
        </p:spPr>
        <p:txBody>
          <a:bodyPr>
            <a:normAutofit/>
          </a:bodyPr>
          <a:lstStyle/>
          <a:p>
            <a:r>
              <a:rPr lang="en-US" dirty="0">
                <a:solidFill>
                  <a:srgbClr val="78492C"/>
                </a:solidFill>
              </a:rPr>
              <a:t>#5: </a:t>
            </a:r>
            <a:r>
              <a:rPr lang="en-US" spc="-150" dirty="0">
                <a:solidFill>
                  <a:srgbClr val="78492C"/>
                </a:solidFill>
              </a:rPr>
              <a:t>THE TOMB WAS EMPTY</a:t>
            </a:r>
          </a:p>
        </p:txBody>
      </p:sp>
      <p:sp>
        <p:nvSpPr>
          <p:cNvPr id="3" name="TextBox 2">
            <a:extLst>
              <a:ext uri="{FF2B5EF4-FFF2-40B4-BE49-F238E27FC236}">
                <a16:creationId xmlns:a16="http://schemas.microsoft.com/office/drawing/2014/main" id="{09E4E348-FDA2-4A7B-9601-9965E7A68B51}"/>
              </a:ext>
            </a:extLst>
          </p:cNvPr>
          <p:cNvSpPr txBox="1"/>
          <p:nvPr/>
        </p:nvSpPr>
        <p:spPr>
          <a:xfrm>
            <a:off x="357809" y="1098250"/>
            <a:ext cx="8587783" cy="2970044"/>
          </a:xfrm>
          <a:prstGeom prst="rect">
            <a:avLst/>
          </a:prstGeom>
          <a:noFill/>
        </p:spPr>
        <p:txBody>
          <a:bodyPr wrap="square" rtlCol="0">
            <a:spAutoFit/>
          </a:bodyPr>
          <a:lstStyle/>
          <a:p>
            <a:pPr marL="742950" indent="-742950">
              <a:buFont typeface="+mj-lt"/>
              <a:buAutoNum type="arabicPeriod"/>
            </a:pPr>
            <a:r>
              <a:rPr lang="en-US" sz="4400" b="1" dirty="0"/>
              <a:t>Jerusalem Factor</a:t>
            </a:r>
          </a:p>
          <a:p>
            <a:pPr marL="742950" indent="-742950">
              <a:buFont typeface="+mj-lt"/>
              <a:buAutoNum type="arabicPeriod"/>
            </a:pPr>
            <a:r>
              <a:rPr lang="en-US" sz="4400" b="1" dirty="0"/>
              <a:t>Enemy Attestation</a:t>
            </a:r>
          </a:p>
          <a:p>
            <a:pPr marL="1200150" lvl="1" indent="-742950">
              <a:buFont typeface="Arial" panose="020B0604020202020204" pitchFamily="34" charset="0"/>
              <a:buChar char="•"/>
            </a:pPr>
            <a:r>
              <a:rPr lang="en-US" sz="3300" dirty="0"/>
              <a:t>Jewish leaders claim the reason WHY the body is missing, but never that it was still in the tomb (Mt. 27:62-66; 28:4, 11-15)</a:t>
            </a:r>
          </a:p>
        </p:txBody>
      </p:sp>
    </p:spTree>
    <p:extLst>
      <p:ext uri="{BB962C8B-B14F-4D97-AF65-F5344CB8AC3E}">
        <p14:creationId xmlns:p14="http://schemas.microsoft.com/office/powerpoint/2010/main" val="3580215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478B552-D962-4477-9E38-4645E81BCB4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71" y="0"/>
            <a:ext cx="9142857" cy="6857142"/>
          </a:xfrm>
          <a:prstGeom prst="rect">
            <a:avLst/>
          </a:prstGeom>
        </p:spPr>
      </p:pic>
      <p:sp>
        <p:nvSpPr>
          <p:cNvPr id="3" name="Title 4">
            <a:extLst>
              <a:ext uri="{FF2B5EF4-FFF2-40B4-BE49-F238E27FC236}">
                <a16:creationId xmlns:a16="http://schemas.microsoft.com/office/drawing/2014/main" id="{E747B232-BD43-4D9E-B1E9-6397FC313A39}"/>
              </a:ext>
            </a:extLst>
          </p:cNvPr>
          <p:cNvSpPr>
            <a:spLocks noGrp="1"/>
          </p:cNvSpPr>
          <p:nvPr>
            <p:ph type="title"/>
          </p:nvPr>
        </p:nvSpPr>
        <p:spPr>
          <a:xfrm>
            <a:off x="1" y="4853819"/>
            <a:ext cx="9143428" cy="1325563"/>
          </a:xfrm>
        </p:spPr>
        <p:txBody>
          <a:bodyPr>
            <a:normAutofit/>
          </a:bodyPr>
          <a:lstStyle/>
          <a:p>
            <a:pPr algn="ctr"/>
            <a:r>
              <a:rPr lang="en-US" sz="6000" dirty="0">
                <a:solidFill>
                  <a:srgbClr val="4D4D4D"/>
                </a:solidFill>
              </a:rPr>
              <a:t>Why Believe in Jesus?</a:t>
            </a:r>
            <a:endParaRPr lang="en-US" sz="1500" dirty="0">
              <a:solidFill>
                <a:srgbClr val="4D4D4D"/>
              </a:solidFill>
            </a:endParaRPr>
          </a:p>
        </p:txBody>
      </p:sp>
    </p:spTree>
    <p:extLst>
      <p:ext uri="{BB962C8B-B14F-4D97-AF65-F5344CB8AC3E}">
        <p14:creationId xmlns:p14="http://schemas.microsoft.com/office/powerpoint/2010/main" val="9427641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B96B22-D954-491E-AE95-5FEB6BE3BAAF}"/>
              </a:ext>
            </a:extLst>
          </p:cNvPr>
          <p:cNvSpPr>
            <a:spLocks noGrp="1"/>
          </p:cNvSpPr>
          <p:nvPr>
            <p:ph type="title"/>
          </p:nvPr>
        </p:nvSpPr>
        <p:spPr>
          <a:xfrm>
            <a:off x="357809" y="-89221"/>
            <a:ext cx="8786191" cy="1325563"/>
          </a:xfrm>
        </p:spPr>
        <p:txBody>
          <a:bodyPr>
            <a:normAutofit/>
          </a:bodyPr>
          <a:lstStyle/>
          <a:p>
            <a:r>
              <a:rPr lang="en-US" dirty="0">
                <a:solidFill>
                  <a:srgbClr val="78492C"/>
                </a:solidFill>
              </a:rPr>
              <a:t>#5: </a:t>
            </a:r>
            <a:r>
              <a:rPr lang="en-US" spc="-150" dirty="0">
                <a:solidFill>
                  <a:srgbClr val="78492C"/>
                </a:solidFill>
              </a:rPr>
              <a:t>THE TOMB WAS EMPTY</a:t>
            </a:r>
          </a:p>
        </p:txBody>
      </p:sp>
      <p:sp>
        <p:nvSpPr>
          <p:cNvPr id="3" name="TextBox 2">
            <a:extLst>
              <a:ext uri="{FF2B5EF4-FFF2-40B4-BE49-F238E27FC236}">
                <a16:creationId xmlns:a16="http://schemas.microsoft.com/office/drawing/2014/main" id="{09E4E348-FDA2-4A7B-9601-9965E7A68B51}"/>
              </a:ext>
            </a:extLst>
          </p:cNvPr>
          <p:cNvSpPr txBox="1"/>
          <p:nvPr/>
        </p:nvSpPr>
        <p:spPr>
          <a:xfrm>
            <a:off x="357809" y="1098250"/>
            <a:ext cx="8587783" cy="2123658"/>
          </a:xfrm>
          <a:prstGeom prst="rect">
            <a:avLst/>
          </a:prstGeom>
          <a:noFill/>
        </p:spPr>
        <p:txBody>
          <a:bodyPr wrap="square" rtlCol="0">
            <a:spAutoFit/>
          </a:bodyPr>
          <a:lstStyle/>
          <a:p>
            <a:pPr marL="742950" indent="-742950">
              <a:buFont typeface="+mj-lt"/>
              <a:buAutoNum type="arabicPeriod"/>
            </a:pPr>
            <a:r>
              <a:rPr lang="en-US" sz="4400" b="1" dirty="0"/>
              <a:t>Jerusalem Factor</a:t>
            </a:r>
          </a:p>
          <a:p>
            <a:pPr marL="742950" indent="-742950">
              <a:buFont typeface="+mj-lt"/>
              <a:buAutoNum type="arabicPeriod"/>
            </a:pPr>
            <a:r>
              <a:rPr lang="en-US" sz="4400" b="1" dirty="0"/>
              <a:t>Enemy Attestation</a:t>
            </a:r>
          </a:p>
          <a:p>
            <a:pPr marL="742950" indent="-742950">
              <a:buFont typeface="+mj-lt"/>
              <a:buAutoNum type="arabicPeriod"/>
            </a:pPr>
            <a:r>
              <a:rPr lang="en-US" sz="4400" b="1" dirty="0"/>
              <a:t>Criterion of Embarrassment</a:t>
            </a:r>
          </a:p>
        </p:txBody>
      </p:sp>
    </p:spTree>
    <p:extLst>
      <p:ext uri="{BB962C8B-B14F-4D97-AF65-F5344CB8AC3E}">
        <p14:creationId xmlns:p14="http://schemas.microsoft.com/office/powerpoint/2010/main" val="10362001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B96B22-D954-491E-AE95-5FEB6BE3BAAF}"/>
              </a:ext>
            </a:extLst>
          </p:cNvPr>
          <p:cNvSpPr>
            <a:spLocks noGrp="1"/>
          </p:cNvSpPr>
          <p:nvPr>
            <p:ph type="title"/>
          </p:nvPr>
        </p:nvSpPr>
        <p:spPr>
          <a:xfrm>
            <a:off x="357809" y="-89221"/>
            <a:ext cx="8786191" cy="1325563"/>
          </a:xfrm>
        </p:spPr>
        <p:txBody>
          <a:bodyPr>
            <a:normAutofit/>
          </a:bodyPr>
          <a:lstStyle/>
          <a:p>
            <a:r>
              <a:rPr lang="en-US" dirty="0">
                <a:solidFill>
                  <a:srgbClr val="78492C"/>
                </a:solidFill>
              </a:rPr>
              <a:t>#5: </a:t>
            </a:r>
            <a:r>
              <a:rPr lang="en-US" spc="-150" dirty="0">
                <a:solidFill>
                  <a:srgbClr val="78492C"/>
                </a:solidFill>
              </a:rPr>
              <a:t>THE TOMB WAS EMPTY</a:t>
            </a:r>
          </a:p>
        </p:txBody>
      </p:sp>
      <p:sp>
        <p:nvSpPr>
          <p:cNvPr id="3" name="TextBox 2">
            <a:extLst>
              <a:ext uri="{FF2B5EF4-FFF2-40B4-BE49-F238E27FC236}">
                <a16:creationId xmlns:a16="http://schemas.microsoft.com/office/drawing/2014/main" id="{09E4E348-FDA2-4A7B-9601-9965E7A68B51}"/>
              </a:ext>
            </a:extLst>
          </p:cNvPr>
          <p:cNvSpPr txBox="1"/>
          <p:nvPr/>
        </p:nvSpPr>
        <p:spPr>
          <a:xfrm>
            <a:off x="357809" y="1098250"/>
            <a:ext cx="8587783" cy="3139321"/>
          </a:xfrm>
          <a:prstGeom prst="rect">
            <a:avLst/>
          </a:prstGeom>
          <a:noFill/>
        </p:spPr>
        <p:txBody>
          <a:bodyPr wrap="square" rtlCol="0">
            <a:spAutoFit/>
          </a:bodyPr>
          <a:lstStyle/>
          <a:p>
            <a:pPr marL="742950" indent="-742950">
              <a:buFont typeface="+mj-lt"/>
              <a:buAutoNum type="arabicPeriod"/>
            </a:pPr>
            <a:r>
              <a:rPr lang="en-US" sz="4400" b="1" dirty="0"/>
              <a:t>Jerusalem Factor</a:t>
            </a:r>
          </a:p>
          <a:p>
            <a:pPr marL="742950" indent="-742950">
              <a:buFont typeface="+mj-lt"/>
              <a:buAutoNum type="arabicPeriod"/>
            </a:pPr>
            <a:r>
              <a:rPr lang="en-US" sz="4400" b="1" dirty="0"/>
              <a:t>Enemy Attestation</a:t>
            </a:r>
          </a:p>
          <a:p>
            <a:pPr marL="742950" indent="-742950">
              <a:buFont typeface="+mj-lt"/>
              <a:buAutoNum type="arabicPeriod"/>
            </a:pPr>
            <a:r>
              <a:rPr lang="en-US" sz="4400" b="1" dirty="0"/>
              <a:t>Criterion of Embarrassment</a:t>
            </a:r>
          </a:p>
          <a:p>
            <a:pPr marL="1200150" lvl="1" indent="-742950">
              <a:buFont typeface="Arial" panose="020B0604020202020204" pitchFamily="34" charset="0"/>
              <a:buChar char="•"/>
            </a:pPr>
            <a:r>
              <a:rPr lang="en-US" sz="3300" dirty="0">
                <a:solidFill>
                  <a:prstClr val="black"/>
                </a:solidFill>
              </a:rPr>
              <a:t>Women reported as primary witnesses to the empty tomb and Jesus’ resurrection</a:t>
            </a:r>
            <a:endParaRPr lang="en-US" sz="4400" b="1" dirty="0"/>
          </a:p>
        </p:txBody>
      </p:sp>
    </p:spTree>
    <p:extLst>
      <p:ext uri="{BB962C8B-B14F-4D97-AF65-F5344CB8AC3E}">
        <p14:creationId xmlns:p14="http://schemas.microsoft.com/office/powerpoint/2010/main" val="13731843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B96B22-D954-491E-AE95-5FEB6BE3BAAF}"/>
              </a:ext>
            </a:extLst>
          </p:cNvPr>
          <p:cNvSpPr>
            <a:spLocks noGrp="1"/>
          </p:cNvSpPr>
          <p:nvPr>
            <p:ph type="title"/>
          </p:nvPr>
        </p:nvSpPr>
        <p:spPr>
          <a:xfrm>
            <a:off x="357809" y="-89221"/>
            <a:ext cx="8786191" cy="1325563"/>
          </a:xfrm>
        </p:spPr>
        <p:txBody>
          <a:bodyPr>
            <a:normAutofit/>
          </a:bodyPr>
          <a:lstStyle/>
          <a:p>
            <a:r>
              <a:rPr lang="en-US" dirty="0">
                <a:solidFill>
                  <a:srgbClr val="78492C"/>
                </a:solidFill>
              </a:rPr>
              <a:t>#5: </a:t>
            </a:r>
            <a:r>
              <a:rPr lang="en-US" spc="-150" dirty="0">
                <a:solidFill>
                  <a:srgbClr val="78492C"/>
                </a:solidFill>
              </a:rPr>
              <a:t>THE TOMB WAS EMPTY</a:t>
            </a:r>
          </a:p>
        </p:txBody>
      </p:sp>
      <p:sp>
        <p:nvSpPr>
          <p:cNvPr id="3" name="TextBox 2">
            <a:extLst>
              <a:ext uri="{FF2B5EF4-FFF2-40B4-BE49-F238E27FC236}">
                <a16:creationId xmlns:a16="http://schemas.microsoft.com/office/drawing/2014/main" id="{09E4E348-FDA2-4A7B-9601-9965E7A68B51}"/>
              </a:ext>
            </a:extLst>
          </p:cNvPr>
          <p:cNvSpPr txBox="1"/>
          <p:nvPr/>
        </p:nvSpPr>
        <p:spPr>
          <a:xfrm>
            <a:off x="357809" y="1098250"/>
            <a:ext cx="8587783" cy="3139321"/>
          </a:xfrm>
          <a:prstGeom prst="rect">
            <a:avLst/>
          </a:prstGeom>
          <a:noFill/>
        </p:spPr>
        <p:txBody>
          <a:bodyPr wrap="square" rtlCol="0">
            <a:spAutoFit/>
          </a:bodyPr>
          <a:lstStyle/>
          <a:p>
            <a:pPr marL="742950" indent="-742950">
              <a:buFont typeface="+mj-lt"/>
              <a:buAutoNum type="arabicPeriod"/>
            </a:pPr>
            <a:r>
              <a:rPr lang="en-US" sz="4400" b="1" dirty="0"/>
              <a:t>Jerusalem Factor</a:t>
            </a:r>
          </a:p>
          <a:p>
            <a:pPr marL="742950" indent="-742950">
              <a:buFont typeface="+mj-lt"/>
              <a:buAutoNum type="arabicPeriod"/>
            </a:pPr>
            <a:r>
              <a:rPr lang="en-US" sz="4400" b="1" dirty="0"/>
              <a:t>Enemy Attestation</a:t>
            </a:r>
          </a:p>
          <a:p>
            <a:pPr marL="742950" indent="-742950">
              <a:buFont typeface="+mj-lt"/>
              <a:buAutoNum type="arabicPeriod"/>
            </a:pPr>
            <a:r>
              <a:rPr lang="en-US" sz="4400" b="1" dirty="0"/>
              <a:t>Criterion of Embarrassment</a:t>
            </a:r>
          </a:p>
          <a:p>
            <a:pPr marL="1200150" lvl="1" indent="-742950">
              <a:buFont typeface="Arial" panose="020B0604020202020204" pitchFamily="34" charset="0"/>
              <a:buChar char="•"/>
            </a:pPr>
            <a:r>
              <a:rPr lang="en-US" sz="3300" dirty="0">
                <a:solidFill>
                  <a:prstClr val="black"/>
                </a:solidFill>
              </a:rPr>
              <a:t>Women reported as primary witnesses to the empty tomb and Jesus’ resurrection</a:t>
            </a:r>
            <a:endParaRPr lang="en-US" sz="4400" b="1" dirty="0"/>
          </a:p>
        </p:txBody>
      </p:sp>
      <p:sp>
        <p:nvSpPr>
          <p:cNvPr id="4" name="Rounded Rectangle 5">
            <a:extLst>
              <a:ext uri="{FF2B5EF4-FFF2-40B4-BE49-F238E27FC236}">
                <a16:creationId xmlns:a16="http://schemas.microsoft.com/office/drawing/2014/main" id="{E0B9CBD2-8A27-4DCF-837E-F8E2A9761ADA}"/>
              </a:ext>
            </a:extLst>
          </p:cNvPr>
          <p:cNvSpPr/>
          <p:nvPr/>
        </p:nvSpPr>
        <p:spPr>
          <a:xfrm>
            <a:off x="199158" y="4468486"/>
            <a:ext cx="8746434" cy="2025660"/>
          </a:xfrm>
          <a:prstGeom prst="roundRect">
            <a:avLst/>
          </a:prstGeom>
          <a:solidFill>
            <a:srgbClr val="78492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2800" dirty="0"/>
              <a:t>"It is extremely difficult to object to the empty tomb on historical grounds; those who deny it do so on the basis of theological or philosophical assumptions." </a:t>
            </a:r>
            <a:br>
              <a:rPr lang="en-US" sz="2800" dirty="0"/>
            </a:br>
            <a:r>
              <a:rPr lang="en-US" sz="2800" dirty="0"/>
              <a:t>– </a:t>
            </a:r>
            <a:r>
              <a:rPr lang="en-US" sz="2400" dirty="0"/>
              <a:t>D. H. van </a:t>
            </a:r>
            <a:r>
              <a:rPr lang="en-US" sz="2400" dirty="0" err="1"/>
              <a:t>Daalen</a:t>
            </a:r>
            <a:endParaRPr lang="en-US" sz="2400" b="1" i="1" dirty="0">
              <a:solidFill>
                <a:schemeClr val="bg1"/>
              </a:solidFill>
            </a:endParaRPr>
          </a:p>
        </p:txBody>
      </p:sp>
    </p:spTree>
    <p:extLst>
      <p:ext uri="{BB962C8B-B14F-4D97-AF65-F5344CB8AC3E}">
        <p14:creationId xmlns:p14="http://schemas.microsoft.com/office/powerpoint/2010/main" val="23539938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B96B22-D954-491E-AE95-5FEB6BE3BAAF}"/>
              </a:ext>
            </a:extLst>
          </p:cNvPr>
          <p:cNvSpPr>
            <a:spLocks noGrp="1"/>
          </p:cNvSpPr>
          <p:nvPr>
            <p:ph type="title"/>
          </p:nvPr>
        </p:nvSpPr>
        <p:spPr>
          <a:xfrm>
            <a:off x="357809" y="-89221"/>
            <a:ext cx="8786191" cy="1325563"/>
          </a:xfrm>
        </p:spPr>
        <p:txBody>
          <a:bodyPr>
            <a:normAutofit/>
          </a:bodyPr>
          <a:lstStyle/>
          <a:p>
            <a:r>
              <a:rPr lang="en-US" dirty="0">
                <a:solidFill>
                  <a:srgbClr val="78492C"/>
                </a:solidFill>
              </a:rPr>
              <a:t>5 HISTORICAL FACTS</a:t>
            </a:r>
            <a:endParaRPr lang="en-US" spc="-150" dirty="0">
              <a:solidFill>
                <a:srgbClr val="78492C"/>
              </a:solidFill>
            </a:endParaRPr>
          </a:p>
        </p:txBody>
      </p:sp>
      <p:sp>
        <p:nvSpPr>
          <p:cNvPr id="3" name="TextBox 2">
            <a:extLst>
              <a:ext uri="{FF2B5EF4-FFF2-40B4-BE49-F238E27FC236}">
                <a16:creationId xmlns:a16="http://schemas.microsoft.com/office/drawing/2014/main" id="{09E4E348-FDA2-4A7B-9601-9965E7A68B51}"/>
              </a:ext>
            </a:extLst>
          </p:cNvPr>
          <p:cNvSpPr txBox="1"/>
          <p:nvPr/>
        </p:nvSpPr>
        <p:spPr>
          <a:xfrm>
            <a:off x="357809" y="1098250"/>
            <a:ext cx="8587783" cy="4298613"/>
          </a:xfrm>
          <a:prstGeom prst="rect">
            <a:avLst/>
          </a:prstGeom>
          <a:noFill/>
        </p:spPr>
        <p:txBody>
          <a:bodyPr wrap="square" rtlCol="0">
            <a:spAutoFit/>
          </a:bodyPr>
          <a:lstStyle/>
          <a:p>
            <a:pPr marL="742950" indent="-742950">
              <a:spcBef>
                <a:spcPts val="500"/>
              </a:spcBef>
              <a:spcAft>
                <a:spcPts val="500"/>
              </a:spcAft>
              <a:buFont typeface="+mj-lt"/>
              <a:buAutoNum type="arabicPeriod"/>
            </a:pPr>
            <a:r>
              <a:rPr lang="en-US" sz="4000" b="1" dirty="0"/>
              <a:t>Jesus Died by Crucifixion</a:t>
            </a:r>
          </a:p>
          <a:p>
            <a:pPr marL="742950" indent="-742950">
              <a:spcBef>
                <a:spcPts val="500"/>
              </a:spcBef>
              <a:spcAft>
                <a:spcPts val="500"/>
              </a:spcAft>
              <a:buFont typeface="+mj-lt"/>
              <a:buAutoNum type="arabicPeriod"/>
            </a:pPr>
            <a:r>
              <a:rPr lang="en-US" sz="4000" b="1" dirty="0"/>
              <a:t>The Disciples’ Believed Jesus Rose and Appeared to Them</a:t>
            </a:r>
          </a:p>
          <a:p>
            <a:pPr marL="742950" indent="-742950">
              <a:spcBef>
                <a:spcPts val="500"/>
              </a:spcBef>
              <a:spcAft>
                <a:spcPts val="500"/>
              </a:spcAft>
              <a:buFont typeface="+mj-lt"/>
              <a:buAutoNum type="arabicPeriod"/>
            </a:pPr>
            <a:r>
              <a:rPr lang="en-US" sz="4000" b="1" dirty="0"/>
              <a:t>Paul was Suddenly Changed</a:t>
            </a:r>
          </a:p>
          <a:p>
            <a:pPr marL="742950" indent="-742950">
              <a:spcBef>
                <a:spcPts val="500"/>
              </a:spcBef>
              <a:spcAft>
                <a:spcPts val="500"/>
              </a:spcAft>
              <a:buFont typeface="+mj-lt"/>
              <a:buAutoNum type="arabicPeriod"/>
            </a:pPr>
            <a:r>
              <a:rPr lang="en-US" sz="4000" b="1" dirty="0"/>
              <a:t>James was Suddenly Changed</a:t>
            </a:r>
          </a:p>
          <a:p>
            <a:pPr marL="742950" indent="-742950">
              <a:spcBef>
                <a:spcPts val="500"/>
              </a:spcBef>
              <a:spcAft>
                <a:spcPts val="500"/>
              </a:spcAft>
              <a:buFont typeface="+mj-lt"/>
              <a:buAutoNum type="arabicPeriod"/>
            </a:pPr>
            <a:r>
              <a:rPr lang="en-US" sz="4000" b="1" dirty="0"/>
              <a:t>The Tomb was Empty</a:t>
            </a:r>
          </a:p>
        </p:txBody>
      </p:sp>
    </p:spTree>
    <p:extLst>
      <p:ext uri="{BB962C8B-B14F-4D97-AF65-F5344CB8AC3E}">
        <p14:creationId xmlns:p14="http://schemas.microsoft.com/office/powerpoint/2010/main" val="25061214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B96B22-D954-491E-AE95-5FEB6BE3BAAF}"/>
              </a:ext>
            </a:extLst>
          </p:cNvPr>
          <p:cNvSpPr>
            <a:spLocks noGrp="1"/>
          </p:cNvSpPr>
          <p:nvPr>
            <p:ph type="title"/>
          </p:nvPr>
        </p:nvSpPr>
        <p:spPr>
          <a:xfrm>
            <a:off x="357809" y="-89221"/>
            <a:ext cx="8786191" cy="1325563"/>
          </a:xfrm>
        </p:spPr>
        <p:txBody>
          <a:bodyPr>
            <a:normAutofit/>
          </a:bodyPr>
          <a:lstStyle/>
          <a:p>
            <a:r>
              <a:rPr lang="en-US" dirty="0">
                <a:solidFill>
                  <a:srgbClr val="78492C"/>
                </a:solidFill>
              </a:rPr>
              <a:t>BEST EXPLANATION OF FACTS?</a:t>
            </a:r>
            <a:endParaRPr lang="en-US" spc="-150" dirty="0">
              <a:solidFill>
                <a:srgbClr val="78492C"/>
              </a:solidFill>
            </a:endParaRPr>
          </a:p>
        </p:txBody>
      </p:sp>
    </p:spTree>
    <p:extLst>
      <p:ext uri="{BB962C8B-B14F-4D97-AF65-F5344CB8AC3E}">
        <p14:creationId xmlns:p14="http://schemas.microsoft.com/office/powerpoint/2010/main" val="12093764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B96B22-D954-491E-AE95-5FEB6BE3BAAF}"/>
              </a:ext>
            </a:extLst>
          </p:cNvPr>
          <p:cNvSpPr>
            <a:spLocks noGrp="1"/>
          </p:cNvSpPr>
          <p:nvPr>
            <p:ph type="title"/>
          </p:nvPr>
        </p:nvSpPr>
        <p:spPr>
          <a:xfrm>
            <a:off x="357809" y="-89221"/>
            <a:ext cx="8786191" cy="1325563"/>
          </a:xfrm>
        </p:spPr>
        <p:txBody>
          <a:bodyPr>
            <a:normAutofit/>
          </a:bodyPr>
          <a:lstStyle/>
          <a:p>
            <a:r>
              <a:rPr lang="en-US" dirty="0">
                <a:solidFill>
                  <a:srgbClr val="78492C"/>
                </a:solidFill>
              </a:rPr>
              <a:t>BEST EXPLANATION OF FACTS?</a:t>
            </a:r>
            <a:endParaRPr lang="en-US" spc="-150" dirty="0">
              <a:solidFill>
                <a:srgbClr val="78492C"/>
              </a:solidFill>
            </a:endParaRPr>
          </a:p>
        </p:txBody>
      </p:sp>
      <p:sp>
        <p:nvSpPr>
          <p:cNvPr id="3" name="TextBox 2">
            <a:extLst>
              <a:ext uri="{FF2B5EF4-FFF2-40B4-BE49-F238E27FC236}">
                <a16:creationId xmlns:a16="http://schemas.microsoft.com/office/drawing/2014/main" id="{09E4E348-FDA2-4A7B-9601-9965E7A68B51}"/>
              </a:ext>
            </a:extLst>
          </p:cNvPr>
          <p:cNvSpPr txBox="1"/>
          <p:nvPr/>
        </p:nvSpPr>
        <p:spPr>
          <a:xfrm>
            <a:off x="357809" y="1098250"/>
            <a:ext cx="8587783" cy="707886"/>
          </a:xfrm>
          <a:prstGeom prst="rect">
            <a:avLst/>
          </a:prstGeom>
          <a:noFill/>
        </p:spPr>
        <p:txBody>
          <a:bodyPr wrap="square" rtlCol="0">
            <a:spAutoFit/>
          </a:bodyPr>
          <a:lstStyle/>
          <a:p>
            <a:pPr marL="742950" indent="-742950">
              <a:spcAft>
                <a:spcPts val="500"/>
              </a:spcAft>
              <a:buFont typeface="+mj-lt"/>
              <a:buAutoNum type="arabicPeriod"/>
            </a:pPr>
            <a:r>
              <a:rPr lang="en-US" sz="4000" b="1" dirty="0"/>
              <a:t>Fictitious Story</a:t>
            </a:r>
          </a:p>
        </p:txBody>
      </p:sp>
    </p:spTree>
    <p:extLst>
      <p:ext uri="{BB962C8B-B14F-4D97-AF65-F5344CB8AC3E}">
        <p14:creationId xmlns:p14="http://schemas.microsoft.com/office/powerpoint/2010/main" val="6797757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B96B22-D954-491E-AE95-5FEB6BE3BAAF}"/>
              </a:ext>
            </a:extLst>
          </p:cNvPr>
          <p:cNvSpPr>
            <a:spLocks noGrp="1"/>
          </p:cNvSpPr>
          <p:nvPr>
            <p:ph type="title"/>
          </p:nvPr>
        </p:nvSpPr>
        <p:spPr>
          <a:xfrm>
            <a:off x="357809" y="-89221"/>
            <a:ext cx="8786191" cy="1325563"/>
          </a:xfrm>
        </p:spPr>
        <p:txBody>
          <a:bodyPr>
            <a:normAutofit/>
          </a:bodyPr>
          <a:lstStyle/>
          <a:p>
            <a:r>
              <a:rPr lang="en-US" dirty="0">
                <a:solidFill>
                  <a:srgbClr val="78492C"/>
                </a:solidFill>
              </a:rPr>
              <a:t>BEST EXPLANATION OF FACTS?</a:t>
            </a:r>
            <a:endParaRPr lang="en-US" spc="-150" dirty="0">
              <a:solidFill>
                <a:srgbClr val="78492C"/>
              </a:solidFill>
            </a:endParaRPr>
          </a:p>
        </p:txBody>
      </p:sp>
      <p:sp>
        <p:nvSpPr>
          <p:cNvPr id="3" name="TextBox 2">
            <a:extLst>
              <a:ext uri="{FF2B5EF4-FFF2-40B4-BE49-F238E27FC236}">
                <a16:creationId xmlns:a16="http://schemas.microsoft.com/office/drawing/2014/main" id="{09E4E348-FDA2-4A7B-9601-9965E7A68B51}"/>
              </a:ext>
            </a:extLst>
          </p:cNvPr>
          <p:cNvSpPr txBox="1"/>
          <p:nvPr/>
        </p:nvSpPr>
        <p:spPr>
          <a:xfrm>
            <a:off x="357809" y="1098250"/>
            <a:ext cx="8587783" cy="2067233"/>
          </a:xfrm>
          <a:prstGeom prst="rect">
            <a:avLst/>
          </a:prstGeom>
          <a:noFill/>
        </p:spPr>
        <p:txBody>
          <a:bodyPr wrap="square" rtlCol="0">
            <a:spAutoFit/>
          </a:bodyPr>
          <a:lstStyle/>
          <a:p>
            <a:pPr marL="742950" indent="-742950">
              <a:spcAft>
                <a:spcPts val="500"/>
              </a:spcAft>
              <a:buFont typeface="+mj-lt"/>
              <a:buAutoNum type="arabicPeriod"/>
            </a:pPr>
            <a:r>
              <a:rPr lang="en-US" sz="4000" b="1" dirty="0"/>
              <a:t>Fictitious Story</a:t>
            </a:r>
          </a:p>
          <a:p>
            <a:pPr marL="742950" indent="-742950">
              <a:spcAft>
                <a:spcPts val="500"/>
              </a:spcAft>
              <a:buFont typeface="+mj-lt"/>
              <a:buAutoNum type="arabicPeriod"/>
            </a:pPr>
            <a:r>
              <a:rPr lang="en-US" sz="4000" b="1" dirty="0"/>
              <a:t>Legendary Embellishment</a:t>
            </a:r>
          </a:p>
          <a:p>
            <a:pPr marL="742950" indent="-742950">
              <a:spcAft>
                <a:spcPts val="500"/>
              </a:spcAft>
              <a:buFont typeface="+mj-lt"/>
              <a:buAutoNum type="arabicPeriod"/>
            </a:pPr>
            <a:endParaRPr lang="en-US" sz="4000" b="1" dirty="0"/>
          </a:p>
        </p:txBody>
      </p:sp>
    </p:spTree>
    <p:extLst>
      <p:ext uri="{BB962C8B-B14F-4D97-AF65-F5344CB8AC3E}">
        <p14:creationId xmlns:p14="http://schemas.microsoft.com/office/powerpoint/2010/main" val="35455198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B96B22-D954-491E-AE95-5FEB6BE3BAAF}"/>
              </a:ext>
            </a:extLst>
          </p:cNvPr>
          <p:cNvSpPr>
            <a:spLocks noGrp="1"/>
          </p:cNvSpPr>
          <p:nvPr>
            <p:ph type="title"/>
          </p:nvPr>
        </p:nvSpPr>
        <p:spPr>
          <a:xfrm>
            <a:off x="357809" y="-89221"/>
            <a:ext cx="8786191" cy="1325563"/>
          </a:xfrm>
        </p:spPr>
        <p:txBody>
          <a:bodyPr>
            <a:normAutofit/>
          </a:bodyPr>
          <a:lstStyle/>
          <a:p>
            <a:r>
              <a:rPr lang="en-US" dirty="0">
                <a:solidFill>
                  <a:srgbClr val="78492C"/>
                </a:solidFill>
              </a:rPr>
              <a:t>BEST EXPLANATION OF FACTS?</a:t>
            </a:r>
            <a:endParaRPr lang="en-US" spc="-150" dirty="0">
              <a:solidFill>
                <a:srgbClr val="78492C"/>
              </a:solidFill>
            </a:endParaRPr>
          </a:p>
        </p:txBody>
      </p:sp>
      <p:sp>
        <p:nvSpPr>
          <p:cNvPr id="3" name="TextBox 2">
            <a:extLst>
              <a:ext uri="{FF2B5EF4-FFF2-40B4-BE49-F238E27FC236}">
                <a16:creationId xmlns:a16="http://schemas.microsoft.com/office/drawing/2014/main" id="{09E4E348-FDA2-4A7B-9601-9965E7A68B51}"/>
              </a:ext>
            </a:extLst>
          </p:cNvPr>
          <p:cNvSpPr txBox="1"/>
          <p:nvPr/>
        </p:nvSpPr>
        <p:spPr>
          <a:xfrm>
            <a:off x="357809" y="1098250"/>
            <a:ext cx="8587783" cy="2067233"/>
          </a:xfrm>
          <a:prstGeom prst="rect">
            <a:avLst/>
          </a:prstGeom>
          <a:noFill/>
        </p:spPr>
        <p:txBody>
          <a:bodyPr wrap="square" rtlCol="0">
            <a:spAutoFit/>
          </a:bodyPr>
          <a:lstStyle/>
          <a:p>
            <a:pPr marL="742950" indent="-742950">
              <a:spcAft>
                <a:spcPts val="500"/>
              </a:spcAft>
              <a:buFont typeface="+mj-lt"/>
              <a:buAutoNum type="arabicPeriod"/>
            </a:pPr>
            <a:r>
              <a:rPr lang="en-US" sz="4000" b="1" dirty="0"/>
              <a:t>Fictitious Story</a:t>
            </a:r>
          </a:p>
          <a:p>
            <a:pPr marL="742950" indent="-742950">
              <a:spcAft>
                <a:spcPts val="500"/>
              </a:spcAft>
              <a:buFont typeface="+mj-lt"/>
              <a:buAutoNum type="arabicPeriod"/>
            </a:pPr>
            <a:r>
              <a:rPr lang="en-US" sz="4000" b="1" dirty="0"/>
              <a:t>Legendary Embellishment</a:t>
            </a:r>
          </a:p>
          <a:p>
            <a:pPr marL="742950" indent="-742950">
              <a:spcAft>
                <a:spcPts val="500"/>
              </a:spcAft>
              <a:buFont typeface="+mj-lt"/>
              <a:buAutoNum type="arabicPeriod"/>
            </a:pPr>
            <a:r>
              <a:rPr lang="en-US" sz="4000" b="1" dirty="0"/>
              <a:t>Myth Derived from other Religions</a:t>
            </a:r>
          </a:p>
        </p:txBody>
      </p:sp>
    </p:spTree>
    <p:extLst>
      <p:ext uri="{BB962C8B-B14F-4D97-AF65-F5344CB8AC3E}">
        <p14:creationId xmlns:p14="http://schemas.microsoft.com/office/powerpoint/2010/main" val="16746760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B96B22-D954-491E-AE95-5FEB6BE3BAAF}"/>
              </a:ext>
            </a:extLst>
          </p:cNvPr>
          <p:cNvSpPr>
            <a:spLocks noGrp="1"/>
          </p:cNvSpPr>
          <p:nvPr>
            <p:ph type="title"/>
          </p:nvPr>
        </p:nvSpPr>
        <p:spPr>
          <a:xfrm>
            <a:off x="357809" y="-89221"/>
            <a:ext cx="8786191" cy="1325563"/>
          </a:xfrm>
        </p:spPr>
        <p:txBody>
          <a:bodyPr>
            <a:normAutofit/>
          </a:bodyPr>
          <a:lstStyle/>
          <a:p>
            <a:r>
              <a:rPr lang="en-US" dirty="0">
                <a:solidFill>
                  <a:srgbClr val="78492C"/>
                </a:solidFill>
              </a:rPr>
              <a:t>BEST EXPLANATION OF FACTS?</a:t>
            </a:r>
            <a:endParaRPr lang="en-US" spc="-150" dirty="0">
              <a:solidFill>
                <a:srgbClr val="78492C"/>
              </a:solidFill>
            </a:endParaRPr>
          </a:p>
        </p:txBody>
      </p:sp>
      <p:sp>
        <p:nvSpPr>
          <p:cNvPr id="3" name="TextBox 2">
            <a:extLst>
              <a:ext uri="{FF2B5EF4-FFF2-40B4-BE49-F238E27FC236}">
                <a16:creationId xmlns:a16="http://schemas.microsoft.com/office/drawing/2014/main" id="{09E4E348-FDA2-4A7B-9601-9965E7A68B51}"/>
              </a:ext>
            </a:extLst>
          </p:cNvPr>
          <p:cNvSpPr txBox="1"/>
          <p:nvPr/>
        </p:nvSpPr>
        <p:spPr>
          <a:xfrm>
            <a:off x="357809" y="1098250"/>
            <a:ext cx="8587783" cy="3426579"/>
          </a:xfrm>
          <a:prstGeom prst="rect">
            <a:avLst/>
          </a:prstGeom>
          <a:noFill/>
        </p:spPr>
        <p:txBody>
          <a:bodyPr wrap="square" rtlCol="0">
            <a:spAutoFit/>
          </a:bodyPr>
          <a:lstStyle/>
          <a:p>
            <a:pPr marL="742950" indent="-742950">
              <a:spcAft>
                <a:spcPts val="500"/>
              </a:spcAft>
              <a:buFont typeface="+mj-lt"/>
              <a:buAutoNum type="arabicPeriod"/>
            </a:pPr>
            <a:r>
              <a:rPr lang="en-US" sz="4000" b="1" dirty="0"/>
              <a:t>Fictitious Story</a:t>
            </a:r>
          </a:p>
          <a:p>
            <a:pPr marL="742950" indent="-742950">
              <a:spcAft>
                <a:spcPts val="500"/>
              </a:spcAft>
              <a:buFont typeface="+mj-lt"/>
              <a:buAutoNum type="arabicPeriod"/>
            </a:pPr>
            <a:r>
              <a:rPr lang="en-US" sz="4000" b="1" dirty="0"/>
              <a:t>Legendary Embellishment</a:t>
            </a:r>
          </a:p>
          <a:p>
            <a:pPr marL="742950" indent="-742950">
              <a:spcAft>
                <a:spcPts val="500"/>
              </a:spcAft>
              <a:buFont typeface="+mj-lt"/>
              <a:buAutoNum type="arabicPeriod"/>
            </a:pPr>
            <a:r>
              <a:rPr lang="en-US" sz="4000" b="1" dirty="0"/>
              <a:t>Myth Derived from other Religions</a:t>
            </a:r>
          </a:p>
          <a:p>
            <a:pPr marL="742950" indent="-742950">
              <a:spcAft>
                <a:spcPts val="500"/>
              </a:spcAft>
              <a:buFont typeface="+mj-lt"/>
              <a:buAutoNum type="arabicPeriod"/>
            </a:pPr>
            <a:r>
              <a:rPr lang="en-US" sz="4000" b="1" dirty="0"/>
              <a:t>Fraud</a:t>
            </a:r>
          </a:p>
          <a:p>
            <a:pPr marL="742950" indent="-742950">
              <a:spcAft>
                <a:spcPts val="500"/>
              </a:spcAft>
              <a:buFont typeface="+mj-lt"/>
              <a:buAutoNum type="arabicPeriod"/>
            </a:pPr>
            <a:endParaRPr lang="en-US" sz="4000" b="1" dirty="0"/>
          </a:p>
        </p:txBody>
      </p:sp>
    </p:spTree>
    <p:extLst>
      <p:ext uri="{BB962C8B-B14F-4D97-AF65-F5344CB8AC3E}">
        <p14:creationId xmlns:p14="http://schemas.microsoft.com/office/powerpoint/2010/main" val="35286282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B96B22-D954-491E-AE95-5FEB6BE3BAAF}"/>
              </a:ext>
            </a:extLst>
          </p:cNvPr>
          <p:cNvSpPr>
            <a:spLocks noGrp="1"/>
          </p:cNvSpPr>
          <p:nvPr>
            <p:ph type="title"/>
          </p:nvPr>
        </p:nvSpPr>
        <p:spPr>
          <a:xfrm>
            <a:off x="357809" y="-89221"/>
            <a:ext cx="8786191" cy="1325563"/>
          </a:xfrm>
        </p:spPr>
        <p:txBody>
          <a:bodyPr>
            <a:normAutofit/>
          </a:bodyPr>
          <a:lstStyle/>
          <a:p>
            <a:r>
              <a:rPr lang="en-US" dirty="0">
                <a:solidFill>
                  <a:srgbClr val="78492C"/>
                </a:solidFill>
              </a:rPr>
              <a:t>BEST EXPLANATION OF FACTS?</a:t>
            </a:r>
            <a:endParaRPr lang="en-US" spc="-150" dirty="0">
              <a:solidFill>
                <a:srgbClr val="78492C"/>
              </a:solidFill>
            </a:endParaRPr>
          </a:p>
        </p:txBody>
      </p:sp>
      <p:sp>
        <p:nvSpPr>
          <p:cNvPr id="3" name="TextBox 2">
            <a:extLst>
              <a:ext uri="{FF2B5EF4-FFF2-40B4-BE49-F238E27FC236}">
                <a16:creationId xmlns:a16="http://schemas.microsoft.com/office/drawing/2014/main" id="{09E4E348-FDA2-4A7B-9601-9965E7A68B51}"/>
              </a:ext>
            </a:extLst>
          </p:cNvPr>
          <p:cNvSpPr txBox="1"/>
          <p:nvPr/>
        </p:nvSpPr>
        <p:spPr>
          <a:xfrm>
            <a:off x="357809" y="1098250"/>
            <a:ext cx="8587783" cy="3426579"/>
          </a:xfrm>
          <a:prstGeom prst="rect">
            <a:avLst/>
          </a:prstGeom>
          <a:noFill/>
        </p:spPr>
        <p:txBody>
          <a:bodyPr wrap="square" rtlCol="0">
            <a:spAutoFit/>
          </a:bodyPr>
          <a:lstStyle/>
          <a:p>
            <a:pPr marL="742950" indent="-742950">
              <a:spcAft>
                <a:spcPts val="500"/>
              </a:spcAft>
              <a:buFont typeface="+mj-lt"/>
              <a:buAutoNum type="arabicPeriod"/>
            </a:pPr>
            <a:r>
              <a:rPr lang="en-US" sz="4000" b="1" dirty="0"/>
              <a:t>Fictitious Story</a:t>
            </a:r>
          </a:p>
          <a:p>
            <a:pPr marL="742950" indent="-742950">
              <a:spcAft>
                <a:spcPts val="500"/>
              </a:spcAft>
              <a:buFont typeface="+mj-lt"/>
              <a:buAutoNum type="arabicPeriod"/>
            </a:pPr>
            <a:r>
              <a:rPr lang="en-US" sz="4000" b="1" dirty="0"/>
              <a:t>Legendary Embellishment</a:t>
            </a:r>
          </a:p>
          <a:p>
            <a:pPr marL="742950" indent="-742950">
              <a:spcAft>
                <a:spcPts val="500"/>
              </a:spcAft>
              <a:buFont typeface="+mj-lt"/>
              <a:buAutoNum type="arabicPeriod"/>
            </a:pPr>
            <a:r>
              <a:rPr lang="en-US" sz="4000" b="1" dirty="0"/>
              <a:t>Myth Derived from other Religions</a:t>
            </a:r>
          </a:p>
          <a:p>
            <a:pPr marL="742950" indent="-742950">
              <a:spcAft>
                <a:spcPts val="500"/>
              </a:spcAft>
              <a:buFont typeface="+mj-lt"/>
              <a:buAutoNum type="arabicPeriod"/>
            </a:pPr>
            <a:r>
              <a:rPr lang="en-US" sz="4000" b="1" dirty="0"/>
              <a:t>Fraud</a:t>
            </a:r>
          </a:p>
          <a:p>
            <a:pPr marL="742950" indent="-742950">
              <a:spcAft>
                <a:spcPts val="500"/>
              </a:spcAft>
              <a:buFont typeface="+mj-lt"/>
              <a:buAutoNum type="arabicPeriod"/>
            </a:pPr>
            <a:r>
              <a:rPr lang="en-US" sz="4000" b="1" dirty="0"/>
              <a:t>Jesus Wasn’t Really Dead</a:t>
            </a:r>
          </a:p>
        </p:txBody>
      </p:sp>
    </p:spTree>
    <p:extLst>
      <p:ext uri="{BB962C8B-B14F-4D97-AF65-F5344CB8AC3E}">
        <p14:creationId xmlns:p14="http://schemas.microsoft.com/office/powerpoint/2010/main" val="2141614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478B552-D962-4477-9E38-4645E81BCB4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71" y="0"/>
            <a:ext cx="9142857" cy="6857142"/>
          </a:xfrm>
          <a:prstGeom prst="rect">
            <a:avLst/>
          </a:prstGeom>
        </p:spPr>
      </p:pic>
      <p:cxnSp>
        <p:nvCxnSpPr>
          <p:cNvPr id="5" name="Straight Connector 4">
            <a:extLst>
              <a:ext uri="{FF2B5EF4-FFF2-40B4-BE49-F238E27FC236}">
                <a16:creationId xmlns:a16="http://schemas.microsoft.com/office/drawing/2014/main" id="{B70D53EF-05FC-43B6-8E96-41E4545CBE71}"/>
              </a:ext>
            </a:extLst>
          </p:cNvPr>
          <p:cNvCxnSpPr>
            <a:cxnSpLocks/>
          </p:cNvCxnSpPr>
          <p:nvPr/>
        </p:nvCxnSpPr>
        <p:spPr>
          <a:xfrm>
            <a:off x="587229" y="5855516"/>
            <a:ext cx="7961153"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Title 4">
            <a:extLst>
              <a:ext uri="{FF2B5EF4-FFF2-40B4-BE49-F238E27FC236}">
                <a16:creationId xmlns:a16="http://schemas.microsoft.com/office/drawing/2014/main" id="{E747B232-BD43-4D9E-B1E9-6397FC313A39}"/>
              </a:ext>
            </a:extLst>
          </p:cNvPr>
          <p:cNvSpPr>
            <a:spLocks noGrp="1"/>
          </p:cNvSpPr>
          <p:nvPr>
            <p:ph type="title"/>
          </p:nvPr>
        </p:nvSpPr>
        <p:spPr>
          <a:xfrm>
            <a:off x="1" y="4853819"/>
            <a:ext cx="9143428" cy="1325563"/>
          </a:xfrm>
        </p:spPr>
        <p:txBody>
          <a:bodyPr>
            <a:normAutofit/>
          </a:bodyPr>
          <a:lstStyle/>
          <a:p>
            <a:pPr algn="ctr"/>
            <a:r>
              <a:rPr lang="en-US" sz="6000" dirty="0">
                <a:solidFill>
                  <a:srgbClr val="4D4D4D"/>
                </a:solidFill>
              </a:rPr>
              <a:t>Why Believe in Jesus?</a:t>
            </a:r>
            <a:endParaRPr lang="en-US" sz="1500" dirty="0">
              <a:solidFill>
                <a:srgbClr val="4D4D4D"/>
              </a:solidFill>
            </a:endParaRPr>
          </a:p>
        </p:txBody>
      </p:sp>
      <p:sp>
        <p:nvSpPr>
          <p:cNvPr id="4" name="Title 4">
            <a:extLst>
              <a:ext uri="{FF2B5EF4-FFF2-40B4-BE49-F238E27FC236}">
                <a16:creationId xmlns:a16="http://schemas.microsoft.com/office/drawing/2014/main" id="{D9F8191B-8881-4892-A9A9-59DAEA2AC0DE}"/>
              </a:ext>
            </a:extLst>
          </p:cNvPr>
          <p:cNvSpPr txBox="1">
            <a:spLocks/>
          </p:cNvSpPr>
          <p:nvPr/>
        </p:nvSpPr>
        <p:spPr>
          <a:xfrm>
            <a:off x="75501" y="5566884"/>
            <a:ext cx="8973083"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b="1" kern="1200">
                <a:solidFill>
                  <a:srgbClr val="663300"/>
                </a:solidFill>
                <a:latin typeface="ITC Avant Garde Gothic Demi" panose="020B0802020202020204" pitchFamily="34" charset="0"/>
                <a:ea typeface="+mj-ea"/>
                <a:cs typeface="+mj-cs"/>
              </a:defRPr>
            </a:lvl1pPr>
          </a:lstStyle>
          <a:p>
            <a:pPr algn="ctr"/>
            <a:r>
              <a:rPr lang="en-US" sz="4200" cap="all" spc="-150" dirty="0">
                <a:solidFill>
                  <a:srgbClr val="78492C"/>
                </a:solidFill>
              </a:rPr>
              <a:t>Evidence for the Resurrection</a:t>
            </a:r>
            <a:endParaRPr lang="en-US" sz="4200" cap="all" spc="-150" dirty="0">
              <a:solidFill>
                <a:srgbClr val="4D4D4D"/>
              </a:solidFill>
            </a:endParaRPr>
          </a:p>
        </p:txBody>
      </p:sp>
    </p:spTree>
    <p:extLst>
      <p:ext uri="{BB962C8B-B14F-4D97-AF65-F5344CB8AC3E}">
        <p14:creationId xmlns:p14="http://schemas.microsoft.com/office/powerpoint/2010/main" val="38901198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B96B22-D954-491E-AE95-5FEB6BE3BAAF}"/>
              </a:ext>
            </a:extLst>
          </p:cNvPr>
          <p:cNvSpPr>
            <a:spLocks noGrp="1"/>
          </p:cNvSpPr>
          <p:nvPr>
            <p:ph type="title"/>
          </p:nvPr>
        </p:nvSpPr>
        <p:spPr>
          <a:xfrm>
            <a:off x="357809" y="-89221"/>
            <a:ext cx="8786191" cy="1325563"/>
          </a:xfrm>
        </p:spPr>
        <p:txBody>
          <a:bodyPr>
            <a:normAutofit/>
          </a:bodyPr>
          <a:lstStyle/>
          <a:p>
            <a:r>
              <a:rPr lang="en-US" dirty="0">
                <a:solidFill>
                  <a:srgbClr val="78492C"/>
                </a:solidFill>
              </a:rPr>
              <a:t>BEST EXPLANATION OF FACTS?</a:t>
            </a:r>
            <a:endParaRPr lang="en-US" spc="-150" dirty="0">
              <a:solidFill>
                <a:srgbClr val="78492C"/>
              </a:solidFill>
            </a:endParaRPr>
          </a:p>
        </p:txBody>
      </p:sp>
      <p:sp>
        <p:nvSpPr>
          <p:cNvPr id="3" name="TextBox 2">
            <a:extLst>
              <a:ext uri="{FF2B5EF4-FFF2-40B4-BE49-F238E27FC236}">
                <a16:creationId xmlns:a16="http://schemas.microsoft.com/office/drawing/2014/main" id="{09E4E348-FDA2-4A7B-9601-9965E7A68B51}"/>
              </a:ext>
            </a:extLst>
          </p:cNvPr>
          <p:cNvSpPr txBox="1"/>
          <p:nvPr/>
        </p:nvSpPr>
        <p:spPr>
          <a:xfrm>
            <a:off x="357809" y="1098250"/>
            <a:ext cx="8587783" cy="4106252"/>
          </a:xfrm>
          <a:prstGeom prst="rect">
            <a:avLst/>
          </a:prstGeom>
          <a:noFill/>
        </p:spPr>
        <p:txBody>
          <a:bodyPr wrap="square" rtlCol="0">
            <a:spAutoFit/>
          </a:bodyPr>
          <a:lstStyle/>
          <a:p>
            <a:pPr marL="742950" indent="-742950">
              <a:spcAft>
                <a:spcPts val="500"/>
              </a:spcAft>
              <a:buFont typeface="+mj-lt"/>
              <a:buAutoNum type="arabicPeriod"/>
            </a:pPr>
            <a:r>
              <a:rPr lang="en-US" sz="4000" b="1" dirty="0"/>
              <a:t>Fictitious Story</a:t>
            </a:r>
          </a:p>
          <a:p>
            <a:pPr marL="742950" indent="-742950">
              <a:spcAft>
                <a:spcPts val="500"/>
              </a:spcAft>
              <a:buFont typeface="+mj-lt"/>
              <a:buAutoNum type="arabicPeriod"/>
            </a:pPr>
            <a:r>
              <a:rPr lang="en-US" sz="4000" b="1" dirty="0"/>
              <a:t>Legendary Embellishment</a:t>
            </a:r>
          </a:p>
          <a:p>
            <a:pPr marL="742950" indent="-742950">
              <a:spcAft>
                <a:spcPts val="500"/>
              </a:spcAft>
              <a:buFont typeface="+mj-lt"/>
              <a:buAutoNum type="arabicPeriod"/>
            </a:pPr>
            <a:r>
              <a:rPr lang="en-US" sz="4000" b="1" dirty="0"/>
              <a:t>Myth Derived from other Religions</a:t>
            </a:r>
          </a:p>
          <a:p>
            <a:pPr marL="742950" indent="-742950">
              <a:spcAft>
                <a:spcPts val="500"/>
              </a:spcAft>
              <a:buFont typeface="+mj-lt"/>
              <a:buAutoNum type="arabicPeriod"/>
            </a:pPr>
            <a:r>
              <a:rPr lang="en-US" sz="4000" b="1" dirty="0"/>
              <a:t>Fraud</a:t>
            </a:r>
          </a:p>
          <a:p>
            <a:pPr marL="742950" indent="-742950">
              <a:spcAft>
                <a:spcPts val="500"/>
              </a:spcAft>
              <a:buFont typeface="+mj-lt"/>
              <a:buAutoNum type="arabicPeriod"/>
            </a:pPr>
            <a:r>
              <a:rPr lang="en-US" sz="4000" b="1" dirty="0"/>
              <a:t>Jesus Wasn’t Really Dead</a:t>
            </a:r>
          </a:p>
          <a:p>
            <a:pPr marL="742950" indent="-742950">
              <a:spcAft>
                <a:spcPts val="500"/>
              </a:spcAft>
              <a:buFont typeface="+mj-lt"/>
              <a:buAutoNum type="arabicPeriod"/>
            </a:pPr>
            <a:r>
              <a:rPr lang="en-US" sz="4000" b="1" dirty="0"/>
              <a:t>Mass Hallucinations</a:t>
            </a:r>
          </a:p>
        </p:txBody>
      </p:sp>
    </p:spTree>
    <p:extLst>
      <p:ext uri="{BB962C8B-B14F-4D97-AF65-F5344CB8AC3E}">
        <p14:creationId xmlns:p14="http://schemas.microsoft.com/office/powerpoint/2010/main" val="4516924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B96B22-D954-491E-AE95-5FEB6BE3BAAF}"/>
              </a:ext>
            </a:extLst>
          </p:cNvPr>
          <p:cNvSpPr>
            <a:spLocks noGrp="1"/>
          </p:cNvSpPr>
          <p:nvPr>
            <p:ph type="title"/>
          </p:nvPr>
        </p:nvSpPr>
        <p:spPr>
          <a:xfrm>
            <a:off x="357809" y="-89221"/>
            <a:ext cx="8786191" cy="1325563"/>
          </a:xfrm>
        </p:spPr>
        <p:txBody>
          <a:bodyPr>
            <a:normAutofit/>
          </a:bodyPr>
          <a:lstStyle/>
          <a:p>
            <a:r>
              <a:rPr lang="en-US" dirty="0">
                <a:solidFill>
                  <a:srgbClr val="78492C"/>
                </a:solidFill>
              </a:rPr>
              <a:t>BEST EXPLANATION OF FACTS?</a:t>
            </a:r>
            <a:endParaRPr lang="en-US" spc="-150" dirty="0">
              <a:solidFill>
                <a:srgbClr val="78492C"/>
              </a:solidFill>
            </a:endParaRPr>
          </a:p>
        </p:txBody>
      </p:sp>
      <p:sp>
        <p:nvSpPr>
          <p:cNvPr id="3" name="TextBox 2">
            <a:extLst>
              <a:ext uri="{FF2B5EF4-FFF2-40B4-BE49-F238E27FC236}">
                <a16:creationId xmlns:a16="http://schemas.microsoft.com/office/drawing/2014/main" id="{09E4E348-FDA2-4A7B-9601-9965E7A68B51}"/>
              </a:ext>
            </a:extLst>
          </p:cNvPr>
          <p:cNvSpPr txBox="1"/>
          <p:nvPr/>
        </p:nvSpPr>
        <p:spPr>
          <a:xfrm>
            <a:off x="357809" y="1098250"/>
            <a:ext cx="8587783" cy="4785926"/>
          </a:xfrm>
          <a:prstGeom prst="rect">
            <a:avLst/>
          </a:prstGeom>
          <a:noFill/>
        </p:spPr>
        <p:txBody>
          <a:bodyPr wrap="square" rtlCol="0">
            <a:spAutoFit/>
          </a:bodyPr>
          <a:lstStyle/>
          <a:p>
            <a:pPr marL="742950" indent="-742950">
              <a:spcAft>
                <a:spcPts val="500"/>
              </a:spcAft>
              <a:buFont typeface="+mj-lt"/>
              <a:buAutoNum type="arabicPeriod"/>
            </a:pPr>
            <a:r>
              <a:rPr lang="en-US" sz="4000" b="1" dirty="0"/>
              <a:t>Fictitious Story</a:t>
            </a:r>
          </a:p>
          <a:p>
            <a:pPr marL="742950" indent="-742950">
              <a:spcAft>
                <a:spcPts val="500"/>
              </a:spcAft>
              <a:buFont typeface="+mj-lt"/>
              <a:buAutoNum type="arabicPeriod"/>
            </a:pPr>
            <a:r>
              <a:rPr lang="en-US" sz="4000" b="1" dirty="0"/>
              <a:t>Legendary Embellishment</a:t>
            </a:r>
          </a:p>
          <a:p>
            <a:pPr marL="742950" indent="-742950">
              <a:spcAft>
                <a:spcPts val="500"/>
              </a:spcAft>
              <a:buFont typeface="+mj-lt"/>
              <a:buAutoNum type="arabicPeriod"/>
            </a:pPr>
            <a:r>
              <a:rPr lang="en-US" sz="4000" b="1" dirty="0"/>
              <a:t>Myth Derived from other Religions</a:t>
            </a:r>
          </a:p>
          <a:p>
            <a:pPr marL="742950" indent="-742950">
              <a:spcAft>
                <a:spcPts val="500"/>
              </a:spcAft>
              <a:buFont typeface="+mj-lt"/>
              <a:buAutoNum type="arabicPeriod"/>
            </a:pPr>
            <a:r>
              <a:rPr lang="en-US" sz="4000" b="1" dirty="0"/>
              <a:t>Fraud</a:t>
            </a:r>
          </a:p>
          <a:p>
            <a:pPr marL="742950" indent="-742950">
              <a:spcAft>
                <a:spcPts val="500"/>
              </a:spcAft>
              <a:buFont typeface="+mj-lt"/>
              <a:buAutoNum type="arabicPeriod"/>
            </a:pPr>
            <a:r>
              <a:rPr lang="en-US" sz="4000" b="1" dirty="0"/>
              <a:t>Jesus Wasn’t Really Dead</a:t>
            </a:r>
          </a:p>
          <a:p>
            <a:pPr marL="742950" indent="-742950">
              <a:spcAft>
                <a:spcPts val="500"/>
              </a:spcAft>
              <a:buFont typeface="+mj-lt"/>
              <a:buAutoNum type="arabicPeriod"/>
            </a:pPr>
            <a:r>
              <a:rPr lang="en-US" sz="4000" b="1" dirty="0"/>
              <a:t>Mass Hallucinations</a:t>
            </a:r>
          </a:p>
          <a:p>
            <a:pPr marL="742950" indent="-742950">
              <a:spcAft>
                <a:spcPts val="500"/>
              </a:spcAft>
              <a:buFont typeface="+mj-lt"/>
              <a:buAutoNum type="arabicPeriod"/>
            </a:pPr>
            <a:r>
              <a:rPr lang="en-US" sz="4000" b="1" dirty="0"/>
              <a:t>Jesus had an Identical Twin Brother</a:t>
            </a:r>
          </a:p>
        </p:txBody>
      </p:sp>
    </p:spTree>
    <p:extLst>
      <p:ext uri="{BB962C8B-B14F-4D97-AF65-F5344CB8AC3E}">
        <p14:creationId xmlns:p14="http://schemas.microsoft.com/office/powerpoint/2010/main" val="42034665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B96B22-D954-491E-AE95-5FEB6BE3BAAF}"/>
              </a:ext>
            </a:extLst>
          </p:cNvPr>
          <p:cNvSpPr>
            <a:spLocks noGrp="1"/>
          </p:cNvSpPr>
          <p:nvPr>
            <p:ph type="title"/>
          </p:nvPr>
        </p:nvSpPr>
        <p:spPr>
          <a:xfrm>
            <a:off x="357809" y="-89221"/>
            <a:ext cx="8786191" cy="1325563"/>
          </a:xfrm>
        </p:spPr>
        <p:txBody>
          <a:bodyPr>
            <a:normAutofit/>
          </a:bodyPr>
          <a:lstStyle/>
          <a:p>
            <a:r>
              <a:rPr lang="en-US" dirty="0">
                <a:solidFill>
                  <a:srgbClr val="78492C"/>
                </a:solidFill>
              </a:rPr>
              <a:t>BEST EXPLANATION OF FACTS?</a:t>
            </a:r>
            <a:endParaRPr lang="en-US" spc="-150" dirty="0">
              <a:solidFill>
                <a:srgbClr val="78492C"/>
              </a:solidFill>
            </a:endParaRPr>
          </a:p>
        </p:txBody>
      </p:sp>
      <p:sp>
        <p:nvSpPr>
          <p:cNvPr id="3" name="TextBox 2">
            <a:extLst>
              <a:ext uri="{FF2B5EF4-FFF2-40B4-BE49-F238E27FC236}">
                <a16:creationId xmlns:a16="http://schemas.microsoft.com/office/drawing/2014/main" id="{09E4E348-FDA2-4A7B-9601-9965E7A68B51}"/>
              </a:ext>
            </a:extLst>
          </p:cNvPr>
          <p:cNvSpPr txBox="1"/>
          <p:nvPr/>
        </p:nvSpPr>
        <p:spPr>
          <a:xfrm>
            <a:off x="357809" y="1098250"/>
            <a:ext cx="8587783" cy="5465599"/>
          </a:xfrm>
          <a:prstGeom prst="rect">
            <a:avLst/>
          </a:prstGeom>
          <a:noFill/>
        </p:spPr>
        <p:txBody>
          <a:bodyPr wrap="square" rtlCol="0">
            <a:spAutoFit/>
          </a:bodyPr>
          <a:lstStyle/>
          <a:p>
            <a:pPr marL="742950" indent="-742950">
              <a:spcAft>
                <a:spcPts val="500"/>
              </a:spcAft>
              <a:buFont typeface="+mj-lt"/>
              <a:buAutoNum type="arabicPeriod"/>
            </a:pPr>
            <a:r>
              <a:rPr lang="en-US" sz="4000" b="1" dirty="0"/>
              <a:t>Fictitious Story</a:t>
            </a:r>
          </a:p>
          <a:p>
            <a:pPr marL="742950" indent="-742950">
              <a:spcAft>
                <a:spcPts val="500"/>
              </a:spcAft>
              <a:buFont typeface="+mj-lt"/>
              <a:buAutoNum type="arabicPeriod"/>
            </a:pPr>
            <a:r>
              <a:rPr lang="en-US" sz="4000" b="1" dirty="0"/>
              <a:t>Legendary Embellishment</a:t>
            </a:r>
          </a:p>
          <a:p>
            <a:pPr marL="742950" indent="-742950">
              <a:spcAft>
                <a:spcPts val="500"/>
              </a:spcAft>
              <a:buFont typeface="+mj-lt"/>
              <a:buAutoNum type="arabicPeriod"/>
            </a:pPr>
            <a:r>
              <a:rPr lang="en-US" sz="4000" b="1" dirty="0"/>
              <a:t>Myth Derived from other Religions</a:t>
            </a:r>
          </a:p>
          <a:p>
            <a:pPr marL="742950" indent="-742950">
              <a:spcAft>
                <a:spcPts val="500"/>
              </a:spcAft>
              <a:buFont typeface="+mj-lt"/>
              <a:buAutoNum type="arabicPeriod"/>
            </a:pPr>
            <a:r>
              <a:rPr lang="en-US" sz="4000" b="1" dirty="0"/>
              <a:t>Fraud</a:t>
            </a:r>
          </a:p>
          <a:p>
            <a:pPr marL="742950" indent="-742950">
              <a:spcAft>
                <a:spcPts val="500"/>
              </a:spcAft>
              <a:buFont typeface="+mj-lt"/>
              <a:buAutoNum type="arabicPeriod"/>
            </a:pPr>
            <a:r>
              <a:rPr lang="en-US" sz="4000" b="1" dirty="0"/>
              <a:t>Jesus Wasn’t Really Dead</a:t>
            </a:r>
          </a:p>
          <a:p>
            <a:pPr marL="742950" indent="-742950">
              <a:spcAft>
                <a:spcPts val="500"/>
              </a:spcAft>
              <a:buFont typeface="+mj-lt"/>
              <a:buAutoNum type="arabicPeriod"/>
            </a:pPr>
            <a:r>
              <a:rPr lang="en-US" sz="4000" b="1" dirty="0"/>
              <a:t>Mass Hallucinations</a:t>
            </a:r>
          </a:p>
          <a:p>
            <a:pPr marL="742950" indent="-742950">
              <a:spcAft>
                <a:spcPts val="500"/>
              </a:spcAft>
              <a:buFont typeface="+mj-lt"/>
              <a:buAutoNum type="arabicPeriod"/>
            </a:pPr>
            <a:r>
              <a:rPr lang="en-US" sz="4000" b="1" dirty="0"/>
              <a:t>Jesus had an Identical Twin Brother</a:t>
            </a:r>
          </a:p>
          <a:p>
            <a:pPr marL="742950" indent="-742950">
              <a:spcAft>
                <a:spcPts val="500"/>
              </a:spcAft>
              <a:buFont typeface="+mj-lt"/>
              <a:buAutoNum type="arabicPeriod"/>
            </a:pPr>
            <a:r>
              <a:rPr lang="en-US" sz="4000" b="1" cap="all" dirty="0"/>
              <a:t>God Raised Jesus from the Dead</a:t>
            </a:r>
          </a:p>
        </p:txBody>
      </p:sp>
    </p:spTree>
    <p:extLst>
      <p:ext uri="{BB962C8B-B14F-4D97-AF65-F5344CB8AC3E}">
        <p14:creationId xmlns:p14="http://schemas.microsoft.com/office/powerpoint/2010/main" val="14409245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478B552-D962-4477-9E38-4645E81BCB4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71" y="-931608"/>
            <a:ext cx="9142857" cy="6857142"/>
          </a:xfrm>
          <a:prstGeom prst="rect">
            <a:avLst/>
          </a:prstGeom>
        </p:spPr>
      </p:pic>
      <p:sp>
        <p:nvSpPr>
          <p:cNvPr id="5" name="Title 4">
            <a:extLst>
              <a:ext uri="{FF2B5EF4-FFF2-40B4-BE49-F238E27FC236}">
                <a16:creationId xmlns:a16="http://schemas.microsoft.com/office/drawing/2014/main" id="{E747B232-BD43-4D9E-B1E9-6397FC313A39}"/>
              </a:ext>
            </a:extLst>
          </p:cNvPr>
          <p:cNvSpPr>
            <a:spLocks noGrp="1"/>
          </p:cNvSpPr>
          <p:nvPr>
            <p:ph type="title"/>
          </p:nvPr>
        </p:nvSpPr>
        <p:spPr>
          <a:xfrm>
            <a:off x="120771" y="4948247"/>
            <a:ext cx="8927814" cy="1325563"/>
          </a:xfrm>
        </p:spPr>
        <p:txBody>
          <a:bodyPr>
            <a:normAutofit fontScale="90000"/>
          </a:bodyPr>
          <a:lstStyle/>
          <a:p>
            <a:pPr algn="ctr"/>
            <a:r>
              <a:rPr lang="en-US" sz="6500" dirty="0">
                <a:solidFill>
                  <a:srgbClr val="78492C"/>
                </a:solidFill>
              </a:rPr>
              <a:t>IT IS REASONABLE TO BELIEVE IN JESUS!</a:t>
            </a:r>
            <a:endParaRPr lang="en-US" sz="6500" dirty="0">
              <a:solidFill>
                <a:srgbClr val="4D4D4D"/>
              </a:solidFill>
            </a:endParaRPr>
          </a:p>
        </p:txBody>
      </p:sp>
    </p:spTree>
    <p:extLst>
      <p:ext uri="{BB962C8B-B14F-4D97-AF65-F5344CB8AC3E}">
        <p14:creationId xmlns:p14="http://schemas.microsoft.com/office/powerpoint/2010/main" val="14604157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478B552-D962-4477-9E38-4645E81BCB4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71" y="-931608"/>
            <a:ext cx="9142857" cy="6857142"/>
          </a:xfrm>
          <a:prstGeom prst="rect">
            <a:avLst/>
          </a:prstGeom>
        </p:spPr>
      </p:pic>
      <p:sp>
        <p:nvSpPr>
          <p:cNvPr id="5" name="Title 4">
            <a:extLst>
              <a:ext uri="{FF2B5EF4-FFF2-40B4-BE49-F238E27FC236}">
                <a16:creationId xmlns:a16="http://schemas.microsoft.com/office/drawing/2014/main" id="{E747B232-BD43-4D9E-B1E9-6397FC313A39}"/>
              </a:ext>
            </a:extLst>
          </p:cNvPr>
          <p:cNvSpPr>
            <a:spLocks noGrp="1"/>
          </p:cNvSpPr>
          <p:nvPr>
            <p:ph type="title"/>
          </p:nvPr>
        </p:nvSpPr>
        <p:spPr>
          <a:xfrm>
            <a:off x="120771" y="4330463"/>
            <a:ext cx="8927814" cy="2072746"/>
          </a:xfrm>
        </p:spPr>
        <p:txBody>
          <a:bodyPr anchor="t" anchorCtr="0">
            <a:noAutofit/>
          </a:bodyPr>
          <a:lstStyle/>
          <a:p>
            <a:pPr>
              <a:spcBef>
                <a:spcPts val="900"/>
              </a:spcBef>
              <a:spcAft>
                <a:spcPts val="900"/>
              </a:spcAft>
            </a:pPr>
            <a:r>
              <a:rPr lang="en-US" sz="2800" dirty="0">
                <a:solidFill>
                  <a:srgbClr val="78492C"/>
                </a:solidFill>
              </a:rPr>
              <a:t>1. Consider the evidence, believe in Jesus as Lord.</a:t>
            </a:r>
            <a:br>
              <a:rPr lang="en-US" sz="2800" dirty="0">
                <a:solidFill>
                  <a:srgbClr val="78492C"/>
                </a:solidFill>
              </a:rPr>
            </a:br>
            <a:endParaRPr lang="en-US" sz="2800" dirty="0">
              <a:solidFill>
                <a:srgbClr val="4D4D4D"/>
              </a:solidFill>
            </a:endParaRPr>
          </a:p>
        </p:txBody>
      </p:sp>
    </p:spTree>
    <p:extLst>
      <p:ext uri="{BB962C8B-B14F-4D97-AF65-F5344CB8AC3E}">
        <p14:creationId xmlns:p14="http://schemas.microsoft.com/office/powerpoint/2010/main" val="41401532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478B552-D962-4477-9E38-4645E81BCB4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71" y="-931608"/>
            <a:ext cx="9142857" cy="6857142"/>
          </a:xfrm>
          <a:prstGeom prst="rect">
            <a:avLst/>
          </a:prstGeom>
        </p:spPr>
      </p:pic>
      <p:sp>
        <p:nvSpPr>
          <p:cNvPr id="5" name="Title 4">
            <a:extLst>
              <a:ext uri="{FF2B5EF4-FFF2-40B4-BE49-F238E27FC236}">
                <a16:creationId xmlns:a16="http://schemas.microsoft.com/office/drawing/2014/main" id="{E747B232-BD43-4D9E-B1E9-6397FC313A39}"/>
              </a:ext>
            </a:extLst>
          </p:cNvPr>
          <p:cNvSpPr>
            <a:spLocks noGrp="1"/>
          </p:cNvSpPr>
          <p:nvPr>
            <p:ph type="title"/>
          </p:nvPr>
        </p:nvSpPr>
        <p:spPr>
          <a:xfrm>
            <a:off x="120771" y="4330463"/>
            <a:ext cx="8927814" cy="2072746"/>
          </a:xfrm>
        </p:spPr>
        <p:txBody>
          <a:bodyPr anchor="t" anchorCtr="0">
            <a:noAutofit/>
          </a:bodyPr>
          <a:lstStyle/>
          <a:p>
            <a:pPr>
              <a:spcBef>
                <a:spcPts val="900"/>
              </a:spcBef>
              <a:spcAft>
                <a:spcPts val="900"/>
              </a:spcAft>
            </a:pPr>
            <a:r>
              <a:rPr lang="en-US" sz="2800" dirty="0">
                <a:solidFill>
                  <a:srgbClr val="78492C"/>
                </a:solidFill>
              </a:rPr>
              <a:t>1. Consider the evidence, believe in Jesus as Lord.</a:t>
            </a:r>
            <a:br>
              <a:rPr lang="en-US" sz="2800" dirty="0">
                <a:solidFill>
                  <a:srgbClr val="78492C"/>
                </a:solidFill>
              </a:rPr>
            </a:br>
            <a:br>
              <a:rPr lang="en-US" sz="2800" dirty="0">
                <a:solidFill>
                  <a:srgbClr val="78492C"/>
                </a:solidFill>
              </a:rPr>
            </a:br>
            <a:endParaRPr lang="en-US" sz="2800" dirty="0">
              <a:solidFill>
                <a:srgbClr val="4D4D4D"/>
              </a:solidFill>
            </a:endParaRPr>
          </a:p>
        </p:txBody>
      </p:sp>
      <p:sp>
        <p:nvSpPr>
          <p:cNvPr id="4" name="Rounded Rectangle 5">
            <a:extLst>
              <a:ext uri="{FF2B5EF4-FFF2-40B4-BE49-F238E27FC236}">
                <a16:creationId xmlns:a16="http://schemas.microsoft.com/office/drawing/2014/main" id="{40C02AFA-6D28-4496-9DE9-E6DCFEB038E4}"/>
              </a:ext>
            </a:extLst>
          </p:cNvPr>
          <p:cNvSpPr/>
          <p:nvPr/>
        </p:nvSpPr>
        <p:spPr>
          <a:xfrm>
            <a:off x="199158" y="4882550"/>
            <a:ext cx="8746434" cy="1611595"/>
          </a:xfrm>
          <a:prstGeom prst="roundRect">
            <a:avLst/>
          </a:prstGeom>
          <a:solidFill>
            <a:srgbClr val="78492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2800" dirty="0"/>
              <a:t>“if you confess with your mouth that Jesus is Lord and believe in your heart that God raised him from the dead, you will be saved.” – Romans 10:9 </a:t>
            </a:r>
            <a:endParaRPr lang="en-US" sz="2400" b="1" i="1" dirty="0">
              <a:solidFill>
                <a:schemeClr val="bg1"/>
              </a:solidFill>
            </a:endParaRPr>
          </a:p>
        </p:txBody>
      </p:sp>
    </p:spTree>
    <p:extLst>
      <p:ext uri="{BB962C8B-B14F-4D97-AF65-F5344CB8AC3E}">
        <p14:creationId xmlns:p14="http://schemas.microsoft.com/office/powerpoint/2010/main" val="12481669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478B552-D962-4477-9E38-4645E81BCB4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71" y="-931608"/>
            <a:ext cx="9142857" cy="6857142"/>
          </a:xfrm>
          <a:prstGeom prst="rect">
            <a:avLst/>
          </a:prstGeom>
        </p:spPr>
      </p:pic>
      <p:sp>
        <p:nvSpPr>
          <p:cNvPr id="5" name="Title 4">
            <a:extLst>
              <a:ext uri="{FF2B5EF4-FFF2-40B4-BE49-F238E27FC236}">
                <a16:creationId xmlns:a16="http://schemas.microsoft.com/office/drawing/2014/main" id="{E747B232-BD43-4D9E-B1E9-6397FC313A39}"/>
              </a:ext>
            </a:extLst>
          </p:cNvPr>
          <p:cNvSpPr>
            <a:spLocks noGrp="1"/>
          </p:cNvSpPr>
          <p:nvPr>
            <p:ph type="title"/>
          </p:nvPr>
        </p:nvSpPr>
        <p:spPr>
          <a:xfrm>
            <a:off x="120771" y="4330463"/>
            <a:ext cx="8927814" cy="2072746"/>
          </a:xfrm>
        </p:spPr>
        <p:txBody>
          <a:bodyPr anchor="t" anchorCtr="0">
            <a:noAutofit/>
          </a:bodyPr>
          <a:lstStyle/>
          <a:p>
            <a:pPr>
              <a:spcBef>
                <a:spcPts val="900"/>
              </a:spcBef>
              <a:spcAft>
                <a:spcPts val="900"/>
              </a:spcAft>
            </a:pPr>
            <a:r>
              <a:rPr lang="en-US" sz="2800" dirty="0">
                <a:solidFill>
                  <a:srgbClr val="78492C"/>
                </a:solidFill>
              </a:rPr>
              <a:t>1. Consider the evidence, believe in Jesus as Lord.</a:t>
            </a:r>
            <a:br>
              <a:rPr lang="en-US" sz="2800" dirty="0">
                <a:solidFill>
                  <a:srgbClr val="78492C"/>
                </a:solidFill>
              </a:rPr>
            </a:br>
            <a:br>
              <a:rPr lang="en-US" sz="600" dirty="0">
                <a:solidFill>
                  <a:srgbClr val="78492C"/>
                </a:solidFill>
              </a:rPr>
            </a:br>
            <a:r>
              <a:rPr lang="en-US" sz="2800" dirty="0">
                <a:solidFill>
                  <a:srgbClr val="78492C"/>
                </a:solidFill>
              </a:rPr>
              <a:t>2. Gain confidence in your faith.</a:t>
            </a:r>
            <a:br>
              <a:rPr lang="en-US" sz="2800" dirty="0">
                <a:solidFill>
                  <a:srgbClr val="78492C"/>
                </a:solidFill>
              </a:rPr>
            </a:br>
            <a:br>
              <a:rPr lang="en-US" sz="800" dirty="0">
                <a:solidFill>
                  <a:srgbClr val="78492C"/>
                </a:solidFill>
              </a:rPr>
            </a:br>
            <a:endParaRPr lang="en-US" sz="2800" dirty="0">
              <a:solidFill>
                <a:srgbClr val="4D4D4D"/>
              </a:solidFill>
            </a:endParaRPr>
          </a:p>
        </p:txBody>
      </p:sp>
    </p:spTree>
    <p:extLst>
      <p:ext uri="{BB962C8B-B14F-4D97-AF65-F5344CB8AC3E}">
        <p14:creationId xmlns:p14="http://schemas.microsoft.com/office/powerpoint/2010/main" val="32070434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478B552-D962-4477-9E38-4645E81BCB4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71" y="-931608"/>
            <a:ext cx="9142857" cy="6857142"/>
          </a:xfrm>
          <a:prstGeom prst="rect">
            <a:avLst/>
          </a:prstGeom>
        </p:spPr>
      </p:pic>
      <p:sp>
        <p:nvSpPr>
          <p:cNvPr id="5" name="Title 4">
            <a:extLst>
              <a:ext uri="{FF2B5EF4-FFF2-40B4-BE49-F238E27FC236}">
                <a16:creationId xmlns:a16="http://schemas.microsoft.com/office/drawing/2014/main" id="{E747B232-BD43-4D9E-B1E9-6397FC313A39}"/>
              </a:ext>
            </a:extLst>
          </p:cNvPr>
          <p:cNvSpPr>
            <a:spLocks noGrp="1"/>
          </p:cNvSpPr>
          <p:nvPr>
            <p:ph type="title"/>
          </p:nvPr>
        </p:nvSpPr>
        <p:spPr>
          <a:xfrm>
            <a:off x="120771" y="4330463"/>
            <a:ext cx="8927814" cy="2072746"/>
          </a:xfrm>
        </p:spPr>
        <p:txBody>
          <a:bodyPr anchor="t" anchorCtr="0">
            <a:noAutofit/>
          </a:bodyPr>
          <a:lstStyle/>
          <a:p>
            <a:pPr>
              <a:spcBef>
                <a:spcPts val="900"/>
              </a:spcBef>
              <a:spcAft>
                <a:spcPts val="900"/>
              </a:spcAft>
            </a:pPr>
            <a:r>
              <a:rPr lang="en-US" sz="2800" dirty="0">
                <a:solidFill>
                  <a:srgbClr val="78492C"/>
                </a:solidFill>
              </a:rPr>
              <a:t>1. Consider the evidence, believe in Jesus as Lord.</a:t>
            </a:r>
            <a:br>
              <a:rPr lang="en-US" sz="2800" dirty="0">
                <a:solidFill>
                  <a:srgbClr val="78492C"/>
                </a:solidFill>
              </a:rPr>
            </a:br>
            <a:br>
              <a:rPr lang="en-US" sz="600" dirty="0">
                <a:solidFill>
                  <a:srgbClr val="78492C"/>
                </a:solidFill>
              </a:rPr>
            </a:br>
            <a:r>
              <a:rPr lang="en-US" sz="2800" dirty="0">
                <a:solidFill>
                  <a:srgbClr val="78492C"/>
                </a:solidFill>
              </a:rPr>
              <a:t>2. Gain confidence in your faith.</a:t>
            </a:r>
            <a:br>
              <a:rPr lang="en-US" sz="2800" dirty="0">
                <a:solidFill>
                  <a:srgbClr val="78492C"/>
                </a:solidFill>
              </a:rPr>
            </a:br>
            <a:br>
              <a:rPr lang="en-US" sz="800" dirty="0">
                <a:solidFill>
                  <a:srgbClr val="78492C"/>
                </a:solidFill>
              </a:rPr>
            </a:br>
            <a:r>
              <a:rPr lang="en-US" sz="2800" dirty="0">
                <a:solidFill>
                  <a:srgbClr val="78492C"/>
                </a:solidFill>
              </a:rPr>
              <a:t>3. Grow in your ability to talk about this with others.</a:t>
            </a:r>
            <a:br>
              <a:rPr lang="en-US" sz="2800" dirty="0">
                <a:solidFill>
                  <a:srgbClr val="78492C"/>
                </a:solidFill>
              </a:rPr>
            </a:br>
            <a:br>
              <a:rPr lang="en-US" sz="800" dirty="0">
                <a:solidFill>
                  <a:srgbClr val="78492C"/>
                </a:solidFill>
              </a:rPr>
            </a:br>
            <a:endParaRPr lang="en-US" sz="2800" dirty="0">
              <a:solidFill>
                <a:srgbClr val="4D4D4D"/>
              </a:solidFill>
            </a:endParaRPr>
          </a:p>
        </p:txBody>
      </p:sp>
    </p:spTree>
    <p:extLst>
      <p:ext uri="{BB962C8B-B14F-4D97-AF65-F5344CB8AC3E}">
        <p14:creationId xmlns:p14="http://schemas.microsoft.com/office/powerpoint/2010/main" val="11276224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478B552-D962-4477-9E38-4645E81BCB4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71" y="-931608"/>
            <a:ext cx="9142857" cy="6857142"/>
          </a:xfrm>
          <a:prstGeom prst="rect">
            <a:avLst/>
          </a:prstGeom>
        </p:spPr>
      </p:pic>
      <p:sp>
        <p:nvSpPr>
          <p:cNvPr id="5" name="Title 4">
            <a:extLst>
              <a:ext uri="{FF2B5EF4-FFF2-40B4-BE49-F238E27FC236}">
                <a16:creationId xmlns:a16="http://schemas.microsoft.com/office/drawing/2014/main" id="{E747B232-BD43-4D9E-B1E9-6397FC313A39}"/>
              </a:ext>
            </a:extLst>
          </p:cNvPr>
          <p:cNvSpPr>
            <a:spLocks noGrp="1"/>
          </p:cNvSpPr>
          <p:nvPr>
            <p:ph type="title"/>
          </p:nvPr>
        </p:nvSpPr>
        <p:spPr>
          <a:xfrm>
            <a:off x="120771" y="4330463"/>
            <a:ext cx="8927814" cy="2072746"/>
          </a:xfrm>
        </p:spPr>
        <p:txBody>
          <a:bodyPr anchor="t" anchorCtr="0">
            <a:noAutofit/>
          </a:bodyPr>
          <a:lstStyle/>
          <a:p>
            <a:pPr>
              <a:spcBef>
                <a:spcPts val="900"/>
              </a:spcBef>
              <a:spcAft>
                <a:spcPts val="900"/>
              </a:spcAft>
            </a:pPr>
            <a:r>
              <a:rPr lang="en-US" sz="2800" dirty="0">
                <a:solidFill>
                  <a:srgbClr val="78492C"/>
                </a:solidFill>
              </a:rPr>
              <a:t>1. Consider the evidence, believe in Jesus as Lord.</a:t>
            </a:r>
            <a:br>
              <a:rPr lang="en-US" sz="2800" dirty="0">
                <a:solidFill>
                  <a:srgbClr val="78492C"/>
                </a:solidFill>
              </a:rPr>
            </a:br>
            <a:br>
              <a:rPr lang="en-US" sz="600" dirty="0">
                <a:solidFill>
                  <a:srgbClr val="78492C"/>
                </a:solidFill>
              </a:rPr>
            </a:br>
            <a:r>
              <a:rPr lang="en-US" sz="2800" dirty="0">
                <a:solidFill>
                  <a:srgbClr val="78492C"/>
                </a:solidFill>
              </a:rPr>
              <a:t>2. Gain confidence in your faith.</a:t>
            </a:r>
            <a:br>
              <a:rPr lang="en-US" sz="2800" dirty="0">
                <a:solidFill>
                  <a:srgbClr val="78492C"/>
                </a:solidFill>
              </a:rPr>
            </a:br>
            <a:br>
              <a:rPr lang="en-US" sz="800" dirty="0">
                <a:solidFill>
                  <a:srgbClr val="78492C"/>
                </a:solidFill>
              </a:rPr>
            </a:br>
            <a:r>
              <a:rPr lang="en-US" sz="2800" dirty="0">
                <a:solidFill>
                  <a:srgbClr val="78492C"/>
                </a:solidFill>
              </a:rPr>
              <a:t>3. Grow in your ability to talk about this with others.</a:t>
            </a:r>
            <a:br>
              <a:rPr lang="en-US" sz="2800" dirty="0">
                <a:solidFill>
                  <a:srgbClr val="78492C"/>
                </a:solidFill>
              </a:rPr>
            </a:br>
            <a:br>
              <a:rPr lang="en-US" sz="800" dirty="0">
                <a:solidFill>
                  <a:srgbClr val="78492C"/>
                </a:solidFill>
              </a:rPr>
            </a:br>
            <a:endParaRPr lang="en-US" sz="2800" dirty="0">
              <a:solidFill>
                <a:srgbClr val="4D4D4D"/>
              </a:solidFill>
            </a:endParaRPr>
          </a:p>
        </p:txBody>
      </p:sp>
      <p:sp>
        <p:nvSpPr>
          <p:cNvPr id="4" name="Rounded Rectangle 5">
            <a:extLst>
              <a:ext uri="{FF2B5EF4-FFF2-40B4-BE49-F238E27FC236}">
                <a16:creationId xmlns:a16="http://schemas.microsoft.com/office/drawing/2014/main" id="{79284967-D8F3-49A0-A359-C928C06E7666}"/>
              </a:ext>
            </a:extLst>
          </p:cNvPr>
          <p:cNvSpPr/>
          <p:nvPr/>
        </p:nvSpPr>
        <p:spPr>
          <a:xfrm>
            <a:off x="207556" y="5726265"/>
            <a:ext cx="8746434" cy="1002339"/>
          </a:xfrm>
          <a:prstGeom prst="roundRect">
            <a:avLst/>
          </a:prstGeom>
          <a:solidFill>
            <a:srgbClr val="78492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2200" dirty="0"/>
              <a:t>“…in your hearts honor Christ the Lord as holy, always being prepared to make a defense to anyone who asks you for a reason for the hope that is in you; yet do it with gentleness and respect” – 1 Peter 3:15 </a:t>
            </a:r>
            <a:endParaRPr lang="en-US" sz="2200" b="1" i="1" dirty="0">
              <a:solidFill>
                <a:schemeClr val="bg1"/>
              </a:solidFill>
            </a:endParaRPr>
          </a:p>
        </p:txBody>
      </p:sp>
    </p:spTree>
    <p:extLst>
      <p:ext uri="{BB962C8B-B14F-4D97-AF65-F5344CB8AC3E}">
        <p14:creationId xmlns:p14="http://schemas.microsoft.com/office/powerpoint/2010/main" val="24781309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478B552-D962-4477-9E38-4645E81BCB4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71" y="-931608"/>
            <a:ext cx="9142857" cy="6857142"/>
          </a:xfrm>
          <a:prstGeom prst="rect">
            <a:avLst/>
          </a:prstGeom>
        </p:spPr>
      </p:pic>
      <p:sp>
        <p:nvSpPr>
          <p:cNvPr id="5" name="Title 4">
            <a:extLst>
              <a:ext uri="{FF2B5EF4-FFF2-40B4-BE49-F238E27FC236}">
                <a16:creationId xmlns:a16="http://schemas.microsoft.com/office/drawing/2014/main" id="{E747B232-BD43-4D9E-B1E9-6397FC313A39}"/>
              </a:ext>
            </a:extLst>
          </p:cNvPr>
          <p:cNvSpPr>
            <a:spLocks noGrp="1"/>
          </p:cNvSpPr>
          <p:nvPr>
            <p:ph type="title"/>
          </p:nvPr>
        </p:nvSpPr>
        <p:spPr>
          <a:xfrm>
            <a:off x="120771" y="4330463"/>
            <a:ext cx="8927814" cy="2072746"/>
          </a:xfrm>
        </p:spPr>
        <p:txBody>
          <a:bodyPr anchor="t" anchorCtr="0">
            <a:noAutofit/>
          </a:bodyPr>
          <a:lstStyle/>
          <a:p>
            <a:pPr>
              <a:spcBef>
                <a:spcPts val="900"/>
              </a:spcBef>
              <a:spcAft>
                <a:spcPts val="900"/>
              </a:spcAft>
            </a:pPr>
            <a:r>
              <a:rPr lang="en-US" sz="2800" dirty="0">
                <a:solidFill>
                  <a:srgbClr val="78492C"/>
                </a:solidFill>
              </a:rPr>
              <a:t>1. Consider the evidence, believe in Jesus as Lord.</a:t>
            </a:r>
            <a:br>
              <a:rPr lang="en-US" sz="2800" dirty="0">
                <a:solidFill>
                  <a:srgbClr val="78492C"/>
                </a:solidFill>
              </a:rPr>
            </a:br>
            <a:br>
              <a:rPr lang="en-US" sz="600" dirty="0">
                <a:solidFill>
                  <a:srgbClr val="78492C"/>
                </a:solidFill>
              </a:rPr>
            </a:br>
            <a:r>
              <a:rPr lang="en-US" sz="2800" dirty="0">
                <a:solidFill>
                  <a:srgbClr val="78492C"/>
                </a:solidFill>
              </a:rPr>
              <a:t>2. Gain confidence in your faith.</a:t>
            </a:r>
            <a:br>
              <a:rPr lang="en-US" sz="2800" dirty="0">
                <a:solidFill>
                  <a:srgbClr val="78492C"/>
                </a:solidFill>
              </a:rPr>
            </a:br>
            <a:br>
              <a:rPr lang="en-US" sz="800" dirty="0">
                <a:solidFill>
                  <a:srgbClr val="78492C"/>
                </a:solidFill>
              </a:rPr>
            </a:br>
            <a:r>
              <a:rPr lang="en-US" sz="2800" dirty="0">
                <a:solidFill>
                  <a:srgbClr val="78492C"/>
                </a:solidFill>
              </a:rPr>
              <a:t>3. Grow in your ability to talk about this with others.</a:t>
            </a:r>
            <a:br>
              <a:rPr lang="en-US" sz="2800" dirty="0">
                <a:solidFill>
                  <a:srgbClr val="78492C"/>
                </a:solidFill>
              </a:rPr>
            </a:br>
            <a:br>
              <a:rPr lang="en-US" sz="800" dirty="0">
                <a:solidFill>
                  <a:srgbClr val="78492C"/>
                </a:solidFill>
              </a:rPr>
            </a:br>
            <a:r>
              <a:rPr lang="en-US" sz="2800" dirty="0">
                <a:solidFill>
                  <a:srgbClr val="78492C"/>
                </a:solidFill>
              </a:rPr>
              <a:t>4. Consider how you need to more fully believe in </a:t>
            </a:r>
            <a:br>
              <a:rPr lang="en-US" sz="2800" dirty="0">
                <a:solidFill>
                  <a:srgbClr val="78492C"/>
                </a:solidFill>
              </a:rPr>
            </a:br>
            <a:r>
              <a:rPr lang="en-US" sz="2800" dirty="0">
                <a:solidFill>
                  <a:srgbClr val="78492C"/>
                </a:solidFill>
              </a:rPr>
              <a:t>    Jesus as Lord (and take steps of repentance).</a:t>
            </a:r>
            <a:br>
              <a:rPr lang="en-US" sz="2800" dirty="0">
                <a:solidFill>
                  <a:srgbClr val="78492C"/>
                </a:solidFill>
              </a:rPr>
            </a:br>
            <a:endParaRPr lang="en-US" sz="2800" dirty="0">
              <a:solidFill>
                <a:srgbClr val="4D4D4D"/>
              </a:solidFill>
            </a:endParaRPr>
          </a:p>
        </p:txBody>
      </p:sp>
    </p:spTree>
    <p:extLst>
      <p:ext uri="{BB962C8B-B14F-4D97-AF65-F5344CB8AC3E}">
        <p14:creationId xmlns:p14="http://schemas.microsoft.com/office/powerpoint/2010/main" val="1678591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4483B41B-A235-4AEB-AFAC-EA5157AB98F6}"/>
              </a:ext>
            </a:extLst>
          </p:cNvPr>
          <p:cNvSpPr txBox="1">
            <a:spLocks/>
          </p:cNvSpPr>
          <p:nvPr/>
        </p:nvSpPr>
        <p:spPr>
          <a:xfrm>
            <a:off x="357809" y="-78405"/>
            <a:ext cx="867487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663300"/>
                </a:solidFill>
                <a:latin typeface="ITC Avant Garde Gothic Demi" panose="020B0802020202020204" pitchFamily="34" charset="0"/>
                <a:ea typeface="+mj-ea"/>
                <a:cs typeface="+mj-cs"/>
              </a:defRPr>
            </a:lvl1pPr>
          </a:lstStyle>
          <a:p>
            <a:r>
              <a:rPr lang="en-US" cap="all" dirty="0">
                <a:solidFill>
                  <a:srgbClr val="78492C"/>
                </a:solidFill>
              </a:rPr>
              <a:t>Recommended Resources</a:t>
            </a:r>
          </a:p>
        </p:txBody>
      </p:sp>
      <p:pic>
        <p:nvPicPr>
          <p:cNvPr id="1026" name="Picture 2" descr="https://d188rgcu4zozwl.cloudfront.net/content/B06XF1TP13/resources/491899286">
            <a:extLst>
              <a:ext uri="{FF2B5EF4-FFF2-40B4-BE49-F238E27FC236}">
                <a16:creationId xmlns:a16="http://schemas.microsoft.com/office/drawing/2014/main" id="{26F17F7C-B1B8-4E3E-BE13-4FFCDEF6F6C2}"/>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823460" y="3972798"/>
            <a:ext cx="1822068" cy="274023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1D10F49-95FA-4163-99FB-E246169977B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823460" y="1041633"/>
            <a:ext cx="1822068" cy="2804020"/>
          </a:xfrm>
          <a:prstGeom prst="rect">
            <a:avLst/>
          </a:prstGeom>
        </p:spPr>
      </p:pic>
      <p:pic>
        <p:nvPicPr>
          <p:cNvPr id="1030" name="Picture 6" descr="Image result for case resurrection jesus">
            <a:extLst>
              <a:ext uri="{FF2B5EF4-FFF2-40B4-BE49-F238E27FC236}">
                <a16:creationId xmlns:a16="http://schemas.microsoft.com/office/drawing/2014/main" id="{A67A76FF-2102-40FE-8D88-0D370A5B749A}"/>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16804" y="1589116"/>
            <a:ext cx="3021345" cy="456864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new evidence demands verdict">
            <a:extLst>
              <a:ext uri="{FF2B5EF4-FFF2-40B4-BE49-F238E27FC236}">
                <a16:creationId xmlns:a16="http://schemas.microsoft.com/office/drawing/2014/main" id="{D69E8621-C1C6-43B7-BE5A-9529D4D7D6DC}"/>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9000"/>
                    </a14:imgEffect>
                    <a14:imgEffect>
                      <a14:brightnessContrast bright="14000"/>
                    </a14:imgEffect>
                  </a14:imgLayer>
                </a14:imgProps>
              </a:ext>
              <a:ext uri="{28A0092B-C50C-407E-A947-70E740481C1C}">
                <a14:useLocalDpi xmlns:a14="http://schemas.microsoft.com/office/drawing/2010/main"/>
              </a:ext>
            </a:extLst>
          </a:blip>
          <a:srcRect/>
          <a:stretch>
            <a:fillRect/>
          </a:stretch>
        </p:blipFill>
        <p:spPr bwMode="auto">
          <a:xfrm>
            <a:off x="3404331" y="1589116"/>
            <a:ext cx="3122304" cy="456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80818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10" name="Content Placeholder 9">
            <a:extLst>
              <a:ext uri="{FF2B5EF4-FFF2-40B4-BE49-F238E27FC236}">
                <a16:creationId xmlns:a16="http://schemas.microsoft.com/office/drawing/2014/main" id="{A9225FC6-3700-41DF-AE6C-263A320364EF}"/>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571" y="0"/>
            <a:ext cx="9144000" cy="6858000"/>
          </a:xfrm>
        </p:spPr>
      </p:pic>
    </p:spTree>
    <p:extLst>
      <p:ext uri="{BB962C8B-B14F-4D97-AF65-F5344CB8AC3E}">
        <p14:creationId xmlns:p14="http://schemas.microsoft.com/office/powerpoint/2010/main" val="4193108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4483B41B-A235-4AEB-AFAC-EA5157AB98F6}"/>
              </a:ext>
            </a:extLst>
          </p:cNvPr>
          <p:cNvSpPr txBox="1">
            <a:spLocks/>
          </p:cNvSpPr>
          <p:nvPr/>
        </p:nvSpPr>
        <p:spPr>
          <a:xfrm>
            <a:off x="357809" y="-78405"/>
            <a:ext cx="867487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663300"/>
                </a:solidFill>
                <a:latin typeface="ITC Avant Garde Gothic Demi" panose="020B0802020202020204" pitchFamily="34" charset="0"/>
                <a:ea typeface="+mj-ea"/>
                <a:cs typeface="+mj-cs"/>
              </a:defRPr>
            </a:lvl1pPr>
          </a:lstStyle>
          <a:p>
            <a:r>
              <a:rPr lang="en-US" cap="all" spc="-150" dirty="0">
                <a:solidFill>
                  <a:srgbClr val="78492C"/>
                </a:solidFill>
              </a:rPr>
              <a:t>BASICS FOR THIS INVESTIGATION</a:t>
            </a:r>
          </a:p>
        </p:txBody>
      </p:sp>
    </p:spTree>
    <p:extLst>
      <p:ext uri="{BB962C8B-B14F-4D97-AF65-F5344CB8AC3E}">
        <p14:creationId xmlns:p14="http://schemas.microsoft.com/office/powerpoint/2010/main" val="779941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4483B41B-A235-4AEB-AFAC-EA5157AB98F6}"/>
              </a:ext>
            </a:extLst>
          </p:cNvPr>
          <p:cNvSpPr txBox="1">
            <a:spLocks/>
          </p:cNvSpPr>
          <p:nvPr/>
        </p:nvSpPr>
        <p:spPr>
          <a:xfrm>
            <a:off x="357809" y="-78405"/>
            <a:ext cx="867487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663300"/>
                </a:solidFill>
                <a:latin typeface="ITC Avant Garde Gothic Demi" panose="020B0802020202020204" pitchFamily="34" charset="0"/>
                <a:ea typeface="+mj-ea"/>
                <a:cs typeface="+mj-cs"/>
              </a:defRPr>
            </a:lvl1pPr>
          </a:lstStyle>
          <a:p>
            <a:r>
              <a:rPr lang="en-US" cap="all" spc="-150" dirty="0">
                <a:solidFill>
                  <a:srgbClr val="78492C"/>
                </a:solidFill>
              </a:rPr>
              <a:t>BASICS FOR THIS INVESTIGATION</a:t>
            </a:r>
          </a:p>
        </p:txBody>
      </p:sp>
      <p:sp>
        <p:nvSpPr>
          <p:cNvPr id="2" name="TextBox 1">
            <a:extLst>
              <a:ext uri="{FF2B5EF4-FFF2-40B4-BE49-F238E27FC236}">
                <a16:creationId xmlns:a16="http://schemas.microsoft.com/office/drawing/2014/main" id="{492E73B6-5407-4050-9414-796107BC1431}"/>
              </a:ext>
            </a:extLst>
          </p:cNvPr>
          <p:cNvSpPr txBox="1"/>
          <p:nvPr/>
        </p:nvSpPr>
        <p:spPr>
          <a:xfrm>
            <a:off x="357809" y="1124124"/>
            <a:ext cx="8587783" cy="2446824"/>
          </a:xfrm>
          <a:prstGeom prst="rect">
            <a:avLst/>
          </a:prstGeom>
          <a:noFill/>
        </p:spPr>
        <p:txBody>
          <a:bodyPr wrap="square" rtlCol="0">
            <a:spAutoFit/>
          </a:bodyPr>
          <a:lstStyle/>
          <a:p>
            <a:pPr marL="342900" indent="-342900">
              <a:buFont typeface="+mj-lt"/>
              <a:buAutoNum type="arabicPeriod"/>
            </a:pPr>
            <a:r>
              <a:rPr lang="en-US" sz="3300" b="1" dirty="0"/>
              <a:t> Use the Bible as an ancient source</a:t>
            </a:r>
          </a:p>
          <a:p>
            <a:pPr marL="1087438" lvl="1" indent="-630238">
              <a:buFont typeface="+mj-lt"/>
              <a:buAutoNum type="alphaUcPeriod"/>
            </a:pPr>
            <a:r>
              <a:rPr lang="en-US" sz="3000" dirty="0"/>
              <a:t>Not assume inspired, inerrant, unbiased, </a:t>
            </a:r>
            <a:br>
              <a:rPr lang="en-US" sz="3000" dirty="0"/>
            </a:br>
            <a:r>
              <a:rPr lang="en-US" sz="3000" dirty="0"/>
              <a:t>or even especially reliable</a:t>
            </a:r>
          </a:p>
          <a:p>
            <a:pPr marL="1087438" lvl="1" indent="-630238">
              <a:buFont typeface="+mj-lt"/>
              <a:buAutoNum type="alphaUcPeriod"/>
            </a:pPr>
            <a:endParaRPr lang="en-US" sz="3000" dirty="0"/>
          </a:p>
          <a:p>
            <a:endParaRPr lang="en-US" sz="3000" dirty="0"/>
          </a:p>
        </p:txBody>
      </p:sp>
    </p:spTree>
    <p:extLst>
      <p:ext uri="{BB962C8B-B14F-4D97-AF65-F5344CB8AC3E}">
        <p14:creationId xmlns:p14="http://schemas.microsoft.com/office/powerpoint/2010/main" val="222376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4483B41B-A235-4AEB-AFAC-EA5157AB98F6}"/>
              </a:ext>
            </a:extLst>
          </p:cNvPr>
          <p:cNvSpPr txBox="1">
            <a:spLocks/>
          </p:cNvSpPr>
          <p:nvPr/>
        </p:nvSpPr>
        <p:spPr>
          <a:xfrm>
            <a:off x="357809" y="-78405"/>
            <a:ext cx="867487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663300"/>
                </a:solidFill>
                <a:latin typeface="ITC Avant Garde Gothic Demi" panose="020B0802020202020204" pitchFamily="34" charset="0"/>
                <a:ea typeface="+mj-ea"/>
                <a:cs typeface="+mj-cs"/>
              </a:defRPr>
            </a:lvl1pPr>
          </a:lstStyle>
          <a:p>
            <a:r>
              <a:rPr lang="en-US" cap="all" spc="-150" dirty="0">
                <a:solidFill>
                  <a:srgbClr val="78492C"/>
                </a:solidFill>
              </a:rPr>
              <a:t>BASICS FOR THIS INVESTIGATION</a:t>
            </a:r>
          </a:p>
        </p:txBody>
      </p:sp>
      <p:sp>
        <p:nvSpPr>
          <p:cNvPr id="2" name="TextBox 1">
            <a:extLst>
              <a:ext uri="{FF2B5EF4-FFF2-40B4-BE49-F238E27FC236}">
                <a16:creationId xmlns:a16="http://schemas.microsoft.com/office/drawing/2014/main" id="{492E73B6-5407-4050-9414-796107BC1431}"/>
              </a:ext>
            </a:extLst>
          </p:cNvPr>
          <p:cNvSpPr txBox="1"/>
          <p:nvPr/>
        </p:nvSpPr>
        <p:spPr>
          <a:xfrm>
            <a:off x="357809" y="1124124"/>
            <a:ext cx="8587783" cy="5262979"/>
          </a:xfrm>
          <a:prstGeom prst="rect">
            <a:avLst/>
          </a:prstGeom>
          <a:noFill/>
        </p:spPr>
        <p:txBody>
          <a:bodyPr wrap="square" rtlCol="0">
            <a:spAutoFit/>
          </a:bodyPr>
          <a:lstStyle/>
          <a:p>
            <a:pPr marL="342900" indent="-342900">
              <a:buFont typeface="+mj-lt"/>
              <a:buAutoNum type="arabicPeriod"/>
            </a:pPr>
            <a:r>
              <a:rPr lang="en-US" sz="3300" b="1" dirty="0"/>
              <a:t> Use the Bible as an ancient source</a:t>
            </a:r>
          </a:p>
          <a:p>
            <a:pPr marL="1087438" lvl="1" indent="-630238">
              <a:buFont typeface="+mj-lt"/>
              <a:buAutoNum type="alphaUcPeriod"/>
            </a:pPr>
            <a:r>
              <a:rPr lang="en-US" sz="3000" dirty="0"/>
              <a:t>Not assume inspired, inerrant, unbiased, </a:t>
            </a:r>
            <a:br>
              <a:rPr lang="en-US" sz="3000" dirty="0"/>
            </a:br>
            <a:r>
              <a:rPr lang="en-US" sz="3000" dirty="0"/>
              <a:t>or even especially reliable</a:t>
            </a:r>
          </a:p>
          <a:p>
            <a:pPr marL="1087438" lvl="1" indent="-630238">
              <a:buFont typeface="+mj-lt"/>
              <a:buAutoNum type="alphaUcPeriod"/>
            </a:pPr>
            <a:endParaRPr lang="en-US" sz="3000" dirty="0"/>
          </a:p>
          <a:p>
            <a:pPr indent="457200">
              <a:buFont typeface="+mj-lt"/>
              <a:buAutoNum type="arabicPeriod"/>
            </a:pPr>
            <a:r>
              <a:rPr lang="en-US" sz="3300" b="1" dirty="0"/>
              <a:t>Five things that support historical claims:</a:t>
            </a:r>
          </a:p>
          <a:p>
            <a:pPr marL="1087438" lvl="1" indent="-630238">
              <a:buFont typeface="+mj-lt"/>
              <a:buAutoNum type="alphaUcPeriod"/>
            </a:pPr>
            <a:r>
              <a:rPr lang="en-US" sz="3000" dirty="0"/>
              <a:t>Multiple, Independent Sources</a:t>
            </a:r>
          </a:p>
          <a:p>
            <a:pPr marL="1087438" lvl="1" indent="-630238">
              <a:buFont typeface="+mj-lt"/>
              <a:buAutoNum type="alphaUcPeriod"/>
            </a:pPr>
            <a:r>
              <a:rPr lang="en-US" sz="3000" dirty="0"/>
              <a:t>Attestation by an Enemy</a:t>
            </a:r>
          </a:p>
          <a:p>
            <a:pPr marL="1087438" lvl="1" indent="-630238">
              <a:buFont typeface="+mj-lt"/>
              <a:buAutoNum type="alphaUcPeriod"/>
            </a:pPr>
            <a:r>
              <a:rPr lang="en-US" sz="3000" dirty="0"/>
              <a:t>Embarrassing Admissions</a:t>
            </a:r>
          </a:p>
          <a:p>
            <a:pPr marL="1087438" lvl="1" indent="-630238">
              <a:buFont typeface="+mj-lt"/>
              <a:buAutoNum type="alphaUcPeriod"/>
            </a:pPr>
            <a:r>
              <a:rPr lang="en-US" sz="3000" dirty="0"/>
              <a:t>Eyewitness Testimony</a:t>
            </a:r>
          </a:p>
          <a:p>
            <a:pPr marL="1087438" lvl="1" indent="-630238">
              <a:buFont typeface="+mj-lt"/>
              <a:buAutoNum type="alphaUcPeriod"/>
            </a:pPr>
            <a:r>
              <a:rPr lang="en-US" sz="3000" dirty="0"/>
              <a:t>Early Testimony</a:t>
            </a:r>
          </a:p>
          <a:p>
            <a:pPr marL="342900" indent="-342900">
              <a:buFont typeface="+mj-lt"/>
              <a:buAutoNum type="arabicPeriod"/>
            </a:pPr>
            <a:endParaRPr lang="en-US" sz="3000" dirty="0"/>
          </a:p>
        </p:txBody>
      </p:sp>
    </p:spTree>
    <p:extLst>
      <p:ext uri="{BB962C8B-B14F-4D97-AF65-F5344CB8AC3E}">
        <p14:creationId xmlns:p14="http://schemas.microsoft.com/office/powerpoint/2010/main" val="161639230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6201</TotalTime>
  <Words>1461</Words>
  <Application>Microsoft Office PowerPoint</Application>
  <PresentationFormat>On-screen Show (4:3)</PresentationFormat>
  <Paragraphs>209</Paragraphs>
  <Slides>60</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60</vt:i4>
      </vt:variant>
    </vt:vector>
  </HeadingPairs>
  <TitlesOfParts>
    <vt:vector size="66" baseType="lpstr">
      <vt:lpstr>Arial</vt:lpstr>
      <vt:lpstr>Calibri</vt:lpstr>
      <vt:lpstr>Calibri Light</vt:lpstr>
      <vt:lpstr>ITC Avant Garde Gothic Demi</vt:lpstr>
      <vt:lpstr>Office Theme</vt:lpstr>
      <vt:lpstr>1_Office Theme</vt:lpstr>
      <vt:lpstr>PowerPoint Presentation</vt:lpstr>
      <vt:lpstr>PowerPoint Presentation</vt:lpstr>
      <vt:lpstr>PowerPoint Presentation</vt:lpstr>
      <vt:lpstr>Why Believe in Jesus?</vt:lpstr>
      <vt:lpstr>Why Believe in Jesus?</vt:lpstr>
      <vt:lpstr>PowerPoint Presentation</vt:lpstr>
      <vt:lpstr>PowerPoint Presentation</vt:lpstr>
      <vt:lpstr>PowerPoint Presentation</vt:lpstr>
      <vt:lpstr>PowerPoint Presentation</vt:lpstr>
      <vt:lpstr>#1: JESUS DIED BY CRUCIFIXION</vt:lpstr>
      <vt:lpstr>#1: JESUS DIED BY CRUCIFIXION</vt:lpstr>
      <vt:lpstr>#1: JESUS DIED BY CRUCIFIXION</vt:lpstr>
      <vt:lpstr>#1: JESUS DIED BY CRUCIFIXION</vt:lpstr>
      <vt:lpstr>#1: JESUS DIED BY CRUCIFIXION</vt:lpstr>
      <vt:lpstr>#1: JESUS DIED BY CRUCIFIXION</vt:lpstr>
      <vt:lpstr>#1: JESUS DIED BY CRUCIFIXION</vt:lpstr>
      <vt:lpstr>#1: JESUS DIED BY CRUCIFIXION</vt:lpstr>
      <vt:lpstr>#1: JESUS DIED BY CRUCIFIXION</vt:lpstr>
      <vt:lpstr>#2: DISCIPLES BELIEVED JESUS ROSE AND APPEARED TO THEM</vt:lpstr>
      <vt:lpstr>#2: DISCIPLES BELIEVED JESUS ROSE AND APPEARED TO THEM</vt:lpstr>
      <vt:lpstr>#2: DISCIPLES BELIEVED JESUS ROSE AND APPEARED TO THEM</vt:lpstr>
      <vt:lpstr>#2: DISCIPLES BELIEVED JESUS ROSE AND APPEARED TO THEM</vt:lpstr>
      <vt:lpstr>#2: DISCIPLES BELIEVED JESUS ROSE AND APPEARED TO THEM</vt:lpstr>
      <vt:lpstr>#2: DISCIPLES BELIEVED JESUS ROSE AND APPEARED TO THEM</vt:lpstr>
      <vt:lpstr>#2: DISCIPLES BELIEVED JESUS ROSE AND APPEARED TO THEM</vt:lpstr>
      <vt:lpstr>#2: DISCIPLES BELIEVED JESUS ROSE AND APPEARED TO THEM</vt:lpstr>
      <vt:lpstr>#2: DISCIPLES BELIEVED JESUS ROSE AND APPEARED TO THEM</vt:lpstr>
      <vt:lpstr>#2: DISCIPLES BELIEVED JESUS ROSE AND APPEARED TO THEM</vt:lpstr>
      <vt:lpstr>#3: PAUL SUDDENLY CHANGED</vt:lpstr>
      <vt:lpstr>#3: PAUL SUDDENLY CHANGED</vt:lpstr>
      <vt:lpstr>#4: JAMES SUDDENLY CHANGED</vt:lpstr>
      <vt:lpstr>#4: JAMES SUDDENLY CHANGED</vt:lpstr>
      <vt:lpstr>#5: THE TOMB WAS EMPTY</vt:lpstr>
      <vt:lpstr>#5: THE TOMB WAS EMPTY</vt:lpstr>
      <vt:lpstr>#5: THE TOMB WAS EMPTY</vt:lpstr>
      <vt:lpstr>#5: THE TOMB WAS EMPTY</vt:lpstr>
      <vt:lpstr>#5: THE TOMB WAS EMPTY</vt:lpstr>
      <vt:lpstr>#5: THE TOMB WAS EMPTY</vt:lpstr>
      <vt:lpstr>#5: THE TOMB WAS EMPTY</vt:lpstr>
      <vt:lpstr>#5: THE TOMB WAS EMPTY</vt:lpstr>
      <vt:lpstr>#5: THE TOMB WAS EMPTY</vt:lpstr>
      <vt:lpstr>#5: THE TOMB WAS EMPTY</vt:lpstr>
      <vt:lpstr>5 HISTORICAL FACTS</vt:lpstr>
      <vt:lpstr>BEST EXPLANATION OF FACTS?</vt:lpstr>
      <vt:lpstr>BEST EXPLANATION OF FACTS?</vt:lpstr>
      <vt:lpstr>BEST EXPLANATION OF FACTS?</vt:lpstr>
      <vt:lpstr>BEST EXPLANATION OF FACTS?</vt:lpstr>
      <vt:lpstr>BEST EXPLANATION OF FACTS?</vt:lpstr>
      <vt:lpstr>BEST EXPLANATION OF FACTS?</vt:lpstr>
      <vt:lpstr>BEST EXPLANATION OF FACTS?</vt:lpstr>
      <vt:lpstr>BEST EXPLANATION OF FACTS?</vt:lpstr>
      <vt:lpstr>BEST EXPLANATION OF FACTS?</vt:lpstr>
      <vt:lpstr>IT IS REASONABLE TO BELIEVE IN JESUS!</vt:lpstr>
      <vt:lpstr>1. Consider the evidence, believe in Jesus as Lord. </vt:lpstr>
      <vt:lpstr>1. Consider the evidence, believe in Jesus as Lord.  </vt:lpstr>
      <vt:lpstr>1. Consider the evidence, believe in Jesus as Lord.  2. Gain confidence in your faith.  </vt:lpstr>
      <vt:lpstr>1. Consider the evidence, believe in Jesus as Lord.  2. Gain confidence in your faith.  3. Grow in your ability to talk about this with others.  </vt:lpstr>
      <vt:lpstr>1. Consider the evidence, believe in Jesus as Lord.  2. Gain confidence in your faith.  3. Grow in your ability to talk about this with others.  </vt:lpstr>
      <vt:lpstr>1. Consider the evidence, believe in Jesus as Lord.  2. Gain confidence in your faith.  3. Grow in your ability to talk about this with others.  4. Consider how you need to more fully believe in      Jesus as Lord (and take steps of repentance).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TALLGRASS CHURCH</dc:creator>
  <cp:lastModifiedBy>NEW HOPE COMMUNITY CHURCH</cp:lastModifiedBy>
  <cp:revision>111</cp:revision>
  <dcterms:created xsi:type="dcterms:W3CDTF">2018-04-05T21:46:16Z</dcterms:created>
  <dcterms:modified xsi:type="dcterms:W3CDTF">2018-06-26T22:08:16Z</dcterms:modified>
</cp:coreProperties>
</file>