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720" r:id="rId4"/>
    <p:sldMasterId id="2147483732" r:id="rId5"/>
    <p:sldMasterId id="2147483744" r:id="rId6"/>
    <p:sldMasterId id="2147483756" r:id="rId7"/>
  </p:sldMasterIdLst>
  <p:notesMasterIdLst>
    <p:notesMasterId r:id="rId64"/>
  </p:notesMasterIdLst>
  <p:sldIdLst>
    <p:sldId id="327" r:id="rId8"/>
    <p:sldId id="328" r:id="rId9"/>
    <p:sldId id="329" r:id="rId10"/>
    <p:sldId id="330" r:id="rId11"/>
    <p:sldId id="331" r:id="rId12"/>
    <p:sldId id="332" r:id="rId13"/>
    <p:sldId id="333" r:id="rId14"/>
    <p:sldId id="334" r:id="rId15"/>
    <p:sldId id="258" r:id="rId16"/>
    <p:sldId id="275" r:id="rId17"/>
    <p:sldId id="276" r:id="rId18"/>
    <p:sldId id="273" r:id="rId19"/>
    <p:sldId id="300" r:id="rId20"/>
    <p:sldId id="279" r:id="rId21"/>
    <p:sldId id="323" r:id="rId22"/>
    <p:sldId id="311" r:id="rId23"/>
    <p:sldId id="312" r:id="rId24"/>
    <p:sldId id="313" r:id="rId25"/>
    <p:sldId id="280" r:id="rId26"/>
    <p:sldId id="281" r:id="rId27"/>
    <p:sldId id="283" r:id="rId28"/>
    <p:sldId id="282" r:id="rId29"/>
    <p:sldId id="285" r:id="rId30"/>
    <p:sldId id="286" r:id="rId31"/>
    <p:sldId id="287" r:id="rId32"/>
    <p:sldId id="288" r:id="rId33"/>
    <p:sldId id="291" r:id="rId34"/>
    <p:sldId id="292" r:id="rId35"/>
    <p:sldId id="293" r:id="rId36"/>
    <p:sldId id="296" r:id="rId37"/>
    <p:sldId id="316" r:id="rId38"/>
    <p:sldId id="317" r:id="rId39"/>
    <p:sldId id="318" r:id="rId40"/>
    <p:sldId id="314" r:id="rId41"/>
    <p:sldId id="315" r:id="rId42"/>
    <p:sldId id="301" r:id="rId43"/>
    <p:sldId id="297" r:id="rId44"/>
    <p:sldId id="324" r:id="rId45"/>
    <p:sldId id="319" r:id="rId46"/>
    <p:sldId id="320" r:id="rId47"/>
    <p:sldId id="321" r:id="rId48"/>
    <p:sldId id="322" r:id="rId49"/>
    <p:sldId id="298" r:id="rId50"/>
    <p:sldId id="302" r:id="rId51"/>
    <p:sldId id="299" r:id="rId52"/>
    <p:sldId id="308" r:id="rId53"/>
    <p:sldId id="309" r:id="rId54"/>
    <p:sldId id="325" r:id="rId55"/>
    <p:sldId id="310" r:id="rId56"/>
    <p:sldId id="307" r:id="rId57"/>
    <p:sldId id="303" r:id="rId58"/>
    <p:sldId id="326" r:id="rId59"/>
    <p:sldId id="265" r:id="rId60"/>
    <p:sldId id="304" r:id="rId61"/>
    <p:sldId id="305" r:id="rId62"/>
    <p:sldId id="263"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492C"/>
    <a:srgbClr val="C8780E"/>
    <a:srgbClr val="B38939"/>
    <a:srgbClr val="854B1F"/>
    <a:srgbClr val="4D4D4D"/>
    <a:srgbClr val="84410A"/>
    <a:srgbClr val="663300"/>
    <a:srgbClr val="0048A1"/>
    <a:srgbClr val="004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156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ACD25-4F95-4891-9E0D-90A6CEC2F40C}" type="datetimeFigureOut">
              <a:rPr lang="en-US" smtClean="0"/>
              <a:t>6/11/2018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D3BFB-D1C6-48C8-A46B-B7D0457C5EC7}" type="slidenum">
              <a:rPr lang="en-US" smtClean="0"/>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728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8"/>
            <a:ext cx="9139844" cy="6854883"/>
          </a:xfrm>
          <a:prstGeom prst="rect">
            <a:avLst/>
          </a:prstGeom>
        </p:spPr>
      </p:pic>
      <p:sp>
        <p:nvSpPr>
          <p:cNvPr id="2" name="Title 1"/>
          <p:cNvSpPr>
            <a:spLocks noGrp="1"/>
          </p:cNvSpPr>
          <p:nvPr>
            <p:ph type="title"/>
          </p:nvPr>
        </p:nvSpPr>
        <p:spPr/>
        <p:txBody>
          <a:bodyPr/>
          <a:lstStyle>
            <a:lvl1pPr>
              <a:defRPr b="1">
                <a:solidFill>
                  <a:srgbClr val="663300"/>
                </a:solidFill>
                <a:latin typeface="ITC Avant Garde Gothic Demi" panose="020B08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81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8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74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37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055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340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6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8"/>
            <a:ext cx="9139844" cy="6854883"/>
          </a:xfrm>
          <a:prstGeom prst="rect">
            <a:avLst/>
          </a:prstGeom>
        </p:spPr>
      </p:pic>
      <p:sp>
        <p:nvSpPr>
          <p:cNvPr id="2" name="Title 1"/>
          <p:cNvSpPr>
            <a:spLocks noGrp="1"/>
          </p:cNvSpPr>
          <p:nvPr>
            <p:ph type="title"/>
          </p:nvPr>
        </p:nvSpPr>
        <p:spPr/>
        <p:txBody>
          <a:bodyPr/>
          <a:lstStyle>
            <a:lvl1pPr>
              <a:defRPr b="1">
                <a:solidFill>
                  <a:srgbClr val="663300"/>
                </a:solidFill>
                <a:latin typeface="ITC Avant Garde Gothic Demi" panose="020B08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574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6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462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562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8"/>
            <a:ext cx="9139844" cy="6854883"/>
          </a:xfrm>
          <a:prstGeom prst="rect">
            <a:avLst/>
          </a:prstGeom>
        </p:spPr>
      </p:pic>
      <p:sp>
        <p:nvSpPr>
          <p:cNvPr id="2" name="Title 1"/>
          <p:cNvSpPr>
            <a:spLocks noGrp="1"/>
          </p:cNvSpPr>
          <p:nvPr>
            <p:ph type="title"/>
          </p:nvPr>
        </p:nvSpPr>
        <p:spPr/>
        <p:txBody>
          <a:bodyPr/>
          <a:lstStyle>
            <a:lvl1pPr>
              <a:defRPr b="1">
                <a:solidFill>
                  <a:srgbClr val="663300"/>
                </a:solidFill>
                <a:latin typeface="ITC Avant Garde Gothic Demi" panose="020B08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893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688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110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887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822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00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008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042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16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858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957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8"/>
            <a:ext cx="9139844" cy="6854883"/>
          </a:xfrm>
          <a:prstGeom prst="rect">
            <a:avLst/>
          </a:prstGeom>
        </p:spPr>
      </p:pic>
      <p:sp>
        <p:nvSpPr>
          <p:cNvPr id="2" name="Title 1"/>
          <p:cNvSpPr>
            <a:spLocks noGrp="1"/>
          </p:cNvSpPr>
          <p:nvPr>
            <p:ph type="title"/>
          </p:nvPr>
        </p:nvSpPr>
        <p:spPr/>
        <p:txBody>
          <a:bodyPr/>
          <a:lstStyle>
            <a:lvl1pPr>
              <a:defRPr b="1">
                <a:solidFill>
                  <a:srgbClr val="663300"/>
                </a:solidFill>
                <a:latin typeface="ITC Avant Garde Gothic Demi" panose="020B08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75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003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494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011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25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515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300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881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010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713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204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8"/>
            <a:ext cx="9139844" cy="6854883"/>
          </a:xfrm>
          <a:prstGeom prst="rect">
            <a:avLst/>
          </a:prstGeom>
        </p:spPr>
      </p:pic>
      <p:sp>
        <p:nvSpPr>
          <p:cNvPr id="2" name="Title 1"/>
          <p:cNvSpPr>
            <a:spLocks noGrp="1"/>
          </p:cNvSpPr>
          <p:nvPr>
            <p:ph type="title"/>
          </p:nvPr>
        </p:nvSpPr>
        <p:spPr/>
        <p:txBody>
          <a:bodyPr/>
          <a:lstStyle>
            <a:lvl1pPr>
              <a:defRPr b="1">
                <a:solidFill>
                  <a:srgbClr val="663300"/>
                </a:solidFill>
                <a:latin typeface="ITC Avant Garde Gothic Demi" panose="020B08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194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982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7459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00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6/11/2018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662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123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036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129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4079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2221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8487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360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9793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44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6/11/2018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1718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3113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8097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4559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2584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297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8567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1317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844"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7890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37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6/11/2018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6835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4998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0994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4233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1472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490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3725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6/11/2018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4287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0606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5035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6023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7328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6/11/2018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2424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68.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276372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931608"/>
            <a:ext cx="9142857" cy="6857142"/>
          </a:xfrm>
          <a:prstGeom prst="rect">
            <a:avLst/>
          </a:prstGeom>
        </p:spPr>
      </p:pic>
      <p:sp>
        <p:nvSpPr>
          <p:cNvPr id="3" name="Title 4">
            <a:extLst>
              <a:ext uri="{FF2B5EF4-FFF2-40B4-BE49-F238E27FC236}">
                <a16:creationId xmlns:a16="http://schemas.microsoft.com/office/drawing/2014/main" id="{E747B232-BD43-4D9E-B1E9-6397FC313A39}"/>
              </a:ext>
            </a:extLst>
          </p:cNvPr>
          <p:cNvSpPr>
            <a:spLocks noGrp="1"/>
          </p:cNvSpPr>
          <p:nvPr>
            <p:ph type="title"/>
          </p:nvPr>
        </p:nvSpPr>
        <p:spPr>
          <a:xfrm>
            <a:off x="1" y="4808650"/>
            <a:ext cx="9143428" cy="1325563"/>
          </a:xfrm>
        </p:spPr>
        <p:txBody>
          <a:bodyPr>
            <a:noAutofit/>
          </a:bodyPr>
          <a:lstStyle/>
          <a:p>
            <a:pPr algn="ctr"/>
            <a:r>
              <a:rPr lang="en-US" sz="3600" dirty="0">
                <a:solidFill>
                  <a:srgbClr val="4D4D4D"/>
                </a:solidFill>
              </a:rPr>
              <a:t>Tallgrass Church Mission Statement: </a:t>
            </a:r>
            <a:r>
              <a:rPr lang="en-US" sz="4200" dirty="0">
                <a:solidFill>
                  <a:srgbClr val="4D4D4D"/>
                </a:solidFill>
              </a:rPr>
              <a:t>Because God first loved us, </a:t>
            </a:r>
            <a:br>
              <a:rPr lang="en-US" sz="4200" dirty="0">
                <a:solidFill>
                  <a:srgbClr val="4D4D4D"/>
                </a:solidFill>
              </a:rPr>
            </a:br>
            <a:r>
              <a:rPr lang="en-US" sz="4200" dirty="0">
                <a:solidFill>
                  <a:srgbClr val="4D4D4D"/>
                </a:solidFill>
              </a:rPr>
              <a:t>we exist to love God </a:t>
            </a:r>
            <a:br>
              <a:rPr lang="en-US" sz="4200" dirty="0">
                <a:solidFill>
                  <a:srgbClr val="4D4D4D"/>
                </a:solidFill>
              </a:rPr>
            </a:br>
            <a:r>
              <a:rPr lang="en-US" sz="4200" dirty="0">
                <a:solidFill>
                  <a:srgbClr val="4D4D4D"/>
                </a:solidFill>
              </a:rPr>
              <a:t>and love our neighbors.</a:t>
            </a:r>
          </a:p>
        </p:txBody>
      </p:sp>
    </p:spTree>
    <p:extLst>
      <p:ext uri="{BB962C8B-B14F-4D97-AF65-F5344CB8AC3E}">
        <p14:creationId xmlns:p14="http://schemas.microsoft.com/office/powerpoint/2010/main" val="1044648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931608"/>
            <a:ext cx="9142857" cy="6857142"/>
          </a:xfrm>
          <a:prstGeom prst="rect">
            <a:avLst/>
          </a:prstGeom>
        </p:spPr>
      </p:pic>
      <p:sp>
        <p:nvSpPr>
          <p:cNvPr id="2" name="Title 1"/>
          <p:cNvSpPr>
            <a:spLocks noGrp="1"/>
          </p:cNvSpPr>
          <p:nvPr>
            <p:ph type="title"/>
          </p:nvPr>
        </p:nvSpPr>
        <p:spPr/>
        <p:txBody>
          <a:bodyPr/>
          <a:lstStyle/>
          <a:p>
            <a:endParaRPr lang="en-US"/>
          </a:p>
        </p:txBody>
      </p:sp>
      <p:sp>
        <p:nvSpPr>
          <p:cNvPr id="5" name="Title 4">
            <a:extLst>
              <a:ext uri="{FF2B5EF4-FFF2-40B4-BE49-F238E27FC236}">
                <a16:creationId xmlns:a16="http://schemas.microsoft.com/office/drawing/2014/main" id="{E747B232-BD43-4D9E-B1E9-6397FC313A39}"/>
              </a:ext>
            </a:extLst>
          </p:cNvPr>
          <p:cNvSpPr txBox="1">
            <a:spLocks/>
          </p:cNvSpPr>
          <p:nvPr/>
        </p:nvSpPr>
        <p:spPr>
          <a:xfrm>
            <a:off x="552073" y="4774146"/>
            <a:ext cx="89622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sz="3600" dirty="0"/>
              <a:t>1. Why believe in God?</a:t>
            </a:r>
            <a:br>
              <a:rPr lang="en-US" sz="3600" dirty="0"/>
            </a:br>
            <a:r>
              <a:rPr lang="en-US" sz="3600" dirty="0"/>
              <a:t>2. Why believe the Bible?</a:t>
            </a:r>
            <a:br>
              <a:rPr lang="en-US" sz="3600" dirty="0"/>
            </a:br>
            <a:r>
              <a:rPr lang="en-US" sz="3600" dirty="0"/>
              <a:t>3. Why believe in Jesus?</a:t>
            </a:r>
            <a:br>
              <a:rPr lang="en-US" sz="3600" dirty="0"/>
            </a:br>
            <a:r>
              <a:rPr lang="en-US" sz="3600" dirty="0"/>
              <a:t>4. What’s my next step?   </a:t>
            </a:r>
          </a:p>
        </p:txBody>
      </p:sp>
    </p:spTree>
    <p:extLst>
      <p:ext uri="{BB962C8B-B14F-4D97-AF65-F5344CB8AC3E}">
        <p14:creationId xmlns:p14="http://schemas.microsoft.com/office/powerpoint/2010/main" val="291640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0"/>
            <a:ext cx="9142857" cy="6857142"/>
          </a:xfrm>
          <a:prstGeom prst="rect">
            <a:avLst/>
          </a:prstGeom>
        </p:spPr>
      </p:pic>
      <p:sp>
        <p:nvSpPr>
          <p:cNvPr id="3" name="Title 4">
            <a:extLst>
              <a:ext uri="{FF2B5EF4-FFF2-40B4-BE49-F238E27FC236}">
                <a16:creationId xmlns:a16="http://schemas.microsoft.com/office/drawing/2014/main" id="{E747B232-BD43-4D9E-B1E9-6397FC313A39}"/>
              </a:ext>
            </a:extLst>
          </p:cNvPr>
          <p:cNvSpPr>
            <a:spLocks noGrp="1"/>
          </p:cNvSpPr>
          <p:nvPr>
            <p:ph type="title"/>
          </p:nvPr>
        </p:nvSpPr>
        <p:spPr>
          <a:xfrm>
            <a:off x="1" y="5231324"/>
            <a:ext cx="9143428" cy="1325563"/>
          </a:xfrm>
        </p:spPr>
        <p:txBody>
          <a:bodyPr/>
          <a:lstStyle/>
          <a:p>
            <a:pPr algn="ctr"/>
            <a:r>
              <a:rPr lang="en-US" sz="6000" dirty="0">
                <a:solidFill>
                  <a:srgbClr val="4D4D4D"/>
                </a:solidFill>
              </a:rPr>
              <a:t>Why Believe in God?</a:t>
            </a:r>
            <a:endParaRPr lang="en-US" sz="1500" dirty="0">
              <a:solidFill>
                <a:srgbClr val="4D4D4D"/>
              </a:solidFill>
            </a:endParaRPr>
          </a:p>
        </p:txBody>
      </p:sp>
    </p:spTree>
    <p:extLst>
      <p:ext uri="{BB962C8B-B14F-4D97-AF65-F5344CB8AC3E}">
        <p14:creationId xmlns:p14="http://schemas.microsoft.com/office/powerpoint/2010/main" val="94276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0"/>
            <a:ext cx="9142857" cy="6857142"/>
          </a:xfrm>
          <a:prstGeom prst="rect">
            <a:avLst/>
          </a:prstGeom>
        </p:spPr>
      </p:pic>
      <p:sp>
        <p:nvSpPr>
          <p:cNvPr id="3" name="Title 4">
            <a:extLst>
              <a:ext uri="{FF2B5EF4-FFF2-40B4-BE49-F238E27FC236}">
                <a16:creationId xmlns:a16="http://schemas.microsoft.com/office/drawing/2014/main" id="{E747B232-BD43-4D9E-B1E9-6397FC313A39}"/>
              </a:ext>
            </a:extLst>
          </p:cNvPr>
          <p:cNvSpPr>
            <a:spLocks noGrp="1"/>
          </p:cNvSpPr>
          <p:nvPr>
            <p:ph type="title"/>
          </p:nvPr>
        </p:nvSpPr>
        <p:spPr>
          <a:xfrm>
            <a:off x="1" y="5231324"/>
            <a:ext cx="9143428" cy="1325563"/>
          </a:xfrm>
        </p:spPr>
        <p:txBody>
          <a:bodyPr>
            <a:normAutofit/>
          </a:bodyPr>
          <a:lstStyle/>
          <a:p>
            <a:pPr algn="ctr"/>
            <a:r>
              <a:rPr lang="en-US" sz="3100" dirty="0">
                <a:solidFill>
                  <a:srgbClr val="78492C"/>
                </a:solidFill>
              </a:rPr>
              <a:t>CLUE 1:</a:t>
            </a:r>
            <a:r>
              <a:rPr lang="en-US" sz="4000" dirty="0">
                <a:solidFill>
                  <a:srgbClr val="78492C"/>
                </a:solidFill>
              </a:rPr>
              <a:t> </a:t>
            </a:r>
            <a:r>
              <a:rPr lang="en-US" sz="4200" dirty="0">
                <a:solidFill>
                  <a:srgbClr val="78492C"/>
                </a:solidFill>
              </a:rPr>
              <a:t>The Origin of the Universe</a:t>
            </a:r>
            <a:endParaRPr lang="en-US" sz="4200" dirty="0">
              <a:solidFill>
                <a:srgbClr val="4D4D4D"/>
              </a:solidFill>
            </a:endParaRPr>
          </a:p>
        </p:txBody>
      </p:sp>
    </p:spTree>
    <p:extLst>
      <p:ext uri="{BB962C8B-B14F-4D97-AF65-F5344CB8AC3E}">
        <p14:creationId xmlns:p14="http://schemas.microsoft.com/office/powerpoint/2010/main" val="160585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r>
              <a:rPr lang="en-US" sz="3600" b="1" i="1" dirty="0"/>
              <a:t>Second Law of Thermodynamics</a:t>
            </a:r>
          </a:p>
          <a:p>
            <a:pPr lvl="1"/>
            <a:r>
              <a:rPr lang="en-US" dirty="0"/>
              <a:t>Rudolf </a:t>
            </a:r>
            <a:r>
              <a:rPr lang="en-US" dirty="0" err="1"/>
              <a:t>Clausius</a:t>
            </a:r>
            <a:r>
              <a:rPr lang="en-US" dirty="0"/>
              <a:t> and William Thomson (Kelvin) in 1850</a:t>
            </a:r>
          </a:p>
          <a:p>
            <a:pPr marL="457200" lvl="1" indent="0">
              <a:buNone/>
            </a:pPr>
            <a:endParaRPr lang="en-US" dirty="0"/>
          </a:p>
        </p:txBody>
      </p:sp>
    </p:spTree>
    <p:extLst>
      <p:ext uri="{BB962C8B-B14F-4D97-AF65-F5344CB8AC3E}">
        <p14:creationId xmlns:p14="http://schemas.microsoft.com/office/powerpoint/2010/main" val="76808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r>
              <a:rPr lang="en-US" sz="3600" b="1" i="1" dirty="0"/>
              <a:t>Second Law of Thermodynamics</a:t>
            </a:r>
          </a:p>
          <a:p>
            <a:pPr lvl="1"/>
            <a:r>
              <a:rPr lang="en-US" dirty="0"/>
              <a:t>Rudolf </a:t>
            </a:r>
            <a:r>
              <a:rPr lang="en-US" dirty="0" err="1"/>
              <a:t>Clausius</a:t>
            </a:r>
            <a:r>
              <a:rPr lang="en-US" dirty="0"/>
              <a:t> and William Thomson (Kelvin) in 1850</a:t>
            </a:r>
          </a:p>
          <a:p>
            <a:pPr marL="457200" lvl="1" indent="0">
              <a:buNone/>
            </a:pPr>
            <a:endParaRPr lang="en-US" dirty="0"/>
          </a:p>
        </p:txBody>
      </p:sp>
      <p:sp>
        <p:nvSpPr>
          <p:cNvPr id="6" name="Rounded Rectangle 5"/>
          <p:cNvSpPr/>
          <p:nvPr/>
        </p:nvSpPr>
        <p:spPr>
          <a:xfrm>
            <a:off x="343906" y="4528851"/>
            <a:ext cx="8488680" cy="1790269"/>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Universe is like a clock slowly </a:t>
            </a:r>
            <a:r>
              <a:rPr lang="en-US" sz="2800" i="1" dirty="0"/>
              <a:t>winding down</a:t>
            </a:r>
            <a:r>
              <a:rPr lang="en-US" sz="2800" dirty="0"/>
              <a:t>. How did it get </a:t>
            </a:r>
            <a:r>
              <a:rPr lang="en-US" sz="2800" i="1" dirty="0"/>
              <a:t>wound up </a:t>
            </a:r>
            <a:r>
              <a:rPr lang="en-US" sz="2800" dirty="0"/>
              <a:t>in the first place?”</a:t>
            </a:r>
          </a:p>
          <a:p>
            <a:pPr algn="r"/>
            <a:r>
              <a:rPr lang="en-US" sz="2400" dirty="0"/>
              <a:t>—Paul Davies (agnostic physicist)</a:t>
            </a:r>
            <a:endParaRPr lang="en-US" sz="2400" b="1" i="1" dirty="0">
              <a:solidFill>
                <a:schemeClr val="bg1"/>
              </a:solidFill>
            </a:endParaRPr>
          </a:p>
        </p:txBody>
      </p:sp>
    </p:spTree>
    <p:extLst>
      <p:ext uri="{BB962C8B-B14F-4D97-AF65-F5344CB8AC3E}">
        <p14:creationId xmlns:p14="http://schemas.microsoft.com/office/powerpoint/2010/main" val="255238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r>
              <a:rPr lang="en-US" sz="3200" dirty="0"/>
              <a:t>Second Law of Thermodynamics</a:t>
            </a:r>
          </a:p>
          <a:p>
            <a:pPr lvl="1"/>
            <a:r>
              <a:rPr lang="en-US" dirty="0"/>
              <a:t>Rudolf </a:t>
            </a:r>
            <a:r>
              <a:rPr lang="en-US" dirty="0" err="1"/>
              <a:t>Clausius</a:t>
            </a:r>
            <a:r>
              <a:rPr lang="en-US" dirty="0"/>
              <a:t> and William Thomson (Kelvin) in 1850</a:t>
            </a:r>
          </a:p>
          <a:p>
            <a:r>
              <a:rPr lang="en-US" sz="3600" b="1" i="1" dirty="0"/>
              <a:t>Theory of Relativity</a:t>
            </a:r>
          </a:p>
          <a:p>
            <a:pPr lvl="1"/>
            <a:r>
              <a:rPr lang="en-US" dirty="0"/>
              <a:t>Albert Einstein in 1917</a:t>
            </a:r>
          </a:p>
          <a:p>
            <a:pPr marL="457200" lvl="1" indent="0">
              <a:buNone/>
            </a:pPr>
            <a:endParaRPr lang="en-US" dirty="0"/>
          </a:p>
        </p:txBody>
      </p:sp>
    </p:spTree>
    <p:extLst>
      <p:ext uri="{BB962C8B-B14F-4D97-AF65-F5344CB8AC3E}">
        <p14:creationId xmlns:p14="http://schemas.microsoft.com/office/powerpoint/2010/main" val="147565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r>
              <a:rPr lang="en-US" sz="3200" dirty="0"/>
              <a:t>Second Law of Thermodynamics</a:t>
            </a:r>
          </a:p>
          <a:p>
            <a:pPr lvl="1"/>
            <a:r>
              <a:rPr lang="en-US" dirty="0"/>
              <a:t>Rudolf </a:t>
            </a:r>
            <a:r>
              <a:rPr lang="en-US" dirty="0" err="1"/>
              <a:t>Clausius</a:t>
            </a:r>
            <a:r>
              <a:rPr lang="en-US" dirty="0"/>
              <a:t> and William Thomson (Kelvin) in 1850</a:t>
            </a:r>
          </a:p>
          <a:p>
            <a:r>
              <a:rPr lang="en-US" sz="3200" dirty="0"/>
              <a:t>Theory of Relativity</a:t>
            </a:r>
          </a:p>
          <a:p>
            <a:pPr lvl="1"/>
            <a:r>
              <a:rPr lang="en-US" dirty="0"/>
              <a:t>Albert Einstein in 1917</a:t>
            </a:r>
          </a:p>
          <a:p>
            <a:r>
              <a:rPr lang="en-US" sz="3600" b="1" i="1" dirty="0"/>
              <a:t>Cosmological Redshift</a:t>
            </a:r>
          </a:p>
          <a:p>
            <a:pPr lvl="1"/>
            <a:r>
              <a:rPr lang="en-US" dirty="0"/>
              <a:t>Edwin Hubble in 1929</a:t>
            </a:r>
          </a:p>
          <a:p>
            <a:pPr marL="457200" lvl="1" indent="0">
              <a:buNone/>
            </a:pPr>
            <a:endParaRPr lang="en-US" dirty="0"/>
          </a:p>
        </p:txBody>
      </p:sp>
    </p:spTree>
    <p:extLst>
      <p:ext uri="{BB962C8B-B14F-4D97-AF65-F5344CB8AC3E}">
        <p14:creationId xmlns:p14="http://schemas.microsoft.com/office/powerpoint/2010/main" val="2556180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r>
              <a:rPr lang="en-US" sz="3200" dirty="0"/>
              <a:t>Second Law of Thermodynamics</a:t>
            </a:r>
          </a:p>
          <a:p>
            <a:pPr lvl="1"/>
            <a:r>
              <a:rPr lang="en-US" dirty="0"/>
              <a:t>Rudolf </a:t>
            </a:r>
            <a:r>
              <a:rPr lang="en-US" dirty="0" err="1"/>
              <a:t>Clausius</a:t>
            </a:r>
            <a:r>
              <a:rPr lang="en-US" dirty="0"/>
              <a:t> and William Thomson (Kelvin) in 1850</a:t>
            </a:r>
          </a:p>
          <a:p>
            <a:r>
              <a:rPr lang="en-US" sz="3200" dirty="0"/>
              <a:t>Theory of Relativity</a:t>
            </a:r>
          </a:p>
          <a:p>
            <a:pPr lvl="1"/>
            <a:r>
              <a:rPr lang="en-US" dirty="0"/>
              <a:t>Albert Einstein in 1917</a:t>
            </a:r>
          </a:p>
          <a:p>
            <a:r>
              <a:rPr lang="en-US" sz="3200" dirty="0"/>
              <a:t>Cosmological Redshift</a:t>
            </a:r>
          </a:p>
          <a:p>
            <a:pPr lvl="1"/>
            <a:r>
              <a:rPr lang="en-US" dirty="0"/>
              <a:t>Edwin Hubble in 1929</a:t>
            </a:r>
          </a:p>
          <a:p>
            <a:r>
              <a:rPr lang="en-US" sz="3600" b="1" i="1" dirty="0"/>
              <a:t>Cosmic Microwave Background</a:t>
            </a:r>
          </a:p>
          <a:p>
            <a:pPr lvl="1"/>
            <a:r>
              <a:rPr lang="en-US" dirty="0"/>
              <a:t>Robert Wilson and Arno Penzias in 1964</a:t>
            </a:r>
          </a:p>
          <a:p>
            <a:pPr marL="457200" lvl="1" indent="0">
              <a:buNone/>
            </a:pPr>
            <a:endParaRPr lang="en-US" dirty="0"/>
          </a:p>
        </p:txBody>
      </p:sp>
    </p:spTree>
    <p:extLst>
      <p:ext uri="{BB962C8B-B14F-4D97-AF65-F5344CB8AC3E}">
        <p14:creationId xmlns:p14="http://schemas.microsoft.com/office/powerpoint/2010/main" val="393377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lvl="0"/>
            <a:r>
              <a:rPr lang="en-US" sz="3200" dirty="0"/>
              <a:t>The Facts of the Big Bang</a:t>
            </a:r>
          </a:p>
          <a:p>
            <a:pPr lvl="1"/>
            <a:r>
              <a:rPr lang="en-US" dirty="0"/>
              <a:t>The discovery of the Big Bang is not a religious theory.</a:t>
            </a:r>
            <a:endParaRPr lang="en-US" sz="2800" dirty="0"/>
          </a:p>
          <a:p>
            <a:pPr lvl="1"/>
            <a:r>
              <a:rPr lang="en-US" dirty="0"/>
              <a:t>You could find this theory in any science textbook.</a:t>
            </a:r>
            <a:endParaRPr lang="en-US" sz="2800" dirty="0"/>
          </a:p>
          <a:p>
            <a:pPr lvl="1"/>
            <a:r>
              <a:rPr lang="en-US" dirty="0"/>
              <a:t>This view is a consensus in modern cosmology.</a:t>
            </a:r>
          </a:p>
        </p:txBody>
      </p:sp>
    </p:spTree>
    <p:extLst>
      <p:ext uri="{BB962C8B-B14F-4D97-AF65-F5344CB8AC3E}">
        <p14:creationId xmlns:p14="http://schemas.microsoft.com/office/powerpoint/2010/main" val="74933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9" name="Rectangle 8">
            <a:extLst>
              <a:ext uri="{FF2B5EF4-FFF2-40B4-BE49-F238E27FC236}">
                <a16:creationId xmlns:a16="http://schemas.microsoft.com/office/drawing/2014/main" id="{BB830F0F-2960-4790-8D0B-7FD5E988AAEB}"/>
              </a:ext>
            </a:extLst>
          </p:cNvPr>
          <p:cNvSpPr/>
          <p:nvPr/>
        </p:nvSpPr>
        <p:spPr>
          <a:xfrm>
            <a:off x="291657" y="233102"/>
            <a:ext cx="8525772" cy="57409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47" b="94753" l="6875" r="90000">
                        <a14:backgroundMark x1="3542" y1="20062" x2="7708" y2="65741"/>
                      </a14:backgroundRemoval>
                    </a14:imgEffect>
                  </a14:imgLayer>
                </a14:imgProps>
              </a:ext>
              <a:ext uri="{28A0092B-C50C-407E-A947-70E740481C1C}">
                <a14:useLocalDpi xmlns:a14="http://schemas.microsoft.com/office/drawing/2010/main" val="0"/>
              </a:ext>
            </a:extLst>
          </a:blip>
          <a:srcRect/>
          <a:stretch>
            <a:fillRect/>
          </a:stretch>
        </p:blipFill>
        <p:spPr bwMode="auto">
          <a:xfrm>
            <a:off x="516487" y="95984"/>
            <a:ext cx="8076112" cy="545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D0A1456A-4BE3-4230-9671-A531E5C4FEFF}"/>
              </a:ext>
            </a:extLst>
          </p:cNvPr>
          <p:cNvSpPr txBox="1"/>
          <p:nvPr/>
        </p:nvSpPr>
        <p:spPr>
          <a:xfrm>
            <a:off x="291657" y="5328371"/>
            <a:ext cx="8525772" cy="707886"/>
          </a:xfrm>
          <a:prstGeom prst="rect">
            <a:avLst/>
          </a:prstGeom>
          <a:solidFill>
            <a:schemeClr val="tx1"/>
          </a:solidFill>
        </p:spPr>
        <p:txBody>
          <a:bodyPr wrap="square" rtlCol="0">
            <a:spAutoFit/>
          </a:bodyPr>
          <a:lstStyle/>
          <a:p>
            <a:pPr algn="ctr"/>
            <a:r>
              <a:rPr lang="en-US" sz="4000" dirty="0">
                <a:solidFill>
                  <a:prstClr val="white"/>
                </a:solidFill>
              </a:rPr>
              <a:t>TODAY! 7pm @ The Hi Lo</a:t>
            </a:r>
            <a:endParaRPr lang="en-US" sz="4000" i="1" dirty="0">
              <a:solidFill>
                <a:prstClr val="white"/>
              </a:solidFill>
            </a:endParaRPr>
          </a:p>
        </p:txBody>
      </p:sp>
    </p:spTree>
    <p:extLst>
      <p:ext uri="{BB962C8B-B14F-4D97-AF65-F5344CB8AC3E}">
        <p14:creationId xmlns:p14="http://schemas.microsoft.com/office/powerpoint/2010/main" val="2598452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lvl="0"/>
            <a:r>
              <a:rPr lang="en-US" sz="3200" dirty="0"/>
              <a:t>The Facts of the Big Bang</a:t>
            </a:r>
          </a:p>
          <a:p>
            <a:pPr lvl="1"/>
            <a:r>
              <a:rPr lang="en-US" dirty="0"/>
              <a:t>The discovery of the Big Bang is not a religious theory.</a:t>
            </a:r>
            <a:endParaRPr lang="en-US" sz="2800" dirty="0"/>
          </a:p>
          <a:p>
            <a:pPr lvl="1"/>
            <a:r>
              <a:rPr lang="en-US" dirty="0"/>
              <a:t>You could find this theory in any science textbook.</a:t>
            </a:r>
            <a:endParaRPr lang="en-US" sz="2800" dirty="0"/>
          </a:p>
          <a:p>
            <a:pPr lvl="1"/>
            <a:r>
              <a:rPr lang="en-US" dirty="0"/>
              <a:t>This view is a consensus in modern cosmology.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51" y="4440777"/>
            <a:ext cx="8504237"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68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lvl="0"/>
            <a:r>
              <a:rPr lang="en-US" sz="3200" dirty="0"/>
              <a:t>The Facts of the Big Bang</a:t>
            </a:r>
          </a:p>
          <a:p>
            <a:pPr lvl="1"/>
            <a:r>
              <a:rPr lang="en-US" dirty="0"/>
              <a:t>The discovery of the Big Bang is not a religious theory.</a:t>
            </a:r>
            <a:endParaRPr lang="en-US" sz="2800" dirty="0"/>
          </a:p>
          <a:p>
            <a:pPr lvl="1"/>
            <a:r>
              <a:rPr lang="en-US" dirty="0"/>
              <a:t>You could find this theory in any science textbook.</a:t>
            </a:r>
            <a:endParaRPr lang="en-US" sz="2800" dirty="0"/>
          </a:p>
          <a:p>
            <a:pPr lvl="1"/>
            <a:r>
              <a:rPr lang="en-US" dirty="0"/>
              <a:t>This view is a consensus in modern cosmology.</a:t>
            </a:r>
          </a:p>
        </p:txBody>
      </p:sp>
      <p:sp>
        <p:nvSpPr>
          <p:cNvPr id="4" name="Rounded Rectangle 3"/>
          <p:cNvSpPr/>
          <p:nvPr/>
        </p:nvSpPr>
        <p:spPr>
          <a:xfrm>
            <a:off x="335280" y="3674853"/>
            <a:ext cx="8488680" cy="2889849"/>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800" dirty="0"/>
              <a:t>“In the past [the universe] was smaller. If we run the expansion in reverse for 13.7 billion years, then the ball shrinks to a single point, a single, </a:t>
            </a:r>
            <a:r>
              <a:rPr lang="en-US" sz="2800" dirty="0" err="1"/>
              <a:t>sizeless</a:t>
            </a:r>
            <a:r>
              <a:rPr lang="en-US" sz="2800" dirty="0"/>
              <a:t> dot. And then…? Nothing—the ball has vanished!”</a:t>
            </a:r>
          </a:p>
          <a:p>
            <a:pPr algn="r"/>
            <a:r>
              <a:rPr lang="en-US" sz="2400" dirty="0"/>
              <a:t>—Paul Davies (agnostic physicist)</a:t>
            </a:r>
            <a:endParaRPr lang="en-US" sz="2400" b="1" i="1" dirty="0">
              <a:solidFill>
                <a:schemeClr val="bg1"/>
              </a:solidFill>
            </a:endParaRPr>
          </a:p>
        </p:txBody>
      </p:sp>
    </p:spTree>
    <p:extLst>
      <p:ext uri="{BB962C8B-B14F-4D97-AF65-F5344CB8AC3E}">
        <p14:creationId xmlns:p14="http://schemas.microsoft.com/office/powerpoint/2010/main" val="1633257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lvl="0"/>
            <a:r>
              <a:rPr lang="en-US" sz="3200" dirty="0"/>
              <a:t>The Facts of the Big Bang</a:t>
            </a:r>
          </a:p>
          <a:p>
            <a:pPr lvl="1"/>
            <a:r>
              <a:rPr lang="en-US" dirty="0"/>
              <a:t>The discovery of the Big Bang is not a religious theory.</a:t>
            </a:r>
            <a:endParaRPr lang="en-US" sz="2800" dirty="0"/>
          </a:p>
          <a:p>
            <a:pPr lvl="1"/>
            <a:r>
              <a:rPr lang="en-US" dirty="0"/>
              <a:t>You could find this theory in any science textbook.</a:t>
            </a:r>
            <a:endParaRPr lang="en-US" sz="2800" dirty="0"/>
          </a:p>
          <a:p>
            <a:pPr lvl="1"/>
            <a:r>
              <a:rPr lang="en-US" dirty="0"/>
              <a:t>This view is a consensus in modern cosmology.</a:t>
            </a:r>
          </a:p>
        </p:txBody>
      </p:sp>
      <p:sp>
        <p:nvSpPr>
          <p:cNvPr id="4" name="Rounded Rectangle 3"/>
          <p:cNvSpPr/>
          <p:nvPr/>
        </p:nvSpPr>
        <p:spPr>
          <a:xfrm>
            <a:off x="335280" y="3674853"/>
            <a:ext cx="8488680" cy="2889849"/>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this singularity, space and time came into existence; literally nothing existed before the singularity, so, if the Universe originated at such a singularity, we would truly have a creation </a:t>
            </a:r>
            <a:r>
              <a:rPr lang="en-US" sz="2800" i="1" dirty="0"/>
              <a:t>ex nihilo </a:t>
            </a:r>
            <a:r>
              <a:rPr lang="en-US" sz="2800" dirty="0"/>
              <a:t>[or ‘out of nothing’].” </a:t>
            </a:r>
          </a:p>
          <a:p>
            <a:pPr algn="r"/>
            <a:r>
              <a:rPr lang="en-US" sz="2400" dirty="0"/>
              <a:t>—John Barrow (agnostic physicist)</a:t>
            </a:r>
            <a:endParaRPr lang="en-US" sz="2400" b="1" i="1" dirty="0">
              <a:solidFill>
                <a:schemeClr val="bg1"/>
              </a:solidFill>
            </a:endParaRPr>
          </a:p>
        </p:txBody>
      </p:sp>
    </p:spTree>
    <p:extLst>
      <p:ext uri="{BB962C8B-B14F-4D97-AF65-F5344CB8AC3E}">
        <p14:creationId xmlns:p14="http://schemas.microsoft.com/office/powerpoint/2010/main" val="379231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What </a:t>
            </a:r>
            <a:r>
              <a:rPr lang="en-US" sz="3200" i="1" dirty="0"/>
              <a:t>were</a:t>
            </a:r>
            <a:r>
              <a:rPr lang="en-US" sz="3200" dirty="0"/>
              <a:t> your choices back in the day?</a:t>
            </a:r>
          </a:p>
          <a:p>
            <a:pPr marL="0" lvl="0" indent="0">
              <a:buNone/>
            </a:pPr>
            <a:endParaRPr lang="en-US" dirty="0"/>
          </a:p>
          <a:p>
            <a:pPr marL="0" lvl="0" indent="0">
              <a:buNone/>
            </a:pPr>
            <a:endParaRPr lang="en-US" dirty="0"/>
          </a:p>
        </p:txBody>
      </p:sp>
      <p:sp>
        <p:nvSpPr>
          <p:cNvPr id="6" name="Rounded Rectangle 5"/>
          <p:cNvSpPr/>
          <p:nvPr/>
        </p:nvSpPr>
        <p:spPr>
          <a:xfrm>
            <a:off x="335280" y="2432745"/>
            <a:ext cx="3883037" cy="2622334"/>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5000" dirty="0"/>
              <a:t>God</a:t>
            </a:r>
            <a:endParaRPr lang="en-US" sz="15000" b="1" i="1" dirty="0">
              <a:solidFill>
                <a:schemeClr val="bg1"/>
              </a:solidFill>
            </a:endParaRPr>
          </a:p>
        </p:txBody>
      </p:sp>
      <p:sp>
        <p:nvSpPr>
          <p:cNvPr id="8" name="Rounded Rectangle 7"/>
          <p:cNvSpPr/>
          <p:nvPr/>
        </p:nvSpPr>
        <p:spPr>
          <a:xfrm>
            <a:off x="4878509" y="2432745"/>
            <a:ext cx="3883037" cy="2622334"/>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7000" dirty="0"/>
              <a:t>Matter</a:t>
            </a:r>
          </a:p>
          <a:p>
            <a:pPr marL="0" lvl="1" algn="ctr"/>
            <a:r>
              <a:rPr lang="en-US" sz="7000" dirty="0">
                <a:solidFill>
                  <a:schemeClr val="bg1"/>
                </a:solidFill>
              </a:rPr>
              <a:t>Energy</a:t>
            </a:r>
          </a:p>
        </p:txBody>
      </p:sp>
      <p:cxnSp>
        <p:nvCxnSpPr>
          <p:cNvPr id="3" name="Straight Connector 2"/>
          <p:cNvCxnSpPr/>
          <p:nvPr/>
        </p:nvCxnSpPr>
        <p:spPr>
          <a:xfrm>
            <a:off x="4554738" y="2122077"/>
            <a:ext cx="0" cy="4925683"/>
          </a:xfrm>
          <a:prstGeom prst="line">
            <a:avLst/>
          </a:prstGeom>
          <a:ln w="254000">
            <a:solidFill>
              <a:srgbClr val="7849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83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What </a:t>
            </a:r>
            <a:r>
              <a:rPr lang="en-US" sz="3200" i="1" dirty="0"/>
              <a:t>are</a:t>
            </a:r>
            <a:r>
              <a:rPr lang="en-US" sz="3200" dirty="0"/>
              <a:t> your choices now?</a:t>
            </a:r>
          </a:p>
          <a:p>
            <a:pPr marL="0" lvl="0" indent="0">
              <a:buNone/>
            </a:pPr>
            <a:endParaRPr lang="en-US" dirty="0"/>
          </a:p>
          <a:p>
            <a:pPr marL="0" lvl="0" indent="0">
              <a:buNone/>
            </a:pPr>
            <a:endParaRPr lang="en-US" dirty="0"/>
          </a:p>
        </p:txBody>
      </p:sp>
      <p:sp>
        <p:nvSpPr>
          <p:cNvPr id="6" name="Rounded Rectangle 5"/>
          <p:cNvSpPr/>
          <p:nvPr/>
        </p:nvSpPr>
        <p:spPr>
          <a:xfrm>
            <a:off x="335280" y="2432745"/>
            <a:ext cx="3883037" cy="2622334"/>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5000" dirty="0"/>
              <a:t>God</a:t>
            </a:r>
            <a:endParaRPr lang="en-US" sz="15000" b="1" i="1" dirty="0">
              <a:solidFill>
                <a:schemeClr val="bg1"/>
              </a:solidFill>
            </a:endParaRPr>
          </a:p>
        </p:txBody>
      </p:sp>
      <p:sp>
        <p:nvSpPr>
          <p:cNvPr id="8" name="Rounded Rectangle 7"/>
          <p:cNvSpPr/>
          <p:nvPr/>
        </p:nvSpPr>
        <p:spPr>
          <a:xfrm>
            <a:off x="4878509" y="2432745"/>
            <a:ext cx="3883037" cy="2622334"/>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7000" dirty="0"/>
              <a:t>Nothing!</a:t>
            </a:r>
            <a:endParaRPr lang="en-US" sz="7000" dirty="0">
              <a:solidFill>
                <a:schemeClr val="bg1"/>
              </a:solidFill>
            </a:endParaRPr>
          </a:p>
        </p:txBody>
      </p:sp>
      <p:cxnSp>
        <p:nvCxnSpPr>
          <p:cNvPr id="3" name="Straight Connector 2"/>
          <p:cNvCxnSpPr/>
          <p:nvPr/>
        </p:nvCxnSpPr>
        <p:spPr>
          <a:xfrm>
            <a:off x="4554738" y="2122077"/>
            <a:ext cx="0" cy="4925683"/>
          </a:xfrm>
          <a:prstGeom prst="line">
            <a:avLst/>
          </a:prstGeom>
          <a:ln w="254000">
            <a:solidFill>
              <a:srgbClr val="7849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378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What </a:t>
            </a:r>
            <a:r>
              <a:rPr lang="en-US" sz="3200" i="1" dirty="0"/>
              <a:t>are</a:t>
            </a:r>
            <a:r>
              <a:rPr lang="en-US" sz="3200" dirty="0"/>
              <a:t> your choices now?</a:t>
            </a:r>
          </a:p>
          <a:p>
            <a:pPr marL="0" lvl="0" indent="0">
              <a:buNone/>
            </a:pPr>
            <a:endParaRPr lang="en-US" dirty="0"/>
          </a:p>
          <a:p>
            <a:pPr marL="0" lvl="0" indent="0">
              <a:buNone/>
            </a:pPr>
            <a:endParaRPr lang="en-US" dirty="0"/>
          </a:p>
        </p:txBody>
      </p:sp>
      <p:sp>
        <p:nvSpPr>
          <p:cNvPr id="6" name="Rounded Rectangle 5"/>
          <p:cNvSpPr/>
          <p:nvPr/>
        </p:nvSpPr>
        <p:spPr>
          <a:xfrm>
            <a:off x="335280" y="2432745"/>
            <a:ext cx="3883037" cy="2622334"/>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5000" dirty="0"/>
              <a:t>God</a:t>
            </a:r>
            <a:endParaRPr lang="en-US" sz="15000" b="1" i="1" dirty="0">
              <a:solidFill>
                <a:schemeClr val="bg1"/>
              </a:solidFill>
            </a:endParaRPr>
          </a:p>
        </p:txBody>
      </p:sp>
      <p:sp>
        <p:nvSpPr>
          <p:cNvPr id="8" name="Rounded Rectangle 7"/>
          <p:cNvSpPr/>
          <p:nvPr/>
        </p:nvSpPr>
        <p:spPr>
          <a:xfrm>
            <a:off x="4878509" y="2432745"/>
            <a:ext cx="3883037" cy="2622334"/>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7000" dirty="0"/>
              <a:t>Nothing!</a:t>
            </a:r>
            <a:endParaRPr lang="en-US" sz="7000" dirty="0">
              <a:solidFill>
                <a:schemeClr val="bg1"/>
              </a:solidFill>
            </a:endParaRPr>
          </a:p>
        </p:txBody>
      </p:sp>
      <p:cxnSp>
        <p:nvCxnSpPr>
          <p:cNvPr id="3" name="Straight Connector 2"/>
          <p:cNvCxnSpPr/>
          <p:nvPr/>
        </p:nvCxnSpPr>
        <p:spPr>
          <a:xfrm>
            <a:off x="4554738" y="2122077"/>
            <a:ext cx="0" cy="4925683"/>
          </a:xfrm>
          <a:prstGeom prst="line">
            <a:avLst/>
          </a:prstGeom>
          <a:ln w="254000">
            <a:solidFill>
              <a:srgbClr val="78492C"/>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35280" y="5218978"/>
            <a:ext cx="8488680" cy="1406106"/>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800" dirty="0"/>
              <a:t>“The most reasonable belief is that we came </a:t>
            </a:r>
            <a:r>
              <a:rPr lang="en-US" sz="2800" i="1" dirty="0"/>
              <a:t>from</a:t>
            </a:r>
            <a:r>
              <a:rPr lang="en-US" sz="2800" dirty="0"/>
              <a:t> nothing, </a:t>
            </a:r>
            <a:r>
              <a:rPr lang="en-US" sz="2800" i="1" dirty="0"/>
              <a:t>by</a:t>
            </a:r>
            <a:r>
              <a:rPr lang="en-US" sz="2800" dirty="0"/>
              <a:t> nothing, and </a:t>
            </a:r>
            <a:r>
              <a:rPr lang="en-US" sz="2800" i="1" dirty="0"/>
              <a:t>for</a:t>
            </a:r>
            <a:r>
              <a:rPr lang="en-US" sz="2800" dirty="0"/>
              <a:t> nothing.”</a:t>
            </a:r>
          </a:p>
          <a:p>
            <a:pPr marL="0" lvl="1" algn="r"/>
            <a:r>
              <a:rPr lang="en-US" sz="2400" dirty="0"/>
              <a:t>—Quentin Smith (atheistic philosopher)</a:t>
            </a:r>
            <a:endParaRPr lang="en-US" sz="2400" b="1" i="1" dirty="0">
              <a:solidFill>
                <a:schemeClr val="bg1"/>
              </a:solidFill>
            </a:endParaRPr>
          </a:p>
        </p:txBody>
      </p:sp>
    </p:spTree>
    <p:extLst>
      <p:ext uri="{BB962C8B-B14F-4D97-AF65-F5344CB8AC3E}">
        <p14:creationId xmlns:p14="http://schemas.microsoft.com/office/powerpoint/2010/main" val="721369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What </a:t>
            </a:r>
            <a:r>
              <a:rPr lang="en-US" sz="3200" i="1" dirty="0"/>
              <a:t>are</a:t>
            </a:r>
            <a:r>
              <a:rPr lang="en-US" sz="3200" dirty="0"/>
              <a:t> your choices now?</a:t>
            </a:r>
          </a:p>
          <a:p>
            <a:pPr marL="0" lvl="0" indent="0">
              <a:buNone/>
            </a:pPr>
            <a:endParaRPr lang="en-US" dirty="0"/>
          </a:p>
          <a:p>
            <a:pPr marL="0" lvl="0" indent="0">
              <a:buNone/>
            </a:pPr>
            <a:endParaRPr lang="en-US" dirty="0"/>
          </a:p>
        </p:txBody>
      </p:sp>
      <p:sp>
        <p:nvSpPr>
          <p:cNvPr id="6" name="Rounded Rectangle 5"/>
          <p:cNvSpPr/>
          <p:nvPr/>
        </p:nvSpPr>
        <p:spPr>
          <a:xfrm>
            <a:off x="335280" y="2432745"/>
            <a:ext cx="3883037" cy="1707934"/>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5000" dirty="0"/>
              <a:t>God</a:t>
            </a:r>
            <a:endParaRPr lang="en-US" sz="15000" b="1" i="1" dirty="0">
              <a:solidFill>
                <a:schemeClr val="bg1"/>
              </a:solidFill>
            </a:endParaRPr>
          </a:p>
        </p:txBody>
      </p:sp>
      <p:sp>
        <p:nvSpPr>
          <p:cNvPr id="8" name="Rounded Rectangle 7"/>
          <p:cNvSpPr/>
          <p:nvPr/>
        </p:nvSpPr>
        <p:spPr>
          <a:xfrm>
            <a:off x="4878509" y="2432745"/>
            <a:ext cx="3883037" cy="1707934"/>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7000" dirty="0"/>
              <a:t>Nothing!</a:t>
            </a:r>
            <a:endParaRPr lang="en-US" sz="7000" dirty="0">
              <a:solidFill>
                <a:schemeClr val="bg1"/>
              </a:solidFill>
            </a:endParaRPr>
          </a:p>
        </p:txBody>
      </p:sp>
      <p:cxnSp>
        <p:nvCxnSpPr>
          <p:cNvPr id="3" name="Straight Connector 2"/>
          <p:cNvCxnSpPr/>
          <p:nvPr/>
        </p:nvCxnSpPr>
        <p:spPr>
          <a:xfrm>
            <a:off x="4554738" y="2122077"/>
            <a:ext cx="0" cy="4925683"/>
          </a:xfrm>
          <a:prstGeom prst="line">
            <a:avLst/>
          </a:prstGeom>
          <a:ln w="254000">
            <a:solidFill>
              <a:srgbClr val="78492C"/>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35280" y="4313203"/>
            <a:ext cx="8488680" cy="2398141"/>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800" dirty="0"/>
              <a:t>“This is an exceedingly strange development, unexpected by all</a:t>
            </a:r>
            <a:r>
              <a:rPr lang="en-US" sz="2800" i="1" dirty="0"/>
              <a:t> but the theologians</a:t>
            </a:r>
            <a:r>
              <a:rPr lang="en-US" sz="2800" dirty="0"/>
              <a:t>. They have always accepted the word of the Bible: In the beginning God created heaven and earth.”</a:t>
            </a:r>
          </a:p>
          <a:p>
            <a:pPr marL="0" lvl="1" algn="r"/>
            <a:r>
              <a:rPr lang="en-US" sz="2400" dirty="0"/>
              <a:t>—Robert </a:t>
            </a:r>
            <a:r>
              <a:rPr lang="en-US" sz="2400" dirty="0" err="1"/>
              <a:t>Jastrow</a:t>
            </a:r>
            <a:r>
              <a:rPr lang="en-US" sz="2400" dirty="0"/>
              <a:t> (agnostic physicist)</a:t>
            </a:r>
            <a:endParaRPr lang="en-US" sz="2400" b="1" i="1" dirty="0">
              <a:solidFill>
                <a:schemeClr val="bg1"/>
              </a:solidFill>
            </a:endParaRPr>
          </a:p>
        </p:txBody>
      </p:sp>
    </p:spTree>
    <p:extLst>
      <p:ext uri="{BB962C8B-B14F-4D97-AF65-F5344CB8AC3E}">
        <p14:creationId xmlns:p14="http://schemas.microsoft.com/office/powerpoint/2010/main" val="2366486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328991" cy="4925032"/>
          </a:xfrm>
        </p:spPr>
        <p:txBody>
          <a:bodyPr>
            <a:normAutofit/>
          </a:bodyPr>
          <a:lstStyle/>
          <a:p>
            <a:pPr marL="0" lvl="1" indent="0">
              <a:buNone/>
            </a:pPr>
            <a:r>
              <a:rPr lang="en-US" sz="2800" dirty="0"/>
              <a:t>“For the scientist who has lived by his faith in the power of reason, the story ends like a bad dream.”</a:t>
            </a:r>
          </a:p>
          <a:p>
            <a:pPr marL="0" lvl="1" indent="0" algn="r">
              <a:buNone/>
            </a:pPr>
            <a:r>
              <a:rPr lang="en-US" dirty="0"/>
              <a:t>—Robert </a:t>
            </a:r>
            <a:r>
              <a:rPr lang="en-US" dirty="0" err="1"/>
              <a:t>Jastrow</a:t>
            </a:r>
            <a:r>
              <a:rPr lang="en-US" dirty="0"/>
              <a:t> (agnostic physicist)</a:t>
            </a:r>
            <a:endParaRPr lang="en-US" b="1" i="1" dirty="0">
              <a:solidFill>
                <a:schemeClr val="bg1"/>
              </a:solidFill>
            </a:endParaRPr>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1999692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328991" cy="4925032"/>
          </a:xfrm>
        </p:spPr>
        <p:txBody>
          <a:bodyPr>
            <a:normAutofit/>
          </a:bodyPr>
          <a:lstStyle/>
          <a:p>
            <a:pPr marL="0" lvl="1" indent="0">
              <a:buNone/>
            </a:pPr>
            <a:r>
              <a:rPr lang="en-US" sz="2800" dirty="0"/>
              <a:t>“For the scientist who has lived by his faith in the power of reason, the story ends like a bad dream. He has scaled the mountains of ignorance; he is about to conquer the highest peak…”</a:t>
            </a:r>
          </a:p>
          <a:p>
            <a:pPr marL="0" lvl="1" indent="0" algn="r">
              <a:buNone/>
            </a:pPr>
            <a:r>
              <a:rPr lang="en-US" dirty="0"/>
              <a:t>—Robert </a:t>
            </a:r>
            <a:r>
              <a:rPr lang="en-US" dirty="0" err="1"/>
              <a:t>Jastrow</a:t>
            </a:r>
            <a:r>
              <a:rPr lang="en-US" dirty="0"/>
              <a:t> (agnostic physicist)</a:t>
            </a:r>
            <a:endParaRPr lang="en-US" b="1" i="1" dirty="0">
              <a:solidFill>
                <a:schemeClr val="bg1"/>
              </a:solidFill>
            </a:endParaRPr>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623893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328991" cy="4925032"/>
          </a:xfrm>
        </p:spPr>
        <p:txBody>
          <a:bodyPr>
            <a:normAutofit/>
          </a:bodyPr>
          <a:lstStyle/>
          <a:p>
            <a:pPr marL="0" lvl="1" indent="0">
              <a:buNone/>
            </a:pPr>
            <a:r>
              <a:rPr lang="en-US" sz="2800" dirty="0"/>
              <a:t>“For the scientist who has lived by his faith in the power of reason, the story ends like a bad dream. He has scaled the mountains of ignorance; he is about to conquer the highest peak; as he pulls himself over the final rock, he is greeted by a band of theologians who have been sitting there for centuries.”</a:t>
            </a:r>
          </a:p>
          <a:p>
            <a:pPr marL="0" lvl="1" indent="0" algn="r">
              <a:buNone/>
            </a:pPr>
            <a:r>
              <a:rPr lang="en-US" dirty="0"/>
              <a:t>—Robert </a:t>
            </a:r>
            <a:r>
              <a:rPr lang="en-US" dirty="0" err="1"/>
              <a:t>Jastrow</a:t>
            </a:r>
            <a:r>
              <a:rPr lang="en-US" dirty="0"/>
              <a:t> (agnostic physicist)</a:t>
            </a:r>
            <a:endParaRPr lang="en-US" b="1" i="1" dirty="0">
              <a:solidFill>
                <a:schemeClr val="bg1"/>
              </a:solidFill>
            </a:endParaRPr>
          </a:p>
          <a:p>
            <a:pPr marL="0" lvl="0" indent="0">
              <a:buNone/>
            </a:pPr>
            <a:endParaRPr lang="en-US" dirty="0"/>
          </a:p>
          <a:p>
            <a:pPr marL="0" lv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17332"/>
            <a:ext cx="9144000" cy="3048000"/>
          </a:xfrm>
          <a:prstGeom prst="rect">
            <a:avLst/>
          </a:prstGeom>
        </p:spPr>
      </p:pic>
    </p:spTree>
    <p:extLst>
      <p:ext uri="{BB962C8B-B14F-4D97-AF65-F5344CB8AC3E}">
        <p14:creationId xmlns:p14="http://schemas.microsoft.com/office/powerpoint/2010/main" val="110520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9" name="Rectangle 8">
            <a:extLst>
              <a:ext uri="{FF2B5EF4-FFF2-40B4-BE49-F238E27FC236}">
                <a16:creationId xmlns:a16="http://schemas.microsoft.com/office/drawing/2014/main" id="{BB830F0F-2960-4790-8D0B-7FD5E988AAEB}"/>
              </a:ext>
            </a:extLst>
          </p:cNvPr>
          <p:cNvSpPr/>
          <p:nvPr/>
        </p:nvSpPr>
        <p:spPr>
          <a:xfrm>
            <a:off x="291657" y="233102"/>
            <a:ext cx="8525772" cy="57409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6487" y="400544"/>
            <a:ext cx="8076112" cy="408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D0A1456A-4BE3-4230-9671-A531E5C4FEFF}"/>
              </a:ext>
            </a:extLst>
          </p:cNvPr>
          <p:cNvSpPr txBox="1"/>
          <p:nvPr/>
        </p:nvSpPr>
        <p:spPr>
          <a:xfrm>
            <a:off x="291657" y="4816642"/>
            <a:ext cx="8525772" cy="1169551"/>
          </a:xfrm>
          <a:prstGeom prst="rect">
            <a:avLst/>
          </a:prstGeom>
          <a:solidFill>
            <a:srgbClr val="7A0000"/>
          </a:solidFill>
        </p:spPr>
        <p:txBody>
          <a:bodyPr wrap="square" rtlCol="0">
            <a:spAutoFit/>
          </a:bodyPr>
          <a:lstStyle/>
          <a:p>
            <a:pPr algn="ctr"/>
            <a:r>
              <a:rPr lang="en-US" sz="4000" dirty="0">
                <a:solidFill>
                  <a:prstClr val="white"/>
                </a:solidFill>
                <a:effectLst>
                  <a:outerShdw blurRad="38100" dist="38100" dir="2700000" algn="tl">
                    <a:srgbClr val="000000">
                      <a:alpha val="43137"/>
                    </a:srgbClr>
                  </a:outerShdw>
                </a:effectLst>
              </a:rPr>
              <a:t>TALLGRASS YOUTH AFTER PARTY</a:t>
            </a:r>
            <a:br>
              <a:rPr lang="en-US" sz="4000" dirty="0">
                <a:solidFill>
                  <a:prstClr val="white"/>
                </a:solidFill>
                <a:effectLst>
                  <a:outerShdw blurRad="38100" dist="38100" dir="2700000" algn="tl">
                    <a:srgbClr val="000000">
                      <a:alpha val="43137"/>
                    </a:srgbClr>
                  </a:outerShdw>
                </a:effectLst>
              </a:rPr>
            </a:br>
            <a:r>
              <a:rPr lang="en-US" sz="3000" dirty="0">
                <a:solidFill>
                  <a:prstClr val="white"/>
                </a:solidFill>
                <a:effectLst>
                  <a:outerShdw blurRad="38100" dist="38100" dir="2700000" algn="tl">
                    <a:srgbClr val="000000">
                      <a:alpha val="43137"/>
                    </a:srgbClr>
                  </a:outerShdw>
                </a:effectLst>
              </a:rPr>
              <a:t>TODAY! 6:45pm @ The </a:t>
            </a:r>
            <a:r>
              <a:rPr lang="en-US" sz="3000" dirty="0" err="1">
                <a:solidFill>
                  <a:prstClr val="white"/>
                </a:solidFill>
                <a:effectLst>
                  <a:outerShdw blurRad="38100" dist="38100" dir="2700000" algn="tl">
                    <a:srgbClr val="000000">
                      <a:alpha val="43137"/>
                    </a:srgbClr>
                  </a:outerShdw>
                </a:effectLst>
              </a:rPr>
              <a:t>Oglesbys</a:t>
            </a:r>
            <a:r>
              <a:rPr lang="en-US" sz="2500" dirty="0">
                <a:solidFill>
                  <a:prstClr val="white"/>
                </a:solidFill>
                <a:effectLst>
                  <a:outerShdw blurRad="38100" dist="38100" dir="2700000" algn="tl">
                    <a:srgbClr val="000000">
                      <a:alpha val="43137"/>
                    </a:srgbClr>
                  </a:outerShdw>
                </a:effectLst>
              </a:rPr>
              <a:t>: 2132 Prairie Glen Pl.</a:t>
            </a:r>
            <a:endParaRPr lang="en-US" sz="2500"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9734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328991" cy="4925032"/>
          </a:xfrm>
        </p:spPr>
        <p:txBody>
          <a:bodyPr>
            <a:normAutofit/>
          </a:bodyPr>
          <a:lstStyle/>
          <a:p>
            <a:pPr marL="0" indent="0">
              <a:buNone/>
            </a:pPr>
            <a:r>
              <a:rPr lang="en-US" sz="2400" dirty="0"/>
              <a:t>“I have no axe to grind in this discussion [but] the notion of a beginning is repugnant to me… I simply do not believe that the present order of things started off with a bang… the expanding Universe is preposterous… incredible… it leaves me cold.”</a:t>
            </a:r>
          </a:p>
          <a:p>
            <a:pPr marL="457200" lvl="1" indent="0">
              <a:buNone/>
            </a:pPr>
            <a:r>
              <a:rPr lang="en-US" dirty="0"/>
              <a:t>—Arthur Eddington (astrophysicist) in 1931</a:t>
            </a:r>
            <a:endParaRPr lang="en-US" sz="800" dirty="0"/>
          </a:p>
          <a:p>
            <a:pPr marL="457200" lvl="1" indent="0">
              <a:buNone/>
            </a:pPr>
            <a:endParaRPr lang="en-US" sz="800" dirty="0"/>
          </a:p>
          <a:p>
            <a:pPr marL="0" lvl="0" indent="0">
              <a:buNone/>
            </a:pPr>
            <a:endParaRPr lang="en-US" dirty="0"/>
          </a:p>
        </p:txBody>
      </p:sp>
    </p:spTree>
    <p:extLst>
      <p:ext uri="{BB962C8B-B14F-4D97-AF65-F5344CB8AC3E}">
        <p14:creationId xmlns:p14="http://schemas.microsoft.com/office/powerpoint/2010/main" val="3250489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328991" cy="4925032"/>
          </a:xfrm>
        </p:spPr>
        <p:txBody>
          <a:bodyPr>
            <a:normAutofit/>
          </a:bodyPr>
          <a:lstStyle/>
          <a:p>
            <a:pPr marL="0" indent="0">
              <a:buNone/>
            </a:pPr>
            <a:r>
              <a:rPr lang="en-US" sz="2400" dirty="0"/>
              <a:t>“I have no axe to grind in this discussion [but] the notion of a beginning is repugnant to me… I simply do not believe that the present order of things started off with a bang… the expanding Universe is preposterous… incredible… it leaves me cold.”</a:t>
            </a:r>
          </a:p>
          <a:p>
            <a:pPr marL="457200" lvl="1" indent="0">
              <a:buNone/>
            </a:pPr>
            <a:r>
              <a:rPr lang="en-US" dirty="0"/>
              <a:t>—Arthur Eddington (astrophysicist) in 1931</a:t>
            </a:r>
            <a:endParaRPr lang="en-US" sz="800" dirty="0"/>
          </a:p>
          <a:p>
            <a:pPr marL="457200" lvl="1" indent="0">
              <a:buNone/>
            </a:pPr>
            <a:endParaRPr lang="en-US" sz="800" dirty="0"/>
          </a:p>
          <a:p>
            <a:pPr marL="0" indent="0">
              <a:buNone/>
            </a:pPr>
            <a:r>
              <a:rPr lang="en-US" sz="2400" dirty="0"/>
              <a:t>“To deny the infinite duration of time would be to betray the very foundations of science.”—Walter Nernst (chemist and physicist)</a:t>
            </a:r>
            <a:endParaRPr lang="en-US" sz="800" dirty="0"/>
          </a:p>
          <a:p>
            <a:pPr marL="0" indent="0">
              <a:buNone/>
            </a:pPr>
            <a:endParaRPr lang="en-US" sz="800" dirty="0"/>
          </a:p>
          <a:p>
            <a:pPr marL="0" lvl="0" indent="0">
              <a:buNone/>
            </a:pPr>
            <a:endParaRPr lang="en-US" dirty="0"/>
          </a:p>
        </p:txBody>
      </p:sp>
    </p:spTree>
    <p:extLst>
      <p:ext uri="{BB962C8B-B14F-4D97-AF65-F5344CB8AC3E}">
        <p14:creationId xmlns:p14="http://schemas.microsoft.com/office/powerpoint/2010/main" val="1384254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328991" cy="4925032"/>
          </a:xfrm>
        </p:spPr>
        <p:txBody>
          <a:bodyPr>
            <a:normAutofit/>
          </a:bodyPr>
          <a:lstStyle/>
          <a:p>
            <a:pPr marL="0" indent="0">
              <a:buNone/>
            </a:pPr>
            <a:r>
              <a:rPr lang="en-US" sz="2400" dirty="0"/>
              <a:t>“I have no axe to grind in this discussion [but] the notion of a beginning is repugnant to me… I simply do not believe that the present order of things started off with a bang… the expanding Universe is preposterous… incredible… it leaves me cold.”</a:t>
            </a:r>
          </a:p>
          <a:p>
            <a:pPr marL="457200" lvl="1" indent="0">
              <a:buNone/>
            </a:pPr>
            <a:r>
              <a:rPr lang="en-US" dirty="0"/>
              <a:t>—Arthur Eddington (astrophysicist) in 1931</a:t>
            </a:r>
            <a:endParaRPr lang="en-US" sz="800" dirty="0"/>
          </a:p>
          <a:p>
            <a:pPr marL="457200" lvl="1" indent="0">
              <a:buNone/>
            </a:pPr>
            <a:endParaRPr lang="en-US" sz="800" dirty="0"/>
          </a:p>
          <a:p>
            <a:pPr marL="0" indent="0">
              <a:buNone/>
            </a:pPr>
            <a:r>
              <a:rPr lang="en-US" sz="2400" dirty="0"/>
              <a:t>“To deny the infinite duration of time would be to betray the very foundations of science.”—Walter Nernst (chemist and physicist)</a:t>
            </a:r>
            <a:endParaRPr lang="en-US" sz="800" dirty="0"/>
          </a:p>
          <a:p>
            <a:pPr marL="0" indent="0">
              <a:buNone/>
            </a:pPr>
            <a:endParaRPr lang="en-US" sz="800" dirty="0"/>
          </a:p>
          <a:p>
            <a:pPr marL="0" indent="0">
              <a:buNone/>
            </a:pPr>
            <a:r>
              <a:rPr lang="en-US" sz="2400" dirty="0"/>
              <a:t>“I find it hard to accept the Big Bang theory; I would like to reject it.” —Philip Morrison (MIT)</a:t>
            </a:r>
            <a:endParaRPr lang="en-US" sz="800" dirty="0"/>
          </a:p>
          <a:p>
            <a:pPr marL="0" indent="0">
              <a:buNone/>
            </a:pPr>
            <a:endParaRPr lang="en-US" sz="800" dirty="0"/>
          </a:p>
          <a:p>
            <a:pPr marL="0" lvl="0" indent="0">
              <a:buNone/>
            </a:pPr>
            <a:endParaRPr lang="en-US" dirty="0"/>
          </a:p>
        </p:txBody>
      </p:sp>
    </p:spTree>
    <p:extLst>
      <p:ext uri="{BB962C8B-B14F-4D97-AF65-F5344CB8AC3E}">
        <p14:creationId xmlns:p14="http://schemas.microsoft.com/office/powerpoint/2010/main" val="1964155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328991" cy="4925032"/>
          </a:xfrm>
        </p:spPr>
        <p:txBody>
          <a:bodyPr>
            <a:normAutofit/>
          </a:bodyPr>
          <a:lstStyle/>
          <a:p>
            <a:pPr marL="0" indent="0">
              <a:buNone/>
            </a:pPr>
            <a:r>
              <a:rPr lang="en-US" sz="2400" dirty="0"/>
              <a:t>“I have no axe to grind in this discussion [but] the notion of a beginning is repugnant to me… I simply do not believe that the present order of things started off with a bang… the expanding Universe is preposterous… incredible… it leaves me cold.”</a:t>
            </a:r>
          </a:p>
          <a:p>
            <a:pPr marL="457200" lvl="1" indent="0">
              <a:buNone/>
            </a:pPr>
            <a:r>
              <a:rPr lang="en-US" dirty="0"/>
              <a:t>—Arthur Eddington (astrophysicist) in 1931</a:t>
            </a:r>
            <a:endParaRPr lang="en-US" sz="800" dirty="0"/>
          </a:p>
          <a:p>
            <a:pPr marL="457200" lvl="1" indent="0">
              <a:buNone/>
            </a:pPr>
            <a:endParaRPr lang="en-US" sz="800" dirty="0"/>
          </a:p>
          <a:p>
            <a:pPr marL="0" indent="0">
              <a:buNone/>
            </a:pPr>
            <a:r>
              <a:rPr lang="en-US" sz="2400" dirty="0"/>
              <a:t>“To deny the infinite duration of time would be to betray the very foundations of science.”—Walter Nernst (chemist and physicist)</a:t>
            </a:r>
            <a:endParaRPr lang="en-US" sz="800" dirty="0"/>
          </a:p>
          <a:p>
            <a:pPr marL="0" indent="0">
              <a:buNone/>
            </a:pPr>
            <a:endParaRPr lang="en-US" sz="800" dirty="0"/>
          </a:p>
          <a:p>
            <a:pPr marL="0" indent="0">
              <a:buNone/>
            </a:pPr>
            <a:r>
              <a:rPr lang="en-US" sz="2400" dirty="0"/>
              <a:t>“I find it hard to accept the Big Bang theory; I would like to reject it.” —Philip Morrison (MIT)</a:t>
            </a:r>
            <a:endParaRPr lang="en-US" sz="800" dirty="0"/>
          </a:p>
          <a:p>
            <a:pPr marL="0" indent="0">
              <a:buNone/>
            </a:pPr>
            <a:endParaRPr lang="en-US" sz="800" dirty="0"/>
          </a:p>
          <a:p>
            <a:pPr marL="0" indent="0">
              <a:buNone/>
            </a:pPr>
            <a:r>
              <a:rPr lang="en-US" sz="2400" dirty="0"/>
              <a:t>“It is a strange conclusion…it cannot really be true.”</a:t>
            </a:r>
          </a:p>
          <a:p>
            <a:pPr marL="457200" lvl="1" indent="0">
              <a:buNone/>
            </a:pPr>
            <a:r>
              <a:rPr lang="en-US" dirty="0"/>
              <a:t>—Allan </a:t>
            </a:r>
            <a:r>
              <a:rPr lang="en-US" dirty="0" err="1"/>
              <a:t>Sandage</a:t>
            </a:r>
            <a:r>
              <a:rPr lang="en-US" dirty="0"/>
              <a:t> (Carnegie Observatories)</a:t>
            </a:r>
          </a:p>
          <a:p>
            <a:pPr marL="0" lvl="0" indent="0">
              <a:buNone/>
            </a:pPr>
            <a:endParaRPr lang="en-US" dirty="0"/>
          </a:p>
        </p:txBody>
      </p:sp>
    </p:spTree>
    <p:extLst>
      <p:ext uri="{BB962C8B-B14F-4D97-AF65-F5344CB8AC3E}">
        <p14:creationId xmlns:p14="http://schemas.microsoft.com/office/powerpoint/2010/main" val="653054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328991" cy="4925032"/>
          </a:xfrm>
        </p:spPr>
        <p:txBody>
          <a:bodyPr>
            <a:normAutofit/>
          </a:bodyPr>
          <a:lstStyle/>
          <a:p>
            <a:pPr marL="0" lvl="1" indent="0">
              <a:buNone/>
            </a:pPr>
            <a:r>
              <a:rPr lang="en-US" sz="2800" dirty="0"/>
              <a:t>"Because there is a law such as gravity, the universe can and will create itself from nothing. Spontaneous creation is the reason there is something rather than nothing, why the universe exists, why we exist. It is not necessary to invoke God to light the blue touch paper and set the universe going.“</a:t>
            </a:r>
          </a:p>
          <a:p>
            <a:pPr marL="0" lvl="1" indent="0" algn="r">
              <a:buNone/>
            </a:pPr>
            <a:r>
              <a:rPr lang="en-US" dirty="0"/>
              <a:t>—Stephen Hawking (agnostic physicist)</a:t>
            </a:r>
            <a:endParaRPr lang="en-US" b="1" i="1" dirty="0">
              <a:solidFill>
                <a:schemeClr val="bg1"/>
              </a:solidFill>
            </a:endParaRPr>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531396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1: </a:t>
            </a:r>
            <a:r>
              <a:rPr lang="en-US" sz="4700" dirty="0">
                <a:solidFill>
                  <a:srgbClr val="78492C"/>
                </a:solidFill>
              </a:rPr>
              <a:t>The Origin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328991" cy="4925032"/>
          </a:xfrm>
        </p:spPr>
        <p:txBody>
          <a:bodyPr>
            <a:normAutofit/>
          </a:bodyPr>
          <a:lstStyle/>
          <a:p>
            <a:pPr marL="0" lvl="1" indent="0">
              <a:buNone/>
            </a:pPr>
            <a:r>
              <a:rPr lang="en-US" sz="2800" dirty="0"/>
              <a:t>"Because there is a law such as gravity, the universe can and will create itself from nothing. Spontaneous creation is the reason there is something rather than nothing, why the universe exists, why we exist. It is not necessary to invoke God to light the blue touch paper and set the universe going.“</a:t>
            </a:r>
          </a:p>
          <a:p>
            <a:pPr marL="0" lvl="1" indent="0" algn="r">
              <a:buNone/>
            </a:pPr>
            <a:r>
              <a:rPr lang="en-US" dirty="0"/>
              <a:t>—Stephen Hawking (agnostic physicist)</a:t>
            </a:r>
            <a:endParaRPr lang="en-US" b="1" i="1" dirty="0">
              <a:solidFill>
                <a:schemeClr val="bg1"/>
              </a:solidFill>
            </a:endParaRPr>
          </a:p>
          <a:p>
            <a:pPr marL="0" lvl="0" indent="0">
              <a:buNone/>
            </a:pPr>
            <a:endParaRPr lang="en-US" dirty="0"/>
          </a:p>
          <a:p>
            <a:pPr marL="0" lvl="0" indent="0">
              <a:buNone/>
            </a:pPr>
            <a:endParaRPr lang="en-US" dirty="0"/>
          </a:p>
        </p:txBody>
      </p:sp>
      <p:sp>
        <p:nvSpPr>
          <p:cNvPr id="4" name="Rounded Rectangle 3"/>
          <p:cNvSpPr/>
          <p:nvPr/>
        </p:nvSpPr>
        <p:spPr>
          <a:xfrm>
            <a:off x="335280" y="4623758"/>
            <a:ext cx="8488680" cy="2087586"/>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800" dirty="0">
                <a:solidFill>
                  <a:prstClr val="white"/>
                </a:solidFill>
              </a:rPr>
              <a:t>“Nonsense remains nonsense, even when spoken by famous scientists, even though the general public assumes, they are statements of science.”</a:t>
            </a:r>
          </a:p>
          <a:p>
            <a:pPr marL="0" lvl="1" algn="r"/>
            <a:r>
              <a:rPr lang="en-US" sz="2400" dirty="0">
                <a:solidFill>
                  <a:prstClr val="white"/>
                </a:solidFill>
              </a:rPr>
              <a:t>—John Lennox (theistic mathematician)</a:t>
            </a:r>
            <a:endParaRPr lang="en-US" sz="2400" b="1" i="1" dirty="0">
              <a:solidFill>
                <a:prstClr val="white"/>
              </a:solidFill>
            </a:endParaRPr>
          </a:p>
        </p:txBody>
      </p:sp>
    </p:spTree>
    <p:extLst>
      <p:ext uri="{BB962C8B-B14F-4D97-AF65-F5344CB8AC3E}">
        <p14:creationId xmlns:p14="http://schemas.microsoft.com/office/powerpoint/2010/main" val="482830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0"/>
            <a:ext cx="9142857" cy="6857142"/>
          </a:xfrm>
          <a:prstGeom prst="rect">
            <a:avLst/>
          </a:prstGeom>
        </p:spPr>
      </p:pic>
      <p:sp>
        <p:nvSpPr>
          <p:cNvPr id="3" name="Title 4">
            <a:extLst>
              <a:ext uri="{FF2B5EF4-FFF2-40B4-BE49-F238E27FC236}">
                <a16:creationId xmlns:a16="http://schemas.microsoft.com/office/drawing/2014/main" id="{E747B232-BD43-4D9E-B1E9-6397FC313A39}"/>
              </a:ext>
            </a:extLst>
          </p:cNvPr>
          <p:cNvSpPr>
            <a:spLocks noGrp="1"/>
          </p:cNvSpPr>
          <p:nvPr>
            <p:ph type="title"/>
          </p:nvPr>
        </p:nvSpPr>
        <p:spPr>
          <a:xfrm>
            <a:off x="1" y="5231324"/>
            <a:ext cx="9143428" cy="1325563"/>
          </a:xfrm>
        </p:spPr>
        <p:txBody>
          <a:bodyPr>
            <a:normAutofit/>
          </a:bodyPr>
          <a:lstStyle/>
          <a:p>
            <a:pPr algn="ctr"/>
            <a:r>
              <a:rPr lang="en-US" sz="3100" dirty="0">
                <a:solidFill>
                  <a:srgbClr val="78492C"/>
                </a:solidFill>
              </a:rPr>
              <a:t>CLUE 2:</a:t>
            </a:r>
            <a:r>
              <a:rPr lang="en-US" sz="4000" dirty="0">
                <a:solidFill>
                  <a:srgbClr val="78492C"/>
                </a:solidFill>
              </a:rPr>
              <a:t> Fine-Tuning</a:t>
            </a:r>
            <a:r>
              <a:rPr lang="en-US" sz="4200" dirty="0">
                <a:solidFill>
                  <a:srgbClr val="78492C"/>
                </a:solidFill>
              </a:rPr>
              <a:t> of the Universe</a:t>
            </a:r>
            <a:endParaRPr lang="en-US" sz="4200" dirty="0">
              <a:solidFill>
                <a:srgbClr val="4D4D4D"/>
              </a:solidFill>
            </a:endParaRPr>
          </a:p>
        </p:txBody>
      </p:sp>
    </p:spTree>
    <p:extLst>
      <p:ext uri="{BB962C8B-B14F-4D97-AF65-F5344CB8AC3E}">
        <p14:creationId xmlns:p14="http://schemas.microsoft.com/office/powerpoint/2010/main" val="2202712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2: </a:t>
            </a:r>
            <a:r>
              <a:rPr lang="en-US" sz="4700" dirty="0">
                <a:solidFill>
                  <a:srgbClr val="78492C"/>
                </a:solidFill>
              </a:rPr>
              <a:t>Fine-Tuning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5135592"/>
          </a:xfrm>
        </p:spPr>
        <p:txBody>
          <a:bodyPr>
            <a:normAutofit fontScale="62500" lnSpcReduction="20000"/>
          </a:bodyPr>
          <a:lstStyle/>
          <a:p>
            <a:pPr marL="0" indent="0">
              <a:buNone/>
            </a:pPr>
            <a:r>
              <a:rPr lang="en-US" sz="4500" dirty="0"/>
              <a:t>4 Examples:</a:t>
            </a:r>
          </a:p>
          <a:p>
            <a:r>
              <a:rPr lang="en-US" sz="3100" dirty="0"/>
              <a:t>gravitational force constant</a:t>
            </a:r>
            <a:endParaRPr lang="en-US" sz="3200" dirty="0"/>
          </a:p>
          <a:p>
            <a:pPr lvl="1"/>
            <a:r>
              <a:rPr lang="en-US" sz="3100" i="1" dirty="0"/>
              <a:t>if larger</a:t>
            </a:r>
            <a:r>
              <a:rPr lang="en-US" sz="3100" dirty="0"/>
              <a:t>: stars would be too hot and would burn too rapidly and too unevenly for life chemistry</a:t>
            </a:r>
            <a:endParaRPr lang="en-US" sz="3100" i="1" dirty="0"/>
          </a:p>
          <a:p>
            <a:pPr lvl="1"/>
            <a:r>
              <a:rPr lang="en-US" sz="3100" i="1" dirty="0"/>
              <a:t>if smaller</a:t>
            </a:r>
            <a:r>
              <a:rPr lang="en-US" sz="3100" dirty="0"/>
              <a:t>: stars would be too cool to ignite nuclear fusion; thus, many of the elements needed for life </a:t>
            </a:r>
          </a:p>
          <a:p>
            <a:pPr lvl="0"/>
            <a:r>
              <a:rPr lang="en-US" dirty="0"/>
              <a:t>expansion rate of the universe</a:t>
            </a:r>
            <a:endParaRPr lang="en-US" sz="2400" dirty="0"/>
          </a:p>
          <a:p>
            <a:pPr lvl="1"/>
            <a:r>
              <a:rPr lang="en-US" sz="3100" i="1" dirty="0"/>
              <a:t>if larger</a:t>
            </a:r>
            <a:r>
              <a:rPr lang="en-US" sz="3100" dirty="0"/>
              <a:t>: no galaxies would form</a:t>
            </a:r>
            <a:endParaRPr lang="en-US" sz="3100" i="1" dirty="0"/>
          </a:p>
          <a:p>
            <a:pPr lvl="1"/>
            <a:r>
              <a:rPr lang="en-US" sz="3100" i="1" dirty="0"/>
              <a:t>if smaller</a:t>
            </a:r>
            <a:r>
              <a:rPr lang="en-US" sz="3100" dirty="0"/>
              <a:t>: universe would collapse, even before stars formed</a:t>
            </a:r>
          </a:p>
          <a:p>
            <a:pPr lvl="0"/>
            <a:r>
              <a:rPr lang="en-US" sz="3100" dirty="0"/>
              <a:t>mass density of the universe</a:t>
            </a:r>
            <a:endParaRPr lang="en-US" sz="2400" dirty="0"/>
          </a:p>
          <a:p>
            <a:pPr lvl="1"/>
            <a:r>
              <a:rPr lang="en-US" sz="3100" i="1" dirty="0"/>
              <a:t>if larger</a:t>
            </a:r>
            <a:r>
              <a:rPr lang="en-US" sz="3100" dirty="0"/>
              <a:t>: overabundance of deuterium from big bang would cause stars to burn rapidly, too rapidly for life to form</a:t>
            </a:r>
          </a:p>
          <a:p>
            <a:pPr lvl="1"/>
            <a:r>
              <a:rPr lang="en-US" sz="3100" i="1" dirty="0"/>
              <a:t>if smaller</a:t>
            </a:r>
            <a:r>
              <a:rPr lang="en-US" sz="3100" dirty="0"/>
              <a:t>: insufficient helium from big bang would result in a shortage of heavy elements</a:t>
            </a:r>
          </a:p>
          <a:p>
            <a:pPr lvl="0">
              <a:lnSpc>
                <a:spcPct val="120000"/>
              </a:lnSpc>
              <a:spcBef>
                <a:spcPts val="0"/>
              </a:spcBef>
            </a:pPr>
            <a:r>
              <a:rPr lang="en-US" sz="3100" dirty="0"/>
              <a:t>velocity of light</a:t>
            </a:r>
            <a:endParaRPr lang="en-US" sz="2400" dirty="0"/>
          </a:p>
          <a:p>
            <a:pPr lvl="1">
              <a:lnSpc>
                <a:spcPct val="120000"/>
              </a:lnSpc>
              <a:spcBef>
                <a:spcPts val="0"/>
              </a:spcBef>
            </a:pPr>
            <a:r>
              <a:rPr lang="en-US" sz="3100" i="1" dirty="0"/>
              <a:t>if faster</a:t>
            </a:r>
            <a:r>
              <a:rPr lang="en-US" sz="3100" dirty="0"/>
              <a:t>: stars would be too luminous for life support                                </a:t>
            </a:r>
            <a:r>
              <a:rPr lang="en-US" sz="3100" i="1" dirty="0"/>
              <a:t> </a:t>
            </a:r>
          </a:p>
          <a:p>
            <a:pPr lvl="1">
              <a:lnSpc>
                <a:spcPct val="120000"/>
              </a:lnSpc>
              <a:spcBef>
                <a:spcPts val="0"/>
              </a:spcBef>
            </a:pPr>
            <a:r>
              <a:rPr lang="en-US" sz="3100" i="1" dirty="0"/>
              <a:t>if slower</a:t>
            </a:r>
            <a:r>
              <a:rPr lang="en-US" sz="3100" dirty="0"/>
              <a:t>: stars would be insufficiently luminous for life support</a:t>
            </a:r>
          </a:p>
          <a:p>
            <a:pPr marL="457200" lvl="1" indent="0" algn="r">
              <a:lnSpc>
                <a:spcPct val="120000"/>
              </a:lnSpc>
              <a:spcBef>
                <a:spcPts val="0"/>
              </a:spcBef>
              <a:buNone/>
            </a:pPr>
            <a:endParaRPr lang="en-US" dirty="0"/>
          </a:p>
          <a:p>
            <a:pPr marL="457200" lvl="1" indent="0" algn="r">
              <a:lnSpc>
                <a:spcPct val="120000"/>
              </a:lnSpc>
              <a:spcBef>
                <a:spcPts val="0"/>
              </a:spcBef>
              <a:buNone/>
            </a:pPr>
            <a:r>
              <a:rPr lang="en-US" dirty="0"/>
              <a:t>Taken from </a:t>
            </a:r>
            <a:r>
              <a:rPr lang="en-US" i="1" dirty="0"/>
              <a:t>Big Bang Refined by Fire</a:t>
            </a:r>
            <a:r>
              <a:rPr lang="en-US" dirty="0"/>
              <a:t> by Dr. Hugh Ross</a:t>
            </a:r>
          </a:p>
          <a:p>
            <a:pPr lvl="1">
              <a:lnSpc>
                <a:spcPct val="120000"/>
              </a:lnSpc>
              <a:spcBef>
                <a:spcPts val="0"/>
              </a:spcBef>
            </a:pPr>
            <a:endParaRPr lang="en-US" sz="2400" dirty="0"/>
          </a:p>
          <a:p>
            <a:pPr lvl="1">
              <a:lnSpc>
                <a:spcPct val="120000"/>
              </a:lnSpc>
              <a:spcBef>
                <a:spcPts val="0"/>
              </a:spcBef>
            </a:pPr>
            <a:endParaRPr lang="en-US" dirty="0"/>
          </a:p>
          <a:p>
            <a:pPr lvl="1">
              <a:lnSpc>
                <a:spcPct val="120000"/>
              </a:lnSpc>
              <a:spcBef>
                <a:spcPts val="0"/>
              </a:spcBef>
            </a:pPr>
            <a:endParaRPr lang="en-US" sz="2400" dirty="0"/>
          </a:p>
          <a:p>
            <a:endParaRPr lang="en-US" sz="2400" b="1" i="1" dirty="0"/>
          </a:p>
        </p:txBody>
      </p:sp>
    </p:spTree>
    <p:extLst>
      <p:ext uri="{BB962C8B-B14F-4D97-AF65-F5344CB8AC3E}">
        <p14:creationId xmlns:p14="http://schemas.microsoft.com/office/powerpoint/2010/main" val="1329581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2: </a:t>
            </a:r>
            <a:r>
              <a:rPr lang="en-US" sz="4700" dirty="0">
                <a:solidFill>
                  <a:srgbClr val="78492C"/>
                </a:solidFill>
              </a:rPr>
              <a:t>Fine-Tuning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Possible Explanations:</a:t>
            </a:r>
          </a:p>
          <a:p>
            <a:r>
              <a:rPr lang="en-US" sz="3600" b="1" i="1" dirty="0"/>
              <a:t>Multiverse Theory</a:t>
            </a:r>
          </a:p>
        </p:txBody>
      </p:sp>
    </p:spTree>
    <p:extLst>
      <p:ext uri="{BB962C8B-B14F-4D97-AF65-F5344CB8AC3E}">
        <p14:creationId xmlns:p14="http://schemas.microsoft.com/office/powerpoint/2010/main" val="4259018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2: </a:t>
            </a:r>
            <a:r>
              <a:rPr lang="en-US" sz="4700" dirty="0">
                <a:solidFill>
                  <a:srgbClr val="78492C"/>
                </a:solidFill>
              </a:rPr>
              <a:t>Fine-Tuning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Possible Explanations:</a:t>
            </a:r>
          </a:p>
          <a:p>
            <a:r>
              <a:rPr lang="en-US" sz="3200" dirty="0"/>
              <a:t>Multiverse Theory</a:t>
            </a:r>
          </a:p>
          <a:p>
            <a:r>
              <a:rPr lang="en-US" sz="3600" b="1" i="1" dirty="0"/>
              <a:t>Oscillating Universe Theory</a:t>
            </a:r>
          </a:p>
        </p:txBody>
      </p:sp>
    </p:spTree>
    <p:extLst>
      <p:ext uri="{BB962C8B-B14F-4D97-AF65-F5344CB8AC3E}">
        <p14:creationId xmlns:p14="http://schemas.microsoft.com/office/powerpoint/2010/main" val="2420495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9" name="Rectangle 8">
            <a:extLst>
              <a:ext uri="{FF2B5EF4-FFF2-40B4-BE49-F238E27FC236}">
                <a16:creationId xmlns:a16="http://schemas.microsoft.com/office/drawing/2014/main" id="{BB830F0F-2960-4790-8D0B-7FD5E988AAEB}"/>
              </a:ext>
            </a:extLst>
          </p:cNvPr>
          <p:cNvSpPr/>
          <p:nvPr/>
        </p:nvSpPr>
        <p:spPr>
          <a:xfrm>
            <a:off x="291657" y="233102"/>
            <a:ext cx="8525772" cy="57409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sp>
        <p:nvSpPr>
          <p:cNvPr id="12" name="TextBox 11">
            <a:extLst>
              <a:ext uri="{FF2B5EF4-FFF2-40B4-BE49-F238E27FC236}">
                <a16:creationId xmlns:a16="http://schemas.microsoft.com/office/drawing/2014/main" id="{D0A1456A-4BE3-4230-9671-A531E5C4FEFF}"/>
              </a:ext>
            </a:extLst>
          </p:cNvPr>
          <p:cNvSpPr txBox="1"/>
          <p:nvPr/>
        </p:nvSpPr>
        <p:spPr>
          <a:xfrm>
            <a:off x="291658" y="4906195"/>
            <a:ext cx="8525772" cy="1169551"/>
          </a:xfrm>
          <a:prstGeom prst="rect">
            <a:avLst/>
          </a:prstGeom>
          <a:solidFill>
            <a:schemeClr val="accent1">
              <a:lumMod val="50000"/>
            </a:schemeClr>
          </a:solidFill>
        </p:spPr>
        <p:txBody>
          <a:bodyPr wrap="square" rtlCol="0">
            <a:spAutoFit/>
          </a:bodyPr>
          <a:lstStyle/>
          <a:p>
            <a:pPr algn="ctr"/>
            <a:r>
              <a:rPr lang="en-US" sz="4000" dirty="0">
                <a:solidFill>
                  <a:prstClr val="white"/>
                </a:solidFill>
                <a:effectLst>
                  <a:outerShdw blurRad="38100" dist="38100" dir="2700000" algn="tl">
                    <a:srgbClr val="000000">
                      <a:alpha val="43137"/>
                    </a:srgbClr>
                  </a:outerShdw>
                </a:effectLst>
              </a:rPr>
              <a:t>TALLGRASS MOMS PLAYDATE</a:t>
            </a:r>
          </a:p>
          <a:p>
            <a:pPr algn="ctr"/>
            <a:r>
              <a:rPr lang="en-US" sz="3000" dirty="0">
                <a:solidFill>
                  <a:prstClr val="white"/>
                </a:solidFill>
                <a:effectLst>
                  <a:outerShdw blurRad="38100" dist="38100" dir="2700000" algn="tl">
                    <a:srgbClr val="000000">
                      <a:alpha val="43137"/>
                    </a:srgbClr>
                  </a:outerShdw>
                </a:effectLst>
              </a:rPr>
              <a:t>This Thursday (14</a:t>
            </a:r>
            <a:r>
              <a:rPr lang="en-US" sz="3000" baseline="30000" dirty="0">
                <a:solidFill>
                  <a:prstClr val="white"/>
                </a:solidFill>
                <a:effectLst>
                  <a:outerShdw blurRad="38100" dist="38100" dir="2700000" algn="tl">
                    <a:srgbClr val="000000">
                      <a:alpha val="43137"/>
                    </a:srgbClr>
                  </a:outerShdw>
                </a:effectLst>
              </a:rPr>
              <a:t>th</a:t>
            </a:r>
            <a:r>
              <a:rPr lang="en-US" sz="3000" dirty="0">
                <a:solidFill>
                  <a:prstClr val="white"/>
                </a:solidFill>
                <a:effectLst>
                  <a:outerShdw blurRad="38100" dist="38100" dir="2700000" algn="tl">
                    <a:srgbClr val="000000">
                      <a:alpha val="43137"/>
                    </a:srgbClr>
                  </a:outerShdw>
                </a:effectLst>
              </a:rPr>
              <a:t>), 9-11:30am @ Long’s Park</a:t>
            </a:r>
          </a:p>
        </p:txBody>
      </p:sp>
      <p:pic>
        <p:nvPicPr>
          <p:cNvPr id="1026" name="Picture 2">
            <a:extLst>
              <a:ext uri="{FF2B5EF4-FFF2-40B4-BE49-F238E27FC236}">
                <a16:creationId xmlns:a16="http://schemas.microsoft.com/office/drawing/2014/main" id="{A99A9C44-F941-4FAC-8EF3-29CCD34FDC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8" r="609"/>
          <a:stretch/>
        </p:blipFill>
        <p:spPr bwMode="auto">
          <a:xfrm>
            <a:off x="1400375" y="-156238"/>
            <a:ext cx="6343249" cy="522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310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2: </a:t>
            </a:r>
            <a:r>
              <a:rPr lang="en-US" sz="4700" dirty="0">
                <a:solidFill>
                  <a:srgbClr val="78492C"/>
                </a:solidFill>
              </a:rPr>
              <a:t>Fine-Tuning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Possible Explanations:</a:t>
            </a:r>
          </a:p>
          <a:p>
            <a:r>
              <a:rPr lang="en-US" sz="3200" dirty="0"/>
              <a:t>Multiverse Theory</a:t>
            </a:r>
          </a:p>
          <a:p>
            <a:r>
              <a:rPr lang="en-US" sz="3200" dirty="0"/>
              <a:t>Oscillating Universe Theory</a:t>
            </a:r>
          </a:p>
          <a:p>
            <a:r>
              <a:rPr lang="en-US" sz="3600" b="1" i="1" dirty="0"/>
              <a:t>Simulation Hypothesis</a:t>
            </a:r>
          </a:p>
        </p:txBody>
      </p:sp>
    </p:spTree>
    <p:extLst>
      <p:ext uri="{BB962C8B-B14F-4D97-AF65-F5344CB8AC3E}">
        <p14:creationId xmlns:p14="http://schemas.microsoft.com/office/powerpoint/2010/main" val="810596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2: </a:t>
            </a:r>
            <a:r>
              <a:rPr lang="en-US" sz="4700" dirty="0">
                <a:solidFill>
                  <a:srgbClr val="78492C"/>
                </a:solidFill>
              </a:rPr>
              <a:t>Fine-Tuning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Possible Explanations:</a:t>
            </a:r>
          </a:p>
          <a:p>
            <a:r>
              <a:rPr lang="en-US" sz="3200" dirty="0"/>
              <a:t>Multiverse Theory</a:t>
            </a:r>
          </a:p>
          <a:p>
            <a:r>
              <a:rPr lang="en-US" sz="3200" dirty="0"/>
              <a:t>Oscillating Universe Theory</a:t>
            </a:r>
          </a:p>
          <a:p>
            <a:r>
              <a:rPr lang="en-US" sz="3200" dirty="0"/>
              <a:t>Simulation Hypothesis</a:t>
            </a:r>
          </a:p>
          <a:p>
            <a:r>
              <a:rPr lang="en-US" sz="3600" b="1" i="1" dirty="0"/>
              <a:t>Alien Design</a:t>
            </a:r>
          </a:p>
        </p:txBody>
      </p:sp>
    </p:spTree>
    <p:extLst>
      <p:ext uri="{BB962C8B-B14F-4D97-AF65-F5344CB8AC3E}">
        <p14:creationId xmlns:p14="http://schemas.microsoft.com/office/powerpoint/2010/main" val="2493788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2: </a:t>
            </a:r>
            <a:r>
              <a:rPr lang="en-US" sz="4700" dirty="0">
                <a:solidFill>
                  <a:srgbClr val="78492C"/>
                </a:solidFill>
              </a:rPr>
              <a:t>Fine-Tuning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Possible Explanations:</a:t>
            </a:r>
          </a:p>
          <a:p>
            <a:r>
              <a:rPr lang="en-US" sz="3200" dirty="0"/>
              <a:t>Multiverse Theory</a:t>
            </a:r>
          </a:p>
          <a:p>
            <a:r>
              <a:rPr lang="en-US" sz="3200" dirty="0"/>
              <a:t>Oscillating Universe Theory</a:t>
            </a:r>
          </a:p>
          <a:p>
            <a:r>
              <a:rPr lang="en-US" sz="3200" dirty="0"/>
              <a:t>Alien Design</a:t>
            </a:r>
          </a:p>
          <a:p>
            <a:r>
              <a:rPr lang="en-US" sz="3200" dirty="0"/>
              <a:t>Simulation Hypothesis</a:t>
            </a:r>
          </a:p>
          <a:p>
            <a:r>
              <a:rPr lang="en-US" sz="3600" b="1" i="1" dirty="0"/>
              <a:t>Creator God </a:t>
            </a:r>
            <a:r>
              <a:rPr lang="en-US" sz="2400" b="1" i="1" dirty="0"/>
              <a:t>(See Psalm 19:1-6 &amp; Romans 1:18-21)</a:t>
            </a:r>
            <a:endParaRPr lang="en-US" sz="3600" b="1" i="1" dirty="0"/>
          </a:p>
        </p:txBody>
      </p:sp>
    </p:spTree>
    <p:extLst>
      <p:ext uri="{BB962C8B-B14F-4D97-AF65-F5344CB8AC3E}">
        <p14:creationId xmlns:p14="http://schemas.microsoft.com/office/powerpoint/2010/main" val="3718452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fontScale="90000"/>
          </a:bodyPr>
          <a:lstStyle/>
          <a:p>
            <a:r>
              <a:rPr lang="en-US" sz="3100" dirty="0">
                <a:solidFill>
                  <a:srgbClr val="78492C"/>
                </a:solidFill>
              </a:rPr>
              <a:t>CLUE 2: </a:t>
            </a:r>
            <a:r>
              <a:rPr lang="en-US" sz="4700" dirty="0">
                <a:solidFill>
                  <a:srgbClr val="78492C"/>
                </a:solidFill>
              </a:rPr>
              <a:t>Fine-Tuning of the Universe</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10" y="1618891"/>
            <a:ext cx="8467014" cy="4925032"/>
          </a:xfrm>
        </p:spPr>
        <p:txBody>
          <a:bodyPr>
            <a:normAutofit/>
          </a:bodyPr>
          <a:lstStyle/>
          <a:p>
            <a:pPr marL="0" lvl="0" indent="0">
              <a:buNone/>
            </a:pPr>
            <a:r>
              <a:rPr lang="en-US" dirty="0"/>
              <a:t>“In the end it boils down to a question of belief. Is it easier to believe in a cosmic designer than the multiplicity of universes necessary? …If we cannot visit the other universes or experience them directly, their possible existence must remain just as much a  matter of faith as belief in God… The seemingly miraculous concurrence of numerical values that nature has assigned to her fundamental constants must remain the most compelling evidence for an element of cosmic design.”</a:t>
            </a:r>
          </a:p>
          <a:p>
            <a:pPr marL="0" indent="0" algn="r">
              <a:buNone/>
            </a:pPr>
            <a:r>
              <a:rPr lang="en-US" sz="2400" dirty="0"/>
              <a:t>—Paul Davies (agnostic physicist)</a:t>
            </a:r>
            <a:endParaRPr lang="en-US" sz="2400" b="1" i="1" dirty="0">
              <a:solidFill>
                <a:schemeClr val="bg1"/>
              </a:solidFill>
            </a:endParaRPr>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3521097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0"/>
            <a:ext cx="9142857" cy="6857142"/>
          </a:xfrm>
          <a:prstGeom prst="rect">
            <a:avLst/>
          </a:prstGeom>
        </p:spPr>
      </p:pic>
      <p:sp>
        <p:nvSpPr>
          <p:cNvPr id="3" name="Title 4">
            <a:extLst>
              <a:ext uri="{FF2B5EF4-FFF2-40B4-BE49-F238E27FC236}">
                <a16:creationId xmlns:a16="http://schemas.microsoft.com/office/drawing/2014/main" id="{E747B232-BD43-4D9E-B1E9-6397FC313A39}"/>
              </a:ext>
            </a:extLst>
          </p:cNvPr>
          <p:cNvSpPr>
            <a:spLocks noGrp="1"/>
          </p:cNvSpPr>
          <p:nvPr>
            <p:ph type="title"/>
          </p:nvPr>
        </p:nvSpPr>
        <p:spPr>
          <a:xfrm>
            <a:off x="1" y="5231324"/>
            <a:ext cx="9143428" cy="1325563"/>
          </a:xfrm>
        </p:spPr>
        <p:txBody>
          <a:bodyPr>
            <a:normAutofit/>
          </a:bodyPr>
          <a:lstStyle/>
          <a:p>
            <a:pPr algn="ctr"/>
            <a:r>
              <a:rPr lang="en-US" sz="3100" dirty="0">
                <a:solidFill>
                  <a:srgbClr val="78492C"/>
                </a:solidFill>
              </a:rPr>
              <a:t>CLUE 3:</a:t>
            </a:r>
            <a:r>
              <a:rPr lang="en-US" sz="4000" dirty="0">
                <a:solidFill>
                  <a:srgbClr val="78492C"/>
                </a:solidFill>
              </a:rPr>
              <a:t> Morality</a:t>
            </a:r>
            <a:endParaRPr lang="en-US" sz="4200" dirty="0">
              <a:solidFill>
                <a:srgbClr val="4D4D4D"/>
              </a:solidFill>
            </a:endParaRPr>
          </a:p>
        </p:txBody>
      </p:sp>
    </p:spTree>
    <p:extLst>
      <p:ext uri="{BB962C8B-B14F-4D97-AF65-F5344CB8AC3E}">
        <p14:creationId xmlns:p14="http://schemas.microsoft.com/office/powerpoint/2010/main" val="2202712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a:bodyPr>
          <a:lstStyle/>
          <a:p>
            <a:r>
              <a:rPr lang="en-US" sz="3100" dirty="0">
                <a:solidFill>
                  <a:srgbClr val="78492C"/>
                </a:solidFill>
              </a:rPr>
              <a:t>CLUE 3: </a:t>
            </a:r>
            <a:r>
              <a:rPr lang="en-US" sz="4700" dirty="0">
                <a:solidFill>
                  <a:srgbClr val="78492C"/>
                </a:solidFill>
              </a:rPr>
              <a:t>Morality</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Possible Explanations:</a:t>
            </a:r>
          </a:p>
          <a:p>
            <a:r>
              <a:rPr lang="en-US" sz="3200" b="1" i="1" dirty="0"/>
              <a:t>Morality from evolution</a:t>
            </a:r>
          </a:p>
        </p:txBody>
      </p:sp>
    </p:spTree>
    <p:extLst>
      <p:ext uri="{BB962C8B-B14F-4D97-AF65-F5344CB8AC3E}">
        <p14:creationId xmlns:p14="http://schemas.microsoft.com/office/powerpoint/2010/main" val="116295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a:bodyPr>
          <a:lstStyle/>
          <a:p>
            <a:r>
              <a:rPr lang="en-US" sz="3100" dirty="0">
                <a:solidFill>
                  <a:srgbClr val="78492C"/>
                </a:solidFill>
              </a:rPr>
              <a:t>CLUE 3: </a:t>
            </a:r>
            <a:r>
              <a:rPr lang="en-US" sz="4700" dirty="0">
                <a:solidFill>
                  <a:srgbClr val="78492C"/>
                </a:solidFill>
              </a:rPr>
              <a:t>Morality</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Possible Explanations:</a:t>
            </a:r>
          </a:p>
          <a:p>
            <a:r>
              <a:rPr lang="en-US" dirty="0"/>
              <a:t>Morality from evolution</a:t>
            </a:r>
          </a:p>
          <a:p>
            <a:r>
              <a:rPr lang="en-US" sz="3200" b="1" i="1" dirty="0"/>
              <a:t>Morality from culture</a:t>
            </a:r>
          </a:p>
        </p:txBody>
      </p:sp>
    </p:spTree>
    <p:extLst>
      <p:ext uri="{BB962C8B-B14F-4D97-AF65-F5344CB8AC3E}">
        <p14:creationId xmlns:p14="http://schemas.microsoft.com/office/powerpoint/2010/main" val="1955580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a:bodyPr>
          <a:lstStyle/>
          <a:p>
            <a:r>
              <a:rPr lang="en-US" sz="3100" dirty="0">
                <a:solidFill>
                  <a:srgbClr val="78492C"/>
                </a:solidFill>
              </a:rPr>
              <a:t>CLUE 3: </a:t>
            </a:r>
            <a:r>
              <a:rPr lang="en-US" sz="4700" dirty="0">
                <a:solidFill>
                  <a:srgbClr val="78492C"/>
                </a:solidFill>
              </a:rPr>
              <a:t>Morality</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Possible Explanations:</a:t>
            </a:r>
          </a:p>
          <a:p>
            <a:r>
              <a:rPr lang="en-US" dirty="0"/>
              <a:t>Morality from evolution</a:t>
            </a:r>
          </a:p>
          <a:p>
            <a:r>
              <a:rPr lang="en-US" dirty="0"/>
              <a:t>Morality from culture</a:t>
            </a:r>
          </a:p>
          <a:p>
            <a:r>
              <a:rPr lang="en-US" sz="3200" b="1" i="1" dirty="0"/>
              <a:t>Morality from maximal happiness</a:t>
            </a:r>
          </a:p>
        </p:txBody>
      </p:sp>
    </p:spTree>
    <p:extLst>
      <p:ext uri="{BB962C8B-B14F-4D97-AF65-F5344CB8AC3E}">
        <p14:creationId xmlns:p14="http://schemas.microsoft.com/office/powerpoint/2010/main" val="549807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a:bodyPr>
          <a:lstStyle/>
          <a:p>
            <a:r>
              <a:rPr lang="en-US" sz="3100" dirty="0">
                <a:solidFill>
                  <a:srgbClr val="78492C"/>
                </a:solidFill>
              </a:rPr>
              <a:t>CLUE 3: </a:t>
            </a:r>
            <a:r>
              <a:rPr lang="en-US" sz="4700" dirty="0">
                <a:solidFill>
                  <a:srgbClr val="78492C"/>
                </a:solidFill>
              </a:rPr>
              <a:t>Morality</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Possible Explanations:</a:t>
            </a:r>
          </a:p>
          <a:p>
            <a:r>
              <a:rPr lang="en-US" dirty="0"/>
              <a:t>Morality from evolution</a:t>
            </a:r>
          </a:p>
          <a:p>
            <a:r>
              <a:rPr lang="en-US" dirty="0"/>
              <a:t>Morality from culture</a:t>
            </a:r>
          </a:p>
          <a:p>
            <a:r>
              <a:rPr lang="en-US" sz="3200" b="1" i="1" dirty="0"/>
              <a:t>Morality from maximal happiness</a:t>
            </a:r>
          </a:p>
        </p:txBody>
      </p:sp>
      <p:sp>
        <p:nvSpPr>
          <p:cNvPr id="4" name="Rounded Rectangle 3"/>
          <p:cNvSpPr/>
          <p:nvPr/>
        </p:nvSpPr>
        <p:spPr>
          <a:xfrm>
            <a:off x="335280" y="4891176"/>
            <a:ext cx="8488680" cy="1820167"/>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800" dirty="0"/>
              <a:t>“The greatest happiness of the greatest number is the foundation of morals and legislation.” </a:t>
            </a:r>
          </a:p>
          <a:p>
            <a:pPr marL="0" lvl="1" algn="r"/>
            <a:r>
              <a:rPr lang="en-US" sz="2400" dirty="0">
                <a:solidFill>
                  <a:prstClr val="white"/>
                </a:solidFill>
              </a:rPr>
              <a:t>—Richard Dawkins (atheistic biologist)</a:t>
            </a:r>
            <a:endParaRPr lang="en-US" sz="2400" b="1" i="1" dirty="0">
              <a:solidFill>
                <a:prstClr val="white"/>
              </a:solidFill>
            </a:endParaRPr>
          </a:p>
        </p:txBody>
      </p:sp>
    </p:spTree>
    <p:extLst>
      <p:ext uri="{BB962C8B-B14F-4D97-AF65-F5344CB8AC3E}">
        <p14:creationId xmlns:p14="http://schemas.microsoft.com/office/powerpoint/2010/main" val="3672774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rmAutofit/>
          </a:bodyPr>
          <a:lstStyle/>
          <a:p>
            <a:r>
              <a:rPr lang="en-US" sz="3100" dirty="0">
                <a:solidFill>
                  <a:srgbClr val="78492C"/>
                </a:solidFill>
              </a:rPr>
              <a:t>CLUE 3: </a:t>
            </a:r>
            <a:r>
              <a:rPr lang="en-US" sz="4700" dirty="0">
                <a:solidFill>
                  <a:srgbClr val="78492C"/>
                </a:solidFill>
              </a:rPr>
              <a:t>Morality</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603311" cy="4925032"/>
          </a:xfrm>
        </p:spPr>
        <p:txBody>
          <a:bodyPr>
            <a:normAutofit/>
          </a:bodyPr>
          <a:lstStyle/>
          <a:p>
            <a:pPr marL="0" lvl="0" indent="0">
              <a:buNone/>
            </a:pPr>
            <a:r>
              <a:rPr lang="en-US" sz="3200" dirty="0"/>
              <a:t>Possible Explanations:</a:t>
            </a:r>
          </a:p>
          <a:p>
            <a:r>
              <a:rPr lang="en-US" dirty="0"/>
              <a:t>Morality from evolution</a:t>
            </a:r>
          </a:p>
          <a:p>
            <a:r>
              <a:rPr lang="en-US" dirty="0"/>
              <a:t>Morality from culture</a:t>
            </a:r>
          </a:p>
          <a:p>
            <a:r>
              <a:rPr lang="en-US" dirty="0"/>
              <a:t>Morality from maximal happiness</a:t>
            </a:r>
          </a:p>
          <a:p>
            <a:r>
              <a:rPr lang="en-US" sz="3200" b="1" i="1" dirty="0"/>
              <a:t>Morality from God </a:t>
            </a:r>
            <a:r>
              <a:rPr lang="en-US" sz="2400" b="1" i="1" dirty="0"/>
              <a:t>(See Romans 2:12-16)</a:t>
            </a:r>
            <a:endParaRPr lang="en-US" sz="3200" b="1" i="1" dirty="0"/>
          </a:p>
        </p:txBody>
      </p:sp>
    </p:spTree>
    <p:extLst>
      <p:ext uri="{BB962C8B-B14F-4D97-AF65-F5344CB8AC3E}">
        <p14:creationId xmlns:p14="http://schemas.microsoft.com/office/powerpoint/2010/main" val="209084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54" y="0"/>
            <a:ext cx="9148194" cy="6858000"/>
          </a:xfrm>
        </p:spPr>
      </p:pic>
      <p:sp>
        <p:nvSpPr>
          <p:cNvPr id="9" name="Rectangle 8">
            <a:extLst>
              <a:ext uri="{FF2B5EF4-FFF2-40B4-BE49-F238E27FC236}">
                <a16:creationId xmlns:a16="http://schemas.microsoft.com/office/drawing/2014/main" id="{BB830F0F-2960-4790-8D0B-7FD5E988AAEB}"/>
              </a:ext>
            </a:extLst>
          </p:cNvPr>
          <p:cNvSpPr/>
          <p:nvPr/>
        </p:nvSpPr>
        <p:spPr>
          <a:xfrm>
            <a:off x="291657" y="233102"/>
            <a:ext cx="8525772" cy="57409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sp>
        <p:nvSpPr>
          <p:cNvPr id="12" name="TextBox 11">
            <a:extLst>
              <a:ext uri="{FF2B5EF4-FFF2-40B4-BE49-F238E27FC236}">
                <a16:creationId xmlns:a16="http://schemas.microsoft.com/office/drawing/2014/main" id="{D0A1456A-4BE3-4230-9671-A531E5C4FEFF}"/>
              </a:ext>
            </a:extLst>
          </p:cNvPr>
          <p:cNvSpPr txBox="1"/>
          <p:nvPr/>
        </p:nvSpPr>
        <p:spPr>
          <a:xfrm>
            <a:off x="291657" y="5259791"/>
            <a:ext cx="8525772" cy="707886"/>
          </a:xfrm>
          <a:prstGeom prst="rect">
            <a:avLst/>
          </a:prstGeom>
          <a:solidFill>
            <a:schemeClr val="accent6">
              <a:lumMod val="50000"/>
            </a:schemeClr>
          </a:solidFill>
        </p:spPr>
        <p:txBody>
          <a:bodyPr wrap="square" rtlCol="0">
            <a:spAutoFit/>
          </a:bodyPr>
          <a:lstStyle/>
          <a:p>
            <a:pPr algn="ctr"/>
            <a:r>
              <a:rPr lang="en-US" sz="4000" dirty="0">
                <a:solidFill>
                  <a:prstClr val="white"/>
                </a:solidFill>
              </a:rPr>
              <a:t>Tallgrass KIDS</a:t>
            </a:r>
            <a:endParaRPr lang="en-US" sz="3200" dirty="0">
              <a:solidFill>
                <a:prstClr val="white"/>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397" t="27110" r="8182" b="8096"/>
          <a:stretch/>
        </p:blipFill>
        <p:spPr>
          <a:xfrm>
            <a:off x="291656" y="233102"/>
            <a:ext cx="8525773" cy="5026690"/>
          </a:xfrm>
          <a:prstGeom prst="rect">
            <a:avLst/>
          </a:prstGeom>
        </p:spPr>
      </p:pic>
    </p:spTree>
    <p:extLst>
      <p:ext uri="{BB962C8B-B14F-4D97-AF65-F5344CB8AC3E}">
        <p14:creationId xmlns:p14="http://schemas.microsoft.com/office/powerpoint/2010/main" val="2156553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931608"/>
            <a:ext cx="9142857" cy="6857142"/>
          </a:xfrm>
          <a:prstGeom prst="rect">
            <a:avLst/>
          </a:prstGeom>
        </p:spPr>
      </p:pic>
      <p:sp>
        <p:nvSpPr>
          <p:cNvPr id="5" name="Title 4">
            <a:extLst>
              <a:ext uri="{FF2B5EF4-FFF2-40B4-BE49-F238E27FC236}">
                <a16:creationId xmlns:a16="http://schemas.microsoft.com/office/drawing/2014/main" id="{E747B232-BD43-4D9E-B1E9-6397FC313A39}"/>
              </a:ext>
            </a:extLst>
          </p:cNvPr>
          <p:cNvSpPr txBox="1">
            <a:spLocks/>
          </p:cNvSpPr>
          <p:nvPr/>
        </p:nvSpPr>
        <p:spPr>
          <a:xfrm>
            <a:off x="552073" y="4981170"/>
            <a:ext cx="89622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pPr lvl="0"/>
            <a:r>
              <a:rPr lang="en-US" sz="2400" dirty="0"/>
              <a:t>Clue 1: Origin of the Universe</a:t>
            </a:r>
          </a:p>
          <a:p>
            <a:pPr lvl="0"/>
            <a:r>
              <a:rPr lang="en-US" sz="2200" b="0" i="1" dirty="0"/>
              <a:t>Are you </a:t>
            </a:r>
            <a:r>
              <a:rPr lang="en-US" sz="2200" b="0" i="1" dirty="0" err="1"/>
              <a:t>gonna</a:t>
            </a:r>
            <a:r>
              <a:rPr lang="en-US" sz="2200" b="0" i="1" dirty="0"/>
              <a:t> put your faith in NOTHING or GOD?</a:t>
            </a:r>
          </a:p>
          <a:p>
            <a:pPr lvl="0"/>
            <a:endParaRPr lang="en-US" sz="1100" dirty="0"/>
          </a:p>
          <a:p>
            <a:pPr lvl="0"/>
            <a:r>
              <a:rPr lang="en-US" sz="2400" dirty="0"/>
              <a:t>Clue 2: Fine-Tuning of the Universe</a:t>
            </a:r>
          </a:p>
          <a:p>
            <a:pPr lvl="0"/>
            <a:r>
              <a:rPr lang="en-US" sz="2200" b="0" i="1" dirty="0"/>
              <a:t>Are you </a:t>
            </a:r>
            <a:r>
              <a:rPr lang="en-US" sz="2200" b="0" i="1" dirty="0" err="1"/>
              <a:t>gonna</a:t>
            </a:r>
            <a:r>
              <a:rPr lang="en-US" sz="2200" b="0" i="1" dirty="0"/>
              <a:t> put your faith in the MULTIVERSE or GOD?</a:t>
            </a:r>
          </a:p>
          <a:p>
            <a:pPr lvl="0"/>
            <a:endParaRPr lang="en-US" sz="1100" dirty="0"/>
          </a:p>
          <a:p>
            <a:pPr lvl="0"/>
            <a:r>
              <a:rPr lang="en-US" sz="2400" dirty="0"/>
              <a:t>Clue 3: Morality</a:t>
            </a:r>
          </a:p>
          <a:p>
            <a:pPr lvl="0"/>
            <a:r>
              <a:rPr lang="en-US" sz="2200" b="0" i="1" dirty="0"/>
              <a:t>Are you </a:t>
            </a:r>
            <a:r>
              <a:rPr lang="en-US" sz="2200" b="0" i="1" dirty="0" err="1"/>
              <a:t>gonna</a:t>
            </a:r>
            <a:r>
              <a:rPr lang="en-US" sz="2200" b="0" i="1" dirty="0"/>
              <a:t> put your faith in HUMANITY or GOD? </a:t>
            </a:r>
          </a:p>
          <a:p>
            <a:r>
              <a:rPr lang="en-US" sz="3600" dirty="0"/>
              <a:t>  </a:t>
            </a:r>
          </a:p>
        </p:txBody>
      </p:sp>
    </p:spTree>
    <p:extLst>
      <p:ext uri="{BB962C8B-B14F-4D97-AF65-F5344CB8AC3E}">
        <p14:creationId xmlns:p14="http://schemas.microsoft.com/office/powerpoint/2010/main" val="998268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0"/>
            <a:ext cx="9142857" cy="6857142"/>
          </a:xfrm>
          <a:prstGeom prst="rect">
            <a:avLst/>
          </a:prstGeom>
        </p:spPr>
      </p:pic>
      <p:sp>
        <p:nvSpPr>
          <p:cNvPr id="3" name="Title 4">
            <a:extLst>
              <a:ext uri="{FF2B5EF4-FFF2-40B4-BE49-F238E27FC236}">
                <a16:creationId xmlns:a16="http://schemas.microsoft.com/office/drawing/2014/main" id="{E747B232-BD43-4D9E-B1E9-6397FC313A39}"/>
              </a:ext>
            </a:extLst>
          </p:cNvPr>
          <p:cNvSpPr>
            <a:spLocks noGrp="1"/>
          </p:cNvSpPr>
          <p:nvPr>
            <p:ph type="title"/>
          </p:nvPr>
        </p:nvSpPr>
        <p:spPr>
          <a:xfrm>
            <a:off x="1" y="5231324"/>
            <a:ext cx="9143428" cy="1325563"/>
          </a:xfrm>
        </p:spPr>
        <p:txBody>
          <a:bodyPr>
            <a:normAutofit/>
          </a:bodyPr>
          <a:lstStyle/>
          <a:p>
            <a:pPr algn="ctr"/>
            <a:r>
              <a:rPr lang="en-US" sz="3100" dirty="0">
                <a:solidFill>
                  <a:srgbClr val="78492C"/>
                </a:solidFill>
              </a:rPr>
              <a:t>CLUE 4:</a:t>
            </a:r>
            <a:r>
              <a:rPr lang="en-US" sz="4000" dirty="0">
                <a:solidFill>
                  <a:srgbClr val="78492C"/>
                </a:solidFill>
              </a:rPr>
              <a:t> Beauty &amp; Love</a:t>
            </a:r>
            <a:endParaRPr lang="en-US" sz="4200" dirty="0">
              <a:solidFill>
                <a:srgbClr val="4D4D4D"/>
              </a:solidFill>
            </a:endParaRPr>
          </a:p>
        </p:txBody>
      </p:sp>
    </p:spTree>
    <p:extLst>
      <p:ext uri="{BB962C8B-B14F-4D97-AF65-F5344CB8AC3E}">
        <p14:creationId xmlns:p14="http://schemas.microsoft.com/office/powerpoint/2010/main" val="579238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931608"/>
            <a:ext cx="9142857" cy="6857142"/>
          </a:xfrm>
          <a:prstGeom prst="rect">
            <a:avLst/>
          </a:prstGeom>
        </p:spPr>
      </p:pic>
      <p:sp>
        <p:nvSpPr>
          <p:cNvPr id="4" name="Rounded Rectangle 3"/>
          <p:cNvSpPr/>
          <p:nvPr/>
        </p:nvSpPr>
        <p:spPr>
          <a:xfrm>
            <a:off x="335280" y="4597880"/>
            <a:ext cx="8488680" cy="2113464"/>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800" dirty="0"/>
              <a:t>“If we find ourselves with a desire that nothing in this world can satisfy, the most probable explanation is that we were made for another world.” </a:t>
            </a:r>
          </a:p>
          <a:p>
            <a:pPr marL="0" lvl="1" algn="r"/>
            <a:r>
              <a:rPr lang="en-US" sz="2400" dirty="0">
                <a:solidFill>
                  <a:prstClr val="white"/>
                </a:solidFill>
              </a:rPr>
              <a:t>—C.S. Lewis (theistic scholar)</a:t>
            </a:r>
            <a:endParaRPr lang="en-US" sz="2400" b="1" i="1" dirty="0">
              <a:solidFill>
                <a:prstClr val="white"/>
              </a:solidFill>
            </a:endParaRPr>
          </a:p>
        </p:txBody>
      </p:sp>
    </p:spTree>
    <p:extLst>
      <p:ext uri="{BB962C8B-B14F-4D97-AF65-F5344CB8AC3E}">
        <p14:creationId xmlns:p14="http://schemas.microsoft.com/office/powerpoint/2010/main" val="1460415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lstStyle/>
          <a:p>
            <a:r>
              <a:rPr lang="en-US" sz="6000" dirty="0">
                <a:solidFill>
                  <a:srgbClr val="78492C"/>
                </a:solidFill>
              </a:rPr>
              <a:t>REASONABLE FAITH</a:t>
            </a:r>
            <a:endParaRPr lang="en-US" sz="1500" dirty="0">
              <a:solidFill>
                <a:srgbClr val="78492C"/>
              </a:solidFill>
            </a:endParaRP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527399" cy="4925032"/>
          </a:xfrm>
        </p:spPr>
        <p:txBody>
          <a:bodyPr/>
          <a:lstStyle/>
          <a:p>
            <a:pPr marL="0" indent="0">
              <a:buNone/>
            </a:pPr>
            <a:r>
              <a:rPr lang="en-US" b="1" dirty="0"/>
              <a:t>Hebrews 11:1-3 </a:t>
            </a:r>
            <a:r>
              <a:rPr lang="en-US" b="1" baseline="30000" dirty="0"/>
              <a:t>ESV</a:t>
            </a:r>
            <a:r>
              <a:rPr lang="en-US" b="1" dirty="0"/>
              <a:t>   </a:t>
            </a:r>
            <a:r>
              <a:rPr lang="en-US" b="1" baseline="30000" dirty="0"/>
              <a:t>1 </a:t>
            </a:r>
            <a:r>
              <a:rPr lang="en-US" dirty="0"/>
              <a:t>Now faith is the assurance of things hoped for, the conviction of things not seen. </a:t>
            </a:r>
            <a:r>
              <a:rPr lang="en-US" b="1" baseline="30000" dirty="0"/>
              <a:t>2 </a:t>
            </a:r>
            <a:r>
              <a:rPr lang="en-US" dirty="0"/>
              <a:t>For by it the people of old received their commendation. </a:t>
            </a:r>
            <a:r>
              <a:rPr lang="en-US" b="1" baseline="30000" dirty="0"/>
              <a:t>3 </a:t>
            </a:r>
            <a:r>
              <a:rPr lang="en-US" dirty="0"/>
              <a:t>By faith we understand that the universe was created by the word of God, so that what is seen was not made out of things that are visible.</a:t>
            </a:r>
            <a:r>
              <a:rPr lang="en-US" b="1" baseline="30000" dirty="0"/>
              <a:t> </a:t>
            </a:r>
            <a:endParaRPr lang="en-US" dirty="0"/>
          </a:p>
          <a:p>
            <a:pPr marL="0" indent="0">
              <a:buNone/>
            </a:pPr>
            <a:endParaRPr lang="en-US" dirty="0"/>
          </a:p>
        </p:txBody>
      </p:sp>
    </p:spTree>
    <p:extLst>
      <p:ext uri="{BB962C8B-B14F-4D97-AF65-F5344CB8AC3E}">
        <p14:creationId xmlns:p14="http://schemas.microsoft.com/office/powerpoint/2010/main" val="692635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lstStyle/>
          <a:p>
            <a:r>
              <a:rPr lang="en-US" sz="6000" dirty="0">
                <a:solidFill>
                  <a:srgbClr val="78492C"/>
                </a:solidFill>
              </a:rPr>
              <a:t>REASONABLE FAITH</a:t>
            </a:r>
            <a:endParaRPr lang="en-US" sz="1500" dirty="0">
              <a:solidFill>
                <a:srgbClr val="78492C"/>
              </a:solidFill>
            </a:endParaRP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527399" cy="4925032"/>
          </a:xfrm>
        </p:spPr>
        <p:txBody>
          <a:bodyPr/>
          <a:lstStyle/>
          <a:p>
            <a:pPr marL="0" indent="0">
              <a:buNone/>
            </a:pPr>
            <a:r>
              <a:rPr lang="en-US" b="1" dirty="0"/>
              <a:t>Hebrews 11:1-3 </a:t>
            </a:r>
            <a:r>
              <a:rPr lang="en-US" b="1" baseline="30000" dirty="0"/>
              <a:t>ESV</a:t>
            </a:r>
            <a:r>
              <a:rPr lang="en-US" b="1" dirty="0"/>
              <a:t>   </a:t>
            </a:r>
            <a:r>
              <a:rPr lang="en-US" b="1" baseline="30000" dirty="0"/>
              <a:t>1 </a:t>
            </a:r>
            <a:r>
              <a:rPr lang="en-US" dirty="0"/>
              <a:t>Now faith is the assurance of things hoped for, the conviction of things not seen. </a:t>
            </a:r>
            <a:r>
              <a:rPr lang="en-US" b="1" baseline="30000" dirty="0"/>
              <a:t>2 </a:t>
            </a:r>
            <a:r>
              <a:rPr lang="en-US" dirty="0"/>
              <a:t>For by it the people of old received their commendation. </a:t>
            </a:r>
            <a:r>
              <a:rPr lang="en-US" b="1" baseline="30000" dirty="0"/>
              <a:t>3 </a:t>
            </a:r>
            <a:r>
              <a:rPr lang="en-US" dirty="0"/>
              <a:t>By faith we understand that the universe was created by the word of God, so that what is seen was not made out of things that are visible.</a:t>
            </a:r>
            <a:r>
              <a:rPr lang="en-US" b="1" baseline="30000" dirty="0"/>
              <a:t> </a:t>
            </a:r>
          </a:p>
          <a:p>
            <a:pPr marL="0" indent="0">
              <a:buNone/>
            </a:pPr>
            <a:r>
              <a:rPr lang="en-US" b="1" dirty="0"/>
              <a:t>Hebrews 11:6 </a:t>
            </a:r>
            <a:r>
              <a:rPr lang="en-US" b="1" baseline="30000" dirty="0"/>
              <a:t>ESV</a:t>
            </a:r>
            <a:r>
              <a:rPr lang="en-US" b="1" dirty="0"/>
              <a:t>   </a:t>
            </a:r>
            <a:r>
              <a:rPr lang="en-US" dirty="0"/>
              <a:t>And without faith it is impossible to please him, for whoever would draw near to God must believe that he exists and that he rewards those who seek him.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69544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lstStyle/>
          <a:p>
            <a:r>
              <a:rPr lang="en-US" sz="6000" dirty="0">
                <a:solidFill>
                  <a:srgbClr val="78492C"/>
                </a:solidFill>
              </a:rPr>
              <a:t>RESOURCES:</a:t>
            </a:r>
            <a:endParaRPr lang="en-US" sz="1500" dirty="0">
              <a:solidFill>
                <a:srgbClr val="78492C"/>
              </a:solidFill>
            </a:endParaRP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1"/>
            <a:ext cx="8527399" cy="4925032"/>
          </a:xfrm>
        </p:spPr>
        <p:txBody>
          <a:bodyPr>
            <a:normAutofit/>
          </a:bodyPr>
          <a:lstStyle/>
          <a:p>
            <a:pPr lvl="0" fontAlgn="base"/>
            <a:r>
              <a:rPr lang="en-US" i="1" dirty="0"/>
              <a:t>The Reason for God: Belief in an Age of Skepticism, </a:t>
            </a:r>
            <a:r>
              <a:rPr lang="en-US" dirty="0"/>
              <a:t>Tim Keller </a:t>
            </a:r>
            <a:r>
              <a:rPr lang="en-US" b="1" dirty="0"/>
              <a:t>($10 on our Resource Table)</a:t>
            </a:r>
            <a:endParaRPr lang="en-US" sz="3200" b="1" dirty="0"/>
          </a:p>
          <a:p>
            <a:pPr lvl="0" fontAlgn="base"/>
            <a:r>
              <a:rPr lang="en-US" i="1" dirty="0"/>
              <a:t>Discovering God: Exploring the Possibilities of Faith, </a:t>
            </a:r>
            <a:r>
              <a:rPr lang="en-US" dirty="0"/>
              <a:t>Dennis McCallum </a:t>
            </a:r>
            <a:r>
              <a:rPr lang="en-US" b="1" dirty="0"/>
              <a:t>($Free.99 on our Welcome Table)</a:t>
            </a:r>
            <a:endParaRPr lang="en-US" sz="3200" b="1" dirty="0"/>
          </a:p>
          <a:p>
            <a:pPr lvl="0" fontAlgn="base"/>
            <a:r>
              <a:rPr lang="en-US" i="1" dirty="0"/>
              <a:t>Evidence Unseen: Exposing the Myth of Blind Faith</a:t>
            </a:r>
            <a:r>
              <a:rPr lang="en-US" dirty="0"/>
              <a:t>, James Rochford</a:t>
            </a:r>
            <a:r>
              <a:rPr lang="en-US" sz="3200" dirty="0"/>
              <a:t> (</a:t>
            </a:r>
            <a:r>
              <a:rPr lang="en-US" dirty="0"/>
              <a:t>www.evidenceunseen.com)</a:t>
            </a:r>
            <a:endParaRPr lang="en-US" sz="2800" dirty="0"/>
          </a:p>
          <a:p>
            <a:pPr lvl="0" fontAlgn="base"/>
            <a:r>
              <a:rPr lang="en-US" i="1" dirty="0"/>
              <a:t>Mere Christianity, </a:t>
            </a:r>
            <a:r>
              <a:rPr lang="en-US" dirty="0"/>
              <a:t>C.S. Lewis</a:t>
            </a:r>
            <a:endParaRPr lang="en-US" sz="3200" dirty="0"/>
          </a:p>
          <a:p>
            <a:pPr lvl="0" fontAlgn="base"/>
            <a:r>
              <a:rPr lang="en-US" i="1" dirty="0"/>
              <a:t>Jesus Among Secular Gods: The Countercultural Claims of Christ, </a:t>
            </a:r>
            <a:r>
              <a:rPr lang="en-US" dirty="0"/>
              <a:t>Ravi Zacharias and Vince Vitale</a:t>
            </a:r>
            <a:endParaRPr lang="en-US" sz="3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489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A9225FC6-3700-41DF-AE6C-263A320364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 y="0"/>
            <a:ext cx="9144000" cy="6858000"/>
          </a:xfrm>
        </p:spPr>
      </p:pic>
    </p:spTree>
    <p:extLst>
      <p:ext uri="{BB962C8B-B14F-4D97-AF65-F5344CB8AC3E}">
        <p14:creationId xmlns:p14="http://schemas.microsoft.com/office/powerpoint/2010/main" val="419310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54" y="0"/>
            <a:ext cx="9148194" cy="6858000"/>
          </a:xfrm>
        </p:spPr>
      </p:pic>
      <p:sp>
        <p:nvSpPr>
          <p:cNvPr id="9" name="Rectangle 8">
            <a:extLst>
              <a:ext uri="{FF2B5EF4-FFF2-40B4-BE49-F238E27FC236}">
                <a16:creationId xmlns:a16="http://schemas.microsoft.com/office/drawing/2014/main" id="{BB830F0F-2960-4790-8D0B-7FD5E988AAEB}"/>
              </a:ext>
            </a:extLst>
          </p:cNvPr>
          <p:cNvSpPr/>
          <p:nvPr/>
        </p:nvSpPr>
        <p:spPr>
          <a:xfrm>
            <a:off x="291657" y="233102"/>
            <a:ext cx="8525772" cy="57409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397" t="27110" r="8182" b="8096"/>
          <a:stretch/>
        </p:blipFill>
        <p:spPr>
          <a:xfrm>
            <a:off x="291656" y="233102"/>
            <a:ext cx="8525773" cy="5026690"/>
          </a:xfrm>
          <a:prstGeom prst="rect">
            <a:avLst/>
          </a:prstGeom>
        </p:spPr>
      </p:pic>
      <p:pic>
        <p:nvPicPr>
          <p:cNvPr id="6" name="Picture 5">
            <a:extLst>
              <a:ext uri="{FF2B5EF4-FFF2-40B4-BE49-F238E27FC236}">
                <a16:creationId xmlns:a16="http://schemas.microsoft.com/office/drawing/2014/main" id="{E8A47218-E0FD-46C7-91C4-D0D086BF3EBA}"/>
              </a:ext>
            </a:extLst>
          </p:cNvPr>
          <p:cNvPicPr>
            <a:picLocks noChangeAspect="1"/>
          </p:cNvPicPr>
          <p:nvPr/>
        </p:nvPicPr>
        <p:blipFill rotWithShape="1">
          <a:blip r:embed="rId4">
            <a:extLst>
              <a:ext uri="{28A0092B-C50C-407E-A947-70E740481C1C}">
                <a14:useLocalDpi xmlns:a14="http://schemas.microsoft.com/office/drawing/2010/main" val="0"/>
              </a:ext>
            </a:extLst>
          </a:blip>
          <a:srcRect l="18441" t="9052" r="11560" b="38593"/>
          <a:stretch/>
        </p:blipFill>
        <p:spPr>
          <a:xfrm>
            <a:off x="1283515" y="667086"/>
            <a:ext cx="6400801" cy="3590489"/>
          </a:xfrm>
          <a:prstGeom prst="rect">
            <a:avLst/>
          </a:prstGeom>
        </p:spPr>
      </p:pic>
      <p:sp>
        <p:nvSpPr>
          <p:cNvPr id="12" name="TextBox 11">
            <a:extLst>
              <a:ext uri="{FF2B5EF4-FFF2-40B4-BE49-F238E27FC236}">
                <a16:creationId xmlns:a16="http://schemas.microsoft.com/office/drawing/2014/main" id="{D0A1456A-4BE3-4230-9671-A531E5C4FEFF}"/>
              </a:ext>
            </a:extLst>
          </p:cNvPr>
          <p:cNvSpPr txBox="1"/>
          <p:nvPr/>
        </p:nvSpPr>
        <p:spPr>
          <a:xfrm>
            <a:off x="291657" y="4865508"/>
            <a:ext cx="8525772" cy="1323439"/>
          </a:xfrm>
          <a:prstGeom prst="rect">
            <a:avLst/>
          </a:prstGeom>
          <a:solidFill>
            <a:schemeClr val="accent6">
              <a:lumMod val="50000"/>
            </a:schemeClr>
          </a:solidFill>
        </p:spPr>
        <p:txBody>
          <a:bodyPr wrap="square" rtlCol="0">
            <a:spAutoFit/>
          </a:bodyPr>
          <a:lstStyle/>
          <a:p>
            <a:pPr algn="ctr"/>
            <a:r>
              <a:rPr lang="en-US" sz="4000" dirty="0">
                <a:solidFill>
                  <a:prstClr val="white"/>
                </a:solidFill>
              </a:rPr>
              <a:t>Tallgrass KIDS </a:t>
            </a:r>
            <a:br>
              <a:rPr lang="en-US" sz="4000" dirty="0">
                <a:solidFill>
                  <a:prstClr val="white"/>
                </a:solidFill>
              </a:rPr>
            </a:br>
            <a:r>
              <a:rPr lang="en-US" sz="4000" dirty="0">
                <a:solidFill>
                  <a:prstClr val="white"/>
                </a:solidFill>
              </a:rPr>
              <a:t>Summer Point: Elisha </a:t>
            </a:r>
            <a:r>
              <a:rPr lang="en-US" sz="4000" dirty="0" err="1">
                <a:solidFill>
                  <a:prstClr val="white"/>
                </a:solidFill>
              </a:rPr>
              <a:t>Hillegeist</a:t>
            </a:r>
            <a:endParaRPr lang="en-US" sz="3200" dirty="0">
              <a:solidFill>
                <a:prstClr val="white"/>
              </a:solidFill>
            </a:endParaRPr>
          </a:p>
        </p:txBody>
      </p:sp>
    </p:spTree>
    <p:extLst>
      <p:ext uri="{BB962C8B-B14F-4D97-AF65-F5344CB8AC3E}">
        <p14:creationId xmlns:p14="http://schemas.microsoft.com/office/powerpoint/2010/main" val="245268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54" y="0"/>
            <a:ext cx="9148194" cy="6858000"/>
          </a:xfrm>
        </p:spPr>
      </p:pic>
      <p:sp>
        <p:nvSpPr>
          <p:cNvPr id="9" name="Rectangle 8">
            <a:extLst>
              <a:ext uri="{FF2B5EF4-FFF2-40B4-BE49-F238E27FC236}">
                <a16:creationId xmlns:a16="http://schemas.microsoft.com/office/drawing/2014/main" id="{BB830F0F-2960-4790-8D0B-7FD5E988AAEB}"/>
              </a:ext>
            </a:extLst>
          </p:cNvPr>
          <p:cNvSpPr/>
          <p:nvPr/>
        </p:nvSpPr>
        <p:spPr>
          <a:xfrm>
            <a:off x="291657" y="233102"/>
            <a:ext cx="8525772" cy="57409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4DE55A62-3387-4789-977F-D3F83AFDE8D9}"/>
              </a:ext>
            </a:extLst>
          </p:cNvPr>
          <p:cNvSpPr/>
          <p:nvPr/>
        </p:nvSpPr>
        <p:spPr>
          <a:xfrm>
            <a:off x="4639112" y="6283354"/>
            <a:ext cx="4392914" cy="486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65601DF-C148-4BAF-A174-7092B1E4613C}"/>
              </a:ext>
            </a:extLst>
          </p:cNvPr>
          <p:cNvSpPr txBox="1"/>
          <p:nvPr/>
        </p:nvSpPr>
        <p:spPr>
          <a:xfrm>
            <a:off x="4735585" y="6331189"/>
            <a:ext cx="5104281" cy="369332"/>
          </a:xfrm>
          <a:prstGeom prst="rect">
            <a:avLst/>
          </a:prstGeom>
          <a:noFill/>
        </p:spPr>
        <p:txBody>
          <a:bodyPr wrap="square" rtlCol="0">
            <a:spAutoFit/>
          </a:bodyPr>
          <a:lstStyle/>
          <a:p>
            <a:r>
              <a:rPr lang="en-US" b="1" dirty="0" err="1">
                <a:solidFill>
                  <a:prstClr val="black"/>
                </a:solidFill>
              </a:rPr>
              <a:t>tallgrass.church</a:t>
            </a:r>
            <a:r>
              <a:rPr lang="en-US" b="1" dirty="0">
                <a:solidFill>
                  <a:prstClr val="black"/>
                </a:solidFill>
              </a:rPr>
              <a:t>    |    </a:t>
            </a:r>
            <a:r>
              <a:rPr lang="en-US" b="1" dirty="0" err="1">
                <a:solidFill>
                  <a:prstClr val="black"/>
                </a:solidFill>
              </a:rPr>
              <a:t>info@tallgrass.church</a:t>
            </a:r>
            <a:endParaRPr lang="en-US" b="1" dirty="0">
              <a:solidFill>
                <a:prstClr val="black"/>
              </a:solidFill>
            </a:endParaRPr>
          </a:p>
        </p:txBody>
      </p:sp>
      <p:sp>
        <p:nvSpPr>
          <p:cNvPr id="12" name="TextBox 11">
            <a:extLst>
              <a:ext uri="{FF2B5EF4-FFF2-40B4-BE49-F238E27FC236}">
                <a16:creationId xmlns:a16="http://schemas.microsoft.com/office/drawing/2014/main" id="{D0A1456A-4BE3-4230-9671-A531E5C4FEFF}"/>
              </a:ext>
            </a:extLst>
          </p:cNvPr>
          <p:cNvSpPr txBox="1"/>
          <p:nvPr/>
        </p:nvSpPr>
        <p:spPr>
          <a:xfrm>
            <a:off x="291657" y="5410793"/>
            <a:ext cx="8525772" cy="707886"/>
          </a:xfrm>
          <a:prstGeom prst="rect">
            <a:avLst/>
          </a:prstGeom>
          <a:solidFill>
            <a:schemeClr val="accent1">
              <a:lumMod val="75000"/>
            </a:schemeClr>
          </a:solidFill>
        </p:spPr>
        <p:txBody>
          <a:bodyPr wrap="square" rtlCol="0">
            <a:spAutoFit/>
          </a:bodyPr>
          <a:lstStyle/>
          <a:p>
            <a:pPr algn="ctr"/>
            <a:r>
              <a:rPr lang="en-US" sz="4000" dirty="0">
                <a:solidFill>
                  <a:prstClr val="white"/>
                </a:solidFill>
                <a:effectLst>
                  <a:outerShdw blurRad="38100" dist="38100" dir="2700000" algn="tl">
                    <a:srgbClr val="000000">
                      <a:alpha val="43137"/>
                    </a:srgbClr>
                  </a:outerShdw>
                </a:effectLst>
              </a:rPr>
              <a:t>Tallgrass Church Picture Directories</a:t>
            </a:r>
            <a:endParaRPr lang="en-US" sz="3200" dirty="0">
              <a:solidFill>
                <a:prstClr val="white"/>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4B5117D9-289D-4C11-BF00-32177729A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921" y="324032"/>
            <a:ext cx="3867325" cy="4994155"/>
          </a:xfrm>
          <a:prstGeom prst="rect">
            <a:avLst/>
          </a:prstGeom>
        </p:spPr>
      </p:pic>
    </p:spTree>
    <p:extLst>
      <p:ext uri="{BB962C8B-B14F-4D97-AF65-F5344CB8AC3E}">
        <p14:creationId xmlns:p14="http://schemas.microsoft.com/office/powerpoint/2010/main" val="414189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18114" y="838020"/>
            <a:ext cx="9991288" cy="9449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47474" y="840035"/>
            <a:ext cx="8837803"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00" b="1" dirty="0">
                <a:solidFill>
                  <a:prstClr val="black">
                    <a:lumMod val="65000"/>
                    <a:lumOff val="35000"/>
                  </a:prstClr>
                </a:solidFill>
              </a:rPr>
              <a:t>What’s a topic you enjoy discussing?</a:t>
            </a:r>
          </a:p>
        </p:txBody>
      </p:sp>
    </p:spTree>
    <p:extLst>
      <p:ext uri="{BB962C8B-B14F-4D97-AF65-F5344CB8AC3E}">
        <p14:creationId xmlns:p14="http://schemas.microsoft.com/office/powerpoint/2010/main" val="132273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0"/>
            <a:ext cx="9142857" cy="6857142"/>
          </a:xfrm>
          <a:prstGeom prst="rect">
            <a:avLst/>
          </a:prstGeom>
        </p:spPr>
      </p:pic>
    </p:spTree>
    <p:extLst>
      <p:ext uri="{BB962C8B-B14F-4D97-AF65-F5344CB8AC3E}">
        <p14:creationId xmlns:p14="http://schemas.microsoft.com/office/powerpoint/2010/main" val="32947443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4520</TotalTime>
  <Words>2151</Words>
  <Application>Microsoft Office PowerPoint</Application>
  <PresentationFormat>On-screen Show (4:3)</PresentationFormat>
  <Paragraphs>232</Paragraphs>
  <Slides>56</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56</vt:i4>
      </vt:variant>
    </vt:vector>
  </HeadingPairs>
  <TitlesOfParts>
    <vt:vector size="67" baseType="lpstr">
      <vt:lpstr>Arial</vt:lpstr>
      <vt:lpstr>Calibri</vt:lpstr>
      <vt:lpstr>Calibri Light</vt:lpstr>
      <vt:lpstr>ITC Avant Garde Gothic Demi</vt:lpstr>
      <vt:lpstr>Office Theme</vt:lpstr>
      <vt:lpstr>1_Office Theme</vt:lpstr>
      <vt:lpstr>4_Office Theme</vt:lpstr>
      <vt:lpstr>5_Office Theme</vt:lpstr>
      <vt:lpstr>6_Office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Tallgrass Church Mission Statement: Because God first loved us,  we exist to love God  and love our neighbors.</vt:lpstr>
      <vt:lpstr>PowerPoint Presentation</vt:lpstr>
      <vt:lpstr>Why Believe in God?</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1: The Origin of the Universe</vt:lpstr>
      <vt:lpstr>CLUE 2: Fine-Tuning of the Universe</vt:lpstr>
      <vt:lpstr>CLUE 2: Fine-Tuning of the Universe</vt:lpstr>
      <vt:lpstr>CLUE 2: Fine-Tuning of the Universe</vt:lpstr>
      <vt:lpstr>CLUE 2: Fine-Tuning of the Universe</vt:lpstr>
      <vt:lpstr>CLUE 2: Fine-Tuning of the Universe</vt:lpstr>
      <vt:lpstr>CLUE 2: Fine-Tuning of the Universe</vt:lpstr>
      <vt:lpstr>CLUE 2: Fine-Tuning of the Universe</vt:lpstr>
      <vt:lpstr>CLUE 2: Fine-Tuning of the Universe</vt:lpstr>
      <vt:lpstr>CLUE 3: Morality</vt:lpstr>
      <vt:lpstr>CLUE 3: Morality</vt:lpstr>
      <vt:lpstr>CLUE 3: Morality</vt:lpstr>
      <vt:lpstr>CLUE 3: Morality</vt:lpstr>
      <vt:lpstr>CLUE 3: Morality</vt:lpstr>
      <vt:lpstr>CLUE 3: Morality</vt:lpstr>
      <vt:lpstr>PowerPoint Presentation</vt:lpstr>
      <vt:lpstr>CLUE 4: Beauty &amp; Love</vt:lpstr>
      <vt:lpstr>PowerPoint Presentation</vt:lpstr>
      <vt:lpstr>REASONABLE FAITH</vt:lpstr>
      <vt:lpstr>REASONABLE FAITH</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HOPE COMMUNITY CHURCH</dc:creator>
  <cp:lastModifiedBy>NEW HOPE COMMUNITY CHURCH</cp:lastModifiedBy>
  <cp:revision>53</cp:revision>
  <dcterms:created xsi:type="dcterms:W3CDTF">2018-04-05T21:46:16Z</dcterms:created>
  <dcterms:modified xsi:type="dcterms:W3CDTF">2018-06-11T14:07:04Z</dcterms:modified>
</cp:coreProperties>
</file>