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0" r:id="rId2"/>
    <p:sldMasterId id="2147483770" r:id="rId3"/>
    <p:sldMasterId id="2147483782" r:id="rId4"/>
    <p:sldMasterId id="2147483794" r:id="rId5"/>
    <p:sldMasterId id="2147483830" r:id="rId6"/>
  </p:sldMasterIdLst>
  <p:notesMasterIdLst>
    <p:notesMasterId r:id="rId38"/>
  </p:notesMasterIdLst>
  <p:sldIdLst>
    <p:sldId id="259" r:id="rId7"/>
    <p:sldId id="526" r:id="rId8"/>
    <p:sldId id="527" r:id="rId9"/>
    <p:sldId id="528" r:id="rId10"/>
    <p:sldId id="529" r:id="rId11"/>
    <p:sldId id="530" r:id="rId12"/>
    <p:sldId id="485" r:id="rId13"/>
    <p:sldId id="269" r:id="rId14"/>
    <p:sldId id="312" r:id="rId15"/>
    <p:sldId id="507" r:id="rId16"/>
    <p:sldId id="514" r:id="rId17"/>
    <p:sldId id="515" r:id="rId18"/>
    <p:sldId id="516" r:id="rId19"/>
    <p:sldId id="517" r:id="rId20"/>
    <p:sldId id="518" r:id="rId21"/>
    <p:sldId id="510" r:id="rId22"/>
    <p:sldId id="533" r:id="rId23"/>
    <p:sldId id="534" r:id="rId24"/>
    <p:sldId id="511" r:id="rId25"/>
    <p:sldId id="519" r:id="rId26"/>
    <p:sldId id="525" r:id="rId27"/>
    <p:sldId id="535" r:id="rId28"/>
    <p:sldId id="521" r:id="rId29"/>
    <p:sldId id="522" r:id="rId30"/>
    <p:sldId id="523" r:id="rId31"/>
    <p:sldId id="524" r:id="rId32"/>
    <p:sldId id="513" r:id="rId33"/>
    <p:sldId id="520" r:id="rId34"/>
    <p:sldId id="532" r:id="rId35"/>
    <p:sldId id="536" r:id="rId36"/>
    <p:sldId id="659"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8939"/>
    <a:srgbClr val="2C4E8C"/>
    <a:srgbClr val="952A1B"/>
    <a:srgbClr val="525252"/>
    <a:srgbClr val="C878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20" d="100"/>
          <a:sy n="120" d="100"/>
        </p:scale>
        <p:origin x="1380" y="96"/>
      </p:cViewPr>
      <p:guideLst>
        <p:guide orient="horz" pos="2160"/>
        <p:guide pos="2880"/>
      </p:guideLst>
    </p:cSldViewPr>
  </p:slideViewPr>
  <p:notesTextViewPr>
    <p:cViewPr>
      <p:scale>
        <a:sx n="3" d="2"/>
        <a:sy n="3" d="2"/>
      </p:scale>
      <p:origin x="0" y="0"/>
    </p:cViewPr>
  </p:notesTextViewPr>
  <p:sorterViewPr>
    <p:cViewPr>
      <p:scale>
        <a:sx n="110" d="100"/>
        <a:sy n="110" d="100"/>
      </p:scale>
      <p:origin x="0" y="-14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F847D-52A6-4EA0-971C-1B3453EC0468}" type="datetimeFigureOut">
              <a:rPr lang="en-US" smtClean="0"/>
              <a:t>6/5/2018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1324C-6B73-45F0-BE3C-D14ADB1267DA}" type="slidenum">
              <a:rPr lang="en-US" smtClean="0"/>
              <a:t>‹#›</a:t>
            </a:fld>
            <a:endParaRPr lang="en-US"/>
          </a:p>
        </p:txBody>
      </p:sp>
    </p:spTree>
    <p:extLst>
      <p:ext uri="{BB962C8B-B14F-4D97-AF65-F5344CB8AC3E}">
        <p14:creationId xmlns:p14="http://schemas.microsoft.com/office/powerpoint/2010/main" val="263489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10748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1166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26567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673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844"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11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770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19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945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68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463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88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844"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4070309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839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355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745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174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844"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903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427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785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21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914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35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238887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4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848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8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905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380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844"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522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060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0167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4828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103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955443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4147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472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4269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9867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0156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4956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844"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279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0890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0633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1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3061632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798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4609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2897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713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0454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8687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9" name="Rectangle 8">
            <a:extLst>
              <a:ext uri="{FF2B5EF4-FFF2-40B4-BE49-F238E27FC236}">
                <a16:creationId xmlns:a16="http://schemas.microsoft.com/office/drawing/2014/main" id="{B7D484E4-6EF5-4E9F-A56F-7996579A041B}"/>
              </a:ext>
            </a:extLst>
          </p:cNvPr>
          <p:cNvSpPr/>
          <p:nvPr userDrawn="1"/>
        </p:nvSpPr>
        <p:spPr>
          <a:xfrm>
            <a:off x="-79513" y="270344"/>
            <a:ext cx="9303025"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1189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8" name="Rectangle 7">
            <a:extLst>
              <a:ext uri="{FF2B5EF4-FFF2-40B4-BE49-F238E27FC236}">
                <a16:creationId xmlns:a16="http://schemas.microsoft.com/office/drawing/2014/main" id="{711E4773-E675-44AA-AD1E-9A065E812D6D}"/>
              </a:ext>
            </a:extLst>
          </p:cNvPr>
          <p:cNvSpPr/>
          <p:nvPr userDrawn="1"/>
        </p:nvSpPr>
        <p:spPr>
          <a:xfrm>
            <a:off x="-63610" y="270344"/>
            <a:ext cx="9271220"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594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5364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90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624300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179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6699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6267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0262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519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4855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78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0213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50224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47211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t>6/5/2018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t>‹#›</a:t>
            </a:fld>
            <a:endParaRPr lang="en-US"/>
          </a:p>
        </p:txBody>
      </p:sp>
    </p:spTree>
    <p:extLst>
      <p:ext uri="{BB962C8B-B14F-4D97-AF65-F5344CB8AC3E}">
        <p14:creationId xmlns:p14="http://schemas.microsoft.com/office/powerpoint/2010/main" val="1251886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83875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8961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30791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55743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40390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46.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46.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46.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Tree>
    <p:extLst>
      <p:ext uri="{BB962C8B-B14F-4D97-AF65-F5344CB8AC3E}">
        <p14:creationId xmlns:p14="http://schemas.microsoft.com/office/powerpoint/2010/main" val="3413704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
        <p:nvSpPr>
          <p:cNvPr id="4" name="Title 1">
            <a:extLst>
              <a:ext uri="{FF2B5EF4-FFF2-40B4-BE49-F238E27FC236}">
                <a16:creationId xmlns:a16="http://schemas.microsoft.com/office/drawing/2014/main" id="{196B1C66-F8AD-4694-AA27-C0E8AB13AEF6}"/>
              </a:ext>
            </a:extLst>
          </p:cNvPr>
          <p:cNvSpPr>
            <a:spLocks noGrp="1"/>
          </p:cNvSpPr>
          <p:nvPr>
            <p:ph type="title"/>
          </p:nvPr>
        </p:nvSpPr>
        <p:spPr>
          <a:xfrm>
            <a:off x="422735" y="1865357"/>
            <a:ext cx="8649049" cy="1052613"/>
          </a:xfrm>
        </p:spPr>
        <p:txBody>
          <a:bodyPr>
            <a:noAutofit/>
          </a:bodyPr>
          <a:lstStyle/>
          <a:p>
            <a:r>
              <a:rPr lang="en-US" sz="10000" dirty="0">
                <a:solidFill>
                  <a:srgbClr val="B38939"/>
                </a:solidFill>
                <a:latin typeface="+mn-lt"/>
              </a:rPr>
              <a:t>LORD’S</a:t>
            </a:r>
            <a:r>
              <a:rPr lang="en-US" sz="9600" dirty="0">
                <a:solidFill>
                  <a:srgbClr val="B38939"/>
                </a:solidFill>
                <a:latin typeface="+mn-lt"/>
              </a:rPr>
              <a:t> </a:t>
            </a:r>
            <a:endParaRPr lang="en-US" sz="9600" dirty="0">
              <a:solidFill>
                <a:schemeClr val="tx1">
                  <a:lumMod val="65000"/>
                  <a:lumOff val="35000"/>
                </a:schemeClr>
              </a:solidFill>
              <a:latin typeface="+mn-lt"/>
            </a:endParaRPr>
          </a:p>
        </p:txBody>
      </p:sp>
      <p:sp>
        <p:nvSpPr>
          <p:cNvPr id="2" name="TextBox 1"/>
          <p:cNvSpPr txBox="1"/>
          <p:nvPr/>
        </p:nvSpPr>
        <p:spPr>
          <a:xfrm>
            <a:off x="830580" y="2316480"/>
            <a:ext cx="4427220" cy="1200329"/>
          </a:xfrm>
          <a:prstGeom prst="rect">
            <a:avLst/>
          </a:prstGeom>
          <a:noFill/>
        </p:spPr>
        <p:txBody>
          <a:bodyPr wrap="square" rtlCol="0">
            <a:spAutoFit/>
          </a:bodyPr>
          <a:lstStyle/>
          <a:p>
            <a:r>
              <a:rPr lang="en-US" sz="7200" spc="1500" dirty="0">
                <a:solidFill>
                  <a:prstClr val="black">
                    <a:lumMod val="65000"/>
                    <a:lumOff val="35000"/>
                  </a:prstClr>
                </a:solidFill>
              </a:rPr>
              <a:t>supper</a:t>
            </a:r>
            <a:endParaRPr lang="en-US" sz="7200" spc="1500" dirty="0">
              <a:solidFill>
                <a:prstClr val="black"/>
              </a:solidFill>
            </a:endParaRPr>
          </a:p>
        </p:txBody>
      </p:sp>
    </p:spTree>
    <p:extLst>
      <p:ext uri="{BB962C8B-B14F-4D97-AF65-F5344CB8AC3E}">
        <p14:creationId xmlns:p14="http://schemas.microsoft.com/office/powerpoint/2010/main" val="2587657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7200" dirty="0">
                <a:solidFill>
                  <a:srgbClr val="B38939"/>
                </a:solidFill>
                <a:latin typeface="+mn-lt"/>
              </a:rPr>
              <a:t>LORD’S </a:t>
            </a:r>
            <a:r>
              <a:rPr lang="en-US" sz="7200" dirty="0">
                <a:solidFill>
                  <a:schemeClr val="tx1">
                    <a:lumMod val="65000"/>
                    <a:lumOff val="35000"/>
                  </a:schemeClr>
                </a:solidFill>
                <a:latin typeface="+mn-lt"/>
              </a:rPr>
              <a:t>SUPPER</a:t>
            </a:r>
          </a:p>
        </p:txBody>
      </p:sp>
      <p:sp>
        <p:nvSpPr>
          <p:cNvPr id="3" name="Content Placeholder 2">
            <a:extLst>
              <a:ext uri="{FF2B5EF4-FFF2-40B4-BE49-F238E27FC236}">
                <a16:creationId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0" indent="0">
              <a:buNone/>
            </a:pPr>
            <a:r>
              <a:rPr lang="en-US" sz="2400" b="1" baseline="30000" dirty="0"/>
              <a:t>17 </a:t>
            </a:r>
            <a:r>
              <a:rPr lang="en-US" sz="2400" dirty="0"/>
              <a:t>But in the following instructions I do not commend you, because when you come together it is not for the better but for the worse. </a:t>
            </a:r>
            <a:r>
              <a:rPr lang="en-US" sz="2400" b="1" baseline="30000" dirty="0"/>
              <a:t>18 </a:t>
            </a:r>
            <a:r>
              <a:rPr lang="en-US" sz="2400" dirty="0"/>
              <a:t>For, in the first place, when you come together as a church, I hear that there are divisions among you. And I believe it in part, </a:t>
            </a:r>
            <a:r>
              <a:rPr lang="en-US" sz="2400" b="1" baseline="30000" dirty="0"/>
              <a:t>19 </a:t>
            </a:r>
            <a:r>
              <a:rPr lang="en-US" sz="2400" dirty="0"/>
              <a:t>for there must be factions among you in order that those who are genuine among you may be recognized. </a:t>
            </a:r>
            <a:r>
              <a:rPr lang="en-US" sz="2400" b="1" baseline="30000" dirty="0"/>
              <a:t>20 </a:t>
            </a:r>
            <a:r>
              <a:rPr lang="en-US" sz="2400" dirty="0"/>
              <a:t>When you come together, it is not the Lord's supper that you eat. </a:t>
            </a:r>
            <a:r>
              <a:rPr lang="en-US" sz="2400" b="1" baseline="30000" dirty="0"/>
              <a:t>21 </a:t>
            </a:r>
            <a:r>
              <a:rPr lang="en-US" sz="2400" dirty="0"/>
              <a:t>For in eating, each one goes ahead with his own meal. One goes hungry, another gets drunk. </a:t>
            </a:r>
            <a:r>
              <a:rPr lang="en-US" sz="2400" b="1" baseline="30000" dirty="0"/>
              <a:t>22 </a:t>
            </a:r>
            <a:r>
              <a:rPr lang="en-US" sz="2400" dirty="0"/>
              <a:t>What! Do you not have houses to eat and drink in? Or do you despise the church of God and humiliate those who have nothing? What shall I say to you? Shall I commend you in this? No, I will not.</a:t>
            </a:r>
          </a:p>
          <a:p>
            <a:pPr marL="0" indent="0" algn="r">
              <a:buNone/>
            </a:pPr>
            <a:r>
              <a:rPr lang="en-US" sz="2400" b="1" dirty="0"/>
              <a:t>1 Corinthians 11:17-22</a:t>
            </a:r>
          </a:p>
          <a:p>
            <a:pPr marL="0" indent="0">
              <a:buNone/>
            </a:pPr>
            <a:endParaRPr lang="en-US" dirty="0"/>
          </a:p>
        </p:txBody>
      </p:sp>
    </p:spTree>
    <p:extLst>
      <p:ext uri="{BB962C8B-B14F-4D97-AF65-F5344CB8AC3E}">
        <p14:creationId xmlns:p14="http://schemas.microsoft.com/office/powerpoint/2010/main" val="3855175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7200" dirty="0">
                <a:solidFill>
                  <a:srgbClr val="B38939"/>
                </a:solidFill>
                <a:latin typeface="+mn-lt"/>
              </a:rPr>
              <a:t>LORD’S </a:t>
            </a:r>
            <a:r>
              <a:rPr lang="en-US" sz="7200" dirty="0">
                <a:solidFill>
                  <a:schemeClr val="tx1">
                    <a:lumMod val="65000"/>
                    <a:lumOff val="35000"/>
                  </a:schemeClr>
                </a:solidFill>
                <a:latin typeface="+mn-lt"/>
              </a:rPr>
              <a:t>SUPPER</a:t>
            </a:r>
          </a:p>
        </p:txBody>
      </p:sp>
      <p:sp>
        <p:nvSpPr>
          <p:cNvPr id="3" name="Content Placeholder 2">
            <a:extLst>
              <a:ext uri="{FF2B5EF4-FFF2-40B4-BE49-F238E27FC236}">
                <a16:creationId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0" indent="0">
              <a:buNone/>
            </a:pPr>
            <a:r>
              <a:rPr lang="en-US" sz="2400" b="1" baseline="30000" dirty="0"/>
              <a:t>23 </a:t>
            </a:r>
            <a:r>
              <a:rPr lang="en-US" sz="2400" dirty="0"/>
              <a:t>For I received from the Lord what I also delivered to you, that the Lord Jesus on the night when he was betrayed took bread, </a:t>
            </a:r>
            <a:r>
              <a:rPr lang="en-US" sz="2400" b="1" baseline="30000" dirty="0"/>
              <a:t>24 </a:t>
            </a:r>
            <a:r>
              <a:rPr lang="en-US" sz="2400" dirty="0"/>
              <a:t>and when he had given thanks, he broke it, and said, “This is my body, which is for you. Do this in remembrance of me.” </a:t>
            </a:r>
            <a:r>
              <a:rPr lang="en-US" sz="2400" b="1" baseline="30000" dirty="0"/>
              <a:t>25 </a:t>
            </a:r>
            <a:r>
              <a:rPr lang="en-US" sz="2400" dirty="0"/>
              <a:t>In the same way also he took the cup, after supper, saying, “This cup is the new covenant in my blood. Do this, as often as you drink it, in remembrance of me.” </a:t>
            </a:r>
            <a:r>
              <a:rPr lang="en-US" sz="2400" b="1" baseline="30000" dirty="0"/>
              <a:t>26 </a:t>
            </a:r>
            <a:r>
              <a:rPr lang="en-US" sz="2400" dirty="0"/>
              <a:t>For as often as you eat this bread and drink the cup, you proclaim the Lord's death until he comes. </a:t>
            </a:r>
          </a:p>
          <a:p>
            <a:pPr marL="0" indent="0" algn="r">
              <a:buNone/>
            </a:pPr>
            <a:r>
              <a:rPr lang="en-US" sz="2400" b="1" dirty="0"/>
              <a:t>1 Corinthians 11:23-26</a:t>
            </a:r>
          </a:p>
          <a:p>
            <a:pPr marL="0" indent="0">
              <a:buNone/>
            </a:pPr>
            <a:endParaRPr lang="en-US" dirty="0"/>
          </a:p>
        </p:txBody>
      </p:sp>
    </p:spTree>
    <p:extLst>
      <p:ext uri="{BB962C8B-B14F-4D97-AF65-F5344CB8AC3E}">
        <p14:creationId xmlns:p14="http://schemas.microsoft.com/office/powerpoint/2010/main" val="3092485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7200" dirty="0">
                <a:solidFill>
                  <a:srgbClr val="B38939"/>
                </a:solidFill>
                <a:latin typeface="+mn-lt"/>
              </a:rPr>
              <a:t>LORD’S </a:t>
            </a:r>
            <a:r>
              <a:rPr lang="en-US" sz="7200" dirty="0">
                <a:solidFill>
                  <a:schemeClr val="tx1">
                    <a:lumMod val="65000"/>
                    <a:lumOff val="35000"/>
                  </a:schemeClr>
                </a:solidFill>
                <a:latin typeface="+mn-lt"/>
              </a:rPr>
              <a:t>SUPPER</a:t>
            </a:r>
          </a:p>
        </p:txBody>
      </p:sp>
      <p:sp>
        <p:nvSpPr>
          <p:cNvPr id="3" name="Content Placeholder 2">
            <a:extLst>
              <a:ext uri="{FF2B5EF4-FFF2-40B4-BE49-F238E27FC236}">
                <a16:creationId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0" indent="0">
              <a:buNone/>
            </a:pPr>
            <a:r>
              <a:rPr lang="en-US" sz="2400" b="1" baseline="30000" dirty="0"/>
              <a:t>27 </a:t>
            </a:r>
            <a:r>
              <a:rPr lang="en-US" sz="2400" dirty="0"/>
              <a:t>Whoever, therefore, eats the bread or drinks the cup of the Lord in an unworthy manner will be guilty concerning the body and blood of the Lord. </a:t>
            </a:r>
            <a:r>
              <a:rPr lang="en-US" sz="2400" b="1" baseline="30000" dirty="0"/>
              <a:t>28 </a:t>
            </a:r>
            <a:r>
              <a:rPr lang="en-US" sz="2400" dirty="0"/>
              <a:t>Let a person examine himself, then, and so eat of the bread and drink of the cup. </a:t>
            </a:r>
            <a:r>
              <a:rPr lang="en-US" sz="2400" b="1" baseline="30000" dirty="0"/>
              <a:t>29 </a:t>
            </a:r>
            <a:r>
              <a:rPr lang="en-US" sz="2400" dirty="0"/>
              <a:t>For anyone who eats and drinks without discerning the body eats and drinks judgment on himself. </a:t>
            </a:r>
            <a:r>
              <a:rPr lang="en-US" sz="2400" b="1" baseline="30000" dirty="0"/>
              <a:t>30 </a:t>
            </a:r>
            <a:r>
              <a:rPr lang="en-US" sz="2400" dirty="0"/>
              <a:t>That is why many of you are weak and ill, and some have died. </a:t>
            </a:r>
            <a:r>
              <a:rPr lang="en-US" sz="2400" b="1" baseline="30000" dirty="0"/>
              <a:t>31 </a:t>
            </a:r>
            <a:r>
              <a:rPr lang="en-US" sz="2400" dirty="0"/>
              <a:t>But if we judged ourselves truly, we would not be judged. </a:t>
            </a:r>
            <a:r>
              <a:rPr lang="en-US" sz="2400" b="1" baseline="30000" dirty="0"/>
              <a:t>32 </a:t>
            </a:r>
            <a:r>
              <a:rPr lang="en-US" sz="2400" dirty="0"/>
              <a:t>But when we are judged by the Lord, we are disciplined so that we may not be condemned along with the world. </a:t>
            </a:r>
          </a:p>
          <a:p>
            <a:pPr marL="0" indent="0" algn="r">
              <a:buNone/>
            </a:pPr>
            <a:r>
              <a:rPr lang="en-US" sz="2400" b="1" dirty="0"/>
              <a:t>1 Corinthians 11:27-32</a:t>
            </a:r>
          </a:p>
          <a:p>
            <a:pPr marL="0" indent="0">
              <a:buNone/>
            </a:pPr>
            <a:endParaRPr lang="en-US" dirty="0"/>
          </a:p>
        </p:txBody>
      </p:sp>
    </p:spTree>
    <p:extLst>
      <p:ext uri="{BB962C8B-B14F-4D97-AF65-F5344CB8AC3E}">
        <p14:creationId xmlns:p14="http://schemas.microsoft.com/office/powerpoint/2010/main" val="3672866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7200" dirty="0">
                <a:solidFill>
                  <a:srgbClr val="B38939"/>
                </a:solidFill>
                <a:latin typeface="+mn-lt"/>
              </a:rPr>
              <a:t>LORD’S </a:t>
            </a:r>
            <a:r>
              <a:rPr lang="en-US" sz="7200" dirty="0">
                <a:solidFill>
                  <a:schemeClr val="tx1">
                    <a:lumMod val="65000"/>
                    <a:lumOff val="35000"/>
                  </a:schemeClr>
                </a:solidFill>
                <a:latin typeface="+mn-lt"/>
              </a:rPr>
              <a:t>SUPPER</a:t>
            </a:r>
          </a:p>
        </p:txBody>
      </p:sp>
      <p:sp>
        <p:nvSpPr>
          <p:cNvPr id="3" name="Content Placeholder 2">
            <a:extLst>
              <a:ext uri="{FF2B5EF4-FFF2-40B4-BE49-F238E27FC236}">
                <a16:creationId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0" indent="0">
              <a:buNone/>
            </a:pPr>
            <a:r>
              <a:rPr lang="en-US" sz="2400" b="1" baseline="30000" dirty="0"/>
              <a:t>33 </a:t>
            </a:r>
            <a:r>
              <a:rPr lang="en-US" sz="2400" dirty="0"/>
              <a:t>So then, my brothers and sisters, when you come together to eat, wait for one another— </a:t>
            </a:r>
            <a:r>
              <a:rPr lang="en-US" sz="2400" b="1" baseline="30000" dirty="0"/>
              <a:t>34 </a:t>
            </a:r>
            <a:r>
              <a:rPr lang="en-US" sz="2400" dirty="0"/>
              <a:t>if anyone is hungry, let him eat at home—so that when you come together it will not be for judgment. About the other things I will give directions when I come.</a:t>
            </a:r>
          </a:p>
          <a:p>
            <a:pPr marL="0" indent="0" algn="r">
              <a:buNone/>
            </a:pPr>
            <a:r>
              <a:rPr lang="en-US" sz="2400" dirty="0"/>
              <a:t> </a:t>
            </a:r>
            <a:r>
              <a:rPr lang="en-US" sz="2400" b="1" dirty="0"/>
              <a:t>1 Corinthians 11:33-34</a:t>
            </a:r>
          </a:p>
          <a:p>
            <a:pPr marL="0" indent="0">
              <a:buNone/>
            </a:pPr>
            <a:endParaRPr lang="en-US" dirty="0"/>
          </a:p>
        </p:txBody>
      </p:sp>
    </p:spTree>
    <p:extLst>
      <p:ext uri="{BB962C8B-B14F-4D97-AF65-F5344CB8AC3E}">
        <p14:creationId xmlns:p14="http://schemas.microsoft.com/office/powerpoint/2010/main" val="681901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
        <p:nvSpPr>
          <p:cNvPr id="4" name="Title 1">
            <a:extLst>
              <a:ext uri="{FF2B5EF4-FFF2-40B4-BE49-F238E27FC236}">
                <a16:creationId xmlns:a16="http://schemas.microsoft.com/office/drawing/2014/main" id="{196B1C66-F8AD-4694-AA27-C0E8AB13AEF6}"/>
              </a:ext>
            </a:extLst>
          </p:cNvPr>
          <p:cNvSpPr>
            <a:spLocks noGrp="1"/>
          </p:cNvSpPr>
          <p:nvPr>
            <p:ph type="title"/>
          </p:nvPr>
        </p:nvSpPr>
        <p:spPr>
          <a:xfrm>
            <a:off x="422735" y="1865357"/>
            <a:ext cx="8649049" cy="1052613"/>
          </a:xfrm>
        </p:spPr>
        <p:txBody>
          <a:bodyPr>
            <a:noAutofit/>
          </a:bodyPr>
          <a:lstStyle/>
          <a:p>
            <a:r>
              <a:rPr lang="en-US" sz="10000" dirty="0">
                <a:solidFill>
                  <a:srgbClr val="B38939"/>
                </a:solidFill>
                <a:latin typeface="+mn-lt"/>
              </a:rPr>
              <a:t>LORD’S</a:t>
            </a:r>
            <a:r>
              <a:rPr lang="en-US" sz="9600" dirty="0">
                <a:solidFill>
                  <a:srgbClr val="B38939"/>
                </a:solidFill>
                <a:latin typeface="+mn-lt"/>
              </a:rPr>
              <a:t> </a:t>
            </a:r>
            <a:endParaRPr lang="en-US" sz="9600" dirty="0">
              <a:solidFill>
                <a:schemeClr val="tx1">
                  <a:lumMod val="65000"/>
                  <a:lumOff val="35000"/>
                </a:schemeClr>
              </a:solidFill>
              <a:latin typeface="+mn-lt"/>
            </a:endParaRPr>
          </a:p>
        </p:txBody>
      </p:sp>
      <p:sp>
        <p:nvSpPr>
          <p:cNvPr id="2" name="TextBox 1"/>
          <p:cNvSpPr txBox="1"/>
          <p:nvPr/>
        </p:nvSpPr>
        <p:spPr>
          <a:xfrm>
            <a:off x="830580" y="2316480"/>
            <a:ext cx="4427220" cy="1200329"/>
          </a:xfrm>
          <a:prstGeom prst="rect">
            <a:avLst/>
          </a:prstGeom>
          <a:noFill/>
        </p:spPr>
        <p:txBody>
          <a:bodyPr wrap="square" rtlCol="0">
            <a:spAutoFit/>
          </a:bodyPr>
          <a:lstStyle/>
          <a:p>
            <a:r>
              <a:rPr lang="en-US" sz="7200" spc="1500" dirty="0">
                <a:solidFill>
                  <a:prstClr val="black">
                    <a:lumMod val="65000"/>
                    <a:lumOff val="35000"/>
                  </a:prstClr>
                </a:solidFill>
              </a:rPr>
              <a:t>supper</a:t>
            </a:r>
            <a:endParaRPr lang="en-US" sz="7200" spc="1500" dirty="0">
              <a:solidFill>
                <a:prstClr val="black"/>
              </a:solidFill>
            </a:endParaRPr>
          </a:p>
        </p:txBody>
      </p:sp>
    </p:spTree>
    <p:extLst>
      <p:ext uri="{BB962C8B-B14F-4D97-AF65-F5344CB8AC3E}">
        <p14:creationId xmlns:p14="http://schemas.microsoft.com/office/powerpoint/2010/main" val="1895833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7200" dirty="0">
                <a:solidFill>
                  <a:srgbClr val="B38939"/>
                </a:solidFill>
                <a:latin typeface="+mn-lt"/>
              </a:rPr>
              <a:t>LORD’S </a:t>
            </a:r>
            <a:r>
              <a:rPr lang="en-US" sz="7200" dirty="0">
                <a:solidFill>
                  <a:schemeClr val="tx1">
                    <a:lumMod val="65000"/>
                    <a:lumOff val="35000"/>
                  </a:schemeClr>
                </a:solidFill>
                <a:latin typeface="+mn-lt"/>
              </a:rPr>
              <a:t>SUPPER</a:t>
            </a:r>
          </a:p>
        </p:txBody>
      </p:sp>
      <p:sp>
        <p:nvSpPr>
          <p:cNvPr id="3" name="Content Placeholder 2">
            <a:extLst>
              <a:ext uri="{FF2B5EF4-FFF2-40B4-BE49-F238E27FC236}">
                <a16:creationId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0" indent="0">
              <a:buNone/>
            </a:pPr>
            <a:r>
              <a:rPr lang="en-US" sz="2400" b="1" baseline="30000" dirty="0"/>
              <a:t>17 </a:t>
            </a:r>
            <a:r>
              <a:rPr lang="en-US" sz="2400" dirty="0"/>
              <a:t>But in the following instructions I do not commend you, because when you come together it is not for the better but for the worse. </a:t>
            </a:r>
            <a:r>
              <a:rPr lang="en-US" sz="2400" b="1" baseline="30000" dirty="0"/>
              <a:t>18 </a:t>
            </a:r>
            <a:r>
              <a:rPr lang="en-US" sz="2400" dirty="0"/>
              <a:t>For, in the first place, when you come together as a church, I hear that there are divisions among you. And I believe it in part, </a:t>
            </a:r>
            <a:r>
              <a:rPr lang="en-US" sz="2400" b="1" baseline="30000" dirty="0"/>
              <a:t>19 </a:t>
            </a:r>
            <a:r>
              <a:rPr lang="en-US" sz="2400" dirty="0"/>
              <a:t>for there must be factions among you in order that those who are genuine among you may be recognized. </a:t>
            </a:r>
            <a:r>
              <a:rPr lang="en-US" sz="2400" b="1" baseline="30000" dirty="0"/>
              <a:t>20 </a:t>
            </a:r>
            <a:r>
              <a:rPr lang="en-US" sz="2400" dirty="0"/>
              <a:t>When you come together, it is not the Lord's supper that you eat. </a:t>
            </a:r>
            <a:r>
              <a:rPr lang="en-US" sz="2400" b="1" baseline="30000" dirty="0"/>
              <a:t>21 </a:t>
            </a:r>
            <a:r>
              <a:rPr lang="en-US" sz="2400" dirty="0"/>
              <a:t>For in eating, each one goes ahead with his own meal. One goes hungry, another gets drunk. </a:t>
            </a:r>
            <a:r>
              <a:rPr lang="en-US" sz="2400" b="1" baseline="30000" dirty="0"/>
              <a:t>22 </a:t>
            </a:r>
            <a:r>
              <a:rPr lang="en-US" sz="2400" dirty="0"/>
              <a:t>What! Do you not have houses to eat and drink in? Or do you despise the church of God and humiliate those who have nothing? What shall I say to you? Shall I commend you in this? No, I will not.</a:t>
            </a:r>
          </a:p>
          <a:p>
            <a:pPr marL="0" indent="0" algn="r">
              <a:buNone/>
            </a:pPr>
            <a:r>
              <a:rPr lang="en-US" sz="2400" b="1" dirty="0"/>
              <a:t>1 Corinthians 11:17-22</a:t>
            </a:r>
          </a:p>
          <a:p>
            <a:pPr marL="0" indent="0">
              <a:buNone/>
            </a:pPr>
            <a:endParaRPr lang="en-US" dirty="0"/>
          </a:p>
        </p:txBody>
      </p:sp>
    </p:spTree>
    <p:extLst>
      <p:ext uri="{BB962C8B-B14F-4D97-AF65-F5344CB8AC3E}">
        <p14:creationId xmlns:p14="http://schemas.microsoft.com/office/powerpoint/2010/main" val="3025293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7200" dirty="0">
                <a:solidFill>
                  <a:srgbClr val="B38939"/>
                </a:solidFill>
                <a:latin typeface="+mn-lt"/>
              </a:rPr>
              <a:t>CLIQUISH</a:t>
            </a:r>
            <a:r>
              <a:rPr lang="en-US" sz="7200" dirty="0">
                <a:solidFill>
                  <a:schemeClr val="tx1">
                    <a:lumMod val="65000"/>
                    <a:lumOff val="35000"/>
                  </a:schemeClr>
                </a:solidFill>
                <a:latin typeface="+mn-lt"/>
              </a:rPr>
              <a:t>NESS</a:t>
            </a:r>
          </a:p>
        </p:txBody>
      </p:sp>
      <p:sp>
        <p:nvSpPr>
          <p:cNvPr id="3" name="Content Placeholder 2">
            <a:extLst>
              <a:ext uri="{FF2B5EF4-FFF2-40B4-BE49-F238E27FC236}">
                <a16:creationId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0" indent="0">
              <a:buNone/>
            </a:pPr>
            <a:r>
              <a:rPr lang="en-US" sz="2400" b="1" baseline="30000" dirty="0"/>
              <a:t>17 </a:t>
            </a:r>
            <a:r>
              <a:rPr lang="en-US" sz="2400" dirty="0"/>
              <a:t>But in the following instructions I do not commend you, because when you come together it is not for the better but for the worse. </a:t>
            </a:r>
            <a:r>
              <a:rPr lang="en-US" sz="2400" b="1" baseline="30000" dirty="0"/>
              <a:t>18 </a:t>
            </a:r>
            <a:r>
              <a:rPr lang="en-US" sz="2400" dirty="0"/>
              <a:t>For, in the first place, when you come together as a church, I hear that there are divisions among you. And I believe it in part, </a:t>
            </a:r>
            <a:r>
              <a:rPr lang="en-US" sz="2400" b="1" baseline="30000" dirty="0"/>
              <a:t>19 </a:t>
            </a:r>
            <a:r>
              <a:rPr lang="en-US" sz="2400" dirty="0"/>
              <a:t>for there must be factions among you in order that those who are genuine among you may be recognized. </a:t>
            </a:r>
            <a:r>
              <a:rPr lang="en-US" sz="2400" b="1" baseline="30000" dirty="0"/>
              <a:t>20 </a:t>
            </a:r>
            <a:r>
              <a:rPr lang="en-US" sz="2400" dirty="0"/>
              <a:t>When you come together, it is not the Lord's supper that you eat. </a:t>
            </a:r>
            <a:r>
              <a:rPr lang="en-US" sz="2400" b="1" baseline="30000" dirty="0"/>
              <a:t>21 </a:t>
            </a:r>
            <a:r>
              <a:rPr lang="en-US" sz="2400" dirty="0"/>
              <a:t>For in eating, each one goes ahead with his own meal. One goes hungry, another gets drunk. </a:t>
            </a:r>
            <a:r>
              <a:rPr lang="en-US" sz="2400" b="1" baseline="30000" dirty="0"/>
              <a:t>22 </a:t>
            </a:r>
            <a:r>
              <a:rPr lang="en-US" sz="2400" dirty="0"/>
              <a:t>What! Do you not have houses to eat and drink in? Or do you despise the church of God and humiliate those who have nothing? What shall I say to you? Shall I commend you in this? No, I will not.</a:t>
            </a:r>
          </a:p>
          <a:p>
            <a:pPr marL="0" indent="0" algn="r">
              <a:buNone/>
            </a:pPr>
            <a:r>
              <a:rPr lang="en-US" sz="2400" b="1" dirty="0"/>
              <a:t>1 Corinthians 11:17-22</a:t>
            </a:r>
          </a:p>
          <a:p>
            <a:pPr marL="0" indent="0">
              <a:buNone/>
            </a:pPr>
            <a:endParaRPr lang="en-US" dirty="0"/>
          </a:p>
        </p:txBody>
      </p:sp>
    </p:spTree>
    <p:extLst>
      <p:ext uri="{BB962C8B-B14F-4D97-AF65-F5344CB8AC3E}">
        <p14:creationId xmlns:p14="http://schemas.microsoft.com/office/powerpoint/2010/main" val="3051260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7200" dirty="0">
                <a:solidFill>
                  <a:srgbClr val="B38939"/>
                </a:solidFill>
                <a:latin typeface="+mn-lt"/>
              </a:rPr>
              <a:t>SELF-</a:t>
            </a:r>
            <a:r>
              <a:rPr lang="en-US" sz="7200" dirty="0">
                <a:solidFill>
                  <a:schemeClr val="tx1">
                    <a:lumMod val="65000"/>
                    <a:lumOff val="35000"/>
                  </a:schemeClr>
                </a:solidFill>
                <a:latin typeface="+mn-lt"/>
              </a:rPr>
              <a:t>INDULGENCE</a:t>
            </a:r>
          </a:p>
        </p:txBody>
      </p:sp>
      <p:sp>
        <p:nvSpPr>
          <p:cNvPr id="3" name="Content Placeholder 2">
            <a:extLst>
              <a:ext uri="{FF2B5EF4-FFF2-40B4-BE49-F238E27FC236}">
                <a16:creationId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0" indent="0">
              <a:buNone/>
            </a:pPr>
            <a:r>
              <a:rPr lang="en-US" sz="2400" b="1" baseline="30000" dirty="0"/>
              <a:t>17 </a:t>
            </a:r>
            <a:r>
              <a:rPr lang="en-US" sz="2400" dirty="0"/>
              <a:t>But in the following instructions I do not commend you, because when you come together it is not for the better but for the worse. </a:t>
            </a:r>
            <a:r>
              <a:rPr lang="en-US" sz="2400" b="1" baseline="30000" dirty="0"/>
              <a:t>18 </a:t>
            </a:r>
            <a:r>
              <a:rPr lang="en-US" sz="2400" dirty="0"/>
              <a:t>For, in the first place, when you come together as a church, I hear that there are divisions among you. And I believe it in part, </a:t>
            </a:r>
            <a:r>
              <a:rPr lang="en-US" sz="2400" b="1" baseline="30000" dirty="0"/>
              <a:t>19 </a:t>
            </a:r>
            <a:r>
              <a:rPr lang="en-US" sz="2400" dirty="0"/>
              <a:t>for there must be factions among you in order that those who are genuine among you may be recognized. </a:t>
            </a:r>
            <a:r>
              <a:rPr lang="en-US" sz="2400" b="1" baseline="30000" dirty="0"/>
              <a:t>20 </a:t>
            </a:r>
            <a:r>
              <a:rPr lang="en-US" sz="2400" dirty="0"/>
              <a:t>When you come together, it is not the Lord's supper that you eat. </a:t>
            </a:r>
            <a:r>
              <a:rPr lang="en-US" sz="2400" b="1" baseline="30000" dirty="0"/>
              <a:t>21 </a:t>
            </a:r>
            <a:r>
              <a:rPr lang="en-US" sz="2400" dirty="0"/>
              <a:t>For in eating, each one goes ahead with his own meal. One goes hungry, another gets drunk. </a:t>
            </a:r>
            <a:r>
              <a:rPr lang="en-US" sz="2400" b="1" baseline="30000" dirty="0"/>
              <a:t>22 </a:t>
            </a:r>
            <a:r>
              <a:rPr lang="en-US" sz="2400" dirty="0"/>
              <a:t>What! Do you not have houses to eat and drink in? Or do you despise the church of God and humiliate those who have nothing? What shall I say to you? Shall I commend you in this? No, I will not.</a:t>
            </a:r>
          </a:p>
          <a:p>
            <a:pPr marL="0" indent="0" algn="r">
              <a:buNone/>
            </a:pPr>
            <a:r>
              <a:rPr lang="en-US" sz="2400" b="1" dirty="0"/>
              <a:t>1 Corinthians 11:17-22</a:t>
            </a:r>
          </a:p>
          <a:p>
            <a:pPr marL="0" indent="0">
              <a:buNone/>
            </a:pPr>
            <a:endParaRPr lang="en-US" dirty="0"/>
          </a:p>
        </p:txBody>
      </p:sp>
    </p:spTree>
    <p:extLst>
      <p:ext uri="{BB962C8B-B14F-4D97-AF65-F5344CB8AC3E}">
        <p14:creationId xmlns:p14="http://schemas.microsoft.com/office/powerpoint/2010/main" val="869181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7200" dirty="0">
                <a:solidFill>
                  <a:srgbClr val="B38939"/>
                </a:solidFill>
                <a:latin typeface="+mn-lt"/>
              </a:rPr>
              <a:t>LORD’S </a:t>
            </a:r>
            <a:r>
              <a:rPr lang="en-US" sz="7200" dirty="0">
                <a:solidFill>
                  <a:schemeClr val="tx1">
                    <a:lumMod val="65000"/>
                    <a:lumOff val="35000"/>
                  </a:schemeClr>
                </a:solidFill>
                <a:latin typeface="+mn-lt"/>
              </a:rPr>
              <a:t>SUPPER</a:t>
            </a:r>
          </a:p>
        </p:txBody>
      </p:sp>
      <p:sp>
        <p:nvSpPr>
          <p:cNvPr id="3" name="Content Placeholder 2">
            <a:extLst>
              <a:ext uri="{FF2B5EF4-FFF2-40B4-BE49-F238E27FC236}">
                <a16:creationId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0" indent="0">
              <a:buNone/>
            </a:pPr>
            <a:r>
              <a:rPr lang="en-US" sz="2400" b="1" baseline="30000" dirty="0"/>
              <a:t>23 </a:t>
            </a:r>
            <a:r>
              <a:rPr lang="en-US" sz="2400" dirty="0"/>
              <a:t>For I received from the Lord what I also delivered to you, that the Lord Jesus on the night when he was betrayed took bread, </a:t>
            </a:r>
            <a:r>
              <a:rPr lang="en-US" sz="2400" b="1" baseline="30000" dirty="0"/>
              <a:t>24 </a:t>
            </a:r>
            <a:r>
              <a:rPr lang="en-US" sz="2400" dirty="0"/>
              <a:t>and when he had given thanks, he broke it, and said, “This is my body, which is for you. Do this in remembrance of me.” </a:t>
            </a:r>
            <a:r>
              <a:rPr lang="en-US" sz="2400" b="1" baseline="30000" dirty="0"/>
              <a:t>25 </a:t>
            </a:r>
            <a:r>
              <a:rPr lang="en-US" sz="2400" dirty="0"/>
              <a:t>In the same way also he took the cup, after supper, saying, “This cup is the new covenant in my blood. Do this, as often as you drink it, in remembrance of me.” </a:t>
            </a:r>
            <a:r>
              <a:rPr lang="en-US" sz="2400" b="1" baseline="30000" dirty="0"/>
              <a:t>26 </a:t>
            </a:r>
            <a:r>
              <a:rPr lang="en-US" sz="2400" dirty="0"/>
              <a:t>For as often as you eat this bread and drink the cup, you proclaim the Lord's death until he comes. </a:t>
            </a:r>
          </a:p>
          <a:p>
            <a:pPr marL="0" indent="0" algn="r">
              <a:buNone/>
            </a:pPr>
            <a:r>
              <a:rPr lang="en-US" sz="2400" b="1" dirty="0"/>
              <a:t>1 Corinthians 11:23-26</a:t>
            </a:r>
          </a:p>
          <a:p>
            <a:pPr marL="0" indent="0">
              <a:buNone/>
            </a:pPr>
            <a:endParaRPr lang="en-US" dirty="0"/>
          </a:p>
        </p:txBody>
      </p:sp>
    </p:spTree>
    <p:extLst>
      <p:ext uri="{BB962C8B-B14F-4D97-AF65-F5344CB8AC3E}">
        <p14:creationId xmlns:p14="http://schemas.microsoft.com/office/powerpoint/2010/main" val="2600749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54" y="0"/>
            <a:ext cx="9148194" cy="6858000"/>
          </a:xfrm>
        </p:spPr>
      </p:pic>
      <p:sp>
        <p:nvSpPr>
          <p:cNvPr id="9" name="Rectangle 8">
            <a:extLst>
              <a:ext uri="{FF2B5EF4-FFF2-40B4-BE49-F238E27FC236}">
                <a16:creationId xmlns:a16="http://schemas.microsoft.com/office/drawing/2014/main" id="{BB830F0F-2960-4790-8D0B-7FD5E988AAEB}"/>
              </a:ext>
            </a:extLst>
          </p:cNvPr>
          <p:cNvSpPr/>
          <p:nvPr/>
        </p:nvSpPr>
        <p:spPr>
          <a:xfrm>
            <a:off x="291657" y="233102"/>
            <a:ext cx="8525772" cy="574097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4DE55A62-3387-4789-977F-D3F83AFDE8D9}"/>
              </a:ext>
            </a:extLst>
          </p:cNvPr>
          <p:cNvSpPr/>
          <p:nvPr/>
        </p:nvSpPr>
        <p:spPr>
          <a:xfrm>
            <a:off x="4639112" y="6283354"/>
            <a:ext cx="4392914" cy="486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a16="http://schemas.microsoft.com/office/drawing/2014/main" id="{865601DF-C148-4BAF-A174-7092B1E4613C}"/>
              </a:ext>
            </a:extLst>
          </p:cNvPr>
          <p:cNvSpPr txBox="1"/>
          <p:nvPr/>
        </p:nvSpPr>
        <p:spPr>
          <a:xfrm>
            <a:off x="4735585" y="6331189"/>
            <a:ext cx="5104281" cy="369332"/>
          </a:xfrm>
          <a:prstGeom prst="rect">
            <a:avLst/>
          </a:prstGeom>
          <a:noFill/>
        </p:spPr>
        <p:txBody>
          <a:bodyPr wrap="square" rtlCol="0">
            <a:spAutoFit/>
          </a:bodyPr>
          <a:lstStyle/>
          <a:p>
            <a:r>
              <a:rPr lang="en-US" b="1" dirty="0" err="1">
                <a:solidFill>
                  <a:prstClr val="black"/>
                </a:solidFill>
              </a:rPr>
              <a:t>tallgrass.church</a:t>
            </a:r>
            <a:r>
              <a:rPr lang="en-US" b="1" dirty="0">
                <a:solidFill>
                  <a:prstClr val="black"/>
                </a:solidFill>
              </a:rPr>
              <a:t>    |    </a:t>
            </a:r>
            <a:r>
              <a:rPr lang="en-US" b="1" dirty="0" err="1">
                <a:solidFill>
                  <a:prstClr val="black"/>
                </a:solidFill>
              </a:rPr>
              <a:t>info@tallgrass.church</a:t>
            </a:r>
            <a:endParaRPr lang="en-US" b="1" dirty="0">
              <a:solidFill>
                <a:prstClr val="black"/>
              </a:solidFill>
            </a:endParaRPr>
          </a:p>
        </p:txBody>
      </p:sp>
      <p:sp>
        <p:nvSpPr>
          <p:cNvPr id="12" name="TextBox 11">
            <a:extLst>
              <a:ext uri="{FF2B5EF4-FFF2-40B4-BE49-F238E27FC236}">
                <a16:creationId xmlns:a16="http://schemas.microsoft.com/office/drawing/2014/main" id="{D0A1456A-4BE3-4230-9671-A531E5C4FEFF}"/>
              </a:ext>
            </a:extLst>
          </p:cNvPr>
          <p:cNvSpPr txBox="1"/>
          <p:nvPr/>
        </p:nvSpPr>
        <p:spPr>
          <a:xfrm>
            <a:off x="291657" y="5259791"/>
            <a:ext cx="8525772" cy="707886"/>
          </a:xfrm>
          <a:prstGeom prst="rect">
            <a:avLst/>
          </a:prstGeom>
          <a:solidFill>
            <a:schemeClr val="accent6">
              <a:lumMod val="50000"/>
            </a:schemeClr>
          </a:solidFill>
        </p:spPr>
        <p:txBody>
          <a:bodyPr wrap="square" rtlCol="0">
            <a:spAutoFit/>
          </a:bodyPr>
          <a:lstStyle/>
          <a:p>
            <a:pPr algn="ctr"/>
            <a:r>
              <a:rPr lang="en-US" sz="4000" dirty="0">
                <a:solidFill>
                  <a:prstClr val="white"/>
                </a:solidFill>
              </a:rPr>
              <a:t>Birth thru 6</a:t>
            </a:r>
            <a:r>
              <a:rPr lang="en-US" sz="4000" baseline="30000" dirty="0">
                <a:solidFill>
                  <a:prstClr val="white"/>
                </a:solidFill>
              </a:rPr>
              <a:t>th</a:t>
            </a:r>
            <a:r>
              <a:rPr lang="en-US" sz="4000" dirty="0">
                <a:solidFill>
                  <a:prstClr val="white"/>
                </a:solidFill>
              </a:rPr>
              <a:t> grade</a:t>
            </a:r>
            <a:endParaRPr lang="en-US" sz="3200" dirty="0">
              <a:solidFill>
                <a:prstClr val="white"/>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397" t="27110" r="8182" b="8096"/>
          <a:stretch/>
        </p:blipFill>
        <p:spPr>
          <a:xfrm>
            <a:off x="291656" y="233102"/>
            <a:ext cx="8525773" cy="5026690"/>
          </a:xfrm>
          <a:prstGeom prst="rect">
            <a:avLst/>
          </a:prstGeom>
        </p:spPr>
      </p:pic>
    </p:spTree>
    <p:extLst>
      <p:ext uri="{BB962C8B-B14F-4D97-AF65-F5344CB8AC3E}">
        <p14:creationId xmlns:p14="http://schemas.microsoft.com/office/powerpoint/2010/main" val="3528548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7200" dirty="0">
                <a:solidFill>
                  <a:srgbClr val="B38939"/>
                </a:solidFill>
                <a:latin typeface="+mn-lt"/>
              </a:rPr>
              <a:t>LORD’S </a:t>
            </a:r>
            <a:r>
              <a:rPr lang="en-US" sz="7200" dirty="0">
                <a:solidFill>
                  <a:schemeClr val="tx1">
                    <a:lumMod val="65000"/>
                    <a:lumOff val="35000"/>
                  </a:schemeClr>
                </a:solidFill>
                <a:latin typeface="+mn-lt"/>
              </a:rPr>
              <a:t>SUPPER</a:t>
            </a:r>
          </a:p>
        </p:txBody>
      </p:sp>
      <p:sp>
        <p:nvSpPr>
          <p:cNvPr id="3" name="Content Placeholder 2">
            <a:extLst>
              <a:ext uri="{FF2B5EF4-FFF2-40B4-BE49-F238E27FC236}">
                <a16:creationId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0" indent="0">
              <a:buNone/>
            </a:pPr>
            <a:r>
              <a:rPr lang="en-US" sz="2400" b="1" baseline="30000" dirty="0"/>
              <a:t>23 </a:t>
            </a:r>
            <a:r>
              <a:rPr lang="en-US" sz="2400" dirty="0"/>
              <a:t>For I received from the Lord what I also delivered to you, that the Lord Jesus on the night when he was betrayed took bread, </a:t>
            </a:r>
            <a:r>
              <a:rPr lang="en-US" sz="2400" b="1" baseline="30000" dirty="0"/>
              <a:t>24 </a:t>
            </a:r>
            <a:r>
              <a:rPr lang="en-US" sz="2400" dirty="0"/>
              <a:t>and when he had given thanks, he broke it, and said, “This is my body, which is for you. Do this in remembrance of me.” </a:t>
            </a:r>
            <a:r>
              <a:rPr lang="en-US" sz="2400" b="1" baseline="30000" dirty="0"/>
              <a:t>25 </a:t>
            </a:r>
            <a:r>
              <a:rPr lang="en-US" sz="2400" dirty="0"/>
              <a:t>In the same way also he took the cup, after supper, saying, “This cup is the new covenant in my blood. Do this, as often as you drink it, in remembrance of me.” </a:t>
            </a:r>
            <a:r>
              <a:rPr lang="en-US" sz="2400" b="1" baseline="30000" dirty="0"/>
              <a:t>26 </a:t>
            </a:r>
            <a:r>
              <a:rPr lang="en-US" sz="2400" dirty="0"/>
              <a:t>For as often as you eat this bread and drink the cup, you proclaim the Lord's death until he comes. </a:t>
            </a:r>
          </a:p>
          <a:p>
            <a:pPr marL="0" indent="0" algn="r">
              <a:buNone/>
            </a:pPr>
            <a:r>
              <a:rPr lang="en-US" sz="2400" b="1" dirty="0"/>
              <a:t>1 Corinthians 11:23-26</a:t>
            </a:r>
          </a:p>
          <a:p>
            <a:pPr marL="0" indent="0">
              <a:buNone/>
            </a:pPr>
            <a:endParaRPr lang="en-US" dirty="0"/>
          </a:p>
        </p:txBody>
      </p:sp>
      <p:sp>
        <p:nvSpPr>
          <p:cNvPr id="5" name="Rectangle: Rounded Corners 1">
            <a:extLst>
              <a:ext uri="{FF2B5EF4-FFF2-40B4-BE49-F238E27FC236}">
                <a16:creationId xmlns:a16="http://schemas.microsoft.com/office/drawing/2014/main" id="{98842C4D-2E26-4FCC-B939-67DFB16EC001}"/>
              </a:ext>
            </a:extLst>
          </p:cNvPr>
          <p:cNvSpPr/>
          <p:nvPr/>
        </p:nvSpPr>
        <p:spPr>
          <a:xfrm>
            <a:off x="1240318" y="4592845"/>
            <a:ext cx="6746699" cy="1874432"/>
          </a:xfrm>
          <a:prstGeom prst="roundRect">
            <a:avLst/>
          </a:prstGeom>
          <a:solidFill>
            <a:srgbClr val="2C4E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2200" dirty="0"/>
          </a:p>
        </p:txBody>
      </p:sp>
      <p:sp>
        <p:nvSpPr>
          <p:cNvPr id="6" name="Rectangle 5">
            <a:extLst>
              <a:ext uri="{FF2B5EF4-FFF2-40B4-BE49-F238E27FC236}">
                <a16:creationId xmlns:a16="http://schemas.microsoft.com/office/drawing/2014/main" id="{A9699731-3447-421C-BDF7-150FBF144A37}"/>
              </a:ext>
            </a:extLst>
          </p:cNvPr>
          <p:cNvSpPr/>
          <p:nvPr/>
        </p:nvSpPr>
        <p:spPr>
          <a:xfrm>
            <a:off x="1328468" y="4765119"/>
            <a:ext cx="6573405" cy="2092881"/>
          </a:xfrm>
          <a:prstGeom prst="rect">
            <a:avLst/>
          </a:prstGeom>
        </p:spPr>
        <p:txBody>
          <a:bodyPr wrap="square">
            <a:spAutoFit/>
          </a:bodyPr>
          <a:lstStyle/>
          <a:p>
            <a:pPr algn="ctr"/>
            <a:r>
              <a:rPr lang="en-US" sz="9600" dirty="0">
                <a:solidFill>
                  <a:schemeClr val="bg1"/>
                </a:solidFill>
              </a:rPr>
              <a:t>GOSPEL</a:t>
            </a:r>
            <a:br>
              <a:rPr lang="en-US" sz="2200" dirty="0">
                <a:solidFill>
                  <a:schemeClr val="bg1"/>
                </a:solidFill>
              </a:rPr>
            </a:br>
            <a:br>
              <a:rPr lang="en-US" sz="1600" dirty="0">
                <a:solidFill>
                  <a:schemeClr val="bg1"/>
                </a:solidFill>
              </a:rPr>
            </a:br>
            <a:endParaRPr lang="en-US" i="1" dirty="0">
              <a:solidFill>
                <a:schemeClr val="bg1"/>
              </a:solidFill>
            </a:endParaRPr>
          </a:p>
        </p:txBody>
      </p:sp>
    </p:spTree>
    <p:extLst>
      <p:ext uri="{BB962C8B-B14F-4D97-AF65-F5344CB8AC3E}">
        <p14:creationId xmlns:p14="http://schemas.microsoft.com/office/powerpoint/2010/main" val="2206712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7200" dirty="0">
                <a:solidFill>
                  <a:srgbClr val="B38939"/>
                </a:solidFill>
                <a:latin typeface="+mn-lt"/>
              </a:rPr>
              <a:t>NEW </a:t>
            </a:r>
            <a:r>
              <a:rPr lang="en-US" sz="7200" dirty="0">
                <a:solidFill>
                  <a:schemeClr val="tx1">
                    <a:lumMod val="65000"/>
                    <a:lumOff val="35000"/>
                  </a:schemeClr>
                </a:solidFill>
                <a:latin typeface="+mn-lt"/>
              </a:rPr>
              <a:t>COVENANT</a:t>
            </a:r>
          </a:p>
        </p:txBody>
      </p:sp>
      <p:sp>
        <p:nvSpPr>
          <p:cNvPr id="3" name="Content Placeholder 2">
            <a:extLst>
              <a:ext uri="{FF2B5EF4-FFF2-40B4-BE49-F238E27FC236}">
                <a16:creationId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0" indent="0">
              <a:buNone/>
            </a:pPr>
            <a:r>
              <a:rPr lang="en-US" sz="2400" dirty="0"/>
              <a:t>(Hebrew author quoting Jeremiah 31:31-34)</a:t>
            </a:r>
          </a:p>
          <a:p>
            <a:pPr marL="0" indent="0">
              <a:buNone/>
            </a:pPr>
            <a:r>
              <a:rPr lang="en-US" sz="2400" b="1" baseline="30000" dirty="0"/>
              <a:t>10 </a:t>
            </a:r>
            <a:r>
              <a:rPr lang="en-US" sz="2400" dirty="0"/>
              <a:t>“For this is the covenant that I will make with the house of Israel after those days, declares the Lord: I will put my laws into their minds, and write them on their hearts, and I will be their God, and they shall be my people. </a:t>
            </a:r>
            <a:r>
              <a:rPr lang="en-US" sz="2400" b="1" baseline="30000" dirty="0"/>
              <a:t>11 </a:t>
            </a:r>
            <a:r>
              <a:rPr lang="en-US" sz="2400" dirty="0"/>
              <a:t>And they shall not teach, each one his neighbor and each one his brother, saying, ‘Know the Lord,’ for they shall all know me, from the least of them to the greatest. </a:t>
            </a:r>
            <a:r>
              <a:rPr lang="en-US" sz="2400" b="1" baseline="30000" dirty="0"/>
              <a:t>12</a:t>
            </a:r>
            <a:r>
              <a:rPr lang="en-US" sz="2400" baseline="30000" dirty="0"/>
              <a:t> </a:t>
            </a:r>
            <a:r>
              <a:rPr lang="en-US" sz="2400" dirty="0"/>
              <a:t>For I will be merciful toward their iniquities, and I will remember their sins no more.” </a:t>
            </a:r>
          </a:p>
          <a:p>
            <a:pPr marL="0" indent="0">
              <a:buNone/>
            </a:pPr>
            <a:r>
              <a:rPr lang="en-US" sz="2400" b="1" baseline="30000" dirty="0"/>
              <a:t>13</a:t>
            </a:r>
            <a:r>
              <a:rPr lang="en-US" sz="2400" dirty="0"/>
              <a:t> In speaking of a new covenant, he makes the first one obsolete. And what is becoming obsolete and growing old is ready to vanish away.</a:t>
            </a:r>
            <a:r>
              <a:rPr lang="en-US" sz="2400" b="1" dirty="0"/>
              <a:t> </a:t>
            </a:r>
          </a:p>
          <a:p>
            <a:pPr marL="0" indent="0" algn="r">
              <a:buNone/>
            </a:pPr>
            <a:r>
              <a:rPr lang="en-US" sz="2400" b="1" dirty="0"/>
              <a:t>Hebrews 8:10-13</a:t>
            </a:r>
          </a:p>
          <a:p>
            <a:pPr marL="0" indent="0">
              <a:buNone/>
            </a:pPr>
            <a:endParaRPr lang="en-US" dirty="0"/>
          </a:p>
        </p:txBody>
      </p:sp>
    </p:spTree>
    <p:extLst>
      <p:ext uri="{BB962C8B-B14F-4D97-AF65-F5344CB8AC3E}">
        <p14:creationId xmlns:p14="http://schemas.microsoft.com/office/powerpoint/2010/main" val="1963110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7200" dirty="0">
                <a:solidFill>
                  <a:srgbClr val="B38939"/>
                </a:solidFill>
                <a:latin typeface="+mn-lt"/>
              </a:rPr>
              <a:t>LORD’S </a:t>
            </a:r>
            <a:r>
              <a:rPr lang="en-US" sz="7200" dirty="0">
                <a:solidFill>
                  <a:schemeClr val="tx1">
                    <a:lumMod val="65000"/>
                    <a:lumOff val="35000"/>
                  </a:schemeClr>
                </a:solidFill>
                <a:latin typeface="+mn-lt"/>
              </a:rPr>
              <a:t>SUPPER</a:t>
            </a:r>
          </a:p>
        </p:txBody>
      </p:sp>
      <p:sp>
        <p:nvSpPr>
          <p:cNvPr id="3" name="Content Placeholder 2">
            <a:extLst>
              <a:ext uri="{FF2B5EF4-FFF2-40B4-BE49-F238E27FC236}">
                <a16:creationId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0" indent="0">
              <a:buNone/>
            </a:pPr>
            <a:r>
              <a:rPr lang="en-US" sz="2400" b="1" baseline="30000" dirty="0"/>
              <a:t>27 </a:t>
            </a:r>
            <a:r>
              <a:rPr lang="en-US" sz="2400" dirty="0"/>
              <a:t>Whoever, therefore, eats the bread or drinks the cup of the Lord in an unworthy manner will be guilty concerning the body and blood of the Lord. </a:t>
            </a:r>
            <a:r>
              <a:rPr lang="en-US" sz="2400" b="1" baseline="30000" dirty="0"/>
              <a:t>28 </a:t>
            </a:r>
            <a:r>
              <a:rPr lang="en-US" sz="2400" dirty="0"/>
              <a:t>Let a person examine himself, then, and so eat of the bread and drink of the cup. </a:t>
            </a:r>
            <a:r>
              <a:rPr lang="en-US" sz="2400" b="1" baseline="30000" dirty="0"/>
              <a:t>29 </a:t>
            </a:r>
            <a:r>
              <a:rPr lang="en-US" sz="2400" dirty="0"/>
              <a:t>For anyone who eats and drinks without discerning the body eats and drinks judgment on himself. </a:t>
            </a:r>
            <a:r>
              <a:rPr lang="en-US" sz="2400" b="1" baseline="30000" dirty="0"/>
              <a:t>30 </a:t>
            </a:r>
            <a:r>
              <a:rPr lang="en-US" sz="2400" dirty="0"/>
              <a:t>That is why many of you are weak and ill, and some have died. </a:t>
            </a:r>
            <a:r>
              <a:rPr lang="en-US" sz="2400" b="1" baseline="30000" dirty="0"/>
              <a:t>31 </a:t>
            </a:r>
            <a:r>
              <a:rPr lang="en-US" sz="2400" dirty="0"/>
              <a:t>But if we judged ourselves truly, we would not be judged. </a:t>
            </a:r>
            <a:r>
              <a:rPr lang="en-US" sz="2400" b="1" baseline="30000" dirty="0"/>
              <a:t>32 </a:t>
            </a:r>
            <a:r>
              <a:rPr lang="en-US" sz="2400" dirty="0"/>
              <a:t>But when we are judged by the Lord, we are disciplined so that we may not be condemned along with the world. </a:t>
            </a:r>
          </a:p>
          <a:p>
            <a:pPr marL="0" indent="0" algn="r">
              <a:buNone/>
            </a:pPr>
            <a:r>
              <a:rPr lang="en-US" sz="2400" b="1" dirty="0"/>
              <a:t>1 Corinthians 11:27-32</a:t>
            </a:r>
          </a:p>
          <a:p>
            <a:pPr marL="0" indent="0">
              <a:buNone/>
            </a:pPr>
            <a:endParaRPr lang="en-US" dirty="0"/>
          </a:p>
        </p:txBody>
      </p:sp>
    </p:spTree>
    <p:extLst>
      <p:ext uri="{BB962C8B-B14F-4D97-AF65-F5344CB8AC3E}">
        <p14:creationId xmlns:p14="http://schemas.microsoft.com/office/powerpoint/2010/main" val="2151912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7200" dirty="0">
                <a:solidFill>
                  <a:srgbClr val="B38939"/>
                </a:solidFill>
                <a:latin typeface="+mn-lt"/>
              </a:rPr>
              <a:t>LORD’S </a:t>
            </a:r>
            <a:r>
              <a:rPr lang="en-US" sz="7200" dirty="0">
                <a:solidFill>
                  <a:schemeClr val="tx1">
                    <a:lumMod val="65000"/>
                    <a:lumOff val="35000"/>
                  </a:schemeClr>
                </a:solidFill>
                <a:latin typeface="+mn-lt"/>
              </a:rPr>
              <a:t>SUPPER</a:t>
            </a:r>
          </a:p>
        </p:txBody>
      </p:sp>
      <p:sp>
        <p:nvSpPr>
          <p:cNvPr id="3" name="Content Placeholder 2">
            <a:extLst>
              <a:ext uri="{FF2B5EF4-FFF2-40B4-BE49-F238E27FC236}">
                <a16:creationId xmlns:a16="http://schemas.microsoft.com/office/drawing/2014/main" id="{9154F31C-5305-4E96-BF02-FC6CBDC0F3DD}"/>
              </a:ext>
            </a:extLst>
          </p:cNvPr>
          <p:cNvSpPr>
            <a:spLocks noGrp="1"/>
          </p:cNvSpPr>
          <p:nvPr>
            <p:ph idx="1"/>
          </p:nvPr>
        </p:nvSpPr>
        <p:spPr>
          <a:xfrm>
            <a:off x="251669" y="1172562"/>
            <a:ext cx="5143291" cy="5967378"/>
          </a:xfrm>
        </p:spPr>
        <p:txBody>
          <a:bodyPr>
            <a:normAutofit/>
          </a:bodyPr>
          <a:lstStyle/>
          <a:p>
            <a:pPr marL="0" indent="0">
              <a:buNone/>
            </a:pPr>
            <a:r>
              <a:rPr lang="en-US" sz="2400" dirty="0"/>
              <a:t>“It (the Lord’s Supper)  is not merely a social occasion to pass the time with select friends. There is no audience watching a performance. Leaders and led are all participants. They have come together as the body of Christ to remember the saving events that created them as a body and to proclaim that salvation to the world.” </a:t>
            </a:r>
          </a:p>
          <a:p>
            <a:pPr marL="0" indent="0">
              <a:buNone/>
            </a:pPr>
            <a:endParaRPr lang="en-US" sz="2600" dirty="0"/>
          </a:p>
          <a:p>
            <a:pPr marL="0" indent="0">
              <a:buNone/>
            </a:pPr>
            <a:endParaRPr lang="en-US" sz="2600" dirty="0"/>
          </a:p>
          <a:p>
            <a:pPr marL="0" indent="0">
              <a:buNone/>
            </a:pPr>
            <a:endParaRPr lang="en-US" sz="1100" dirty="0"/>
          </a:p>
          <a:p>
            <a:pPr marL="0" indent="0">
              <a:buNone/>
            </a:pPr>
            <a:endParaRPr lang="en-US" sz="2400" dirty="0"/>
          </a:p>
          <a:p>
            <a:pPr marL="0" indent="0" algn="r">
              <a:buNone/>
            </a:pPr>
            <a:r>
              <a:rPr lang="en-US" sz="2200" dirty="0"/>
              <a:t>– Kenneth Bailey, </a:t>
            </a:r>
            <a:r>
              <a:rPr lang="en-US" sz="2200" i="1" dirty="0"/>
              <a:t>Paul Through Mediterranean Eyes, </a:t>
            </a:r>
            <a:r>
              <a:rPr lang="en-US" sz="2200" dirty="0"/>
              <a:t>p. 324</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864" y="1577341"/>
            <a:ext cx="3323106" cy="4979670"/>
          </a:xfrm>
          <a:prstGeom prst="rect">
            <a:avLst/>
          </a:prstGeom>
        </p:spPr>
      </p:pic>
    </p:spTree>
    <p:extLst>
      <p:ext uri="{BB962C8B-B14F-4D97-AF65-F5344CB8AC3E}">
        <p14:creationId xmlns:p14="http://schemas.microsoft.com/office/powerpoint/2010/main" val="3791397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7200" dirty="0">
                <a:solidFill>
                  <a:srgbClr val="B38939"/>
                </a:solidFill>
                <a:latin typeface="+mn-lt"/>
              </a:rPr>
              <a:t>LORD’S </a:t>
            </a:r>
            <a:r>
              <a:rPr lang="en-US" sz="7200" dirty="0">
                <a:solidFill>
                  <a:schemeClr val="tx1">
                    <a:lumMod val="65000"/>
                    <a:lumOff val="35000"/>
                  </a:schemeClr>
                </a:solidFill>
                <a:latin typeface="+mn-lt"/>
              </a:rPr>
              <a:t>SUPPER</a:t>
            </a:r>
          </a:p>
        </p:txBody>
      </p:sp>
      <p:sp>
        <p:nvSpPr>
          <p:cNvPr id="3" name="Content Placeholder 2">
            <a:extLst>
              <a:ext uri="{FF2B5EF4-FFF2-40B4-BE49-F238E27FC236}">
                <a16:creationId xmlns:a16="http://schemas.microsoft.com/office/drawing/2014/main" id="{9154F31C-5305-4E96-BF02-FC6CBDC0F3DD}"/>
              </a:ext>
            </a:extLst>
          </p:cNvPr>
          <p:cNvSpPr>
            <a:spLocks noGrp="1"/>
          </p:cNvSpPr>
          <p:nvPr>
            <p:ph idx="1"/>
          </p:nvPr>
        </p:nvSpPr>
        <p:spPr>
          <a:xfrm>
            <a:off x="251669" y="1172562"/>
            <a:ext cx="5143291" cy="5685441"/>
          </a:xfrm>
        </p:spPr>
        <p:txBody>
          <a:bodyPr>
            <a:normAutofit/>
          </a:bodyPr>
          <a:lstStyle/>
          <a:p>
            <a:pPr marL="0" indent="0">
              <a:buNone/>
            </a:pPr>
            <a:r>
              <a:rPr lang="en-US" sz="2400" dirty="0"/>
              <a:t>“In the light of the broken nature of the fellowship that Paul is addressing, ‘examine yourself’ is related to ‘discerning the body.’ This surely means: ‘Remember that you enter into this gathering as a part of the body of Christ that has come together for healing, restoration, proclamation and empowerment.’” </a:t>
            </a:r>
          </a:p>
          <a:p>
            <a:pPr marL="0" indent="0">
              <a:buNone/>
            </a:pPr>
            <a:endParaRPr lang="en-US" sz="2600" dirty="0"/>
          </a:p>
          <a:p>
            <a:pPr marL="0" indent="0">
              <a:buNone/>
            </a:pPr>
            <a:endParaRPr lang="en-US" sz="2600" dirty="0"/>
          </a:p>
          <a:p>
            <a:pPr marL="0" indent="0" algn="r">
              <a:buNone/>
            </a:pPr>
            <a:r>
              <a:rPr lang="en-US" sz="2200" dirty="0"/>
              <a:t>– Kenneth Bailey, </a:t>
            </a:r>
            <a:r>
              <a:rPr lang="en-US" sz="2200" i="1" dirty="0"/>
              <a:t>Paul Through Mediterranean Eyes, </a:t>
            </a:r>
            <a:r>
              <a:rPr lang="en-US" sz="2200" dirty="0"/>
              <a:t>p. 324</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864" y="1577341"/>
            <a:ext cx="3323106" cy="4979670"/>
          </a:xfrm>
          <a:prstGeom prst="rect">
            <a:avLst/>
          </a:prstGeom>
        </p:spPr>
      </p:pic>
    </p:spTree>
    <p:extLst>
      <p:ext uri="{BB962C8B-B14F-4D97-AF65-F5344CB8AC3E}">
        <p14:creationId xmlns:p14="http://schemas.microsoft.com/office/powerpoint/2010/main" val="1933444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7200" dirty="0">
                <a:solidFill>
                  <a:srgbClr val="B38939"/>
                </a:solidFill>
                <a:latin typeface="+mn-lt"/>
              </a:rPr>
              <a:t>LORD’S </a:t>
            </a:r>
            <a:r>
              <a:rPr lang="en-US" sz="7200" dirty="0">
                <a:solidFill>
                  <a:schemeClr val="tx1">
                    <a:lumMod val="65000"/>
                    <a:lumOff val="35000"/>
                  </a:schemeClr>
                </a:solidFill>
                <a:latin typeface="+mn-lt"/>
              </a:rPr>
              <a:t>SUPPER</a:t>
            </a:r>
          </a:p>
        </p:txBody>
      </p:sp>
      <p:sp>
        <p:nvSpPr>
          <p:cNvPr id="3" name="Content Placeholder 2">
            <a:extLst>
              <a:ext uri="{FF2B5EF4-FFF2-40B4-BE49-F238E27FC236}">
                <a16:creationId xmlns:a16="http://schemas.microsoft.com/office/drawing/2014/main" id="{9154F31C-5305-4E96-BF02-FC6CBDC0F3DD}"/>
              </a:ext>
            </a:extLst>
          </p:cNvPr>
          <p:cNvSpPr>
            <a:spLocks noGrp="1"/>
          </p:cNvSpPr>
          <p:nvPr>
            <p:ph idx="1"/>
          </p:nvPr>
        </p:nvSpPr>
        <p:spPr>
          <a:xfrm>
            <a:off x="251669" y="1172562"/>
            <a:ext cx="5143291" cy="5685441"/>
          </a:xfrm>
        </p:spPr>
        <p:txBody>
          <a:bodyPr>
            <a:normAutofit/>
          </a:bodyPr>
          <a:lstStyle/>
          <a:p>
            <a:pPr marL="0" indent="0">
              <a:buNone/>
            </a:pPr>
            <a:r>
              <a:rPr lang="en-US" sz="2400" dirty="0"/>
              <a:t>“Each worshiper is intimately connected with the other worshipers, and the struggles, joys, fears and failures of all are known and shared. All come as sinners in need of grace, and in that shared awareness there is openness to receive needed healing. The only believer who is unworthy to receive the Holy Communion is the person who thinks that he/she is worthy to receive it.” </a:t>
            </a:r>
            <a:endParaRPr lang="en-US" sz="2600" dirty="0"/>
          </a:p>
          <a:p>
            <a:pPr marL="0" indent="0">
              <a:buNone/>
            </a:pPr>
            <a:endParaRPr lang="en-US" sz="2600" dirty="0"/>
          </a:p>
          <a:p>
            <a:pPr marL="0" indent="0">
              <a:buNone/>
            </a:pPr>
            <a:endParaRPr lang="en-US" sz="2600" dirty="0"/>
          </a:p>
          <a:p>
            <a:pPr marL="0" indent="0" algn="r">
              <a:buNone/>
            </a:pPr>
            <a:r>
              <a:rPr lang="en-US" sz="2200" dirty="0"/>
              <a:t>– Kenneth Bailey, </a:t>
            </a:r>
            <a:r>
              <a:rPr lang="en-US" sz="2200" i="1" dirty="0"/>
              <a:t>Paul Through Mediterranean Eyes, </a:t>
            </a:r>
            <a:r>
              <a:rPr lang="en-US" sz="2200" dirty="0"/>
              <a:t>p. 324</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864" y="1577341"/>
            <a:ext cx="3323106" cy="4979670"/>
          </a:xfrm>
          <a:prstGeom prst="rect">
            <a:avLst/>
          </a:prstGeom>
        </p:spPr>
      </p:pic>
    </p:spTree>
    <p:extLst>
      <p:ext uri="{BB962C8B-B14F-4D97-AF65-F5344CB8AC3E}">
        <p14:creationId xmlns:p14="http://schemas.microsoft.com/office/powerpoint/2010/main" val="3626622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7200" dirty="0">
                <a:solidFill>
                  <a:srgbClr val="B38939"/>
                </a:solidFill>
                <a:latin typeface="+mn-lt"/>
              </a:rPr>
              <a:t>LORD’S </a:t>
            </a:r>
            <a:r>
              <a:rPr lang="en-US" sz="7200" dirty="0">
                <a:solidFill>
                  <a:schemeClr val="tx1">
                    <a:lumMod val="65000"/>
                    <a:lumOff val="35000"/>
                  </a:schemeClr>
                </a:solidFill>
                <a:latin typeface="+mn-lt"/>
              </a:rPr>
              <a:t>SUPPER</a:t>
            </a:r>
          </a:p>
        </p:txBody>
      </p:sp>
      <p:sp>
        <p:nvSpPr>
          <p:cNvPr id="3" name="Content Placeholder 2">
            <a:extLst>
              <a:ext uri="{FF2B5EF4-FFF2-40B4-BE49-F238E27FC236}">
                <a16:creationId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0" indent="0">
              <a:buNone/>
            </a:pPr>
            <a:r>
              <a:rPr lang="en-US" sz="2400" b="1" baseline="30000" dirty="0"/>
              <a:t>27 </a:t>
            </a:r>
            <a:r>
              <a:rPr lang="en-US" sz="2400" dirty="0"/>
              <a:t>Whoever, therefore, eats the bread or drinks the cup of the Lord in an unworthy manner will be guilty concerning the body and blood of the Lord. </a:t>
            </a:r>
            <a:r>
              <a:rPr lang="en-US" sz="2400" b="1" baseline="30000" dirty="0"/>
              <a:t>28 </a:t>
            </a:r>
            <a:r>
              <a:rPr lang="en-US" sz="2400" dirty="0"/>
              <a:t>Let a person examine himself, then, and so eat of the bread and drink of the cup. </a:t>
            </a:r>
            <a:r>
              <a:rPr lang="en-US" sz="2400" b="1" baseline="30000" dirty="0"/>
              <a:t>29 </a:t>
            </a:r>
            <a:r>
              <a:rPr lang="en-US" sz="2400" dirty="0"/>
              <a:t>For anyone who eats and drinks without discerning the body eats and drinks judgment on himself. </a:t>
            </a:r>
            <a:r>
              <a:rPr lang="en-US" sz="2400" b="1" baseline="30000" dirty="0"/>
              <a:t>30 </a:t>
            </a:r>
            <a:r>
              <a:rPr lang="en-US" sz="2400" dirty="0"/>
              <a:t>That is why many of you are weak and ill, and some have died. </a:t>
            </a:r>
            <a:r>
              <a:rPr lang="en-US" sz="2400" b="1" baseline="30000" dirty="0"/>
              <a:t>31 </a:t>
            </a:r>
            <a:r>
              <a:rPr lang="en-US" sz="2400" dirty="0"/>
              <a:t>But if we judged ourselves truly, we would not be judged. </a:t>
            </a:r>
            <a:r>
              <a:rPr lang="en-US" sz="2400" b="1" baseline="30000" dirty="0"/>
              <a:t>32 </a:t>
            </a:r>
            <a:r>
              <a:rPr lang="en-US" sz="2400" dirty="0"/>
              <a:t>But when we are judged by the Lord, we are disciplined so that we may not be condemned along with the world. </a:t>
            </a:r>
          </a:p>
          <a:p>
            <a:pPr marL="0" indent="0" algn="r">
              <a:buNone/>
            </a:pPr>
            <a:r>
              <a:rPr lang="en-US" sz="2400" b="1" dirty="0"/>
              <a:t>1 Corinthians 11:27-32</a:t>
            </a:r>
          </a:p>
          <a:p>
            <a:pPr marL="0" indent="0">
              <a:buNone/>
            </a:pPr>
            <a:endParaRPr lang="en-US" dirty="0"/>
          </a:p>
        </p:txBody>
      </p:sp>
    </p:spTree>
    <p:extLst>
      <p:ext uri="{BB962C8B-B14F-4D97-AF65-F5344CB8AC3E}">
        <p14:creationId xmlns:p14="http://schemas.microsoft.com/office/powerpoint/2010/main" val="3640167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7200" dirty="0">
                <a:solidFill>
                  <a:srgbClr val="B38939"/>
                </a:solidFill>
                <a:latin typeface="+mn-lt"/>
              </a:rPr>
              <a:t>LORD’S </a:t>
            </a:r>
            <a:r>
              <a:rPr lang="en-US" sz="7200" dirty="0">
                <a:solidFill>
                  <a:schemeClr val="tx1">
                    <a:lumMod val="65000"/>
                    <a:lumOff val="35000"/>
                  </a:schemeClr>
                </a:solidFill>
                <a:latin typeface="+mn-lt"/>
              </a:rPr>
              <a:t>SUPPER</a:t>
            </a:r>
          </a:p>
        </p:txBody>
      </p:sp>
      <p:sp>
        <p:nvSpPr>
          <p:cNvPr id="3" name="Content Placeholder 2">
            <a:extLst>
              <a:ext uri="{FF2B5EF4-FFF2-40B4-BE49-F238E27FC236}">
                <a16:creationId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0" indent="0">
              <a:buNone/>
            </a:pPr>
            <a:r>
              <a:rPr lang="en-US" sz="2400" b="1" baseline="30000" dirty="0"/>
              <a:t>33 </a:t>
            </a:r>
            <a:r>
              <a:rPr lang="en-US" sz="2400" dirty="0"/>
              <a:t>So then, my brothers and sisters, when you come together to eat, wait for one another— </a:t>
            </a:r>
            <a:r>
              <a:rPr lang="en-US" sz="2400" b="1" baseline="30000" dirty="0"/>
              <a:t>34 </a:t>
            </a:r>
            <a:r>
              <a:rPr lang="en-US" sz="2400" dirty="0"/>
              <a:t>if anyone is hungry, let him eat at home—so that when you come together it will not be for judgment. About the other things I will give directions when I come.</a:t>
            </a:r>
          </a:p>
          <a:p>
            <a:pPr marL="0" indent="0" algn="r">
              <a:buNone/>
            </a:pPr>
            <a:r>
              <a:rPr lang="en-US" sz="2400" dirty="0"/>
              <a:t> </a:t>
            </a:r>
            <a:r>
              <a:rPr lang="en-US" sz="2400" b="1" dirty="0"/>
              <a:t>1 Corinthians 11:33-34</a:t>
            </a:r>
          </a:p>
          <a:p>
            <a:pPr marL="0" indent="0">
              <a:buNone/>
            </a:pPr>
            <a:endParaRPr lang="en-US" dirty="0"/>
          </a:p>
        </p:txBody>
      </p:sp>
    </p:spTree>
    <p:extLst>
      <p:ext uri="{BB962C8B-B14F-4D97-AF65-F5344CB8AC3E}">
        <p14:creationId xmlns:p14="http://schemas.microsoft.com/office/powerpoint/2010/main" val="2507637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7200" dirty="0">
                <a:solidFill>
                  <a:srgbClr val="B38939"/>
                </a:solidFill>
                <a:latin typeface="+mn-lt"/>
              </a:rPr>
              <a:t>LORD’S </a:t>
            </a:r>
            <a:r>
              <a:rPr lang="en-US" sz="7200" dirty="0">
                <a:solidFill>
                  <a:schemeClr val="tx1">
                    <a:lumMod val="65000"/>
                    <a:lumOff val="35000"/>
                  </a:schemeClr>
                </a:solidFill>
                <a:latin typeface="+mn-lt"/>
              </a:rPr>
              <a:t>SUPPER</a:t>
            </a:r>
          </a:p>
        </p:txBody>
      </p:sp>
      <p:sp>
        <p:nvSpPr>
          <p:cNvPr id="3" name="Content Placeholder 2">
            <a:extLst>
              <a:ext uri="{FF2B5EF4-FFF2-40B4-BE49-F238E27FC236}">
                <a16:creationId xmlns:a16="http://schemas.microsoft.com/office/drawing/2014/main" id="{9154F31C-5305-4E96-BF02-FC6CBDC0F3DD}"/>
              </a:ext>
            </a:extLst>
          </p:cNvPr>
          <p:cNvSpPr>
            <a:spLocks noGrp="1"/>
          </p:cNvSpPr>
          <p:nvPr>
            <p:ph idx="1"/>
          </p:nvPr>
        </p:nvSpPr>
        <p:spPr>
          <a:xfrm>
            <a:off x="251669" y="1172562"/>
            <a:ext cx="8649049" cy="5685441"/>
          </a:xfrm>
        </p:spPr>
        <p:txBody>
          <a:bodyPr>
            <a:normAutofit/>
          </a:bodyPr>
          <a:lstStyle/>
          <a:p>
            <a:pPr marL="0" indent="0">
              <a:buNone/>
            </a:pPr>
            <a:r>
              <a:rPr lang="en-US" sz="2400" b="1" baseline="30000" dirty="0"/>
              <a:t>33 </a:t>
            </a:r>
            <a:r>
              <a:rPr lang="en-US" sz="2400" dirty="0"/>
              <a:t>So then, my brothers and sisters, when you come together to eat, wait for one another— </a:t>
            </a:r>
            <a:r>
              <a:rPr lang="en-US" sz="2400" b="1" baseline="30000" dirty="0"/>
              <a:t>34 </a:t>
            </a:r>
            <a:r>
              <a:rPr lang="en-US" sz="2400" dirty="0"/>
              <a:t>if anyone is hungry, let him eat at home—so that when you come together it will not be for judgment. About the other things I will give directions when I come.</a:t>
            </a:r>
          </a:p>
          <a:p>
            <a:pPr marL="0" indent="0" algn="r">
              <a:buNone/>
            </a:pPr>
            <a:r>
              <a:rPr lang="en-US" sz="2400" dirty="0"/>
              <a:t> </a:t>
            </a:r>
            <a:r>
              <a:rPr lang="en-US" sz="2400" b="1" dirty="0"/>
              <a:t>1 Corinthians 11:33-34</a:t>
            </a:r>
          </a:p>
          <a:p>
            <a:pPr marL="0" indent="0">
              <a:buNone/>
            </a:pPr>
            <a:endParaRPr lang="en-US" dirty="0"/>
          </a:p>
        </p:txBody>
      </p:sp>
      <p:sp>
        <p:nvSpPr>
          <p:cNvPr id="4" name="Rectangle: Rounded Corners 1">
            <a:extLst>
              <a:ext uri="{FF2B5EF4-FFF2-40B4-BE49-F238E27FC236}">
                <a16:creationId xmlns:a16="http://schemas.microsoft.com/office/drawing/2014/main" id="{98842C4D-2E26-4FCC-B939-67DFB16EC001}"/>
              </a:ext>
            </a:extLst>
          </p:cNvPr>
          <p:cNvSpPr/>
          <p:nvPr/>
        </p:nvSpPr>
        <p:spPr>
          <a:xfrm>
            <a:off x="301925" y="4592845"/>
            <a:ext cx="8488391" cy="1874432"/>
          </a:xfrm>
          <a:prstGeom prst="roundRect">
            <a:avLst/>
          </a:prstGeom>
          <a:solidFill>
            <a:srgbClr val="2C4E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2200" dirty="0"/>
          </a:p>
        </p:txBody>
      </p:sp>
      <p:sp>
        <p:nvSpPr>
          <p:cNvPr id="5" name="Rectangle 4">
            <a:extLst>
              <a:ext uri="{FF2B5EF4-FFF2-40B4-BE49-F238E27FC236}">
                <a16:creationId xmlns:a16="http://schemas.microsoft.com/office/drawing/2014/main" id="{A9699731-3447-421C-BDF7-150FBF144A37}"/>
              </a:ext>
            </a:extLst>
          </p:cNvPr>
          <p:cNvSpPr/>
          <p:nvPr/>
        </p:nvSpPr>
        <p:spPr>
          <a:xfrm>
            <a:off x="370936" y="4765119"/>
            <a:ext cx="8350370" cy="1908215"/>
          </a:xfrm>
          <a:prstGeom prst="rect">
            <a:avLst/>
          </a:prstGeom>
        </p:spPr>
        <p:txBody>
          <a:bodyPr wrap="square">
            <a:spAutoFit/>
          </a:bodyPr>
          <a:lstStyle/>
          <a:p>
            <a:pPr algn="ctr"/>
            <a:r>
              <a:rPr lang="en-US" sz="8400" dirty="0">
                <a:solidFill>
                  <a:schemeClr val="bg1"/>
                </a:solidFill>
              </a:rPr>
              <a:t>GOSPEL BEHAVIOR</a:t>
            </a:r>
            <a:br>
              <a:rPr lang="en-US" sz="2200" dirty="0">
                <a:solidFill>
                  <a:schemeClr val="bg1"/>
                </a:solidFill>
              </a:rPr>
            </a:br>
            <a:br>
              <a:rPr lang="en-US" sz="1600" dirty="0">
                <a:solidFill>
                  <a:schemeClr val="bg1"/>
                </a:solidFill>
              </a:rPr>
            </a:br>
            <a:endParaRPr lang="en-US" i="1" dirty="0">
              <a:solidFill>
                <a:schemeClr val="bg1"/>
              </a:solidFill>
            </a:endParaRPr>
          </a:p>
        </p:txBody>
      </p:sp>
    </p:spTree>
    <p:extLst>
      <p:ext uri="{BB962C8B-B14F-4D97-AF65-F5344CB8AC3E}">
        <p14:creationId xmlns:p14="http://schemas.microsoft.com/office/powerpoint/2010/main" val="3464595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1C66-F8AD-4694-AA27-C0E8AB13AEF6}"/>
              </a:ext>
            </a:extLst>
          </p:cNvPr>
          <p:cNvSpPr>
            <a:spLocks noGrp="1"/>
          </p:cNvSpPr>
          <p:nvPr>
            <p:ph type="title"/>
          </p:nvPr>
        </p:nvSpPr>
        <p:spPr>
          <a:xfrm>
            <a:off x="251669" y="188957"/>
            <a:ext cx="8649049" cy="1052613"/>
          </a:xfrm>
        </p:spPr>
        <p:txBody>
          <a:bodyPr>
            <a:noAutofit/>
          </a:bodyPr>
          <a:lstStyle/>
          <a:p>
            <a:r>
              <a:rPr lang="en-US" sz="4600" dirty="0">
                <a:solidFill>
                  <a:srgbClr val="B38939"/>
                </a:solidFill>
                <a:latin typeface="+mn-lt"/>
              </a:rPr>
              <a:t>In light of </a:t>
            </a:r>
            <a:r>
              <a:rPr lang="en-US" sz="5600" dirty="0">
                <a:solidFill>
                  <a:schemeClr val="tx1">
                    <a:lumMod val="65000"/>
                    <a:lumOff val="35000"/>
                  </a:schemeClr>
                </a:solidFill>
                <a:latin typeface="+mn-lt"/>
              </a:rPr>
              <a:t>Jesus’ broken body…</a:t>
            </a:r>
          </a:p>
        </p:txBody>
      </p:sp>
      <p:sp>
        <p:nvSpPr>
          <p:cNvPr id="3" name="Content Placeholder 2">
            <a:extLst>
              <a:ext uri="{FF2B5EF4-FFF2-40B4-BE49-F238E27FC236}">
                <a16:creationId xmlns:a16="http://schemas.microsoft.com/office/drawing/2014/main" id="{9154F31C-5305-4E96-BF02-FC6CBDC0F3DD}"/>
              </a:ext>
            </a:extLst>
          </p:cNvPr>
          <p:cNvSpPr>
            <a:spLocks noGrp="1"/>
          </p:cNvSpPr>
          <p:nvPr>
            <p:ph idx="1"/>
          </p:nvPr>
        </p:nvSpPr>
        <p:spPr>
          <a:xfrm>
            <a:off x="251671" y="1172562"/>
            <a:ext cx="4061538" cy="5685441"/>
          </a:xfrm>
        </p:spPr>
        <p:txBody>
          <a:bodyPr>
            <a:normAutofit/>
          </a:bodyPr>
          <a:lstStyle/>
          <a:p>
            <a:pPr marL="457200" lvl="0" indent="-457200">
              <a:buFont typeface="+mj-lt"/>
              <a:buAutoNum type="arabicPeriod"/>
            </a:pPr>
            <a:r>
              <a:rPr lang="en-US" sz="2600" dirty="0"/>
              <a:t>What is Jesus trying to say to you this evening?</a:t>
            </a:r>
          </a:p>
          <a:p>
            <a:pPr marL="457200" indent="-457200">
              <a:buFont typeface="+mj-lt"/>
              <a:buAutoNum type="arabicPeriod"/>
            </a:pPr>
            <a:r>
              <a:rPr lang="en-US" sz="2600" dirty="0"/>
              <a:t>How is your loving Father disciplining you? How will you respond? </a:t>
            </a:r>
          </a:p>
          <a:p>
            <a:pPr marL="457200" lvl="0" indent="-457200">
              <a:buFont typeface="+mj-lt"/>
              <a:buAutoNum type="arabicPeriod"/>
            </a:pPr>
            <a:r>
              <a:rPr lang="en-US" sz="2600" dirty="0"/>
              <a:t>How can you build the body by showing up to serve? At a Central Gathering? At a LIFE Group gathering? At a one-on-one meeting? Within your family?</a:t>
            </a:r>
          </a:p>
          <a:p>
            <a:pPr marL="0" indent="0">
              <a:buNone/>
            </a:pPr>
            <a:endParaRPr lang="en-US" dirty="0"/>
          </a:p>
        </p:txBody>
      </p:sp>
      <p:sp>
        <p:nvSpPr>
          <p:cNvPr id="4" name="Rectangle: Rounded Corners 1">
            <a:extLst>
              <a:ext uri="{FF2B5EF4-FFF2-40B4-BE49-F238E27FC236}">
                <a16:creationId xmlns:a16="http://schemas.microsoft.com/office/drawing/2014/main" id="{98842C4D-2E26-4FCC-B939-67DFB16EC001}"/>
              </a:ext>
            </a:extLst>
          </p:cNvPr>
          <p:cNvSpPr/>
          <p:nvPr/>
        </p:nvSpPr>
        <p:spPr>
          <a:xfrm>
            <a:off x="4451231" y="1276710"/>
            <a:ext cx="4339086" cy="5382882"/>
          </a:xfrm>
          <a:prstGeom prst="roundRect">
            <a:avLst/>
          </a:prstGeom>
          <a:solidFill>
            <a:srgbClr val="2C4E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2200" dirty="0"/>
          </a:p>
        </p:txBody>
      </p:sp>
      <p:sp>
        <p:nvSpPr>
          <p:cNvPr id="5" name="Rectangle 4">
            <a:extLst>
              <a:ext uri="{FF2B5EF4-FFF2-40B4-BE49-F238E27FC236}">
                <a16:creationId xmlns:a16="http://schemas.microsoft.com/office/drawing/2014/main" id="{A9699731-3447-421C-BDF7-150FBF144A37}"/>
              </a:ext>
            </a:extLst>
          </p:cNvPr>
          <p:cNvSpPr/>
          <p:nvPr/>
        </p:nvSpPr>
        <p:spPr>
          <a:xfrm>
            <a:off x="4606505" y="1478476"/>
            <a:ext cx="4088921" cy="5293757"/>
          </a:xfrm>
          <a:prstGeom prst="rect">
            <a:avLst/>
          </a:prstGeom>
        </p:spPr>
        <p:txBody>
          <a:bodyPr wrap="square">
            <a:spAutoFit/>
          </a:bodyPr>
          <a:lstStyle/>
          <a:p>
            <a:r>
              <a:rPr lang="en-US" sz="4800" dirty="0">
                <a:solidFill>
                  <a:schemeClr val="bg1"/>
                </a:solidFill>
              </a:rPr>
              <a:t>Look…</a:t>
            </a:r>
            <a:r>
              <a:rPr lang="en-US" sz="2600" dirty="0">
                <a:solidFill>
                  <a:schemeClr val="bg1"/>
                </a:solidFill>
              </a:rPr>
              <a:t> </a:t>
            </a:r>
          </a:p>
          <a:p>
            <a:pPr marL="457200" indent="-457200">
              <a:buFont typeface="Arial" panose="020B0604020202020204" pitchFamily="34" charset="0"/>
              <a:buChar char="•"/>
            </a:pPr>
            <a:r>
              <a:rPr lang="en-US" sz="2600" dirty="0">
                <a:solidFill>
                  <a:schemeClr val="bg1"/>
                </a:solidFill>
              </a:rPr>
              <a:t>back—to Christ’s death</a:t>
            </a:r>
          </a:p>
          <a:p>
            <a:pPr marL="457200" indent="-457200">
              <a:buFont typeface="Arial" panose="020B0604020202020204" pitchFamily="34" charset="0"/>
              <a:buChar char="•"/>
            </a:pPr>
            <a:r>
              <a:rPr lang="en-US" sz="2600" dirty="0">
                <a:solidFill>
                  <a:schemeClr val="bg1"/>
                </a:solidFill>
              </a:rPr>
              <a:t>in—self-examination</a:t>
            </a:r>
          </a:p>
          <a:p>
            <a:pPr marL="457200" indent="-457200">
              <a:buFont typeface="Arial" panose="020B0604020202020204" pitchFamily="34" charset="0"/>
              <a:buChar char="•"/>
            </a:pPr>
            <a:r>
              <a:rPr lang="en-US" sz="2600" dirty="0">
                <a:solidFill>
                  <a:schemeClr val="bg1"/>
                </a:solidFill>
              </a:rPr>
              <a:t>up—fellowship with God</a:t>
            </a:r>
          </a:p>
          <a:p>
            <a:pPr marL="457200" indent="-457200">
              <a:buFont typeface="Arial" panose="020B0604020202020204" pitchFamily="34" charset="0"/>
              <a:buChar char="•"/>
            </a:pPr>
            <a:r>
              <a:rPr lang="en-US" sz="2600" dirty="0">
                <a:solidFill>
                  <a:schemeClr val="bg1"/>
                </a:solidFill>
              </a:rPr>
              <a:t>around—fellowship with one another</a:t>
            </a:r>
          </a:p>
          <a:p>
            <a:pPr marL="457200" indent="-457200">
              <a:buFont typeface="Arial" panose="020B0604020202020204" pitchFamily="34" charset="0"/>
              <a:buChar char="•"/>
            </a:pPr>
            <a:r>
              <a:rPr lang="en-US" sz="2600" dirty="0">
                <a:solidFill>
                  <a:schemeClr val="bg1"/>
                </a:solidFill>
              </a:rPr>
              <a:t>forward—to Christ’s return</a:t>
            </a:r>
          </a:p>
          <a:p>
            <a:pPr marL="457200" indent="-457200">
              <a:buFont typeface="Arial" panose="020B0604020202020204" pitchFamily="34" charset="0"/>
              <a:buChar char="•"/>
            </a:pPr>
            <a:r>
              <a:rPr lang="en-US" sz="2600" dirty="0">
                <a:solidFill>
                  <a:schemeClr val="bg1"/>
                </a:solidFill>
              </a:rPr>
              <a:t>outward—to proclaim God’s word to others</a:t>
            </a:r>
          </a:p>
          <a:p>
            <a:br>
              <a:rPr lang="en-US" sz="2200" dirty="0">
                <a:solidFill>
                  <a:schemeClr val="bg1"/>
                </a:solidFill>
              </a:rPr>
            </a:br>
            <a:br>
              <a:rPr lang="en-US" sz="1600" dirty="0">
                <a:solidFill>
                  <a:schemeClr val="bg1"/>
                </a:solidFill>
              </a:rPr>
            </a:br>
            <a:endParaRPr lang="en-US" i="1" dirty="0">
              <a:solidFill>
                <a:schemeClr val="bg1"/>
              </a:solidFill>
            </a:endParaRPr>
          </a:p>
        </p:txBody>
      </p:sp>
    </p:spTree>
    <p:extLst>
      <p:ext uri="{BB962C8B-B14F-4D97-AF65-F5344CB8AC3E}">
        <p14:creationId xmlns:p14="http://schemas.microsoft.com/office/powerpoint/2010/main" val="2917250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9" name="Rectangle 8">
            <a:extLst>
              <a:ext uri="{FF2B5EF4-FFF2-40B4-BE49-F238E27FC236}">
                <a16:creationId xmlns:a16="http://schemas.microsoft.com/office/drawing/2014/main" id="{BB830F0F-2960-4790-8D0B-7FD5E988AAEB}"/>
              </a:ext>
            </a:extLst>
          </p:cNvPr>
          <p:cNvSpPr/>
          <p:nvPr/>
        </p:nvSpPr>
        <p:spPr>
          <a:xfrm>
            <a:off x="291657" y="233102"/>
            <a:ext cx="8525772" cy="574097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4DE55A62-3387-4789-977F-D3F83AFDE8D9}"/>
              </a:ext>
            </a:extLst>
          </p:cNvPr>
          <p:cNvSpPr/>
          <p:nvPr/>
        </p:nvSpPr>
        <p:spPr>
          <a:xfrm>
            <a:off x="4639112" y="6283354"/>
            <a:ext cx="4392914" cy="486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a16="http://schemas.microsoft.com/office/drawing/2014/main" id="{865601DF-C148-4BAF-A174-7092B1E4613C}"/>
              </a:ext>
            </a:extLst>
          </p:cNvPr>
          <p:cNvSpPr txBox="1"/>
          <p:nvPr/>
        </p:nvSpPr>
        <p:spPr>
          <a:xfrm>
            <a:off x="4735585" y="6331189"/>
            <a:ext cx="5104281" cy="369332"/>
          </a:xfrm>
          <a:prstGeom prst="rect">
            <a:avLst/>
          </a:prstGeom>
          <a:noFill/>
        </p:spPr>
        <p:txBody>
          <a:bodyPr wrap="square" rtlCol="0">
            <a:spAutoFit/>
          </a:bodyPr>
          <a:lstStyle/>
          <a:p>
            <a:r>
              <a:rPr lang="en-US" b="1" dirty="0" err="1">
                <a:solidFill>
                  <a:prstClr val="black"/>
                </a:solidFill>
              </a:rPr>
              <a:t>tallgrass.church</a:t>
            </a:r>
            <a:r>
              <a:rPr lang="en-US" b="1" dirty="0">
                <a:solidFill>
                  <a:prstClr val="black"/>
                </a:solidFill>
              </a:rPr>
              <a:t>    |    </a:t>
            </a:r>
            <a:r>
              <a:rPr lang="en-US" b="1" dirty="0" err="1">
                <a:solidFill>
                  <a:prstClr val="black"/>
                </a:solidFill>
              </a:rPr>
              <a:t>info@tallgrass.church</a:t>
            </a:r>
            <a:endParaRPr lang="en-US" b="1" dirty="0">
              <a:solidFill>
                <a:prstClr val="black"/>
              </a:solidFill>
            </a:endParaRPr>
          </a:p>
        </p:txBody>
      </p:sp>
      <p:sp>
        <p:nvSpPr>
          <p:cNvPr id="12" name="TextBox 11">
            <a:extLst>
              <a:ext uri="{FF2B5EF4-FFF2-40B4-BE49-F238E27FC236}">
                <a16:creationId xmlns:a16="http://schemas.microsoft.com/office/drawing/2014/main" id="{D0A1456A-4BE3-4230-9671-A531E5C4FEFF}"/>
              </a:ext>
            </a:extLst>
          </p:cNvPr>
          <p:cNvSpPr txBox="1"/>
          <p:nvPr/>
        </p:nvSpPr>
        <p:spPr>
          <a:xfrm>
            <a:off x="291657" y="4746482"/>
            <a:ext cx="8525772" cy="1323439"/>
          </a:xfrm>
          <a:prstGeom prst="rect">
            <a:avLst/>
          </a:prstGeom>
          <a:solidFill>
            <a:srgbClr val="952A1B"/>
          </a:solidFill>
        </p:spPr>
        <p:txBody>
          <a:bodyPr wrap="square" rtlCol="0">
            <a:spAutoFit/>
          </a:bodyPr>
          <a:lstStyle/>
          <a:p>
            <a:pPr algn="ctr"/>
            <a:r>
              <a:rPr lang="en-US" sz="4000" dirty="0">
                <a:solidFill>
                  <a:prstClr val="white"/>
                </a:solidFill>
                <a:effectLst>
                  <a:outerShdw blurRad="38100" dist="38100" dir="2700000" algn="tl">
                    <a:srgbClr val="000000">
                      <a:alpha val="43137"/>
                    </a:srgbClr>
                  </a:outerShdw>
                </a:effectLst>
              </a:rPr>
              <a:t>Tallgrass Potluck: BREAKFAST 4 DINNER</a:t>
            </a:r>
            <a:br>
              <a:rPr lang="en-US" sz="4000" dirty="0">
                <a:solidFill>
                  <a:prstClr val="white"/>
                </a:solidFill>
                <a:effectLst>
                  <a:outerShdw blurRad="38100" dist="38100" dir="2700000" algn="tl">
                    <a:srgbClr val="000000">
                      <a:alpha val="43137"/>
                    </a:srgbClr>
                  </a:outerShdw>
                </a:effectLst>
              </a:rPr>
            </a:br>
            <a:r>
              <a:rPr lang="en-US" sz="4000" dirty="0">
                <a:solidFill>
                  <a:prstClr val="white"/>
                </a:solidFill>
                <a:effectLst>
                  <a:outerShdw blurRad="38100" dist="38100" dir="2700000" algn="tl">
                    <a:srgbClr val="000000">
                      <a:alpha val="43137"/>
                    </a:srgbClr>
                  </a:outerShdw>
                </a:effectLst>
              </a:rPr>
              <a:t>TODAY @ after the CG</a:t>
            </a:r>
            <a:endParaRPr lang="en-US" sz="4000" i="1" dirty="0">
              <a:solidFill>
                <a:prstClr val="white"/>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738EB86B-6360-4289-A3E7-7811E82CAC3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9000"/>
                    </a14:imgEffect>
                    <a14:imgEffect>
                      <a14:saturation sat="108000"/>
                    </a14:imgEffect>
                  </a14:imgLayer>
                </a14:imgProps>
              </a:ext>
              <a:ext uri="{28A0092B-C50C-407E-A947-70E740481C1C}">
                <a14:useLocalDpi xmlns:a14="http://schemas.microsoft.com/office/drawing/2010/main" val="0"/>
              </a:ext>
            </a:extLst>
          </a:blip>
          <a:stretch>
            <a:fillRect/>
          </a:stretch>
        </p:blipFill>
        <p:spPr>
          <a:xfrm>
            <a:off x="1786015" y="486038"/>
            <a:ext cx="5612625" cy="4041090"/>
          </a:xfrm>
          <a:prstGeom prst="rect">
            <a:avLst/>
          </a:prstGeom>
        </p:spPr>
      </p:pic>
    </p:spTree>
    <p:extLst>
      <p:ext uri="{BB962C8B-B14F-4D97-AF65-F5344CB8AC3E}">
        <p14:creationId xmlns:p14="http://schemas.microsoft.com/office/powerpoint/2010/main" val="107836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
        <p:nvSpPr>
          <p:cNvPr id="4" name="Title 1">
            <a:extLst>
              <a:ext uri="{FF2B5EF4-FFF2-40B4-BE49-F238E27FC236}">
                <a16:creationId xmlns:a16="http://schemas.microsoft.com/office/drawing/2014/main" id="{196B1C66-F8AD-4694-AA27-C0E8AB13AEF6}"/>
              </a:ext>
            </a:extLst>
          </p:cNvPr>
          <p:cNvSpPr>
            <a:spLocks noGrp="1"/>
          </p:cNvSpPr>
          <p:nvPr>
            <p:ph type="title"/>
          </p:nvPr>
        </p:nvSpPr>
        <p:spPr>
          <a:xfrm>
            <a:off x="422735" y="1865357"/>
            <a:ext cx="8649049" cy="1052613"/>
          </a:xfrm>
        </p:spPr>
        <p:txBody>
          <a:bodyPr>
            <a:noAutofit/>
          </a:bodyPr>
          <a:lstStyle/>
          <a:p>
            <a:r>
              <a:rPr lang="en-US" sz="10000" dirty="0">
                <a:solidFill>
                  <a:srgbClr val="B38939"/>
                </a:solidFill>
                <a:latin typeface="+mn-lt"/>
              </a:rPr>
              <a:t>LORD’S</a:t>
            </a:r>
            <a:r>
              <a:rPr lang="en-US" sz="9600" dirty="0">
                <a:solidFill>
                  <a:srgbClr val="B38939"/>
                </a:solidFill>
                <a:latin typeface="+mn-lt"/>
              </a:rPr>
              <a:t> </a:t>
            </a:r>
            <a:endParaRPr lang="en-US" sz="9600" dirty="0">
              <a:solidFill>
                <a:schemeClr val="tx1">
                  <a:lumMod val="65000"/>
                  <a:lumOff val="35000"/>
                </a:schemeClr>
              </a:solidFill>
              <a:latin typeface="+mn-lt"/>
            </a:endParaRPr>
          </a:p>
        </p:txBody>
      </p:sp>
      <p:sp>
        <p:nvSpPr>
          <p:cNvPr id="2" name="TextBox 1"/>
          <p:cNvSpPr txBox="1"/>
          <p:nvPr/>
        </p:nvSpPr>
        <p:spPr>
          <a:xfrm>
            <a:off x="830580" y="2316480"/>
            <a:ext cx="4427220" cy="1200329"/>
          </a:xfrm>
          <a:prstGeom prst="rect">
            <a:avLst/>
          </a:prstGeom>
          <a:noFill/>
        </p:spPr>
        <p:txBody>
          <a:bodyPr wrap="square" rtlCol="0">
            <a:spAutoFit/>
          </a:bodyPr>
          <a:lstStyle/>
          <a:p>
            <a:r>
              <a:rPr lang="en-US" sz="7200" spc="1500" dirty="0">
                <a:solidFill>
                  <a:prstClr val="black">
                    <a:lumMod val="65000"/>
                    <a:lumOff val="35000"/>
                  </a:prstClr>
                </a:solidFill>
              </a:rPr>
              <a:t>supper</a:t>
            </a:r>
            <a:endParaRPr lang="en-US" sz="7200" spc="1500" dirty="0">
              <a:solidFill>
                <a:prstClr val="black"/>
              </a:solidFill>
            </a:endParaRPr>
          </a:p>
        </p:txBody>
      </p:sp>
    </p:spTree>
    <p:extLst>
      <p:ext uri="{BB962C8B-B14F-4D97-AF65-F5344CB8AC3E}">
        <p14:creationId xmlns:p14="http://schemas.microsoft.com/office/powerpoint/2010/main" val="3058334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Tree>
    <p:extLst>
      <p:ext uri="{BB962C8B-B14F-4D97-AF65-F5344CB8AC3E}">
        <p14:creationId xmlns:p14="http://schemas.microsoft.com/office/powerpoint/2010/main" val="3994738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9" name="Rectangle 8">
            <a:extLst>
              <a:ext uri="{FF2B5EF4-FFF2-40B4-BE49-F238E27FC236}">
                <a16:creationId xmlns:a16="http://schemas.microsoft.com/office/drawing/2014/main" id="{BB830F0F-2960-4790-8D0B-7FD5E988AAEB}"/>
              </a:ext>
            </a:extLst>
          </p:cNvPr>
          <p:cNvSpPr/>
          <p:nvPr/>
        </p:nvSpPr>
        <p:spPr>
          <a:xfrm>
            <a:off x="291657" y="233102"/>
            <a:ext cx="8525772" cy="574097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4DE55A62-3387-4789-977F-D3F83AFDE8D9}"/>
              </a:ext>
            </a:extLst>
          </p:cNvPr>
          <p:cNvSpPr/>
          <p:nvPr/>
        </p:nvSpPr>
        <p:spPr>
          <a:xfrm>
            <a:off x="4639112" y="6283354"/>
            <a:ext cx="4392914" cy="486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a16="http://schemas.microsoft.com/office/drawing/2014/main" id="{865601DF-C148-4BAF-A174-7092B1E4613C}"/>
              </a:ext>
            </a:extLst>
          </p:cNvPr>
          <p:cNvSpPr txBox="1"/>
          <p:nvPr/>
        </p:nvSpPr>
        <p:spPr>
          <a:xfrm>
            <a:off x="4735585" y="6331189"/>
            <a:ext cx="5104281" cy="369332"/>
          </a:xfrm>
          <a:prstGeom prst="rect">
            <a:avLst/>
          </a:prstGeom>
          <a:noFill/>
        </p:spPr>
        <p:txBody>
          <a:bodyPr wrap="square" rtlCol="0">
            <a:spAutoFit/>
          </a:bodyPr>
          <a:lstStyle/>
          <a:p>
            <a:r>
              <a:rPr lang="en-US" b="1" dirty="0" err="1">
                <a:solidFill>
                  <a:prstClr val="black"/>
                </a:solidFill>
              </a:rPr>
              <a:t>tallgrass.church</a:t>
            </a:r>
            <a:r>
              <a:rPr lang="en-US" b="1" dirty="0">
                <a:solidFill>
                  <a:prstClr val="black"/>
                </a:solidFill>
              </a:rPr>
              <a:t>    |    </a:t>
            </a:r>
            <a:r>
              <a:rPr lang="en-US" b="1" dirty="0" err="1">
                <a:solidFill>
                  <a:prstClr val="black"/>
                </a:solidFill>
              </a:rPr>
              <a:t>info@tallgrass.church</a:t>
            </a:r>
            <a:endParaRPr lang="en-US" b="1" dirty="0">
              <a:solidFill>
                <a:prstClr val="black"/>
              </a:solidFill>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247" b="94753" l="6875" r="90000">
                        <a14:backgroundMark x1="3542" y1="20062" x2="7708" y2="65741"/>
                      </a14:backgroundRemoval>
                    </a14:imgEffect>
                  </a14:imgLayer>
                </a14:imgProps>
              </a:ext>
              <a:ext uri="{28A0092B-C50C-407E-A947-70E740481C1C}">
                <a14:useLocalDpi xmlns:a14="http://schemas.microsoft.com/office/drawing/2010/main" val="0"/>
              </a:ext>
            </a:extLst>
          </a:blip>
          <a:srcRect/>
          <a:stretch>
            <a:fillRect/>
          </a:stretch>
        </p:blipFill>
        <p:spPr bwMode="auto">
          <a:xfrm>
            <a:off x="516487" y="95984"/>
            <a:ext cx="8076112" cy="5451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D0A1456A-4BE3-4230-9671-A531E5C4FEFF}"/>
              </a:ext>
            </a:extLst>
          </p:cNvPr>
          <p:cNvSpPr txBox="1"/>
          <p:nvPr/>
        </p:nvSpPr>
        <p:spPr>
          <a:xfrm>
            <a:off x="291657" y="5328371"/>
            <a:ext cx="8525772" cy="707886"/>
          </a:xfrm>
          <a:prstGeom prst="rect">
            <a:avLst/>
          </a:prstGeom>
          <a:solidFill>
            <a:schemeClr val="tx1"/>
          </a:solidFill>
        </p:spPr>
        <p:txBody>
          <a:bodyPr wrap="square" rtlCol="0">
            <a:spAutoFit/>
          </a:bodyPr>
          <a:lstStyle/>
          <a:p>
            <a:pPr algn="ctr"/>
            <a:r>
              <a:rPr lang="en-US" sz="4000" dirty="0">
                <a:solidFill>
                  <a:prstClr val="white"/>
                </a:solidFill>
              </a:rPr>
              <a:t>Next Sunday (10</a:t>
            </a:r>
            <a:r>
              <a:rPr lang="en-US" sz="4000" baseline="30000" dirty="0">
                <a:solidFill>
                  <a:prstClr val="white"/>
                </a:solidFill>
              </a:rPr>
              <a:t>th</a:t>
            </a:r>
            <a:r>
              <a:rPr lang="en-US" sz="4000" dirty="0">
                <a:solidFill>
                  <a:prstClr val="white"/>
                </a:solidFill>
              </a:rPr>
              <a:t>), 7pm @ The Hi Lo</a:t>
            </a:r>
            <a:endParaRPr lang="en-US" sz="4000" i="1" dirty="0">
              <a:solidFill>
                <a:prstClr val="white"/>
              </a:solidFill>
            </a:endParaRPr>
          </a:p>
        </p:txBody>
      </p:sp>
    </p:spTree>
    <p:extLst>
      <p:ext uri="{BB962C8B-B14F-4D97-AF65-F5344CB8AC3E}">
        <p14:creationId xmlns:p14="http://schemas.microsoft.com/office/powerpoint/2010/main" val="2988338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9" name="Rectangle 8">
            <a:extLst>
              <a:ext uri="{FF2B5EF4-FFF2-40B4-BE49-F238E27FC236}">
                <a16:creationId xmlns:a16="http://schemas.microsoft.com/office/drawing/2014/main" id="{BB830F0F-2960-4790-8D0B-7FD5E988AAEB}"/>
              </a:ext>
            </a:extLst>
          </p:cNvPr>
          <p:cNvSpPr/>
          <p:nvPr/>
        </p:nvSpPr>
        <p:spPr>
          <a:xfrm>
            <a:off x="291657" y="233102"/>
            <a:ext cx="8525772" cy="574097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4DE55A62-3387-4789-977F-D3F83AFDE8D9}"/>
              </a:ext>
            </a:extLst>
          </p:cNvPr>
          <p:cNvSpPr/>
          <p:nvPr/>
        </p:nvSpPr>
        <p:spPr>
          <a:xfrm>
            <a:off x="4639112" y="6283354"/>
            <a:ext cx="4392914" cy="486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a16="http://schemas.microsoft.com/office/drawing/2014/main" id="{865601DF-C148-4BAF-A174-7092B1E4613C}"/>
              </a:ext>
            </a:extLst>
          </p:cNvPr>
          <p:cNvSpPr txBox="1"/>
          <p:nvPr/>
        </p:nvSpPr>
        <p:spPr>
          <a:xfrm>
            <a:off x="4735585" y="6331189"/>
            <a:ext cx="5104281" cy="369332"/>
          </a:xfrm>
          <a:prstGeom prst="rect">
            <a:avLst/>
          </a:prstGeom>
          <a:noFill/>
        </p:spPr>
        <p:txBody>
          <a:bodyPr wrap="square" rtlCol="0">
            <a:spAutoFit/>
          </a:bodyPr>
          <a:lstStyle/>
          <a:p>
            <a:r>
              <a:rPr lang="en-US" b="1" dirty="0" err="1">
                <a:solidFill>
                  <a:prstClr val="black"/>
                </a:solidFill>
              </a:rPr>
              <a:t>tallgrass.church</a:t>
            </a:r>
            <a:r>
              <a:rPr lang="en-US" b="1" dirty="0">
                <a:solidFill>
                  <a:prstClr val="black"/>
                </a:solidFill>
              </a:rPr>
              <a:t>    |    </a:t>
            </a:r>
            <a:r>
              <a:rPr lang="en-US" b="1" dirty="0" err="1">
                <a:solidFill>
                  <a:prstClr val="black"/>
                </a:solidFill>
              </a:rPr>
              <a:t>info@tallgrass.church</a:t>
            </a:r>
            <a:endParaRPr lang="en-US" b="1"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6487" y="400544"/>
            <a:ext cx="8076112" cy="4087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D0A1456A-4BE3-4230-9671-A531E5C4FEFF}"/>
              </a:ext>
            </a:extLst>
          </p:cNvPr>
          <p:cNvSpPr txBox="1"/>
          <p:nvPr/>
        </p:nvSpPr>
        <p:spPr>
          <a:xfrm>
            <a:off x="291657" y="4783086"/>
            <a:ext cx="8525772" cy="1246495"/>
          </a:xfrm>
          <a:prstGeom prst="rect">
            <a:avLst/>
          </a:prstGeom>
          <a:solidFill>
            <a:schemeClr val="tx1"/>
          </a:solidFill>
        </p:spPr>
        <p:txBody>
          <a:bodyPr wrap="square" rtlCol="0">
            <a:spAutoFit/>
          </a:bodyPr>
          <a:lstStyle/>
          <a:p>
            <a:pPr algn="ctr"/>
            <a:r>
              <a:rPr lang="en-US" sz="4000" dirty="0">
                <a:solidFill>
                  <a:prstClr val="white"/>
                </a:solidFill>
              </a:rPr>
              <a:t>TALLGRASS YOUTH AFTER PARTY</a:t>
            </a:r>
            <a:br>
              <a:rPr lang="en-US" sz="4000" dirty="0">
                <a:solidFill>
                  <a:prstClr val="white"/>
                </a:solidFill>
              </a:rPr>
            </a:br>
            <a:r>
              <a:rPr lang="en-US" sz="3500" dirty="0">
                <a:solidFill>
                  <a:prstClr val="white"/>
                </a:solidFill>
              </a:rPr>
              <a:t>Next Sunday (10</a:t>
            </a:r>
            <a:r>
              <a:rPr lang="en-US" sz="3500" baseline="30000" dirty="0">
                <a:solidFill>
                  <a:prstClr val="white"/>
                </a:solidFill>
              </a:rPr>
              <a:t>th</a:t>
            </a:r>
            <a:r>
              <a:rPr lang="en-US" sz="3500" dirty="0">
                <a:solidFill>
                  <a:prstClr val="white"/>
                </a:solidFill>
              </a:rPr>
              <a:t>), 6:45pm @ The </a:t>
            </a:r>
            <a:r>
              <a:rPr lang="en-US" sz="3500" dirty="0" err="1">
                <a:solidFill>
                  <a:prstClr val="white"/>
                </a:solidFill>
              </a:rPr>
              <a:t>Oglesbys</a:t>
            </a:r>
            <a:endParaRPr lang="en-US" sz="3500" i="1" dirty="0">
              <a:solidFill>
                <a:prstClr val="white"/>
              </a:solidFill>
            </a:endParaRPr>
          </a:p>
        </p:txBody>
      </p:sp>
    </p:spTree>
    <p:extLst>
      <p:ext uri="{BB962C8B-B14F-4D97-AF65-F5344CB8AC3E}">
        <p14:creationId xmlns:p14="http://schemas.microsoft.com/office/powerpoint/2010/main" val="139305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9" name="Rectangle 8">
            <a:extLst>
              <a:ext uri="{FF2B5EF4-FFF2-40B4-BE49-F238E27FC236}">
                <a16:creationId xmlns:a16="http://schemas.microsoft.com/office/drawing/2014/main" id="{BB830F0F-2960-4790-8D0B-7FD5E988AAEB}"/>
              </a:ext>
            </a:extLst>
          </p:cNvPr>
          <p:cNvSpPr/>
          <p:nvPr/>
        </p:nvSpPr>
        <p:spPr>
          <a:xfrm>
            <a:off x="291657" y="233102"/>
            <a:ext cx="8525772" cy="574097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4DE55A62-3387-4789-977F-D3F83AFDE8D9}"/>
              </a:ext>
            </a:extLst>
          </p:cNvPr>
          <p:cNvSpPr/>
          <p:nvPr/>
        </p:nvSpPr>
        <p:spPr>
          <a:xfrm>
            <a:off x="4639112" y="6283354"/>
            <a:ext cx="4392914" cy="486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a16="http://schemas.microsoft.com/office/drawing/2014/main" id="{865601DF-C148-4BAF-A174-7092B1E4613C}"/>
              </a:ext>
            </a:extLst>
          </p:cNvPr>
          <p:cNvSpPr txBox="1"/>
          <p:nvPr/>
        </p:nvSpPr>
        <p:spPr>
          <a:xfrm>
            <a:off x="4735585" y="6331189"/>
            <a:ext cx="5104281" cy="369332"/>
          </a:xfrm>
          <a:prstGeom prst="rect">
            <a:avLst/>
          </a:prstGeom>
          <a:noFill/>
        </p:spPr>
        <p:txBody>
          <a:bodyPr wrap="square" rtlCol="0">
            <a:spAutoFit/>
          </a:bodyPr>
          <a:lstStyle/>
          <a:p>
            <a:r>
              <a:rPr lang="en-US" b="1" dirty="0" err="1">
                <a:solidFill>
                  <a:prstClr val="black"/>
                </a:solidFill>
              </a:rPr>
              <a:t>tallgrass.church</a:t>
            </a:r>
            <a:r>
              <a:rPr lang="en-US" b="1" dirty="0">
                <a:solidFill>
                  <a:prstClr val="black"/>
                </a:solidFill>
              </a:rPr>
              <a:t>    |    </a:t>
            </a:r>
            <a:r>
              <a:rPr lang="en-US" b="1" dirty="0" err="1">
                <a:solidFill>
                  <a:prstClr val="black"/>
                </a:solidFill>
              </a:rPr>
              <a:t>info@tallgrass.church</a:t>
            </a:r>
            <a:endParaRPr lang="en-US" b="1" dirty="0">
              <a:solidFill>
                <a:prstClr val="black"/>
              </a:solidFill>
            </a:endParaRPr>
          </a:p>
        </p:txBody>
      </p:sp>
      <p:sp>
        <p:nvSpPr>
          <p:cNvPr id="12" name="TextBox 11">
            <a:extLst>
              <a:ext uri="{FF2B5EF4-FFF2-40B4-BE49-F238E27FC236}">
                <a16:creationId xmlns:a16="http://schemas.microsoft.com/office/drawing/2014/main" id="{D0A1456A-4BE3-4230-9671-A531E5C4FEFF}"/>
              </a:ext>
            </a:extLst>
          </p:cNvPr>
          <p:cNvSpPr txBox="1"/>
          <p:nvPr/>
        </p:nvSpPr>
        <p:spPr>
          <a:xfrm>
            <a:off x="291658" y="5334034"/>
            <a:ext cx="8525772" cy="707886"/>
          </a:xfrm>
          <a:prstGeom prst="rect">
            <a:avLst/>
          </a:prstGeom>
          <a:solidFill>
            <a:schemeClr val="accent1">
              <a:lumMod val="50000"/>
            </a:schemeClr>
          </a:solidFill>
        </p:spPr>
        <p:txBody>
          <a:bodyPr wrap="square" rtlCol="0">
            <a:spAutoFit/>
          </a:bodyPr>
          <a:lstStyle/>
          <a:p>
            <a:pPr algn="ctr"/>
            <a:r>
              <a:rPr lang="en-US" sz="4000" dirty="0">
                <a:solidFill>
                  <a:prstClr val="white"/>
                </a:solidFill>
              </a:rPr>
              <a:t>TALLGRASS GIVING PERCENTAGES</a:t>
            </a:r>
          </a:p>
        </p:txBody>
      </p:sp>
      <p:pic>
        <p:nvPicPr>
          <p:cNvPr id="1026" name="Picture 2" descr="Image result for 10 percent">
            <a:extLst>
              <a:ext uri="{FF2B5EF4-FFF2-40B4-BE49-F238E27FC236}">
                <a16:creationId xmlns:a16="http://schemas.microsoft.com/office/drawing/2014/main" id="{A99A9C44-F941-4FAC-8EF3-29CCD34FDC6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289" b="89796" l="5088" r="90000">
                        <a14:foregroundMark x1="11579" y1="19825" x2="14386" y2="84257"/>
                        <a14:foregroundMark x1="14386" y1="84257" x2="19298" y2="50146"/>
                        <a14:foregroundMark x1="19298" y1="50146" x2="18596" y2="32070"/>
                        <a14:foregroundMark x1="18596" y1="32070" x2="13860" y2="16910"/>
                        <a14:foregroundMark x1="13860" y1="16910" x2="10526" y2="13703"/>
                        <a14:foregroundMark x1="13158" y1="18659" x2="5263" y2="26531"/>
                        <a14:foregroundMark x1="5263" y1="26531" x2="7193" y2="32362"/>
                        <a14:foregroundMark x1="33684" y1="25656" x2="42281" y2="19242"/>
                        <a14:foregroundMark x1="42281" y1="19242" x2="50877" y2="22449"/>
                        <a14:foregroundMark x1="50877" y1="22449" x2="54561" y2="37026"/>
                        <a14:foregroundMark x1="54561" y1="37026" x2="51754" y2="60933"/>
                        <a14:foregroundMark x1="37193" y1="40816" x2="35263" y2="57434"/>
                        <a14:foregroundMark x1="35263" y1="57434" x2="40526" y2="73761"/>
                        <a14:foregroundMark x1="53684" y1="69388" x2="47368" y2="80758"/>
                        <a14:foregroundMark x1="47368" y1="80758" x2="41579" y2="84548"/>
                        <a14:foregroundMark x1="67544" y1="18367" x2="68070" y2="12828"/>
                        <a14:foregroundMark x1="69649" y1="7580" x2="62632" y2="7289"/>
                        <a14:foregroundMark x1="77018" y1="9329" x2="75263" y2="14286"/>
                        <a14:foregroundMark x1="83860" y1="32070" x2="82807" y2="37609"/>
                      </a14:backgroundRemoval>
                    </a14:imgEffect>
                  </a14:imgLayer>
                </a14:imgProps>
              </a:ext>
              <a:ext uri="{28A0092B-C50C-407E-A947-70E740481C1C}">
                <a14:useLocalDpi xmlns:a14="http://schemas.microsoft.com/office/drawing/2010/main" val="0"/>
              </a:ext>
            </a:extLst>
          </a:blip>
          <a:srcRect/>
          <a:stretch>
            <a:fillRect/>
          </a:stretch>
        </p:blipFill>
        <p:spPr bwMode="auto">
          <a:xfrm>
            <a:off x="1463615" y="712794"/>
            <a:ext cx="7135626" cy="4293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84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11" name="Rectangle 10">
            <a:extLst>
              <a:ext uri="{FF2B5EF4-FFF2-40B4-BE49-F238E27FC236}">
                <a16:creationId xmlns:a16="http://schemas.microsoft.com/office/drawing/2014/main" id="{4DE55A62-3387-4789-977F-D3F83AFDE8D9}"/>
              </a:ext>
            </a:extLst>
          </p:cNvPr>
          <p:cNvSpPr/>
          <p:nvPr/>
        </p:nvSpPr>
        <p:spPr>
          <a:xfrm>
            <a:off x="4639112" y="6283354"/>
            <a:ext cx="4392914" cy="486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a16="http://schemas.microsoft.com/office/drawing/2014/main" id="{865601DF-C148-4BAF-A174-7092B1E4613C}"/>
              </a:ext>
            </a:extLst>
          </p:cNvPr>
          <p:cNvSpPr txBox="1"/>
          <p:nvPr/>
        </p:nvSpPr>
        <p:spPr>
          <a:xfrm>
            <a:off x="4735585" y="6331189"/>
            <a:ext cx="5104281" cy="369332"/>
          </a:xfrm>
          <a:prstGeom prst="rect">
            <a:avLst/>
          </a:prstGeom>
          <a:noFill/>
        </p:spPr>
        <p:txBody>
          <a:bodyPr wrap="square" rtlCol="0">
            <a:spAutoFit/>
          </a:bodyPr>
          <a:lstStyle/>
          <a:p>
            <a:r>
              <a:rPr lang="en-US" b="1" dirty="0" err="1">
                <a:solidFill>
                  <a:prstClr val="black"/>
                </a:solidFill>
              </a:rPr>
              <a:t>tallgrass.church</a:t>
            </a:r>
            <a:r>
              <a:rPr lang="en-US" b="1" dirty="0">
                <a:solidFill>
                  <a:prstClr val="black"/>
                </a:solidFill>
              </a:rPr>
              <a:t>    |    </a:t>
            </a:r>
            <a:r>
              <a:rPr lang="en-US" b="1" dirty="0" err="1">
                <a:solidFill>
                  <a:prstClr val="black"/>
                </a:solidFill>
              </a:rPr>
              <a:t>info@tallgrass.church</a:t>
            </a:r>
            <a:endParaRPr lang="en-US" b="1" dirty="0">
              <a:solidFill>
                <a:prstClr val="black"/>
              </a:solidFill>
            </a:endParaRPr>
          </a:p>
        </p:txBody>
      </p:sp>
      <p:sp>
        <p:nvSpPr>
          <p:cNvPr id="12" name="Rectangle 11">
            <a:extLst>
              <a:ext uri="{FF2B5EF4-FFF2-40B4-BE49-F238E27FC236}">
                <a16:creationId xmlns:a16="http://schemas.microsoft.com/office/drawing/2014/main" id="{6697A128-07B1-4CAE-BA49-941942163FAD}"/>
              </a:ext>
            </a:extLst>
          </p:cNvPr>
          <p:cNvSpPr/>
          <p:nvPr/>
        </p:nvSpPr>
        <p:spPr>
          <a:xfrm>
            <a:off x="309114" y="4960140"/>
            <a:ext cx="8525772" cy="109208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a:extLst>
              <a:ext uri="{FF2B5EF4-FFF2-40B4-BE49-F238E27FC236}">
                <a16:creationId xmlns:a16="http://schemas.microsoft.com/office/drawing/2014/main" id="{7204EBB5-E310-46D8-9478-895EB87CD23A}"/>
              </a:ext>
            </a:extLst>
          </p:cNvPr>
          <p:cNvSpPr txBox="1"/>
          <p:nvPr/>
        </p:nvSpPr>
        <p:spPr>
          <a:xfrm>
            <a:off x="309114" y="5218392"/>
            <a:ext cx="8525771" cy="1224951"/>
          </a:xfrm>
          <a:prstGeom prst="rect">
            <a:avLst/>
          </a:prstGeom>
          <a:noFill/>
        </p:spPr>
        <p:txBody>
          <a:bodyPr wrap="square" rtlCol="0">
            <a:spAutoFit/>
          </a:bodyPr>
          <a:lstStyle/>
          <a:p>
            <a:pPr algn="ctr">
              <a:lnSpc>
                <a:spcPct val="80000"/>
              </a:lnSpc>
            </a:pPr>
            <a:r>
              <a:rPr lang="en-US" sz="3800" dirty="0">
                <a:solidFill>
                  <a:prstClr val="black"/>
                </a:solidFill>
              </a:rPr>
              <a:t>What’s the best meal you’ve had recently?</a:t>
            </a:r>
          </a:p>
          <a:p>
            <a:pPr>
              <a:lnSpc>
                <a:spcPct val="80000"/>
              </a:lnSpc>
            </a:pPr>
            <a:endParaRPr lang="en-US" dirty="0">
              <a:solidFill>
                <a:prstClr val="black"/>
              </a:solidFill>
            </a:endParaRPr>
          </a:p>
          <a:p>
            <a:pPr>
              <a:lnSpc>
                <a:spcPct val="80000"/>
              </a:lnSpc>
            </a:pPr>
            <a:endParaRPr lang="en-US" dirty="0">
              <a:solidFill>
                <a:prstClr val="black"/>
              </a:solidFill>
            </a:endParaRPr>
          </a:p>
          <a:p>
            <a:pPr>
              <a:lnSpc>
                <a:spcPct val="80000"/>
              </a:lnSpc>
            </a:pPr>
            <a:endParaRPr lang="en-US" dirty="0">
              <a:solidFill>
                <a:prstClr val="black"/>
              </a:solidFill>
            </a:endParaRPr>
          </a:p>
        </p:txBody>
      </p:sp>
    </p:spTree>
    <p:extLst>
      <p:ext uri="{BB962C8B-B14F-4D97-AF65-F5344CB8AC3E}">
        <p14:creationId xmlns:p14="http://schemas.microsoft.com/office/powerpoint/2010/main" val="4133202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Tree>
    <p:extLst>
      <p:ext uri="{BB962C8B-B14F-4D97-AF65-F5344CB8AC3E}">
        <p14:creationId xmlns:p14="http://schemas.microsoft.com/office/powerpoint/2010/main" val="2776084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Tree>
    <p:extLst>
      <p:ext uri="{BB962C8B-B14F-4D97-AF65-F5344CB8AC3E}">
        <p14:creationId xmlns:p14="http://schemas.microsoft.com/office/powerpoint/2010/main" val="2775133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15879</TotalTime>
  <Words>498</Words>
  <Application>Microsoft Office PowerPoint</Application>
  <PresentationFormat>On-screen Show (4:3)</PresentationFormat>
  <Paragraphs>102</Paragraphs>
  <Slides>31</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31</vt:i4>
      </vt:variant>
    </vt:vector>
  </HeadingPairs>
  <TitlesOfParts>
    <vt:vector size="40" baseType="lpstr">
      <vt:lpstr>Arial</vt:lpstr>
      <vt:lpstr>Calibri</vt:lpstr>
      <vt:lpstr>Calibri Light</vt:lpstr>
      <vt:lpstr>Office Theme</vt:lpstr>
      <vt:lpstr>1_Office Theme</vt:lpstr>
      <vt:lpstr>2_Office Theme</vt:lpstr>
      <vt:lpstr>3_Office Theme</vt:lpstr>
      <vt:lpstr>4_Office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LORD’S </vt:lpstr>
      <vt:lpstr>LORD’S SUPPER</vt:lpstr>
      <vt:lpstr>LORD’S SUPPER</vt:lpstr>
      <vt:lpstr>LORD’S SUPPER</vt:lpstr>
      <vt:lpstr>LORD’S SUPPER</vt:lpstr>
      <vt:lpstr>LORD’S </vt:lpstr>
      <vt:lpstr>LORD’S SUPPER</vt:lpstr>
      <vt:lpstr>CLIQUISHNESS</vt:lpstr>
      <vt:lpstr>SELF-INDULGENCE</vt:lpstr>
      <vt:lpstr>LORD’S SUPPER</vt:lpstr>
      <vt:lpstr>LORD’S SUPPER</vt:lpstr>
      <vt:lpstr>NEW COVENANT</vt:lpstr>
      <vt:lpstr>LORD’S SUPPER</vt:lpstr>
      <vt:lpstr>LORD’S SUPPER</vt:lpstr>
      <vt:lpstr>LORD’S SUPPER</vt:lpstr>
      <vt:lpstr>LORD’S SUPPER</vt:lpstr>
      <vt:lpstr>LORD’S SUPPER</vt:lpstr>
      <vt:lpstr>LORD’S SUPPER</vt:lpstr>
      <vt:lpstr>LORD’S SUPPER</vt:lpstr>
      <vt:lpstr>In light of Jesus’ broken body…</vt:lpstr>
      <vt:lpstr>LORD’S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Tallgrass Church</dc:creator>
  <cp:lastModifiedBy>NEW HOPE COMMUNITY CHURCH</cp:lastModifiedBy>
  <cp:revision>121</cp:revision>
  <dcterms:created xsi:type="dcterms:W3CDTF">2018-04-05T21:46:16Z</dcterms:created>
  <dcterms:modified xsi:type="dcterms:W3CDTF">2018-06-05T13:51:57Z</dcterms:modified>
</cp:coreProperties>
</file>