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9" r:id="rId2"/>
    <p:sldId id="267" r:id="rId3"/>
    <p:sldId id="273" r:id="rId4"/>
    <p:sldId id="269" r:id="rId5"/>
    <p:sldId id="270" r:id="rId6"/>
    <p:sldId id="258" r:id="rId7"/>
    <p:sldId id="265" r:id="rId8"/>
    <p:sldId id="286" r:id="rId9"/>
    <p:sldId id="287" r:id="rId10"/>
    <p:sldId id="288" r:id="rId11"/>
    <p:sldId id="271" r:id="rId12"/>
    <p:sldId id="266" r:id="rId13"/>
    <p:sldId id="274" r:id="rId14"/>
    <p:sldId id="277" r:id="rId15"/>
    <p:sldId id="275" r:id="rId16"/>
    <p:sldId id="276" r:id="rId17"/>
    <p:sldId id="278" r:id="rId18"/>
    <p:sldId id="279" r:id="rId19"/>
    <p:sldId id="281" r:id="rId20"/>
    <p:sldId id="282" r:id="rId21"/>
    <p:sldId id="280" r:id="rId22"/>
    <p:sldId id="284" r:id="rId23"/>
    <p:sldId id="283" r:id="rId24"/>
    <p:sldId id="263" r:id="rId25"/>
    <p:sldId id="285"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6" r:id="rId111"/>
    <p:sldId id="377" r:id="rId112"/>
    <p:sldId id="373" r:id="rId113"/>
    <p:sldId id="374" r:id="rId114"/>
    <p:sldId id="375" r:id="rId115"/>
    <p:sldId id="378" r:id="rId1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939"/>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4" d="100"/>
          <a:sy n="74" d="100"/>
        </p:scale>
        <p:origin x="-108" y="-960"/>
      </p:cViewPr>
      <p:guideLst>
        <p:guide orient="horz" pos="2160"/>
        <p:guide pos="2880"/>
      </p:guideLst>
    </p:cSldViewPr>
  </p:slideViewPr>
  <p:notesTextViewPr>
    <p:cViewPr>
      <p:scale>
        <a:sx n="307" d="100"/>
        <a:sy n="307"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714939-060F-444F-8E4A-C3BE3B097109}" type="datetimeFigureOut">
              <a:rPr lang="en-US" smtClean="0"/>
              <a:t>5/6/2018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D747F-76D3-48AD-A942-C6C0DC65D5B5}" type="slidenum">
              <a:rPr lang="en-US" smtClean="0"/>
              <a:t>‹#›</a:t>
            </a:fld>
            <a:endParaRPr lang="en-US"/>
          </a:p>
        </p:txBody>
      </p:sp>
    </p:spTree>
    <p:extLst>
      <p:ext uri="{BB962C8B-B14F-4D97-AF65-F5344CB8AC3E}">
        <p14:creationId xmlns:p14="http://schemas.microsoft.com/office/powerpoint/2010/main" val="15875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5/6/2018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41370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4221915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436650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 hopeless have found their hope</a:t>
            </a:r>
          </a:p>
          <a:p>
            <a:pPr algn="ctr"/>
            <a:r>
              <a:rPr lang="en-US" sz="3100" dirty="0">
                <a:solidFill>
                  <a:prstClr val="black"/>
                </a:solidFill>
                <a:latin typeface="Cooper Hewitt" pitchFamily="50" charset="0"/>
                <a:ea typeface="Cooper Hewitt" pitchFamily="50" charset="0"/>
              </a:rPr>
              <a:t>The orphans now have a home</a:t>
            </a:r>
          </a:p>
          <a:p>
            <a:pPr algn="ctr"/>
            <a:r>
              <a:rPr lang="en-US" sz="3100" dirty="0">
                <a:solidFill>
                  <a:prstClr val="black"/>
                </a:solidFill>
                <a:latin typeface="Cooper Hewitt" pitchFamily="50" charset="0"/>
                <a:ea typeface="Cooper Hewitt" pitchFamily="50" charset="0"/>
              </a:rPr>
              <a:t>All that was lost has found its place in You</a:t>
            </a:r>
          </a:p>
          <a:p>
            <a:pPr algn="ctr"/>
            <a:r>
              <a:rPr lang="en-US" sz="3100" dirty="0">
                <a:solidFill>
                  <a:prstClr val="black"/>
                </a:solidFill>
                <a:latin typeface="Cooper Hewitt" pitchFamily="50" charset="0"/>
                <a:ea typeface="Cooper Hewitt" pitchFamily="50" charset="0"/>
              </a:rPr>
              <a:t>You lift our weary head</a:t>
            </a:r>
          </a:p>
          <a:p>
            <a:pPr algn="ctr"/>
            <a:r>
              <a:rPr lang="en-US" sz="3100" dirty="0">
                <a:solidFill>
                  <a:prstClr val="black"/>
                </a:solidFill>
                <a:latin typeface="Cooper Hewitt" pitchFamily="50" charset="0"/>
                <a:ea typeface="Cooper Hewitt" pitchFamily="50" charset="0"/>
              </a:rPr>
              <a:t>You make us strong instead</a:t>
            </a:r>
          </a:p>
          <a:p>
            <a:pPr algn="ctr"/>
            <a:r>
              <a:rPr lang="en-US" sz="3100" dirty="0">
                <a:solidFill>
                  <a:prstClr val="black"/>
                </a:solidFill>
                <a:latin typeface="Cooper Hewitt" pitchFamily="50" charset="0"/>
                <a:ea typeface="Cooper Hewitt" pitchFamily="50" charset="0"/>
              </a:rPr>
              <a:t>You took these rags and made us beautiful</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6536738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0651707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Our affection, our devotion </a:t>
            </a:r>
          </a:p>
          <a:p>
            <a:pPr algn="ctr"/>
            <a:r>
              <a:rPr lang="en-US" sz="3100" dirty="0">
                <a:solidFill>
                  <a:prstClr val="black"/>
                </a:solidFill>
                <a:latin typeface="Cooper Hewitt" pitchFamily="50" charset="0"/>
                <a:ea typeface="Cooper Hewitt" pitchFamily="50" charset="0"/>
              </a:rPr>
              <a:t>poured out on the feet of Jesus</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(4x)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0656380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(3x)</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37074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7142605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The moon and stars they wept</a:t>
            </a:r>
            <a:r>
              <a:rPr lang="en-US" sz="3200" dirty="0"/>
              <a:t/>
            </a:r>
            <a:br>
              <a:rPr lang="en-US" sz="3200" dirty="0"/>
            </a:br>
            <a:r>
              <a:rPr lang="en-US" sz="3200" dirty="0"/>
              <a:t>The morning sun was dead</a:t>
            </a:r>
            <a:r>
              <a:rPr lang="en-US" sz="3200" dirty="0"/>
              <a:t/>
            </a:r>
            <a:br>
              <a:rPr lang="en-US" sz="3200" dirty="0"/>
            </a:br>
            <a:r>
              <a:rPr lang="en-US" sz="3200" dirty="0"/>
              <a:t>The </a:t>
            </a:r>
            <a:r>
              <a:rPr lang="en-US" sz="3200" dirty="0" smtClean="0"/>
              <a:t>Savior </a:t>
            </a:r>
            <a:r>
              <a:rPr lang="en-US" sz="3200" dirty="0"/>
              <a:t>of the world was fallen</a:t>
            </a:r>
            <a:r>
              <a:rPr lang="en-US" sz="3200" dirty="0"/>
              <a:t/>
            </a:r>
            <a:br>
              <a:rPr lang="en-US" sz="3200" dirty="0"/>
            </a:br>
            <a:r>
              <a:rPr lang="en-US" sz="3200" dirty="0"/>
              <a:t>His body on the cross</a:t>
            </a:r>
            <a:r>
              <a:rPr lang="en-US" sz="3200" dirty="0"/>
              <a:t/>
            </a:r>
            <a:br>
              <a:rPr lang="en-US" sz="3200" dirty="0"/>
            </a:br>
            <a:r>
              <a:rPr lang="en-US" sz="3200" dirty="0"/>
              <a:t>His blood poured out for us</a:t>
            </a:r>
            <a:r>
              <a:rPr lang="en-US" sz="3200" dirty="0"/>
              <a:t/>
            </a:r>
            <a:br>
              <a:rPr lang="en-US" sz="3200" dirty="0"/>
            </a:br>
            <a:r>
              <a:rPr lang="en-US" sz="3200" dirty="0"/>
              <a:t>The weight of every curse upon Him</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7974090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724370"/>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One final breath He gave</a:t>
            </a:r>
            <a:r>
              <a:rPr lang="en-US" sz="3200" dirty="0"/>
              <a:t/>
            </a:r>
            <a:br>
              <a:rPr lang="en-US" sz="3200" dirty="0"/>
            </a:br>
            <a:r>
              <a:rPr lang="en-US" sz="3200" dirty="0"/>
              <a:t>As heaven looked away</a:t>
            </a:r>
            <a:r>
              <a:rPr lang="en-US" sz="3200" dirty="0"/>
              <a:t/>
            </a:r>
            <a:br>
              <a:rPr lang="en-US" sz="3200" dirty="0"/>
            </a:br>
            <a:r>
              <a:rPr lang="en-US" sz="3200" dirty="0"/>
              <a:t>The son of God was laid in darkness</a:t>
            </a:r>
            <a:r>
              <a:rPr lang="en-US" sz="3200" dirty="0"/>
              <a:t/>
            </a:r>
            <a:br>
              <a:rPr lang="en-US" sz="3200" dirty="0"/>
            </a:br>
            <a:r>
              <a:rPr lang="en-US" sz="3200" dirty="0"/>
              <a:t>A battle in the grave</a:t>
            </a:r>
            <a:r>
              <a:rPr lang="en-US" sz="3200" dirty="0"/>
              <a:t/>
            </a:r>
            <a:br>
              <a:rPr lang="en-US" sz="3200" dirty="0"/>
            </a:br>
            <a:r>
              <a:rPr lang="en-US" sz="3200" dirty="0"/>
              <a:t>The war on death was waged</a:t>
            </a:r>
            <a:r>
              <a:rPr lang="en-US" sz="3200" dirty="0"/>
              <a:t/>
            </a:r>
            <a:br>
              <a:rPr lang="en-US" sz="3200" dirty="0"/>
            </a:br>
            <a:r>
              <a:rPr lang="en-US" sz="3200" dirty="0"/>
              <a:t>The power of hell forever broken</a:t>
            </a:r>
            <a:r>
              <a:rPr lang="en-US" sz="3200" dirty="0"/>
              <a:t/>
            </a:r>
            <a:br>
              <a:rPr lang="en-US" sz="3200" dirty="0"/>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805636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The ground began to shake</a:t>
            </a:r>
            <a:r>
              <a:rPr lang="en-US" sz="3200" dirty="0"/>
              <a:t/>
            </a:r>
            <a:br>
              <a:rPr lang="en-US" sz="3200" dirty="0"/>
            </a:br>
            <a:r>
              <a:rPr lang="en-US" sz="3200" dirty="0"/>
              <a:t>The stone was rolled away</a:t>
            </a:r>
            <a:r>
              <a:rPr lang="en-US" sz="3200" dirty="0"/>
              <a:t/>
            </a:r>
            <a:br>
              <a:rPr lang="en-US" sz="3200" dirty="0"/>
            </a:br>
            <a:r>
              <a:rPr lang="en-US" sz="3200" dirty="0"/>
              <a:t>His perfect love could not be overcome</a:t>
            </a:r>
            <a:r>
              <a:rPr lang="en-US" sz="3200" dirty="0"/>
              <a:t/>
            </a:r>
            <a:br>
              <a:rPr lang="en-US" sz="3200" dirty="0"/>
            </a:br>
            <a:r>
              <a:rPr lang="en-US" sz="3200" dirty="0"/>
              <a:t>Now death where is your sting?</a:t>
            </a:r>
            <a:r>
              <a:rPr lang="en-US" sz="3200" dirty="0"/>
              <a:t/>
            </a:r>
            <a:br>
              <a:rPr lang="en-US" sz="3200" dirty="0"/>
            </a:br>
            <a:r>
              <a:rPr lang="en-US" sz="3200" dirty="0"/>
              <a:t>Our resurrected King</a:t>
            </a:r>
            <a:r>
              <a:rPr lang="en-US" sz="3200" dirty="0"/>
              <a:t/>
            </a:r>
            <a:br>
              <a:rPr lang="en-US" sz="3200" dirty="0"/>
            </a:br>
            <a:r>
              <a:rPr lang="en-US" sz="3200" dirty="0"/>
              <a:t>Has rendered you defeated</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1213661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739485"/>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Forever He is glorified</a:t>
            </a:r>
            <a:r>
              <a:rPr lang="en-US" sz="3200" dirty="0"/>
              <a:t/>
            </a:r>
            <a:br>
              <a:rPr lang="en-US" sz="3200" dirty="0"/>
            </a:br>
            <a:r>
              <a:rPr lang="en-US" sz="3200" dirty="0"/>
              <a:t>Forever He is lifted high</a:t>
            </a:r>
            <a:r>
              <a:rPr lang="en-US" sz="3200" dirty="0"/>
              <a:t/>
            </a:r>
            <a:br>
              <a:rPr lang="en-US" sz="3200" dirty="0"/>
            </a:br>
            <a:r>
              <a:rPr lang="en-US" sz="3200" dirty="0"/>
              <a:t>Forever He is risen</a:t>
            </a:r>
            <a:r>
              <a:rPr lang="en-US" sz="3200" dirty="0"/>
              <a:t/>
            </a:r>
            <a:br>
              <a:rPr lang="en-US" sz="3200" dirty="0"/>
            </a:br>
            <a:r>
              <a:rPr lang="en-US" sz="3200" dirty="0"/>
              <a:t>He is alive, He is alive!</a:t>
            </a:r>
            <a:r>
              <a:rPr lang="en-US" sz="3200" dirty="0"/>
              <a:t/>
            </a:r>
            <a:br>
              <a:rPr lang="en-US" sz="3200" dirty="0"/>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4466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2" name="Rectangle 1">
            <a:extLst>
              <a:ext uri="{FF2B5EF4-FFF2-40B4-BE49-F238E27FC236}">
                <a16:creationId xmlns:a16="http://schemas.microsoft.com/office/drawing/2014/main" xmlns="" id="{11D2DF04-B723-4574-9634-E980D8ED3CFE}"/>
              </a:ext>
            </a:extLst>
          </p:cNvPr>
          <p:cNvSpPr/>
          <p:nvPr/>
        </p:nvSpPr>
        <p:spPr>
          <a:xfrm>
            <a:off x="276225" y="388024"/>
            <a:ext cx="5029200" cy="3908762"/>
          </a:xfrm>
          <a:prstGeom prst="rect">
            <a:avLst/>
          </a:prstGeom>
        </p:spPr>
        <p:txBody>
          <a:bodyPr wrap="square">
            <a:spAutoFit/>
          </a:bodyPr>
          <a:lstStyle/>
          <a:p>
            <a:r>
              <a:rPr lang="en-US" b="1" u="sng" dirty="0">
                <a:solidFill>
                  <a:srgbClr val="000000"/>
                </a:solidFill>
                <a:latin typeface="Arial" panose="020B0604020202020204" pitchFamily="34" charset="0"/>
              </a:rPr>
              <a:t>Ephesians 4:15-16 </a:t>
            </a:r>
            <a:r>
              <a:rPr lang="en-US" b="1" u="sng" baseline="30000" dirty="0">
                <a:solidFill>
                  <a:srgbClr val="000000"/>
                </a:solidFill>
                <a:latin typeface="Arial" panose="020B0604020202020204" pitchFamily="34" charset="0"/>
              </a:rPr>
              <a:t>(ESV)</a:t>
            </a:r>
          </a:p>
          <a:p>
            <a:r>
              <a:rPr lang="en-US" sz="2300" b="1" baseline="30000" dirty="0">
                <a:solidFill>
                  <a:srgbClr val="000000"/>
                </a:solidFill>
                <a:latin typeface="Arial" panose="020B0604020202020204" pitchFamily="34" charset="0"/>
              </a:rPr>
              <a:t>15 </a:t>
            </a:r>
            <a:r>
              <a:rPr lang="en-US" sz="2300" dirty="0">
                <a:solidFill>
                  <a:srgbClr val="000000"/>
                </a:solidFill>
                <a:latin typeface="Helvetica Neue"/>
              </a:rPr>
              <a:t>Rather, speaking the truth</a:t>
            </a:r>
            <a:br>
              <a:rPr lang="en-US" sz="2300" dirty="0">
                <a:solidFill>
                  <a:srgbClr val="000000"/>
                </a:solidFill>
                <a:latin typeface="Helvetica Neue"/>
              </a:rPr>
            </a:br>
            <a:r>
              <a:rPr lang="en-US" sz="2300" dirty="0">
                <a:solidFill>
                  <a:srgbClr val="000000"/>
                </a:solidFill>
                <a:latin typeface="Helvetica Neue"/>
              </a:rPr>
              <a:t>in love, we are to grow up in </a:t>
            </a:r>
            <a:br>
              <a:rPr lang="en-US" sz="2300" dirty="0">
                <a:solidFill>
                  <a:srgbClr val="000000"/>
                </a:solidFill>
                <a:latin typeface="Helvetica Neue"/>
              </a:rPr>
            </a:br>
            <a:r>
              <a:rPr lang="en-US" sz="2300" dirty="0">
                <a:solidFill>
                  <a:srgbClr val="000000"/>
                </a:solidFill>
                <a:latin typeface="Helvetica Neue"/>
              </a:rPr>
              <a:t>every way into him who is the </a:t>
            </a:r>
            <a:br>
              <a:rPr lang="en-US" sz="2300" dirty="0">
                <a:solidFill>
                  <a:srgbClr val="000000"/>
                </a:solidFill>
                <a:latin typeface="Helvetica Neue"/>
              </a:rPr>
            </a:br>
            <a:r>
              <a:rPr lang="en-US" sz="2300" dirty="0">
                <a:solidFill>
                  <a:srgbClr val="000000"/>
                </a:solidFill>
                <a:latin typeface="Helvetica Neue"/>
              </a:rPr>
              <a:t>head, into Christ,</a:t>
            </a:r>
            <a:r>
              <a:rPr lang="en-US" sz="2300" b="1" baseline="30000" dirty="0">
                <a:solidFill>
                  <a:srgbClr val="000000"/>
                </a:solidFill>
                <a:latin typeface="Arial" panose="020B0604020202020204" pitchFamily="34" charset="0"/>
              </a:rPr>
              <a:t>16 </a:t>
            </a:r>
            <a:r>
              <a:rPr lang="en-US" sz="2300" dirty="0">
                <a:solidFill>
                  <a:srgbClr val="000000"/>
                </a:solidFill>
                <a:latin typeface="Helvetica Neue"/>
              </a:rPr>
              <a:t>from whom the whole body, joined and held </a:t>
            </a:r>
            <a:br>
              <a:rPr lang="en-US" sz="2300" dirty="0">
                <a:solidFill>
                  <a:srgbClr val="000000"/>
                </a:solidFill>
                <a:latin typeface="Helvetica Neue"/>
              </a:rPr>
            </a:br>
            <a:r>
              <a:rPr lang="en-US" sz="2300" dirty="0">
                <a:solidFill>
                  <a:srgbClr val="000000"/>
                </a:solidFill>
                <a:latin typeface="Helvetica Neue"/>
              </a:rPr>
              <a:t>together by every joint with which it </a:t>
            </a:r>
            <a:br>
              <a:rPr lang="en-US" sz="2300" dirty="0">
                <a:solidFill>
                  <a:srgbClr val="000000"/>
                </a:solidFill>
                <a:latin typeface="Helvetica Neue"/>
              </a:rPr>
            </a:br>
            <a:r>
              <a:rPr lang="en-US" sz="2300" dirty="0">
                <a:solidFill>
                  <a:srgbClr val="000000"/>
                </a:solidFill>
                <a:latin typeface="Helvetica Neue"/>
              </a:rPr>
              <a:t>is equipped, when each part is working properly, makes the body grow so that it builds itself up </a:t>
            </a:r>
            <a:br>
              <a:rPr lang="en-US" sz="2300" dirty="0">
                <a:solidFill>
                  <a:srgbClr val="000000"/>
                </a:solidFill>
                <a:latin typeface="Helvetica Neue"/>
              </a:rPr>
            </a:br>
            <a:r>
              <a:rPr lang="en-US" sz="2300" dirty="0">
                <a:solidFill>
                  <a:srgbClr val="000000"/>
                </a:solidFill>
                <a:latin typeface="Helvetica Neue"/>
              </a:rPr>
              <a:t>in love</a:t>
            </a:r>
            <a:r>
              <a:rPr lang="en-US" dirty="0">
                <a:solidFill>
                  <a:srgbClr val="000000"/>
                </a:solidFill>
                <a:latin typeface="Helvetica Neue"/>
              </a:rPr>
              <a:t>.</a:t>
            </a:r>
            <a:endParaRPr lang="en-US" dirty="0"/>
          </a:p>
        </p:txBody>
      </p:sp>
    </p:spTree>
    <p:extLst>
      <p:ext uri="{BB962C8B-B14F-4D97-AF65-F5344CB8AC3E}">
        <p14:creationId xmlns:p14="http://schemas.microsoft.com/office/powerpoint/2010/main" val="40853914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The ground began to shake</a:t>
            </a:r>
            <a:r>
              <a:rPr lang="en-US" sz="3200" dirty="0"/>
              <a:t/>
            </a:r>
            <a:br>
              <a:rPr lang="en-US" sz="3200" dirty="0"/>
            </a:br>
            <a:r>
              <a:rPr lang="en-US" sz="3200" dirty="0"/>
              <a:t>The stone was rolled away</a:t>
            </a:r>
            <a:r>
              <a:rPr lang="en-US" sz="3200" dirty="0"/>
              <a:t/>
            </a:r>
            <a:br>
              <a:rPr lang="en-US" sz="3200" dirty="0"/>
            </a:br>
            <a:r>
              <a:rPr lang="en-US" sz="3200" dirty="0"/>
              <a:t>His perfect love could not be overcome</a:t>
            </a:r>
            <a:r>
              <a:rPr lang="en-US" sz="3200" dirty="0"/>
              <a:t/>
            </a:r>
            <a:br>
              <a:rPr lang="en-US" sz="3200" dirty="0"/>
            </a:br>
            <a:r>
              <a:rPr lang="en-US" sz="3200" dirty="0"/>
              <a:t>Now death where is your sting?</a:t>
            </a:r>
            <a:r>
              <a:rPr lang="en-US" sz="3200" dirty="0"/>
              <a:t/>
            </a:r>
            <a:br>
              <a:rPr lang="en-US" sz="3200" dirty="0"/>
            </a:br>
            <a:r>
              <a:rPr lang="en-US" sz="3200" dirty="0"/>
              <a:t>Our resurrected King</a:t>
            </a:r>
            <a:r>
              <a:rPr lang="en-US" sz="3200" dirty="0"/>
              <a:t/>
            </a:r>
            <a:br>
              <a:rPr lang="en-US" sz="3200" dirty="0"/>
            </a:br>
            <a:r>
              <a:rPr lang="en-US" sz="3200" dirty="0"/>
              <a:t>Has rendered you defeated</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838167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739485"/>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Forever He is glorified</a:t>
            </a:r>
            <a:r>
              <a:rPr lang="en-US" sz="3200" dirty="0"/>
              <a:t/>
            </a:r>
            <a:br>
              <a:rPr lang="en-US" sz="3200" dirty="0"/>
            </a:br>
            <a:r>
              <a:rPr lang="en-US" sz="3200" dirty="0"/>
              <a:t>Forever He is lifted high</a:t>
            </a:r>
            <a:r>
              <a:rPr lang="en-US" sz="3200" dirty="0"/>
              <a:t/>
            </a:r>
            <a:br>
              <a:rPr lang="en-US" sz="3200" dirty="0"/>
            </a:br>
            <a:r>
              <a:rPr lang="en-US" sz="3200" dirty="0"/>
              <a:t>Forever He is risen</a:t>
            </a:r>
            <a:r>
              <a:rPr lang="en-US" sz="3200" dirty="0"/>
              <a:t/>
            </a:r>
            <a:br>
              <a:rPr lang="en-US" sz="3200" dirty="0"/>
            </a:br>
            <a:r>
              <a:rPr lang="en-US" sz="3200" dirty="0"/>
              <a:t>He is alive, He is alive!</a:t>
            </a:r>
            <a:r>
              <a:rPr lang="en-US" sz="3200" dirty="0"/>
              <a:t/>
            </a:r>
            <a:br>
              <a:rPr lang="en-US" sz="3200" dirty="0"/>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80809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We sing hallelujah</a:t>
            </a:r>
            <a:r>
              <a:rPr lang="en-US" sz="3200" dirty="0"/>
              <a:t/>
            </a:r>
            <a:br>
              <a:rPr lang="en-US" sz="3200" dirty="0"/>
            </a:br>
            <a:r>
              <a:rPr lang="en-US" sz="3200" dirty="0"/>
              <a:t>We sing hallelujah</a:t>
            </a:r>
            <a:r>
              <a:rPr lang="en-US" sz="3200" dirty="0"/>
              <a:t/>
            </a:r>
            <a:br>
              <a:rPr lang="en-US" sz="3200" dirty="0"/>
            </a:br>
            <a:r>
              <a:rPr lang="en-US" sz="3200" dirty="0"/>
              <a:t>We sing hallelujah</a:t>
            </a:r>
            <a:r>
              <a:rPr lang="en-US" sz="3200" dirty="0"/>
              <a:t/>
            </a:r>
            <a:br>
              <a:rPr lang="en-US" sz="3200" dirty="0"/>
            </a:br>
            <a:r>
              <a:rPr lang="en-US" sz="3200" dirty="0"/>
              <a:t>The Lamb has overcome</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7848984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Forever He is glorified</a:t>
            </a:r>
            <a:r>
              <a:rPr lang="en-US" sz="3200" dirty="0"/>
              <a:t/>
            </a:r>
            <a:br>
              <a:rPr lang="en-US" sz="3200" dirty="0"/>
            </a:br>
            <a:r>
              <a:rPr lang="en-US" sz="3200" dirty="0"/>
              <a:t>Forever He is lifted high</a:t>
            </a:r>
            <a:r>
              <a:rPr lang="en-US" sz="3200" dirty="0"/>
              <a:t/>
            </a:r>
            <a:br>
              <a:rPr lang="en-US" sz="3200" dirty="0"/>
            </a:br>
            <a:r>
              <a:rPr lang="en-US" sz="3200" dirty="0"/>
              <a:t>Forever He is risen</a:t>
            </a:r>
            <a:r>
              <a:rPr lang="en-US" sz="3200" dirty="0"/>
              <a:t/>
            </a:r>
            <a:br>
              <a:rPr lang="en-US" sz="3200" dirty="0"/>
            </a:br>
            <a:r>
              <a:rPr lang="en-US" sz="3200" dirty="0"/>
              <a:t>He is alive, He is alive!</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6671085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FOREVER</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t>You have overcome</a:t>
            </a:r>
          </a:p>
          <a:p>
            <a:pPr algn="ctr"/>
            <a:r>
              <a:rPr lang="en-US" sz="3200" dirty="0"/>
              <a:t>You have overcome</a:t>
            </a:r>
          </a:p>
          <a:p>
            <a:pPr algn="ctr"/>
            <a:r>
              <a:rPr lang="en-US" sz="3200" dirty="0"/>
              <a:t>You have overcome</a:t>
            </a:r>
          </a:p>
          <a:p>
            <a:pPr algn="ctr"/>
            <a:r>
              <a:rPr lang="en-US" sz="3200" dirty="0"/>
              <a:t>You have overcome</a:t>
            </a: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Kari </a:t>
            </a:r>
            <a:r>
              <a:rPr lang="en-US" sz="1300" dirty="0" err="1" smtClean="0">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0633726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39651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lnSpc>
                <a:spcPct val="70000"/>
              </a:lnSpc>
              <a:spcBef>
                <a:spcPts val="0"/>
              </a:spcBef>
              <a:buNone/>
            </a:pPr>
            <a:r>
              <a:rPr lang="en-US" sz="2100" b="1" baseline="30000" dirty="0"/>
              <a:t>12 </a:t>
            </a:r>
            <a:r>
              <a:rPr lang="en-US" sz="2100" dirty="0"/>
              <a:t>For just as the body is one and has many members, and all the members of the body, though many, are one body, so it is with Christ.</a:t>
            </a:r>
            <a:r>
              <a:rPr lang="en-US" sz="2100" b="1" baseline="30000" dirty="0"/>
              <a:t>13 </a:t>
            </a:r>
            <a:r>
              <a:rPr lang="en-US" sz="2100" dirty="0"/>
              <a:t>For in one Spirit we were all baptized into one body—Jews or Greeks, slaves</a:t>
            </a:r>
            <a:r>
              <a:rPr lang="en-US" sz="2100" baseline="30000" dirty="0"/>
              <a:t> </a:t>
            </a:r>
            <a:r>
              <a:rPr lang="en-US" sz="2100" dirty="0"/>
              <a:t>or free—and all were made to drink of one Spirit.</a:t>
            </a:r>
            <a:br>
              <a:rPr lang="en-US" sz="2100" dirty="0"/>
            </a:br>
            <a:endParaRPr lang="en-US" sz="700" dirty="0"/>
          </a:p>
          <a:p>
            <a:pPr marL="0" indent="0">
              <a:lnSpc>
                <a:spcPct val="70000"/>
              </a:lnSpc>
              <a:spcBef>
                <a:spcPts val="0"/>
              </a:spcBef>
              <a:buNone/>
            </a:pPr>
            <a:r>
              <a:rPr lang="en-US" sz="2100" b="1" baseline="30000" dirty="0"/>
              <a:t>14 </a:t>
            </a:r>
            <a:r>
              <a:rPr lang="en-US" sz="2100" dirty="0"/>
              <a:t>For the body does not consist of one member but of many. </a:t>
            </a:r>
            <a:r>
              <a:rPr lang="en-US" sz="2100" b="1" baseline="30000" dirty="0"/>
              <a:t>15 </a:t>
            </a:r>
            <a:r>
              <a:rPr lang="en-US" sz="2100" dirty="0"/>
              <a:t>If the foot should say, “Because I am not a hand, I do not belong to the body,” that would not make it any less a part of the body. </a:t>
            </a:r>
            <a:r>
              <a:rPr lang="en-US" sz="2100" b="1" baseline="30000" dirty="0"/>
              <a:t>16 </a:t>
            </a:r>
            <a:r>
              <a:rPr lang="en-US" sz="2100" dirty="0"/>
              <a:t>And if the ear should say, “Because I am not an eye, I do not belong to the body,” that would not make it any less a part of the body. </a:t>
            </a:r>
            <a:r>
              <a:rPr lang="en-US" sz="2100" b="1" baseline="30000" dirty="0"/>
              <a:t>17 </a:t>
            </a:r>
            <a:r>
              <a:rPr lang="en-US" sz="2100" dirty="0"/>
              <a:t>If the whole body were an eye, where would be the sense of hearing? If the whole body were an ear, where would be the sense of smell? </a:t>
            </a:r>
            <a:r>
              <a:rPr lang="en-US" sz="2100" b="1" baseline="30000" dirty="0"/>
              <a:t>18 </a:t>
            </a:r>
            <a:r>
              <a:rPr lang="en-US" sz="2100" dirty="0"/>
              <a:t>But as it is, God arranged the members in the body, each one of them, as he chose. </a:t>
            </a:r>
            <a:r>
              <a:rPr lang="en-US" sz="2100" b="1" baseline="30000" dirty="0"/>
              <a:t>19 </a:t>
            </a:r>
            <a:r>
              <a:rPr lang="en-US" sz="2100" dirty="0"/>
              <a:t>If all were a single member, where would the body be? </a:t>
            </a:r>
            <a:r>
              <a:rPr lang="en-US" sz="2100" b="1" baseline="30000" dirty="0"/>
              <a:t>20 </a:t>
            </a:r>
            <a:r>
              <a:rPr lang="en-US" sz="2100" dirty="0"/>
              <a:t>As it is, there are many parts, yet one body.</a:t>
            </a:r>
          </a:p>
          <a:p>
            <a:pPr marL="0" indent="0">
              <a:lnSpc>
                <a:spcPct val="70000"/>
              </a:lnSpc>
              <a:spcBef>
                <a:spcPts val="0"/>
              </a:spcBef>
              <a:buNone/>
            </a:pPr>
            <a:endParaRPr lang="en-US" sz="700" dirty="0"/>
          </a:p>
          <a:p>
            <a:pPr marL="0" indent="0">
              <a:lnSpc>
                <a:spcPct val="70000"/>
              </a:lnSpc>
              <a:spcBef>
                <a:spcPts val="0"/>
              </a:spcBef>
              <a:buNone/>
            </a:pPr>
            <a:r>
              <a:rPr lang="en-US" sz="2100" b="1" baseline="30000" dirty="0"/>
              <a:t>21 </a:t>
            </a:r>
            <a:r>
              <a:rPr lang="en-US" sz="2100" dirty="0"/>
              <a:t>The eye cannot say to the hand, “I have no need of you,” nor again the head to the feet, “I have no need of you.” </a:t>
            </a:r>
            <a:r>
              <a:rPr lang="en-US" sz="2100" b="1" baseline="30000" dirty="0"/>
              <a:t>22 </a:t>
            </a:r>
            <a:r>
              <a:rPr lang="en-US" sz="2100" dirty="0"/>
              <a:t>On the contrary, the parts of the body that seem to be weaker are indispensable, </a:t>
            </a:r>
            <a:r>
              <a:rPr lang="en-US" sz="2100" b="1" baseline="30000" dirty="0"/>
              <a:t>23 </a:t>
            </a:r>
            <a:r>
              <a:rPr lang="en-US" sz="2100" dirty="0"/>
              <a:t>and on those parts of the body that we think less honorable we bestow the greater honor, and our unpresentable parts are treated with greater modesty, </a:t>
            </a:r>
            <a:r>
              <a:rPr lang="en-US" sz="2100" b="1" baseline="30000" dirty="0"/>
              <a:t>24 </a:t>
            </a:r>
            <a:r>
              <a:rPr lang="en-US" sz="2100" dirty="0"/>
              <a:t>which our more presentable parts do not require. But God has so composed the body, giving greater honor to the part that lacked it, </a:t>
            </a:r>
            <a:r>
              <a:rPr lang="en-US" sz="2100" b="1" baseline="30000" dirty="0"/>
              <a:t>25 </a:t>
            </a:r>
            <a:r>
              <a:rPr lang="en-US" sz="2100" dirty="0"/>
              <a:t>that there may be no division in the body, but that the members may have the same care for one another. </a:t>
            </a:r>
            <a:r>
              <a:rPr lang="en-US" sz="2100" b="1" baseline="30000" dirty="0"/>
              <a:t>26 </a:t>
            </a:r>
            <a:r>
              <a:rPr lang="en-US" sz="2100" dirty="0"/>
              <a:t>If one member suffers, all suffer together; if one member is honored, all rejoice together.</a:t>
            </a:r>
          </a:p>
          <a:p>
            <a:pPr marL="0" indent="0">
              <a:lnSpc>
                <a:spcPct val="70000"/>
              </a:lnSpc>
              <a:spcBef>
                <a:spcPts val="0"/>
              </a:spcBef>
              <a:buNone/>
            </a:pPr>
            <a:endParaRPr lang="en-US" sz="700" dirty="0"/>
          </a:p>
          <a:p>
            <a:pPr marL="0" indent="0">
              <a:lnSpc>
                <a:spcPct val="70000"/>
              </a:lnSpc>
              <a:spcBef>
                <a:spcPts val="0"/>
              </a:spcBef>
              <a:buNone/>
            </a:pPr>
            <a:r>
              <a:rPr lang="en-US" sz="2100" b="1" baseline="30000" dirty="0"/>
              <a:t>27 </a:t>
            </a:r>
            <a:r>
              <a:rPr lang="en-US" sz="2100" dirty="0"/>
              <a:t>Now you are the body of Christ and individually members of it.</a:t>
            </a:r>
          </a:p>
        </p:txBody>
      </p:sp>
      <p:sp>
        <p:nvSpPr>
          <p:cNvPr id="5"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1 CORINTHIANS </a:t>
            </a:r>
            <a:r>
              <a:rPr lang="en-US" sz="6000" dirty="0" smtClean="0">
                <a:solidFill>
                  <a:srgbClr val="B38939"/>
                </a:solidFill>
                <a:latin typeface="+mn-lt"/>
              </a:rPr>
              <a:t>12:12-27</a:t>
            </a:r>
            <a:r>
              <a:rPr lang="en-US" sz="52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51530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1 CORINTHIANS </a:t>
            </a:r>
            <a:r>
              <a:rPr lang="en-US" sz="6000" dirty="0" smtClean="0">
                <a:solidFill>
                  <a:srgbClr val="B38939"/>
                </a:solidFill>
                <a:latin typeface="+mn-lt"/>
              </a:rPr>
              <a:t>12:12-27</a:t>
            </a:r>
            <a:r>
              <a:rPr lang="en-US" sz="52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055116"/>
            <a:ext cx="8649049" cy="5685441"/>
          </a:xfrm>
        </p:spPr>
        <p:txBody>
          <a:bodyPr>
            <a:noAutofit/>
          </a:bodyPr>
          <a:lstStyle/>
          <a:p>
            <a:pPr marL="0" indent="0">
              <a:lnSpc>
                <a:spcPct val="70000"/>
              </a:lnSpc>
              <a:spcBef>
                <a:spcPts val="0"/>
              </a:spcBef>
              <a:buNone/>
            </a:pPr>
            <a:r>
              <a:rPr lang="en-US" sz="2100" b="1" baseline="30000" dirty="0"/>
              <a:t>12 </a:t>
            </a:r>
            <a:r>
              <a:rPr lang="en-US" sz="2100" dirty="0"/>
              <a:t>For just as the body is one and has many members, and all the members of the body, though many, are one body, so it is with Christ.</a:t>
            </a:r>
            <a:r>
              <a:rPr lang="en-US" sz="2100" b="1" baseline="30000" dirty="0"/>
              <a:t>13 </a:t>
            </a:r>
            <a:r>
              <a:rPr lang="en-US" sz="2100" dirty="0">
                <a:solidFill>
                  <a:srgbClr val="FF0000"/>
                </a:solidFill>
                <a:effectLst>
                  <a:outerShdw blurRad="63500" algn="ctr" rotWithShape="0">
                    <a:prstClr val="black">
                      <a:alpha val="40000"/>
                    </a:prstClr>
                  </a:outerShdw>
                </a:effectLst>
              </a:rPr>
              <a:t>For in one Spirit we were all baptized into one body—Jews or Greeks, slaves</a:t>
            </a:r>
            <a:r>
              <a:rPr lang="en-US" sz="2100" baseline="30000" dirty="0">
                <a:solidFill>
                  <a:srgbClr val="FF0000"/>
                </a:solidFill>
                <a:effectLst>
                  <a:outerShdw blurRad="63500" algn="ctr" rotWithShape="0">
                    <a:prstClr val="black">
                      <a:alpha val="40000"/>
                    </a:prstClr>
                  </a:outerShdw>
                </a:effectLst>
              </a:rPr>
              <a:t> </a:t>
            </a:r>
            <a:r>
              <a:rPr lang="en-US" sz="2100" dirty="0">
                <a:solidFill>
                  <a:srgbClr val="FF0000"/>
                </a:solidFill>
                <a:effectLst>
                  <a:outerShdw blurRad="63500" algn="ctr" rotWithShape="0">
                    <a:prstClr val="black">
                      <a:alpha val="40000"/>
                    </a:prstClr>
                  </a:outerShdw>
                </a:effectLst>
              </a:rPr>
              <a:t>or free—and all were made to drink of one Spirit.</a:t>
            </a:r>
            <a:r>
              <a:rPr lang="en-US" sz="2100" dirty="0">
                <a:effectLst>
                  <a:outerShdw blurRad="63500" sx="102000" sy="102000" algn="ctr" rotWithShape="0">
                    <a:prstClr val="black">
                      <a:alpha val="40000"/>
                    </a:prstClr>
                  </a:outerShdw>
                </a:effectLst>
              </a:rPr>
              <a:t/>
            </a:r>
            <a:br>
              <a:rPr lang="en-US" sz="2100" dirty="0">
                <a:effectLst>
                  <a:outerShdw blurRad="63500" sx="102000" sy="102000" algn="ctr" rotWithShape="0">
                    <a:prstClr val="black">
                      <a:alpha val="40000"/>
                    </a:prstClr>
                  </a:outerShdw>
                </a:effectLst>
              </a:rPr>
            </a:br>
            <a:endParaRPr lang="en-US" sz="700" dirty="0">
              <a:effectLst>
                <a:outerShdw blurRad="63500" sx="102000" sy="102000" algn="ctr" rotWithShape="0">
                  <a:prstClr val="black">
                    <a:alpha val="40000"/>
                  </a:prstClr>
                </a:outerShdw>
              </a:effectLst>
            </a:endParaRPr>
          </a:p>
          <a:p>
            <a:pPr marL="0" indent="0">
              <a:lnSpc>
                <a:spcPct val="70000"/>
              </a:lnSpc>
              <a:spcBef>
                <a:spcPts val="0"/>
              </a:spcBef>
              <a:buNone/>
            </a:pPr>
            <a:r>
              <a:rPr lang="en-US" sz="2100" b="1" baseline="30000" dirty="0"/>
              <a:t>14 </a:t>
            </a:r>
            <a:r>
              <a:rPr lang="en-US" sz="2100" dirty="0"/>
              <a:t>For the body does not consist of one member but of many. </a:t>
            </a:r>
            <a:r>
              <a:rPr lang="en-US" sz="2100" b="1" baseline="30000" dirty="0"/>
              <a:t>15 </a:t>
            </a:r>
            <a:r>
              <a:rPr lang="en-US" sz="2100" dirty="0"/>
              <a:t>If the foot should say, “Because I am not a hand, I do not belong to the body,” that would not make it any less a part of the body. </a:t>
            </a:r>
            <a:r>
              <a:rPr lang="en-US" sz="2100" b="1" baseline="30000" dirty="0"/>
              <a:t>16 </a:t>
            </a:r>
            <a:r>
              <a:rPr lang="en-US" sz="2100" dirty="0"/>
              <a:t>And if the ear should say, “Because I am not an eye, I do not belong to the body,” that would not make it any less a part of the body. </a:t>
            </a:r>
            <a:r>
              <a:rPr lang="en-US" sz="2100" b="1" baseline="30000" dirty="0"/>
              <a:t>17 </a:t>
            </a:r>
            <a:r>
              <a:rPr lang="en-US" sz="2100" dirty="0"/>
              <a:t>If the whole body were an eye, where would be the sense of hearing? If the whole body were an ear, where would be the sense of smell? </a:t>
            </a:r>
            <a:r>
              <a:rPr lang="en-US" sz="2100" b="1" baseline="30000" dirty="0"/>
              <a:t>18 </a:t>
            </a:r>
            <a:r>
              <a:rPr lang="en-US" sz="2100" dirty="0"/>
              <a:t>But as it is, God arranged the members in the body, each one of them, as he chose. </a:t>
            </a:r>
            <a:r>
              <a:rPr lang="en-US" sz="2100" b="1" baseline="30000" dirty="0"/>
              <a:t>19 </a:t>
            </a:r>
            <a:r>
              <a:rPr lang="en-US" sz="2100" dirty="0"/>
              <a:t>If all were a single member, where would the body be? </a:t>
            </a:r>
            <a:r>
              <a:rPr lang="en-US" sz="2100" b="1" baseline="30000" dirty="0"/>
              <a:t>20 </a:t>
            </a:r>
            <a:r>
              <a:rPr lang="en-US" sz="2100" dirty="0"/>
              <a:t>As it is, there are many parts, yet one body.</a:t>
            </a:r>
          </a:p>
          <a:p>
            <a:pPr marL="0" indent="0">
              <a:lnSpc>
                <a:spcPct val="70000"/>
              </a:lnSpc>
              <a:spcBef>
                <a:spcPts val="0"/>
              </a:spcBef>
              <a:buNone/>
            </a:pPr>
            <a:endParaRPr lang="en-US" sz="700" dirty="0"/>
          </a:p>
          <a:p>
            <a:pPr marL="0" indent="0">
              <a:lnSpc>
                <a:spcPct val="70000"/>
              </a:lnSpc>
              <a:spcBef>
                <a:spcPts val="0"/>
              </a:spcBef>
              <a:buNone/>
            </a:pPr>
            <a:r>
              <a:rPr lang="en-US" sz="2100" b="1" baseline="30000" dirty="0"/>
              <a:t>21 </a:t>
            </a:r>
            <a:r>
              <a:rPr lang="en-US" sz="2100" dirty="0"/>
              <a:t>The eye cannot say to the hand, “I have no need of you,” nor again the head to the feet, “I have no need of you.” </a:t>
            </a:r>
            <a:r>
              <a:rPr lang="en-US" sz="2100" b="1" baseline="30000" dirty="0"/>
              <a:t>22 </a:t>
            </a:r>
            <a:r>
              <a:rPr lang="en-US" sz="2100" dirty="0"/>
              <a:t>On the contrary, the parts of the body that seem to be weaker are indispensable, </a:t>
            </a:r>
            <a:r>
              <a:rPr lang="en-US" sz="2100" b="1" baseline="30000" dirty="0"/>
              <a:t>23 </a:t>
            </a:r>
            <a:r>
              <a:rPr lang="en-US" sz="2100" dirty="0"/>
              <a:t>and on those parts of the body that we think less honorable we bestow the greater honor, and our unpresentable parts are treated with greater modesty, </a:t>
            </a:r>
            <a:r>
              <a:rPr lang="en-US" sz="2100" b="1" baseline="30000" dirty="0"/>
              <a:t>24 </a:t>
            </a:r>
            <a:r>
              <a:rPr lang="en-US" sz="2100" dirty="0"/>
              <a:t>which our more presentable parts do not require. But God has so composed the body, giving greater honor to the part that lacked it, </a:t>
            </a:r>
            <a:r>
              <a:rPr lang="en-US" sz="2100" b="1" baseline="30000" dirty="0"/>
              <a:t>25 </a:t>
            </a:r>
            <a:r>
              <a:rPr lang="en-US" sz="2100" dirty="0"/>
              <a:t>that there may be no division in the body, but that the members may have the same care for one another. </a:t>
            </a:r>
            <a:r>
              <a:rPr lang="en-US" sz="2100" b="1" baseline="30000" dirty="0"/>
              <a:t>26 </a:t>
            </a:r>
            <a:r>
              <a:rPr lang="en-US" sz="2100" dirty="0"/>
              <a:t>If one member suffers, all suffer together; if one member is honored, all rejoice together.</a:t>
            </a:r>
          </a:p>
          <a:p>
            <a:pPr marL="0" indent="0">
              <a:lnSpc>
                <a:spcPct val="70000"/>
              </a:lnSpc>
              <a:spcBef>
                <a:spcPts val="0"/>
              </a:spcBef>
              <a:buNone/>
            </a:pPr>
            <a:endParaRPr lang="en-US" sz="700" dirty="0"/>
          </a:p>
          <a:p>
            <a:pPr marL="0" indent="0">
              <a:lnSpc>
                <a:spcPct val="70000"/>
              </a:lnSpc>
              <a:spcBef>
                <a:spcPts val="0"/>
              </a:spcBef>
              <a:buNone/>
            </a:pPr>
            <a:r>
              <a:rPr lang="en-US" sz="2100" b="1" baseline="30000" dirty="0"/>
              <a:t>27 </a:t>
            </a:r>
            <a:r>
              <a:rPr lang="en-US" sz="2100" dirty="0"/>
              <a:t>Now you are the body of Christ and individually members of it.</a:t>
            </a:r>
          </a:p>
        </p:txBody>
      </p:sp>
    </p:spTree>
    <p:extLst>
      <p:ext uri="{BB962C8B-B14F-4D97-AF65-F5344CB8AC3E}">
        <p14:creationId xmlns:p14="http://schemas.microsoft.com/office/powerpoint/2010/main" val="247713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spc="-350" dirty="0">
                <a:solidFill>
                  <a:srgbClr val="B38939"/>
                </a:solidFill>
                <a:latin typeface="+mn-lt"/>
              </a:rPr>
              <a:t>UNHEALTHY vs HEALTHY BODIES</a:t>
            </a:r>
            <a:endParaRPr lang="en-US" sz="5800" spc="-350" dirty="0">
              <a:solidFill>
                <a:schemeClr val="tx1">
                  <a:lumMod val="65000"/>
                  <a:lumOff val="35000"/>
                </a:schemeClr>
              </a:solidFill>
              <a:latin typeface="+mn-lt"/>
            </a:endParaRPr>
          </a:p>
        </p:txBody>
      </p:sp>
      <p:sp>
        <p:nvSpPr>
          <p:cNvPr id="5" name="Content Placeholder 4">
            <a:extLst>
              <a:ext uri="{FF2B5EF4-FFF2-40B4-BE49-F238E27FC236}">
                <a16:creationId xmlns:a16="http://schemas.microsoft.com/office/drawing/2014/main" xmlns="" id="{4E0EBF0E-6A76-41E6-97EB-6A3351E14C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724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39674"/>
            <a:ext cx="3951215" cy="5685441"/>
          </a:xfrm>
        </p:spPr>
        <p:txBody>
          <a:bodyPr>
            <a:noAutofit/>
          </a:bodyPr>
          <a:lstStyle/>
          <a:p>
            <a:r>
              <a:rPr lang="en-US" sz="2500" dirty="0"/>
              <a:t>Body is NOT built up in love</a:t>
            </a:r>
          </a:p>
          <a:p>
            <a:r>
              <a:rPr lang="en-US" sz="2500" dirty="0"/>
              <a:t>Jealousy and Rivalry</a:t>
            </a:r>
          </a:p>
          <a:p>
            <a:r>
              <a:rPr lang="en-US" sz="2500" dirty="0"/>
              <a:t>Self-Aggrandizement</a:t>
            </a:r>
          </a:p>
          <a:p>
            <a:r>
              <a:rPr lang="en-US" sz="2500" dirty="0"/>
              <a:t>Self-Abasement</a:t>
            </a:r>
          </a:p>
          <a:p>
            <a:r>
              <a:rPr lang="en-US" sz="2500" dirty="0"/>
              <a:t>No Real Unity</a:t>
            </a:r>
          </a:p>
          <a:p>
            <a:r>
              <a:rPr lang="en-US" sz="2500" dirty="0"/>
              <a:t>No Real Diversity</a:t>
            </a:r>
          </a:p>
          <a:p>
            <a:r>
              <a:rPr lang="en-US" sz="2500" dirty="0"/>
              <a:t>Selfish Consumerism</a:t>
            </a:r>
          </a:p>
          <a:p>
            <a:r>
              <a:rPr lang="en-US" sz="2500" dirty="0"/>
              <a:t>Low-Commitment Ethos</a:t>
            </a:r>
          </a:p>
          <a:p>
            <a:r>
              <a:rPr lang="en-US" sz="2500" dirty="0"/>
              <a:t>Boredom</a:t>
            </a:r>
          </a:p>
          <a:p>
            <a:r>
              <a:rPr lang="en-US" sz="2500" dirty="0"/>
              <a:t>Very little real Kingdom work gets done!</a:t>
            </a:r>
          </a:p>
        </p:txBody>
      </p:sp>
      <p:sp>
        <p:nvSpPr>
          <p:cNvPr id="7" name="Title 1">
            <a:extLst>
              <a:ext uri="{FF2B5EF4-FFF2-40B4-BE49-F238E27FC236}">
                <a16:creationId xmlns:a16="http://schemas.microsoft.com/office/drawing/2014/main" xmlns="" id="{5A6CE45D-9516-4273-96B7-3CE3AF3A94C4}"/>
              </a:ext>
            </a:extLst>
          </p:cNvPr>
          <p:cNvSpPr txBox="1">
            <a:spLocks/>
          </p:cNvSpPr>
          <p:nvPr/>
        </p:nvSpPr>
        <p:spPr>
          <a:xfrm>
            <a:off x="251669" y="188957"/>
            <a:ext cx="8892331" cy="1052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spc="-350" dirty="0">
                <a:solidFill>
                  <a:srgbClr val="B38939"/>
                </a:solidFill>
                <a:latin typeface="+mn-lt"/>
              </a:rPr>
              <a:t>UNHEALTHY</a:t>
            </a:r>
            <a:r>
              <a:rPr lang="en-US" sz="5800" spc="-350" dirty="0">
                <a:solidFill>
                  <a:srgbClr val="B38939"/>
                </a:solidFill>
                <a:latin typeface="+mn-lt"/>
              </a:rPr>
              <a:t> vs HEALTHY BODIES</a:t>
            </a:r>
            <a:endParaRPr lang="en-US" sz="5800" spc="-350" dirty="0">
              <a:solidFill>
                <a:schemeClr val="tx1">
                  <a:lumMod val="65000"/>
                  <a:lumOff val="35000"/>
                </a:schemeClr>
              </a:solidFill>
              <a:latin typeface="+mn-lt"/>
            </a:endParaRPr>
          </a:p>
        </p:txBody>
      </p:sp>
    </p:spTree>
    <p:extLst>
      <p:ext uri="{BB962C8B-B14F-4D97-AF65-F5344CB8AC3E}">
        <p14:creationId xmlns:p14="http://schemas.microsoft.com/office/powerpoint/2010/main" val="5292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39674"/>
            <a:ext cx="3951215" cy="5685441"/>
          </a:xfrm>
        </p:spPr>
        <p:txBody>
          <a:bodyPr>
            <a:noAutofit/>
          </a:bodyPr>
          <a:lstStyle/>
          <a:p>
            <a:r>
              <a:rPr lang="en-US" sz="2500" dirty="0"/>
              <a:t>Body is NOT built up in love</a:t>
            </a:r>
          </a:p>
          <a:p>
            <a:r>
              <a:rPr lang="en-US" sz="2500" dirty="0"/>
              <a:t>Jealousy and Rivalry</a:t>
            </a:r>
          </a:p>
          <a:p>
            <a:r>
              <a:rPr lang="en-US" sz="2500" dirty="0"/>
              <a:t>Self-Aggrandizement</a:t>
            </a:r>
          </a:p>
          <a:p>
            <a:r>
              <a:rPr lang="en-US" sz="2500" dirty="0"/>
              <a:t>Self-Abasement</a:t>
            </a:r>
          </a:p>
          <a:p>
            <a:r>
              <a:rPr lang="en-US" sz="2500" dirty="0"/>
              <a:t>No Real Unity</a:t>
            </a:r>
          </a:p>
          <a:p>
            <a:r>
              <a:rPr lang="en-US" sz="2500" dirty="0"/>
              <a:t>No Real Diversity</a:t>
            </a:r>
          </a:p>
          <a:p>
            <a:r>
              <a:rPr lang="en-US" sz="2500" dirty="0"/>
              <a:t>Selfish Consumerism</a:t>
            </a:r>
          </a:p>
          <a:p>
            <a:r>
              <a:rPr lang="en-US" sz="2500" dirty="0"/>
              <a:t>Low-Commitment Ethos</a:t>
            </a:r>
          </a:p>
          <a:p>
            <a:r>
              <a:rPr lang="en-US" sz="2500" dirty="0"/>
              <a:t>Boredom</a:t>
            </a:r>
          </a:p>
          <a:p>
            <a:r>
              <a:rPr lang="en-US" sz="2500" dirty="0"/>
              <a:t>Very little real Kingdom work gets done!</a:t>
            </a:r>
          </a:p>
        </p:txBody>
      </p:sp>
      <p:sp>
        <p:nvSpPr>
          <p:cNvPr id="4" name="Content Placeholder 2">
            <a:extLst>
              <a:ext uri="{FF2B5EF4-FFF2-40B4-BE49-F238E27FC236}">
                <a16:creationId xmlns:a16="http://schemas.microsoft.com/office/drawing/2014/main" xmlns="" id="{E5DCC427-C31F-4638-8EF6-E064FD4D7A06}"/>
              </a:ext>
            </a:extLst>
          </p:cNvPr>
          <p:cNvSpPr txBox="1">
            <a:spLocks/>
          </p:cNvSpPr>
          <p:nvPr/>
        </p:nvSpPr>
        <p:spPr>
          <a:xfrm>
            <a:off x="4992852" y="1232683"/>
            <a:ext cx="3951215" cy="5685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Body IS built up in love</a:t>
            </a:r>
          </a:p>
          <a:p>
            <a:r>
              <a:rPr lang="en-US" sz="2500" dirty="0"/>
              <a:t>Contentment</a:t>
            </a:r>
          </a:p>
          <a:p>
            <a:r>
              <a:rPr lang="en-US" sz="2500" dirty="0"/>
              <a:t>Humility</a:t>
            </a:r>
          </a:p>
          <a:p>
            <a:r>
              <a:rPr lang="en-US" sz="2500" dirty="0"/>
              <a:t>Confidence </a:t>
            </a:r>
          </a:p>
          <a:p>
            <a:r>
              <a:rPr lang="en-US" sz="2500" dirty="0"/>
              <a:t>Profound Unity</a:t>
            </a:r>
          </a:p>
          <a:p>
            <a:r>
              <a:rPr lang="en-US" sz="2500" dirty="0"/>
              <a:t>Profound Diversity</a:t>
            </a:r>
          </a:p>
          <a:p>
            <a:r>
              <a:rPr lang="en-US" sz="2500" dirty="0"/>
              <a:t>Others-Focused</a:t>
            </a:r>
          </a:p>
          <a:p>
            <a:r>
              <a:rPr lang="en-US" sz="2500" dirty="0"/>
              <a:t>High-Commitment Ethos</a:t>
            </a:r>
          </a:p>
          <a:p>
            <a:r>
              <a:rPr lang="en-US" sz="2500" dirty="0"/>
              <a:t>Excitement and Purpose</a:t>
            </a:r>
          </a:p>
          <a:p>
            <a:r>
              <a:rPr lang="en-US" sz="2500" dirty="0"/>
              <a:t>Lots and lots of Kingdom work happening!</a:t>
            </a:r>
          </a:p>
        </p:txBody>
      </p:sp>
      <p:sp>
        <p:nvSpPr>
          <p:cNvPr id="8" name="Title 1">
            <a:extLst>
              <a:ext uri="{FF2B5EF4-FFF2-40B4-BE49-F238E27FC236}">
                <a16:creationId xmlns:a16="http://schemas.microsoft.com/office/drawing/2014/main" xmlns="" id="{777422AE-31F3-46EB-92D1-605CFD983C1E}"/>
              </a:ext>
            </a:extLst>
          </p:cNvPr>
          <p:cNvSpPr txBox="1">
            <a:spLocks/>
          </p:cNvSpPr>
          <p:nvPr/>
        </p:nvSpPr>
        <p:spPr>
          <a:xfrm>
            <a:off x="251669" y="188957"/>
            <a:ext cx="8892331" cy="1052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spc="-350" dirty="0">
                <a:solidFill>
                  <a:srgbClr val="B38939"/>
                </a:solidFill>
                <a:latin typeface="+mn-lt"/>
              </a:rPr>
              <a:t>UNHEALTHY vs </a:t>
            </a:r>
            <a:r>
              <a:rPr lang="en-US" sz="5800" b="1" spc="-350" dirty="0">
                <a:solidFill>
                  <a:srgbClr val="B38939"/>
                </a:solidFill>
                <a:latin typeface="+mn-lt"/>
              </a:rPr>
              <a:t>HEALTHY</a:t>
            </a:r>
            <a:r>
              <a:rPr lang="en-US" sz="5800" spc="-350" dirty="0">
                <a:solidFill>
                  <a:srgbClr val="B38939"/>
                </a:solidFill>
                <a:latin typeface="+mn-lt"/>
              </a:rPr>
              <a:t> BODIES</a:t>
            </a:r>
            <a:endParaRPr lang="en-US" sz="5800" spc="-350" dirty="0">
              <a:solidFill>
                <a:schemeClr val="tx1">
                  <a:lumMod val="65000"/>
                  <a:lumOff val="35000"/>
                </a:schemeClr>
              </a:solidFill>
              <a:latin typeface="+mn-lt"/>
            </a:endParaRPr>
          </a:p>
        </p:txBody>
      </p:sp>
    </p:spTree>
    <p:extLst>
      <p:ext uri="{BB962C8B-B14F-4D97-AF65-F5344CB8AC3E}">
        <p14:creationId xmlns:p14="http://schemas.microsoft.com/office/powerpoint/2010/main" val="13381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6" name="Content Placeholder 5">
            <a:extLst>
              <a:ext uri="{FF2B5EF4-FFF2-40B4-BE49-F238E27FC236}">
                <a16:creationId xmlns:a16="http://schemas.microsoft.com/office/drawing/2014/main" xmlns="" id="{1828DEAA-6F73-456C-88E8-7AABFC63055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190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914400" lvl="1" indent="-457200">
              <a:buFont typeface="+mj-lt"/>
              <a:buAutoNum type="alphaLcParenR"/>
            </a:pPr>
            <a:endParaRPr lang="en-US" sz="4000" dirty="0"/>
          </a:p>
        </p:txBody>
      </p:sp>
    </p:spTree>
    <p:extLst>
      <p:ext uri="{BB962C8B-B14F-4D97-AF65-F5344CB8AC3E}">
        <p14:creationId xmlns:p14="http://schemas.microsoft.com/office/powerpoint/2010/main" val="156193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457200" indent="-457200">
              <a:buFont typeface="+mj-lt"/>
              <a:buAutoNum type="arabicPeriod"/>
            </a:pPr>
            <a:r>
              <a:rPr lang="en-US" sz="4000" dirty="0"/>
              <a:t>Play your part in the Body</a:t>
            </a:r>
          </a:p>
          <a:p>
            <a:pPr marL="457200" lvl="1" indent="0">
              <a:buNone/>
            </a:pPr>
            <a:endParaRPr lang="en-US" sz="4000" dirty="0"/>
          </a:p>
        </p:txBody>
      </p:sp>
    </p:spTree>
    <p:extLst>
      <p:ext uri="{BB962C8B-B14F-4D97-AF65-F5344CB8AC3E}">
        <p14:creationId xmlns:p14="http://schemas.microsoft.com/office/powerpoint/2010/main" val="86687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9" name="Rectangle 8">
            <a:extLst>
              <a:ext uri="{FF2B5EF4-FFF2-40B4-BE49-F238E27FC236}">
                <a16:creationId xmlns:a16="http://schemas.microsoft.com/office/drawing/2014/main" xmlns="" id="{BB830F0F-2960-4790-8D0B-7FD5E988AAEB}"/>
              </a:ext>
            </a:extLst>
          </p:cNvPr>
          <p:cNvSpPr/>
          <p:nvPr/>
        </p:nvSpPr>
        <p:spPr>
          <a:xfrm>
            <a:off x="291657" y="300213"/>
            <a:ext cx="8525772" cy="26704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D0A1456A-4BE3-4230-9671-A531E5C4FEFF}"/>
              </a:ext>
            </a:extLst>
          </p:cNvPr>
          <p:cNvSpPr txBox="1"/>
          <p:nvPr/>
        </p:nvSpPr>
        <p:spPr>
          <a:xfrm>
            <a:off x="536284" y="431857"/>
            <a:ext cx="8140626" cy="3062377"/>
          </a:xfrm>
          <a:prstGeom prst="rect">
            <a:avLst/>
          </a:prstGeom>
          <a:noFill/>
        </p:spPr>
        <p:txBody>
          <a:bodyPr wrap="none" rtlCol="0">
            <a:spAutoFit/>
          </a:bodyPr>
          <a:lstStyle/>
          <a:p>
            <a:r>
              <a:rPr lang="en-US" sz="3300" dirty="0"/>
              <a:t>Today: </a:t>
            </a:r>
            <a:r>
              <a:rPr lang="en-US" sz="3300" b="1" dirty="0"/>
              <a:t>Taco Bar Potluck </a:t>
            </a:r>
            <a:r>
              <a:rPr lang="en-US" sz="3300" dirty="0"/>
              <a:t>(after the CG)</a:t>
            </a:r>
          </a:p>
          <a:p>
            <a:r>
              <a:rPr lang="en-US" sz="3300" dirty="0"/>
              <a:t>Next Sunday: </a:t>
            </a:r>
            <a:r>
              <a:rPr lang="en-US" sz="3300" b="1" dirty="0"/>
              <a:t>No After Parties </a:t>
            </a:r>
            <a:r>
              <a:rPr lang="en-US" sz="3300" dirty="0"/>
              <a:t>(Mother’s Day</a:t>
            </a:r>
            <a:r>
              <a:rPr lang="en-US" sz="3300" dirty="0" smtClean="0"/>
              <a:t>)</a:t>
            </a:r>
          </a:p>
          <a:p>
            <a:r>
              <a:rPr lang="en-US" sz="3300" dirty="0" smtClean="0"/>
              <a:t>Tonight: </a:t>
            </a:r>
            <a:r>
              <a:rPr lang="en-US" sz="3300" b="1" dirty="0" smtClean="0"/>
              <a:t>Signups for TG KIDS Summer</a:t>
            </a:r>
            <a:endParaRPr lang="en-US" sz="3300" b="1" dirty="0"/>
          </a:p>
          <a:p>
            <a:r>
              <a:rPr lang="en-US" sz="3300" dirty="0"/>
              <a:t>May 19-20: </a:t>
            </a:r>
            <a:r>
              <a:rPr lang="en-US" sz="3300" b="1" dirty="0" err="1"/>
              <a:t>ManCamp</a:t>
            </a:r>
            <a:r>
              <a:rPr lang="en-US" sz="3300" b="1" dirty="0"/>
              <a:t> 1.0 </a:t>
            </a:r>
            <a:r>
              <a:rPr lang="en-US" sz="3300" dirty="0"/>
              <a:t>(at University Park)</a:t>
            </a:r>
          </a:p>
          <a:p>
            <a:r>
              <a:rPr lang="en-US" sz="2500" dirty="0"/>
              <a:t>							  	  		      </a:t>
            </a:r>
            <a:r>
              <a:rPr lang="en-US" sz="2500" b="1" i="1" dirty="0" err="1"/>
              <a:t>info@tallgrass.church</a:t>
            </a:r>
            <a:endParaRPr lang="en-US" sz="2500" b="1" i="1" dirty="0"/>
          </a:p>
          <a:p>
            <a:endParaRPr lang="en-US" sz="3600" dirty="0"/>
          </a:p>
        </p:txBody>
      </p:sp>
    </p:spTree>
    <p:extLst>
      <p:ext uri="{BB962C8B-B14F-4D97-AF65-F5344CB8AC3E}">
        <p14:creationId xmlns:p14="http://schemas.microsoft.com/office/powerpoint/2010/main" val="125204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457200" indent="-457200">
              <a:buFont typeface="+mj-lt"/>
              <a:buAutoNum type="arabicPeriod"/>
            </a:pPr>
            <a:r>
              <a:rPr lang="en-US" sz="4000" dirty="0"/>
              <a:t>Play your part in the Body</a:t>
            </a:r>
          </a:p>
          <a:p>
            <a:pPr marL="1200150" lvl="1" indent="-742950">
              <a:buFont typeface="+mj-lt"/>
              <a:buAutoNum type="alphaLcParenR"/>
            </a:pPr>
            <a:r>
              <a:rPr lang="en-US" sz="3500" dirty="0"/>
              <a:t>Serve by doing life together with others</a:t>
            </a:r>
          </a:p>
          <a:p>
            <a:pPr marL="457200" lvl="1" indent="0">
              <a:buNone/>
            </a:pPr>
            <a:endParaRPr lang="en-US" sz="4000" dirty="0"/>
          </a:p>
        </p:txBody>
      </p:sp>
    </p:spTree>
    <p:extLst>
      <p:ext uri="{BB962C8B-B14F-4D97-AF65-F5344CB8AC3E}">
        <p14:creationId xmlns:p14="http://schemas.microsoft.com/office/powerpoint/2010/main" val="97621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457200" indent="-457200">
              <a:buFont typeface="+mj-lt"/>
              <a:buAutoNum type="arabicPeriod"/>
            </a:pPr>
            <a:r>
              <a:rPr lang="en-US" sz="4000" dirty="0"/>
              <a:t>Play your part in the Body</a:t>
            </a:r>
          </a:p>
          <a:p>
            <a:pPr marL="1200150" lvl="1" indent="-742950">
              <a:buFont typeface="+mj-lt"/>
              <a:buAutoNum type="alphaLcParenR"/>
            </a:pPr>
            <a:r>
              <a:rPr lang="en-US" sz="3500" dirty="0"/>
              <a:t>Serve by doing life together with others</a:t>
            </a:r>
          </a:p>
          <a:p>
            <a:pPr marL="1200150" lvl="1" indent="-742950">
              <a:buFont typeface="+mj-lt"/>
              <a:buAutoNum type="alphaLcParenR"/>
            </a:pPr>
            <a:r>
              <a:rPr lang="en-US" sz="3500" dirty="0"/>
              <a:t>Serve practically as we gather together</a:t>
            </a:r>
          </a:p>
          <a:p>
            <a:pPr marL="914400" lvl="1" indent="-457200">
              <a:buFont typeface="+mj-lt"/>
              <a:buAutoNum type="alphaLcParenR"/>
            </a:pPr>
            <a:endParaRPr lang="en-US" sz="4000" dirty="0"/>
          </a:p>
        </p:txBody>
      </p:sp>
    </p:spTree>
    <p:extLst>
      <p:ext uri="{BB962C8B-B14F-4D97-AF65-F5344CB8AC3E}">
        <p14:creationId xmlns:p14="http://schemas.microsoft.com/office/powerpoint/2010/main" val="186957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457200" indent="-457200">
              <a:buFont typeface="+mj-lt"/>
              <a:buAutoNum type="arabicPeriod"/>
            </a:pPr>
            <a:r>
              <a:rPr lang="en-US" sz="4000" dirty="0"/>
              <a:t>Play your part in the Body</a:t>
            </a:r>
          </a:p>
          <a:p>
            <a:pPr marL="1200150" lvl="1" indent="-742950">
              <a:buFont typeface="+mj-lt"/>
              <a:buAutoNum type="alphaLcParenR"/>
            </a:pPr>
            <a:r>
              <a:rPr lang="en-US" sz="3500" dirty="0"/>
              <a:t>Serve by doing life together with others</a:t>
            </a:r>
          </a:p>
          <a:p>
            <a:pPr marL="1200150" lvl="1" indent="-742950">
              <a:buFont typeface="+mj-lt"/>
              <a:buAutoNum type="alphaLcParenR"/>
            </a:pPr>
            <a:r>
              <a:rPr lang="en-US" sz="3500" dirty="0"/>
              <a:t>Serve practically as we gather together</a:t>
            </a:r>
          </a:p>
          <a:p>
            <a:pPr marL="914400" lvl="1" indent="-457200">
              <a:buFont typeface="+mj-lt"/>
              <a:buAutoNum type="alphaLcParenR"/>
            </a:pPr>
            <a:endParaRPr lang="en-US" sz="4000" dirty="0"/>
          </a:p>
        </p:txBody>
      </p:sp>
      <p:sp>
        <p:nvSpPr>
          <p:cNvPr id="6" name="Rectangle: Rounded Corners 5">
            <a:extLst>
              <a:ext uri="{FF2B5EF4-FFF2-40B4-BE49-F238E27FC236}">
                <a16:creationId xmlns:a16="http://schemas.microsoft.com/office/drawing/2014/main" xmlns="" id="{723308BD-148F-4A15-A242-9C7C7CA458FB}"/>
              </a:ext>
            </a:extLst>
          </p:cNvPr>
          <p:cNvSpPr/>
          <p:nvPr/>
        </p:nvSpPr>
        <p:spPr>
          <a:xfrm>
            <a:off x="469783" y="4521667"/>
            <a:ext cx="8246378" cy="1602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A809ECF8-E74F-4C9A-BAD4-29239DA23216}"/>
              </a:ext>
            </a:extLst>
          </p:cNvPr>
          <p:cNvSpPr txBox="1"/>
          <p:nvPr/>
        </p:nvSpPr>
        <p:spPr>
          <a:xfrm>
            <a:off x="770531" y="4731060"/>
            <a:ext cx="7625485" cy="1231106"/>
          </a:xfrm>
          <a:prstGeom prst="rect">
            <a:avLst/>
          </a:prstGeom>
          <a:noFill/>
        </p:spPr>
        <p:txBody>
          <a:bodyPr wrap="none" rtlCol="0">
            <a:spAutoFit/>
          </a:bodyPr>
          <a:lstStyle/>
          <a:p>
            <a:r>
              <a:rPr lang="en-US" sz="3700" dirty="0">
                <a:solidFill>
                  <a:schemeClr val="bg1"/>
                </a:solidFill>
              </a:rPr>
              <a:t>Budgeted Giving Needed/Mo: $11,754</a:t>
            </a:r>
          </a:p>
          <a:p>
            <a:r>
              <a:rPr lang="en-US" sz="3700" dirty="0">
                <a:solidFill>
                  <a:schemeClr val="bg1"/>
                </a:solidFill>
              </a:rPr>
              <a:t>						</a:t>
            </a:r>
          </a:p>
        </p:txBody>
      </p:sp>
    </p:spTree>
    <p:extLst>
      <p:ext uri="{BB962C8B-B14F-4D97-AF65-F5344CB8AC3E}">
        <p14:creationId xmlns:p14="http://schemas.microsoft.com/office/powerpoint/2010/main" val="340264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892331" cy="1052613"/>
          </a:xfrm>
        </p:spPr>
        <p:txBody>
          <a:bodyPr>
            <a:noAutofit/>
          </a:bodyPr>
          <a:lstStyle/>
          <a:p>
            <a:r>
              <a:rPr lang="en-US" sz="5800" dirty="0">
                <a:solidFill>
                  <a:srgbClr val="B38939"/>
                </a:solidFill>
                <a:latin typeface="+mn-lt"/>
              </a:rPr>
              <a:t>APPLICATIONS</a:t>
            </a:r>
            <a:endParaRPr lang="en-US" sz="58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298397"/>
            <a:ext cx="8523215" cy="5685441"/>
          </a:xfrm>
        </p:spPr>
        <p:txBody>
          <a:bodyPr>
            <a:noAutofit/>
          </a:bodyPr>
          <a:lstStyle/>
          <a:p>
            <a:pPr marL="457200" indent="-457200">
              <a:buFont typeface="+mj-lt"/>
              <a:buAutoNum type="arabicPeriod"/>
            </a:pPr>
            <a:r>
              <a:rPr lang="en-US" sz="4000" dirty="0"/>
              <a:t>Join the Body of Christ</a:t>
            </a:r>
          </a:p>
          <a:p>
            <a:pPr marL="457200" indent="-457200">
              <a:buFont typeface="+mj-lt"/>
              <a:buAutoNum type="arabicPeriod"/>
            </a:pPr>
            <a:r>
              <a:rPr lang="en-US" sz="4000" dirty="0"/>
              <a:t>Play your part in the Body</a:t>
            </a:r>
          </a:p>
          <a:p>
            <a:pPr marL="1200150" lvl="1" indent="-742950">
              <a:buFont typeface="+mj-lt"/>
              <a:buAutoNum type="alphaLcParenR"/>
            </a:pPr>
            <a:r>
              <a:rPr lang="en-US" sz="3500" dirty="0"/>
              <a:t>Serve by doing life together with others</a:t>
            </a:r>
          </a:p>
          <a:p>
            <a:pPr marL="1200150" lvl="1" indent="-742950">
              <a:buFont typeface="+mj-lt"/>
              <a:buAutoNum type="alphaLcParenR"/>
            </a:pPr>
            <a:r>
              <a:rPr lang="en-US" sz="3500" dirty="0"/>
              <a:t>Serve practically as we gather together</a:t>
            </a:r>
          </a:p>
          <a:p>
            <a:pPr marL="914400" lvl="1" indent="-457200">
              <a:buFont typeface="+mj-lt"/>
              <a:buAutoNum type="alphaLcParenR"/>
            </a:pPr>
            <a:endParaRPr lang="en-US" sz="4000" dirty="0"/>
          </a:p>
        </p:txBody>
      </p:sp>
      <p:sp>
        <p:nvSpPr>
          <p:cNvPr id="4" name="Rectangle: Rounded Corners 3">
            <a:extLst>
              <a:ext uri="{FF2B5EF4-FFF2-40B4-BE49-F238E27FC236}">
                <a16:creationId xmlns:a16="http://schemas.microsoft.com/office/drawing/2014/main" xmlns="" id="{01189A95-5976-44FC-8A31-3AE7788FE22B}"/>
              </a:ext>
            </a:extLst>
          </p:cNvPr>
          <p:cNvSpPr/>
          <p:nvPr/>
        </p:nvSpPr>
        <p:spPr>
          <a:xfrm>
            <a:off x="469783" y="4521667"/>
            <a:ext cx="8246378" cy="1602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AE6AD5E-A15E-4FC4-9B15-8EA685370ACD}"/>
              </a:ext>
            </a:extLst>
          </p:cNvPr>
          <p:cNvSpPr txBox="1"/>
          <p:nvPr/>
        </p:nvSpPr>
        <p:spPr>
          <a:xfrm>
            <a:off x="770531" y="4731060"/>
            <a:ext cx="7625485" cy="1231106"/>
          </a:xfrm>
          <a:prstGeom prst="rect">
            <a:avLst/>
          </a:prstGeom>
          <a:noFill/>
        </p:spPr>
        <p:txBody>
          <a:bodyPr wrap="none" rtlCol="0">
            <a:spAutoFit/>
          </a:bodyPr>
          <a:lstStyle/>
          <a:p>
            <a:r>
              <a:rPr lang="en-US" sz="3700" dirty="0">
                <a:solidFill>
                  <a:schemeClr val="bg1"/>
                </a:solidFill>
              </a:rPr>
              <a:t>Budgeted Giving Needed/Mo: $11,754</a:t>
            </a:r>
          </a:p>
          <a:p>
            <a:r>
              <a:rPr lang="en-US" sz="3700" dirty="0">
                <a:solidFill>
                  <a:schemeClr val="bg1"/>
                </a:solidFill>
              </a:rPr>
              <a:t>						      April Giving: $14,565</a:t>
            </a:r>
          </a:p>
        </p:txBody>
      </p:sp>
    </p:spTree>
    <p:extLst>
      <p:ext uri="{BB962C8B-B14F-4D97-AF65-F5344CB8AC3E}">
        <p14:creationId xmlns:p14="http://schemas.microsoft.com/office/powerpoint/2010/main" val="312458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xmlns="" id="{A9225FC6-3700-41DF-AE6C-263A320364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143" cy="6858000"/>
          </a:xfrm>
        </p:spPr>
      </p:pic>
    </p:spTree>
    <p:extLst>
      <p:ext uri="{BB962C8B-B14F-4D97-AF65-F5344CB8AC3E}">
        <p14:creationId xmlns:p14="http://schemas.microsoft.com/office/powerpoint/2010/main" val="419310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xmlns="" id="{A9225FC6-3700-41DF-AE6C-263A320364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143" cy="6858000"/>
          </a:xfrm>
        </p:spPr>
      </p:pic>
      <p:sp>
        <p:nvSpPr>
          <p:cNvPr id="3" name="TextBox 2">
            <a:extLst>
              <a:ext uri="{FF2B5EF4-FFF2-40B4-BE49-F238E27FC236}">
                <a16:creationId xmlns:a16="http://schemas.microsoft.com/office/drawing/2014/main" xmlns="" id="{944C2B57-8A1D-49FB-B5E2-C14B2B597B1B}"/>
              </a:ext>
            </a:extLst>
          </p:cNvPr>
          <p:cNvSpPr txBox="1"/>
          <p:nvPr/>
        </p:nvSpPr>
        <p:spPr>
          <a:xfrm>
            <a:off x="-176169" y="226502"/>
            <a:ext cx="4806892" cy="3416320"/>
          </a:xfrm>
          <a:prstGeom prst="rect">
            <a:avLst/>
          </a:prstGeom>
          <a:noFill/>
        </p:spPr>
        <p:txBody>
          <a:bodyPr wrap="square" rtlCol="0">
            <a:spAutoFit/>
          </a:bodyPr>
          <a:lstStyle/>
          <a:p>
            <a:pPr marL="800100" lvl="1" indent="-342900">
              <a:buFont typeface="+mj-lt"/>
              <a:buAutoNum type="arabicPeriod"/>
            </a:pPr>
            <a:r>
              <a:rPr lang="en-US" sz="2200" dirty="0" smtClean="0"/>
              <a:t>What’s something you’re</a:t>
            </a:r>
            <a:br>
              <a:rPr lang="en-US" sz="2200" dirty="0" smtClean="0"/>
            </a:br>
            <a:r>
              <a:rPr lang="en-US" sz="2200" dirty="0" smtClean="0"/>
              <a:t>taking from this teaching?</a:t>
            </a:r>
          </a:p>
          <a:p>
            <a:pPr marL="800100" lvl="1" indent="-342900">
              <a:buFont typeface="+mj-lt"/>
              <a:buAutoNum type="arabicPeriod"/>
            </a:pPr>
            <a:r>
              <a:rPr lang="en-US" sz="2200" dirty="0" smtClean="0"/>
              <a:t>What’s </a:t>
            </a:r>
            <a:r>
              <a:rPr lang="en-US" sz="2200" dirty="0"/>
              <a:t>been some of your experience with church?</a:t>
            </a:r>
          </a:p>
          <a:p>
            <a:pPr marL="800100" lvl="1" indent="-342900">
              <a:buFont typeface="+mj-lt"/>
              <a:buAutoNum type="arabicPeriod"/>
            </a:pPr>
            <a:r>
              <a:rPr lang="en-US" sz="2200" dirty="0" smtClean="0"/>
              <a:t>What’s </a:t>
            </a:r>
            <a:r>
              <a:rPr lang="en-US" sz="2200" dirty="0"/>
              <a:t>trying to hinder you </a:t>
            </a:r>
            <a:r>
              <a:rPr lang="en-US" sz="2200" dirty="0" smtClean="0"/>
              <a:t/>
            </a:r>
            <a:br>
              <a:rPr lang="en-US" sz="2200" dirty="0" smtClean="0"/>
            </a:br>
            <a:r>
              <a:rPr lang="en-US" sz="2200" dirty="0" smtClean="0"/>
              <a:t>from </a:t>
            </a:r>
            <a:r>
              <a:rPr lang="en-US" sz="2200" dirty="0"/>
              <a:t>engaging well in this Body?</a:t>
            </a:r>
          </a:p>
          <a:p>
            <a:pPr marL="800100" lvl="1" indent="-342900">
              <a:buFont typeface="+mj-lt"/>
              <a:buAutoNum type="arabicPeriod"/>
            </a:pPr>
            <a:r>
              <a:rPr lang="en-US" sz="2200" dirty="0"/>
              <a:t>What hopes do you have for your engagement with Tallgrass?</a:t>
            </a:r>
          </a:p>
          <a:p>
            <a:pPr marL="800100" lvl="1" indent="-342900">
              <a:buFont typeface="+mj-lt"/>
              <a:buAutoNum type="arabicPeriod"/>
            </a:pPr>
            <a:r>
              <a:rPr lang="en-US" sz="2200" dirty="0"/>
              <a:t>Other Questions or Testimonies?</a:t>
            </a:r>
          </a:p>
          <a:p>
            <a:pPr marL="342900" indent="-342900">
              <a:buFont typeface="+mj-lt"/>
              <a:buAutoNum type="arabicPeriod"/>
            </a:pPr>
            <a:endParaRPr lang="en-US" dirty="0"/>
          </a:p>
        </p:txBody>
      </p:sp>
    </p:spTree>
    <p:extLst>
      <p:ext uri="{BB962C8B-B14F-4D97-AF65-F5344CB8AC3E}">
        <p14:creationId xmlns:p14="http://schemas.microsoft.com/office/powerpoint/2010/main" val="55903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4" name="Title 1">
            <a:extLst>
              <a:ext uri="{FF2B5EF4-FFF2-40B4-BE49-F238E27FC236}">
                <a16:creationId xmlns:a16="http://schemas.microsoft.com/office/drawing/2014/main" xmlns="" id="{196B1C66-F8AD-4694-AA27-C0E8AB13AEF6}"/>
              </a:ext>
            </a:extLst>
          </p:cNvPr>
          <p:cNvSpPr>
            <a:spLocks noGrp="1"/>
          </p:cNvSpPr>
          <p:nvPr>
            <p:ph type="title"/>
          </p:nvPr>
        </p:nvSpPr>
        <p:spPr>
          <a:xfrm>
            <a:off x="422735" y="1865357"/>
            <a:ext cx="8649049" cy="1052613"/>
          </a:xfrm>
        </p:spPr>
        <p:txBody>
          <a:bodyPr>
            <a:noAutofit/>
          </a:bodyPr>
          <a:lstStyle/>
          <a:p>
            <a:r>
              <a:rPr lang="en-US" sz="10000" dirty="0" smtClean="0">
                <a:solidFill>
                  <a:srgbClr val="B38939"/>
                </a:solidFill>
                <a:latin typeface="+mn-lt"/>
              </a:rPr>
              <a:t>LORD’S</a:t>
            </a:r>
            <a:r>
              <a:rPr lang="en-US" sz="9600" dirty="0" smtClean="0">
                <a:solidFill>
                  <a:srgbClr val="B38939"/>
                </a:solidFill>
                <a:latin typeface="+mn-lt"/>
              </a:rPr>
              <a:t> </a:t>
            </a:r>
            <a:endParaRPr lang="en-US" sz="9600" dirty="0">
              <a:solidFill>
                <a:schemeClr val="tx1">
                  <a:lumMod val="65000"/>
                  <a:lumOff val="35000"/>
                </a:schemeClr>
              </a:solidFill>
              <a:latin typeface="+mn-lt"/>
            </a:endParaRPr>
          </a:p>
        </p:txBody>
      </p:sp>
      <p:sp>
        <p:nvSpPr>
          <p:cNvPr id="2" name="TextBox 1"/>
          <p:cNvSpPr txBox="1"/>
          <p:nvPr/>
        </p:nvSpPr>
        <p:spPr>
          <a:xfrm>
            <a:off x="830580" y="2316480"/>
            <a:ext cx="4427220" cy="1200329"/>
          </a:xfrm>
          <a:prstGeom prst="rect">
            <a:avLst/>
          </a:prstGeom>
          <a:noFill/>
        </p:spPr>
        <p:txBody>
          <a:bodyPr wrap="square" rtlCol="0">
            <a:spAutoFit/>
          </a:bodyPr>
          <a:lstStyle/>
          <a:p>
            <a:r>
              <a:rPr lang="en-US" sz="7200" spc="1500" dirty="0" smtClean="0">
                <a:solidFill>
                  <a:schemeClr val="tx1">
                    <a:lumMod val="65000"/>
                    <a:lumOff val="35000"/>
                  </a:schemeClr>
                </a:solidFill>
              </a:rPr>
              <a:t>supper</a:t>
            </a:r>
            <a:endParaRPr lang="en-US" sz="7200" spc="1500" dirty="0"/>
          </a:p>
        </p:txBody>
      </p:sp>
    </p:spTree>
    <p:extLst>
      <p:ext uri="{BB962C8B-B14F-4D97-AF65-F5344CB8AC3E}">
        <p14:creationId xmlns:p14="http://schemas.microsoft.com/office/powerpoint/2010/main" val="276269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7200" dirty="0" smtClean="0">
                <a:solidFill>
                  <a:srgbClr val="B38939"/>
                </a:solidFill>
                <a:latin typeface="+mn-lt"/>
              </a:rPr>
              <a:t>LORD’S </a:t>
            </a:r>
            <a:r>
              <a:rPr lang="en-US" sz="7200" dirty="0" smtClean="0">
                <a:solidFill>
                  <a:schemeClr val="tx1">
                    <a:lumMod val="65000"/>
                    <a:lumOff val="35000"/>
                  </a:schemeClr>
                </a:solidFill>
                <a:latin typeface="+mn-lt"/>
              </a:rPr>
              <a:t>SUPPER</a:t>
            </a:r>
            <a:endParaRPr lang="en-US" sz="72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172562"/>
            <a:ext cx="5143291" cy="5967378"/>
          </a:xfrm>
        </p:spPr>
        <p:txBody>
          <a:bodyPr>
            <a:normAutofit/>
          </a:bodyPr>
          <a:lstStyle/>
          <a:p>
            <a:pPr marL="0" indent="0">
              <a:buNone/>
            </a:pPr>
            <a:r>
              <a:rPr lang="en-US" sz="2400" dirty="0" smtClean="0"/>
              <a:t>“It (the Lord’s Supper)  </a:t>
            </a:r>
            <a:r>
              <a:rPr lang="en-US" sz="2400" dirty="0"/>
              <a:t>is not merely a social occasion to pass the time with select friends. There is no audience watching a performance. Leaders and led are all participants. They have come together </a:t>
            </a:r>
            <a:r>
              <a:rPr lang="en-US" sz="2400" dirty="0" smtClean="0"/>
              <a:t>as </a:t>
            </a:r>
            <a:r>
              <a:rPr lang="en-US" sz="2400" dirty="0"/>
              <a:t>the body of Christ to remember </a:t>
            </a:r>
            <a:r>
              <a:rPr lang="en-US" sz="2400" dirty="0" smtClean="0"/>
              <a:t>the saving </a:t>
            </a:r>
            <a:r>
              <a:rPr lang="en-US" sz="2400" dirty="0"/>
              <a:t>events that created them as a </a:t>
            </a:r>
            <a:r>
              <a:rPr lang="en-US" sz="2400" dirty="0" smtClean="0"/>
              <a:t>body </a:t>
            </a:r>
            <a:r>
              <a:rPr lang="en-US" sz="2400" dirty="0"/>
              <a:t>and </a:t>
            </a:r>
            <a:r>
              <a:rPr lang="en-US" sz="2400" dirty="0" smtClean="0"/>
              <a:t>to proclaim </a:t>
            </a:r>
            <a:r>
              <a:rPr lang="en-US" sz="2400" dirty="0"/>
              <a:t>that salvation to </a:t>
            </a:r>
            <a:r>
              <a:rPr lang="en-US" sz="2400" dirty="0" smtClean="0"/>
              <a:t>the </a:t>
            </a:r>
            <a:r>
              <a:rPr lang="en-US" sz="2400" dirty="0"/>
              <a:t>world.” </a:t>
            </a:r>
            <a:endParaRPr lang="en-US" sz="2400" dirty="0" smtClean="0"/>
          </a:p>
          <a:p>
            <a:pPr marL="0" indent="0">
              <a:buNone/>
            </a:pPr>
            <a:endParaRPr lang="en-US" sz="2600" dirty="0"/>
          </a:p>
          <a:p>
            <a:pPr marL="0" indent="0">
              <a:buNone/>
            </a:pPr>
            <a:endParaRPr lang="en-US" sz="2600" dirty="0" smtClean="0"/>
          </a:p>
          <a:p>
            <a:pPr marL="0" indent="0">
              <a:buNone/>
            </a:pPr>
            <a:endParaRPr lang="en-US" sz="1100" dirty="0" smtClean="0"/>
          </a:p>
          <a:p>
            <a:pPr marL="0" indent="0">
              <a:buNone/>
            </a:pPr>
            <a:endParaRPr lang="en-US" sz="2400" dirty="0"/>
          </a:p>
          <a:p>
            <a:pPr marL="0" indent="0" algn="r">
              <a:buNone/>
            </a:pPr>
            <a:r>
              <a:rPr lang="en-US" sz="2200" dirty="0" smtClean="0"/>
              <a:t>– </a:t>
            </a:r>
            <a:r>
              <a:rPr lang="en-US" sz="2200" dirty="0"/>
              <a:t>Kenneth Bailey, </a:t>
            </a:r>
            <a:r>
              <a:rPr lang="en-US" sz="2200" dirty="0" smtClean="0"/>
              <a:t/>
            </a:r>
            <a:br>
              <a:rPr lang="en-US" sz="2200" dirty="0" smtClean="0"/>
            </a:br>
            <a:r>
              <a:rPr lang="en-US" sz="2200" i="1" dirty="0" smtClean="0"/>
              <a:t>Paul </a:t>
            </a:r>
            <a:r>
              <a:rPr lang="en-US" sz="2200" i="1" dirty="0" smtClean="0"/>
              <a:t>Through Mediterranean </a:t>
            </a:r>
            <a:r>
              <a:rPr lang="en-US" sz="2200" i="1" dirty="0"/>
              <a:t>Eyes, </a:t>
            </a:r>
            <a:r>
              <a:rPr lang="en-US" sz="2200" dirty="0"/>
              <a:t>p. 324</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864" y="1577341"/>
            <a:ext cx="3323106" cy="4979670"/>
          </a:xfrm>
          <a:prstGeom prst="rect">
            <a:avLst/>
          </a:prstGeom>
          <a:effectLst>
            <a:outerShdw blurRad="50800" dist="76200" dir="8100000" algn="tr" rotWithShape="0">
              <a:prstClr val="black">
                <a:alpha val="40000"/>
              </a:prstClr>
            </a:outerShdw>
          </a:effectLst>
        </p:spPr>
      </p:pic>
    </p:spTree>
    <p:extLst>
      <p:ext uri="{BB962C8B-B14F-4D97-AF65-F5344CB8AC3E}">
        <p14:creationId xmlns:p14="http://schemas.microsoft.com/office/powerpoint/2010/main" val="343056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7200" dirty="0" smtClean="0">
                <a:solidFill>
                  <a:srgbClr val="B38939"/>
                </a:solidFill>
                <a:latin typeface="+mn-lt"/>
              </a:rPr>
              <a:t>LORD’S </a:t>
            </a:r>
            <a:r>
              <a:rPr lang="en-US" sz="7200" dirty="0" smtClean="0">
                <a:solidFill>
                  <a:schemeClr val="tx1">
                    <a:lumMod val="65000"/>
                    <a:lumOff val="35000"/>
                  </a:schemeClr>
                </a:solidFill>
                <a:latin typeface="+mn-lt"/>
              </a:rPr>
              <a:t>SUPPER</a:t>
            </a:r>
            <a:endParaRPr lang="en-US" sz="72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172562"/>
            <a:ext cx="5143291" cy="5685441"/>
          </a:xfrm>
        </p:spPr>
        <p:txBody>
          <a:bodyPr>
            <a:normAutofit/>
          </a:bodyPr>
          <a:lstStyle/>
          <a:p>
            <a:pPr marL="0" indent="0">
              <a:buNone/>
            </a:pPr>
            <a:r>
              <a:rPr lang="en-US" sz="2400" dirty="0"/>
              <a:t>“Each worshiper is intimately connected with the other worshipers, and the struggles, joys, fears and failures of all are known and shared. All come as sinners in need of grace, and in that shared awareness there is openness to receive needed healing. The only believer who is unworthy to receive the Holy Communion is the person who thinks that he/she is worthy to receive it.” </a:t>
            </a:r>
            <a:endParaRPr lang="en-US" sz="2600" dirty="0"/>
          </a:p>
          <a:p>
            <a:pPr marL="0" indent="0">
              <a:buNone/>
            </a:pPr>
            <a:endParaRPr lang="en-US" sz="2600" dirty="0" smtClean="0"/>
          </a:p>
          <a:p>
            <a:pPr marL="0" indent="0">
              <a:buNone/>
            </a:pPr>
            <a:endParaRPr lang="en-US" sz="2600" dirty="0"/>
          </a:p>
          <a:p>
            <a:pPr marL="0" indent="0" algn="r">
              <a:buNone/>
            </a:pPr>
            <a:r>
              <a:rPr lang="en-US" sz="2200" dirty="0" smtClean="0"/>
              <a:t>– </a:t>
            </a:r>
            <a:r>
              <a:rPr lang="en-US" sz="2200" dirty="0"/>
              <a:t>Kenneth Bailey, </a:t>
            </a:r>
            <a:r>
              <a:rPr lang="en-US" sz="2200" dirty="0" smtClean="0"/>
              <a:t/>
            </a:r>
            <a:br>
              <a:rPr lang="en-US" sz="2200" dirty="0" smtClean="0"/>
            </a:br>
            <a:r>
              <a:rPr lang="en-US" sz="2200" i="1" dirty="0" smtClean="0"/>
              <a:t>Paul </a:t>
            </a:r>
            <a:r>
              <a:rPr lang="en-US" sz="2200" i="1" dirty="0" smtClean="0"/>
              <a:t>Through Mediterranean </a:t>
            </a:r>
            <a:r>
              <a:rPr lang="en-US" sz="2200" i="1" dirty="0"/>
              <a:t>Eyes, </a:t>
            </a:r>
            <a:r>
              <a:rPr lang="en-US" sz="2200" dirty="0"/>
              <a:t>p. 324</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864" y="1577341"/>
            <a:ext cx="3323106" cy="4979670"/>
          </a:xfrm>
          <a:prstGeom prst="rect">
            <a:avLst/>
          </a:prstGeom>
          <a:effectLst>
            <a:outerShdw blurRad="50800" dist="76200" dir="8100000" algn="tr" rotWithShape="0">
              <a:prstClr val="black">
                <a:alpha val="40000"/>
              </a:prstClr>
            </a:outerShdw>
          </a:effectLst>
        </p:spPr>
      </p:pic>
    </p:spTree>
    <p:extLst>
      <p:ext uri="{BB962C8B-B14F-4D97-AF65-F5344CB8AC3E}">
        <p14:creationId xmlns:p14="http://schemas.microsoft.com/office/powerpoint/2010/main" val="58200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7200" dirty="0" smtClean="0">
                <a:solidFill>
                  <a:srgbClr val="B38939"/>
                </a:solidFill>
                <a:latin typeface="+mn-lt"/>
              </a:rPr>
              <a:t>LORD’S </a:t>
            </a:r>
            <a:r>
              <a:rPr lang="en-US" sz="7200" dirty="0" smtClean="0">
                <a:solidFill>
                  <a:schemeClr val="tx1">
                    <a:lumMod val="65000"/>
                    <a:lumOff val="35000"/>
                  </a:schemeClr>
                </a:solidFill>
                <a:latin typeface="+mn-lt"/>
              </a:rPr>
              <a:t>SUPPER</a:t>
            </a:r>
            <a:endParaRPr lang="en-US" sz="72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23 </a:t>
            </a:r>
            <a:r>
              <a:rPr lang="en-US" sz="2400" dirty="0"/>
              <a:t>For I received from the Lord what I also delivered to you, that the Lord Jesus on the night when he was betrayed took bread, </a:t>
            </a:r>
            <a:r>
              <a:rPr lang="en-US" sz="2400" b="1" baseline="30000" dirty="0"/>
              <a:t>24 </a:t>
            </a:r>
            <a:r>
              <a:rPr lang="en-US" sz="2400" dirty="0"/>
              <a:t>and when he had given thanks, he broke it, and said, “This is my body, which is for you. Do this in remembrance of me.” </a:t>
            </a:r>
            <a:r>
              <a:rPr lang="en-US" sz="2400" b="1" baseline="30000" dirty="0"/>
              <a:t>25 </a:t>
            </a:r>
            <a:r>
              <a:rPr lang="en-US" sz="2400" dirty="0"/>
              <a:t>In the same way also he took the cup, after supper, saying, “This cup is the new covenant in my blood. Do this, as often as you drink it, in remembrance of me.” </a:t>
            </a:r>
            <a:r>
              <a:rPr lang="en-US" sz="2400" b="1" baseline="30000" dirty="0"/>
              <a:t>26 </a:t>
            </a:r>
            <a:r>
              <a:rPr lang="en-US" sz="2400" dirty="0"/>
              <a:t>For as often as you eat this bread and drink the cup, you proclaim the Lord's death until he comes. </a:t>
            </a:r>
            <a:endParaRPr lang="en-US" sz="2400" dirty="0" smtClean="0"/>
          </a:p>
          <a:p>
            <a:pPr marL="0" indent="0" algn="r">
              <a:buNone/>
            </a:pPr>
            <a:r>
              <a:rPr lang="en-US" sz="2400" b="1" dirty="0" smtClean="0"/>
              <a:t>1 Corinthians 11:23-26</a:t>
            </a:r>
            <a:endParaRPr lang="en-US" sz="2400" b="1" dirty="0"/>
          </a:p>
          <a:p>
            <a:pPr marL="0" indent="0">
              <a:buNone/>
            </a:pPr>
            <a:endParaRPr lang="en-US" dirty="0"/>
          </a:p>
        </p:txBody>
      </p:sp>
    </p:spTree>
    <p:extLst>
      <p:ext uri="{BB962C8B-B14F-4D97-AF65-F5344CB8AC3E}">
        <p14:creationId xmlns:p14="http://schemas.microsoft.com/office/powerpoint/2010/main" val="238327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11" name="Rectangle 10">
            <a:extLst>
              <a:ext uri="{FF2B5EF4-FFF2-40B4-BE49-F238E27FC236}">
                <a16:creationId xmlns:a16="http://schemas.microsoft.com/office/drawing/2014/main" xmlns="" id="{133EF5DA-6F17-4229-8D3C-6BEC6440DB80}"/>
              </a:ext>
            </a:extLst>
          </p:cNvPr>
          <p:cNvSpPr/>
          <p:nvPr/>
        </p:nvSpPr>
        <p:spPr>
          <a:xfrm>
            <a:off x="309114" y="5060808"/>
            <a:ext cx="8525772" cy="15545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3DA4EE59-349D-46A0-BE10-0AF0AE33CEEE}"/>
              </a:ext>
            </a:extLst>
          </p:cNvPr>
          <p:cNvSpPr txBox="1"/>
          <p:nvPr/>
        </p:nvSpPr>
        <p:spPr>
          <a:xfrm>
            <a:off x="522510" y="5194189"/>
            <a:ext cx="7739298" cy="2108269"/>
          </a:xfrm>
          <a:prstGeom prst="rect">
            <a:avLst/>
          </a:prstGeom>
          <a:noFill/>
        </p:spPr>
        <p:txBody>
          <a:bodyPr wrap="none" rtlCol="0">
            <a:spAutoFit/>
          </a:bodyPr>
          <a:lstStyle/>
          <a:p>
            <a:r>
              <a:rPr lang="en-US" u="sng" dirty="0"/>
              <a:t>Mingle Question:</a:t>
            </a:r>
          </a:p>
          <a:p>
            <a:r>
              <a:rPr lang="en-US" sz="5900" dirty="0"/>
              <a:t>Where did you grow up?</a:t>
            </a:r>
          </a:p>
          <a:p>
            <a:endParaRPr lang="en-US" dirty="0"/>
          </a:p>
          <a:p>
            <a:endParaRPr lang="en-US" dirty="0"/>
          </a:p>
          <a:p>
            <a:endParaRPr lang="en-US" dirty="0"/>
          </a:p>
        </p:txBody>
      </p:sp>
      <p:sp>
        <p:nvSpPr>
          <p:cNvPr id="13" name="Rectangle 12">
            <a:extLst>
              <a:ext uri="{FF2B5EF4-FFF2-40B4-BE49-F238E27FC236}">
                <a16:creationId xmlns:a16="http://schemas.microsoft.com/office/drawing/2014/main" xmlns="" id="{BB830F0F-2960-4790-8D0B-7FD5E988AAEB}"/>
              </a:ext>
            </a:extLst>
          </p:cNvPr>
          <p:cNvSpPr/>
          <p:nvPr/>
        </p:nvSpPr>
        <p:spPr>
          <a:xfrm>
            <a:off x="291657" y="300213"/>
            <a:ext cx="8525772" cy="26704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D0A1456A-4BE3-4230-9671-A531E5C4FEFF}"/>
              </a:ext>
            </a:extLst>
          </p:cNvPr>
          <p:cNvSpPr txBox="1"/>
          <p:nvPr/>
        </p:nvSpPr>
        <p:spPr>
          <a:xfrm>
            <a:off x="536284" y="431857"/>
            <a:ext cx="8140626" cy="3062377"/>
          </a:xfrm>
          <a:prstGeom prst="rect">
            <a:avLst/>
          </a:prstGeom>
          <a:noFill/>
        </p:spPr>
        <p:txBody>
          <a:bodyPr wrap="none" rtlCol="0">
            <a:spAutoFit/>
          </a:bodyPr>
          <a:lstStyle/>
          <a:p>
            <a:r>
              <a:rPr lang="en-US" sz="3300" dirty="0"/>
              <a:t>Today: </a:t>
            </a:r>
            <a:r>
              <a:rPr lang="en-US" sz="3300" b="1" dirty="0"/>
              <a:t>Taco Bar Potluck </a:t>
            </a:r>
            <a:r>
              <a:rPr lang="en-US" sz="3300" dirty="0"/>
              <a:t>(after the CG)</a:t>
            </a:r>
          </a:p>
          <a:p>
            <a:r>
              <a:rPr lang="en-US" sz="3300" dirty="0"/>
              <a:t>Next Sunday: </a:t>
            </a:r>
            <a:r>
              <a:rPr lang="en-US" sz="3300" b="1" dirty="0"/>
              <a:t>No After Parties </a:t>
            </a:r>
            <a:r>
              <a:rPr lang="en-US" sz="3300" dirty="0"/>
              <a:t>(Mother’s Day</a:t>
            </a:r>
            <a:r>
              <a:rPr lang="en-US" sz="3300" dirty="0" smtClean="0"/>
              <a:t>)</a:t>
            </a:r>
          </a:p>
          <a:p>
            <a:r>
              <a:rPr lang="en-US" sz="3300" dirty="0" smtClean="0"/>
              <a:t>Tonight: </a:t>
            </a:r>
            <a:r>
              <a:rPr lang="en-US" sz="3300" b="1" dirty="0" smtClean="0"/>
              <a:t>Signups for TG KIDS Summer</a:t>
            </a:r>
            <a:endParaRPr lang="en-US" sz="3300" b="1" dirty="0"/>
          </a:p>
          <a:p>
            <a:r>
              <a:rPr lang="en-US" sz="3300" dirty="0"/>
              <a:t>May 19-20: </a:t>
            </a:r>
            <a:r>
              <a:rPr lang="en-US" sz="3300" b="1" dirty="0" err="1"/>
              <a:t>ManCamp</a:t>
            </a:r>
            <a:r>
              <a:rPr lang="en-US" sz="3300" b="1" dirty="0"/>
              <a:t> 1.0 </a:t>
            </a:r>
            <a:r>
              <a:rPr lang="en-US" sz="3300" dirty="0"/>
              <a:t>(at University Park)</a:t>
            </a:r>
          </a:p>
          <a:p>
            <a:r>
              <a:rPr lang="en-US" sz="2500" dirty="0"/>
              <a:t>							  	  		      </a:t>
            </a:r>
            <a:r>
              <a:rPr lang="en-US" sz="2500" b="1" i="1" dirty="0" err="1"/>
              <a:t>info@tallgrass.church</a:t>
            </a:r>
            <a:endParaRPr lang="en-US" sz="2500" b="1" i="1" dirty="0"/>
          </a:p>
          <a:p>
            <a:endParaRPr lang="en-US" sz="3600" dirty="0"/>
          </a:p>
        </p:txBody>
      </p:sp>
    </p:spTree>
    <p:extLst>
      <p:ext uri="{BB962C8B-B14F-4D97-AF65-F5344CB8AC3E}">
        <p14:creationId xmlns:p14="http://schemas.microsoft.com/office/powerpoint/2010/main" val="134220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4715" y="342498"/>
            <a:ext cx="5172307" cy="7078861"/>
          </a:xfrm>
          <a:prstGeom prst="rect">
            <a:avLst/>
          </a:prstGeom>
        </p:spPr>
        <p:txBody>
          <a:bodyPr wrap="square">
            <a:spAutoFit/>
          </a:bodyPr>
          <a:lstStyle/>
          <a:p>
            <a:r>
              <a:rPr lang="en-US" sz="2600" u="sng" dirty="0">
                <a:solidFill>
                  <a:prstClr val="black"/>
                </a:solidFill>
              </a:rPr>
              <a:t>Songs for Response</a:t>
            </a:r>
            <a:endParaRPr lang="en-US" sz="2600" dirty="0">
              <a:solidFill>
                <a:prstClr val="black"/>
              </a:solidFill>
            </a:endParaRPr>
          </a:p>
          <a:p>
            <a:pPr fontAlgn="base">
              <a:spcAft>
                <a:spcPts val="800"/>
              </a:spcAft>
            </a:pPr>
            <a:r>
              <a:rPr lang="en-US" sz="3200" b="1" dirty="0">
                <a:solidFill>
                  <a:prstClr val="black"/>
                </a:solidFill>
              </a:rPr>
              <a:t>Yes and Amen</a:t>
            </a:r>
          </a:p>
          <a:p>
            <a:pPr fontAlgn="base">
              <a:spcAft>
                <a:spcPts val="800"/>
              </a:spcAft>
            </a:pPr>
            <a:r>
              <a:rPr lang="en-US" sz="3200" b="1" dirty="0">
                <a:solidFill>
                  <a:prstClr val="black"/>
                </a:solidFill>
              </a:rPr>
              <a:t>No Longer Slaves</a:t>
            </a:r>
          </a:p>
          <a:p>
            <a:pPr fontAlgn="base">
              <a:spcAft>
                <a:spcPts val="800"/>
              </a:spcAft>
            </a:pPr>
            <a:r>
              <a:rPr lang="en-US" sz="3200" b="1" dirty="0">
                <a:solidFill>
                  <a:prstClr val="black"/>
                </a:solidFill>
              </a:rPr>
              <a:t>Take Courage</a:t>
            </a:r>
          </a:p>
          <a:p>
            <a:pPr fontAlgn="base">
              <a:spcAft>
                <a:spcPts val="800"/>
              </a:spcAft>
            </a:pPr>
            <a:r>
              <a:rPr lang="en-US" sz="3200" b="1" dirty="0">
                <a:solidFill>
                  <a:prstClr val="black"/>
                </a:solidFill>
              </a:rPr>
              <a:t>Joy of the Lord</a:t>
            </a:r>
          </a:p>
          <a:p>
            <a:pPr fontAlgn="base">
              <a:spcAft>
                <a:spcPts val="800"/>
              </a:spcAft>
            </a:pPr>
            <a:r>
              <a:rPr lang="en-US" sz="3200" b="1" dirty="0">
                <a:solidFill>
                  <a:prstClr val="black"/>
                </a:solidFill>
              </a:rPr>
              <a:t>Joy</a:t>
            </a:r>
          </a:p>
          <a:p>
            <a:pPr fontAlgn="base">
              <a:spcAft>
                <a:spcPts val="800"/>
              </a:spcAft>
            </a:pPr>
            <a:r>
              <a:rPr lang="en-US" sz="3200" b="1" dirty="0">
                <a:solidFill>
                  <a:prstClr val="black"/>
                </a:solidFill>
              </a:rPr>
              <a:t>Reckless Love</a:t>
            </a:r>
          </a:p>
          <a:p>
            <a:pPr fontAlgn="base">
              <a:spcAft>
                <a:spcPts val="800"/>
              </a:spcAft>
            </a:pPr>
            <a:r>
              <a:rPr lang="en-US" sz="3200" b="1" dirty="0">
                <a:solidFill>
                  <a:prstClr val="black"/>
                </a:solidFill>
              </a:rPr>
              <a:t>How Deep the Father’s Love</a:t>
            </a:r>
          </a:p>
          <a:p>
            <a:pPr fontAlgn="base">
              <a:spcAft>
                <a:spcPts val="800"/>
              </a:spcAft>
            </a:pPr>
            <a:r>
              <a:rPr lang="en-US" sz="3200" b="1" dirty="0">
                <a:solidFill>
                  <a:prstClr val="black"/>
                </a:solidFill>
              </a:rPr>
              <a:t>Jesus We Love You</a:t>
            </a:r>
          </a:p>
          <a:p>
            <a:pPr fontAlgn="base">
              <a:spcAft>
                <a:spcPts val="800"/>
              </a:spcAft>
            </a:pPr>
            <a:r>
              <a:rPr lang="en-US" sz="3200" b="1" dirty="0">
                <a:solidFill>
                  <a:prstClr val="black"/>
                </a:solidFill>
              </a:rPr>
              <a:t>Jesus Paid It All</a:t>
            </a:r>
          </a:p>
          <a:p>
            <a:endParaRPr lang="en-US" sz="2200" i="1" dirty="0">
              <a:solidFill>
                <a:prstClr val="black"/>
              </a:solidFill>
            </a:endParaRPr>
          </a:p>
          <a:p>
            <a:endParaRPr lang="en-US" sz="22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Rectangle 4"/>
          <p:cNvSpPr/>
          <p:nvPr/>
        </p:nvSpPr>
        <p:spPr>
          <a:xfrm>
            <a:off x="186853" y="346590"/>
            <a:ext cx="3518453" cy="5755422"/>
          </a:xfrm>
          <a:prstGeom prst="rect">
            <a:avLst/>
          </a:prstGeom>
        </p:spPr>
        <p:txBody>
          <a:bodyPr wrap="square">
            <a:spAutoFit/>
          </a:bodyPr>
          <a:lstStyle/>
          <a:p>
            <a:r>
              <a:rPr lang="en-US" sz="2600" u="sng" dirty="0">
                <a:solidFill>
                  <a:prstClr val="black"/>
                </a:solidFill>
              </a:rPr>
              <a:t>Questions for Testimony</a:t>
            </a:r>
            <a:endParaRPr lang="en-US" sz="2600" dirty="0">
              <a:solidFill>
                <a:prstClr val="black"/>
              </a:solidFill>
            </a:endParaRPr>
          </a:p>
          <a:p>
            <a:pPr fontAlgn="base"/>
            <a:endParaRPr lang="en-US" sz="400" dirty="0">
              <a:solidFill>
                <a:prstClr val="black"/>
              </a:solidFill>
            </a:endParaRPr>
          </a:p>
          <a:p>
            <a:pPr fontAlgn="base"/>
            <a:r>
              <a:rPr lang="en-US" sz="2400" dirty="0">
                <a:solidFill>
                  <a:prstClr val="black"/>
                </a:solidFill>
              </a:rPr>
              <a:t>What doubts are robbing you from resting in confidence in the Lord?</a:t>
            </a:r>
          </a:p>
          <a:p>
            <a:pPr fontAlgn="base"/>
            <a:endParaRPr lang="en-US" sz="1100" dirty="0">
              <a:solidFill>
                <a:prstClr val="black"/>
              </a:solidFill>
            </a:endParaRPr>
          </a:p>
          <a:p>
            <a:pPr fontAlgn="base"/>
            <a:r>
              <a:rPr lang="en-US" sz="2400" dirty="0">
                <a:solidFill>
                  <a:prstClr val="black"/>
                </a:solidFill>
              </a:rPr>
              <a:t>What fears are hindering you from doing what </a:t>
            </a:r>
            <a:r>
              <a:rPr lang="en-US" sz="2400">
                <a:solidFill>
                  <a:prstClr val="black"/>
                </a:solidFill>
              </a:rPr>
              <a:t>God is asking </a:t>
            </a:r>
            <a:r>
              <a:rPr lang="en-US" sz="2400" dirty="0">
                <a:solidFill>
                  <a:prstClr val="black"/>
                </a:solidFill>
              </a:rPr>
              <a:t>of you?</a:t>
            </a:r>
          </a:p>
          <a:p>
            <a:pPr fontAlgn="base"/>
            <a:endParaRPr lang="en-US" sz="1100" dirty="0">
              <a:solidFill>
                <a:prstClr val="black"/>
              </a:solidFill>
            </a:endParaRPr>
          </a:p>
          <a:p>
            <a:pPr fontAlgn="base"/>
            <a:r>
              <a:rPr lang="en-US" sz="2400" dirty="0">
                <a:solidFill>
                  <a:prstClr val="black"/>
                </a:solidFill>
              </a:rPr>
              <a:t>What is currently stealing or strengthening your joy?</a:t>
            </a:r>
          </a:p>
          <a:p>
            <a:pPr fontAlgn="base"/>
            <a:endParaRPr lang="en-US" sz="1400" dirty="0">
              <a:solidFill>
                <a:prstClr val="black"/>
              </a:solidFill>
            </a:endParaRPr>
          </a:p>
          <a:p>
            <a:pPr fontAlgn="base"/>
            <a:r>
              <a:rPr lang="en-US" sz="2400" dirty="0">
                <a:solidFill>
                  <a:prstClr val="black"/>
                </a:solidFill>
              </a:rPr>
              <a:t>In what ways has God relentlessly pursued you?</a:t>
            </a:r>
          </a:p>
          <a:p>
            <a:pPr fontAlgn="base"/>
            <a:endParaRPr lang="en-US" sz="1400" dirty="0">
              <a:solidFill>
                <a:prstClr val="black"/>
              </a:solidFill>
            </a:endParaRPr>
          </a:p>
          <a:p>
            <a:pPr fontAlgn="base"/>
            <a:r>
              <a:rPr lang="en-US" sz="2400" dirty="0">
                <a:solidFill>
                  <a:prstClr val="black"/>
                </a:solidFill>
              </a:rPr>
              <a:t>How has God assured you of His faithfulness/love?</a:t>
            </a:r>
          </a:p>
        </p:txBody>
      </p:sp>
      <p:cxnSp>
        <p:nvCxnSpPr>
          <p:cNvPr id="7" name="Straight Connector 6">
            <a:extLst>
              <a:ext uri="{FF2B5EF4-FFF2-40B4-BE49-F238E27FC236}">
                <a16:creationId xmlns="" xmlns:a16="http://schemas.microsoft.com/office/drawing/2014/main" id="{FB52CFEB-2AED-4C66-A79E-DF82161588A7}"/>
              </a:ext>
            </a:extLst>
          </p:cNvPr>
          <p:cNvCxnSpPr>
            <a:cxnSpLocks/>
          </p:cNvCxnSpPr>
          <p:nvPr/>
        </p:nvCxnSpPr>
        <p:spPr>
          <a:xfrm>
            <a:off x="3712418" y="302743"/>
            <a:ext cx="0" cy="6193473"/>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1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267513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Father of kindness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poured out grace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brought me out of darkness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filled me with peace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Giver of mercy You're my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help in time of need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64657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55182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Beautiful Savior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brought me near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pulled me from the ashes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broken every curse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Blessed redeemer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set this captive free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72633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86564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rest in Your promises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confidence is Your faithfulness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942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2098453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25853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03544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1868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You unravel me, with a melody</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You surround me with a song</a:t>
            </a:r>
          </a:p>
          <a:p>
            <a:pPr algn="ctr"/>
            <a:r>
              <a:rPr lang="en-US" sz="3100" dirty="0">
                <a:solidFill>
                  <a:prstClr val="black"/>
                </a:solidFill>
                <a:latin typeface="Cooper Hewitt" pitchFamily="50" charset="0"/>
                <a:ea typeface="Cooper Hewitt" pitchFamily="50" charset="0"/>
              </a:rPr>
              <a:t>Of deliverance, from my enemies</a:t>
            </a:r>
          </a:p>
          <a:p>
            <a:pPr algn="ctr"/>
            <a:r>
              <a:rPr lang="en-US" sz="3100" dirty="0">
                <a:solidFill>
                  <a:prstClr val="black"/>
                </a:solidFill>
                <a:latin typeface="Cooper Hewitt" pitchFamily="50" charset="0"/>
                <a:ea typeface="Cooper Hewitt" pitchFamily="50" charset="0"/>
              </a:rPr>
              <a:t>Till all my fears are gone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38545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77608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67929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From my mother’s womb</a:t>
            </a:r>
          </a:p>
          <a:p>
            <a:pPr algn="ctr"/>
            <a:r>
              <a:rPr lang="en-US" sz="3100" dirty="0">
                <a:solidFill>
                  <a:prstClr val="black"/>
                </a:solidFill>
                <a:latin typeface="Cooper Hewitt" pitchFamily="50" charset="0"/>
                <a:ea typeface="Cooper Hewitt" pitchFamily="50" charset="0"/>
              </a:rPr>
              <a:t>You have chosen me</a:t>
            </a:r>
          </a:p>
          <a:p>
            <a:pPr algn="ctr"/>
            <a:r>
              <a:rPr lang="en-US" sz="3100" dirty="0">
                <a:solidFill>
                  <a:prstClr val="black"/>
                </a:solidFill>
                <a:latin typeface="Cooper Hewitt" pitchFamily="50" charset="0"/>
                <a:ea typeface="Cooper Hewitt" pitchFamily="50" charset="0"/>
              </a:rPr>
              <a:t>Love has called my name</a:t>
            </a:r>
          </a:p>
          <a:p>
            <a:pPr algn="ctr"/>
            <a:r>
              <a:rPr lang="en-US" sz="3100" dirty="0">
                <a:solidFill>
                  <a:prstClr val="black"/>
                </a:solidFill>
                <a:latin typeface="Cooper Hewitt" pitchFamily="50" charset="0"/>
                <a:ea typeface="Cooper Hewitt" pitchFamily="50" charset="0"/>
              </a:rPr>
              <a:t>I’ve been born again, into Your family</a:t>
            </a:r>
          </a:p>
          <a:p>
            <a:pPr algn="ctr"/>
            <a:r>
              <a:rPr lang="en-US" sz="3100" dirty="0">
                <a:solidFill>
                  <a:prstClr val="black"/>
                </a:solidFill>
                <a:latin typeface="Cooper Hewitt" pitchFamily="50" charset="0"/>
                <a:ea typeface="Cooper Hewitt" pitchFamily="50" charset="0"/>
              </a:rPr>
              <a:t>Your blood flows through my veins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(4x)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71475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98026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  By the arms of the Father</a:t>
            </a: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By songs of Deliverance</a:t>
            </a: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p>
          <a:p>
            <a:pPr algn="ctr"/>
            <a:r>
              <a:rPr lang="en-US" sz="3100" dirty="0">
                <a:solidFill>
                  <a:prstClr val="black"/>
                </a:solidFill>
                <a:latin typeface="Cooper Hewitt" pitchFamily="50" charset="0"/>
                <a:ea typeface="Cooper Hewitt" pitchFamily="50" charset="0"/>
              </a:rPr>
              <a:t>We’ve been liberated</a:t>
            </a:r>
          </a:p>
          <a:p>
            <a:pPr algn="ctr"/>
            <a:r>
              <a:rPr lang="en-US" sz="3100" dirty="0">
                <a:solidFill>
                  <a:prstClr val="black"/>
                </a:solidFill>
                <a:latin typeface="Cooper Hewitt" pitchFamily="50" charset="0"/>
                <a:ea typeface="Cooper Hewitt" pitchFamily="50" charset="0"/>
              </a:rPr>
              <a:t> From our bondage</a:t>
            </a:r>
            <a:endParaRPr lang="en-US" sz="1100" dirty="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We’re the sons and the daughters</a:t>
            </a:r>
          </a:p>
          <a:p>
            <a:pPr algn="ctr"/>
            <a:r>
              <a:rPr lang="en-US" sz="3100" dirty="0">
                <a:solidFill>
                  <a:prstClr val="black"/>
                </a:solidFill>
                <a:latin typeface="Cooper Hewitt" pitchFamily="50" charset="0"/>
                <a:ea typeface="Cooper Hewitt" pitchFamily="50" charset="0"/>
              </a:rPr>
              <a:t> Let us sing our freedom!</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6556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915635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You split the sea, so I could walk</a:t>
            </a:r>
          </a:p>
          <a:p>
            <a:pPr algn="ctr"/>
            <a:r>
              <a:rPr lang="en-US" sz="3100" dirty="0">
                <a:solidFill>
                  <a:prstClr val="black"/>
                </a:solidFill>
                <a:latin typeface="Cooper Hewitt" pitchFamily="50" charset="0"/>
                <a:ea typeface="Cooper Hewitt" pitchFamily="50" charset="0"/>
              </a:rPr>
              <a:t>right through it</a:t>
            </a:r>
          </a:p>
          <a:p>
            <a:pPr algn="ctr"/>
            <a:r>
              <a:rPr lang="en-US" sz="3100" dirty="0">
                <a:solidFill>
                  <a:prstClr val="black"/>
                </a:solidFill>
                <a:latin typeface="Cooper Hewitt" pitchFamily="50" charset="0"/>
                <a:ea typeface="Cooper Hewitt" pitchFamily="50" charset="0"/>
              </a:rPr>
              <a:t>You drowned my fears in perfect love</a:t>
            </a:r>
          </a:p>
          <a:p>
            <a:pPr algn="ctr"/>
            <a:r>
              <a:rPr lang="en-US" sz="3100" dirty="0">
                <a:solidFill>
                  <a:prstClr val="black"/>
                </a:solidFill>
                <a:latin typeface="Cooper Hewitt" pitchFamily="50" charset="0"/>
                <a:ea typeface="Cooper Hewitt" pitchFamily="50" charset="0"/>
              </a:rPr>
              <a:t>You rescued me, so I could stand &amp; sing</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am a child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51168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932107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634015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Slow down, take time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"Breathe in," He said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He'd reveal what's to come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thoughts in His mind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higher than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reveal all to come</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Isaiah 55:8-9]</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183850C-0D1C-4EB3-A6B3-FB78E0828B50}"/>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678258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A82E7FB-7CDE-4270-B716-2A7144820A36}"/>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652547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Sing praise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strength in joy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His words lead you 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Do not forget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His great faithfulness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finish all He's begun</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Nehemiah 8:10]</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53B2A91-9CF0-4763-B7AC-961898FFA9D8}"/>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217241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375D6DFE-FB87-4A4C-BBA3-791C9C70A7DB}"/>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149253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3176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You who hold the stars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Who call them each by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Will surely keep Your promise to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That I will rise in Your victory!</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C566015D-BA30-4C0D-BD1D-7D18EDCA29AE}"/>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95669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E6534-BA71-4A39-8DE2-B6133E824AF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6CCEE5C-4E40-4A22-B852-45B9047B34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300" y="0"/>
            <a:ext cx="10285714" cy="6858000"/>
          </a:xfrm>
        </p:spPr>
      </p:pic>
    </p:spTree>
    <p:extLst>
      <p:ext uri="{BB962C8B-B14F-4D97-AF65-F5344CB8AC3E}">
        <p14:creationId xmlns:p14="http://schemas.microsoft.com/office/powerpoint/2010/main" val="126471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53997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673684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624326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You’re always moving in the unseen</a:t>
            </a:r>
          </a:p>
          <a:p>
            <a:pPr algn="ctr"/>
            <a:r>
              <a:rPr lang="en-US" sz="3100" dirty="0">
                <a:solidFill>
                  <a:prstClr val="black"/>
                </a:solidFill>
                <a:latin typeface="Cooper Hewitt" pitchFamily="50" charset="0"/>
                <a:ea typeface="Cooper Hewitt" pitchFamily="50" charset="0"/>
              </a:rPr>
              <a:t> The breath You exhale sustaining me</a:t>
            </a:r>
          </a:p>
          <a:p>
            <a:pPr algn="ctr"/>
            <a:r>
              <a:rPr lang="en-US" sz="3100" dirty="0">
                <a:solidFill>
                  <a:prstClr val="black"/>
                </a:solidFill>
                <a:latin typeface="Cooper Hewitt" pitchFamily="50" charset="0"/>
                <a:ea typeface="Cooper Hewitt" pitchFamily="50" charset="0"/>
              </a:rPr>
              <a:t>  Before I call, You know my need</a:t>
            </a:r>
          </a:p>
          <a:p>
            <a:pPr algn="ctr"/>
            <a:r>
              <a:rPr lang="en-US" sz="3100" dirty="0">
                <a:solidFill>
                  <a:prstClr val="black"/>
                </a:solidFill>
                <a:latin typeface="Cooper Hewitt" pitchFamily="50" charset="0"/>
                <a:ea typeface="Cooper Hewitt" pitchFamily="50" charset="0"/>
              </a:rPr>
              <a:t>You’re always going before me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37657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484638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701730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 laughter scatters my enemies</a:t>
            </a:r>
          </a:p>
          <a:p>
            <a:pPr algn="ctr"/>
            <a:r>
              <a:rPr lang="en-US" sz="3100" dirty="0">
                <a:solidFill>
                  <a:prstClr val="black"/>
                </a:solidFill>
                <a:latin typeface="Cooper Hewitt" pitchFamily="50" charset="0"/>
                <a:ea typeface="Cooper Hewitt" pitchFamily="50" charset="0"/>
              </a:rPr>
              <a:t> You give me joy for my mourning</a:t>
            </a:r>
          </a:p>
          <a:p>
            <a:pPr algn="ctr"/>
            <a:r>
              <a:rPr lang="en-US" sz="3100" dirty="0">
                <a:solidFill>
                  <a:prstClr val="black"/>
                </a:solidFill>
                <a:latin typeface="Cooper Hewitt" pitchFamily="50" charset="0"/>
                <a:ea typeface="Cooper Hewitt" pitchFamily="50" charset="0"/>
              </a:rPr>
              <a:t> You lift my head, so I can see</a:t>
            </a:r>
          </a:p>
          <a:p>
            <a:pPr algn="ctr"/>
            <a:r>
              <a:rPr lang="en-US" sz="3100" dirty="0">
                <a:solidFill>
                  <a:prstClr val="black"/>
                </a:solidFill>
                <a:latin typeface="Cooper Hewitt" pitchFamily="50" charset="0"/>
                <a:ea typeface="Cooper Hewitt" pitchFamily="50" charset="0"/>
              </a:rPr>
              <a:t> All of Heaven surrounding me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69334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941398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940257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won’t win this battle with the strength of </a:t>
            </a:r>
          </a:p>
          <a:p>
            <a:pPr algn="ctr"/>
            <a:r>
              <a:rPr lang="en-US" sz="3100" dirty="0">
                <a:solidFill>
                  <a:prstClr val="black"/>
                </a:solidFill>
                <a:latin typeface="Cooper Hewitt" pitchFamily="50" charset="0"/>
                <a:ea typeface="Cooper Hewitt" pitchFamily="50" charset="0"/>
              </a:rPr>
              <a:t>my own hands; </a:t>
            </a:r>
          </a:p>
          <a:p>
            <a:pPr algn="ctr"/>
            <a:r>
              <a:rPr lang="en-US" sz="3100" dirty="0">
                <a:solidFill>
                  <a:prstClr val="black"/>
                </a:solidFill>
                <a:latin typeface="Cooper Hewitt" pitchFamily="50" charset="0"/>
                <a:ea typeface="Cooper Hewitt" pitchFamily="50" charset="0"/>
              </a:rPr>
              <a:t>You’re the Mountain Mover,</a:t>
            </a:r>
          </a:p>
          <a:p>
            <a:pPr algn="ctr"/>
            <a:r>
              <a:rPr lang="en-US" sz="3100" dirty="0">
                <a:solidFill>
                  <a:prstClr val="black"/>
                </a:solidFill>
                <a:latin typeface="Cooper Hewitt" pitchFamily="50" charset="0"/>
                <a:ea typeface="Cooper Hewitt" pitchFamily="50" charset="0"/>
              </a:rPr>
              <a:t>and only You can</a:t>
            </a:r>
          </a:p>
          <a:p>
            <a:pPr algn="ctr"/>
            <a:r>
              <a:rPr lang="en-US" sz="3100" dirty="0">
                <a:solidFill>
                  <a:prstClr val="black"/>
                </a:solidFill>
                <a:latin typeface="Cooper Hewitt" pitchFamily="50" charset="0"/>
                <a:ea typeface="Cooper Hewitt" pitchFamily="50" charset="0"/>
              </a:rPr>
              <a:t>I won’t build my life on sinking sand</a:t>
            </a:r>
          </a:p>
          <a:p>
            <a:pPr algn="ctr"/>
            <a:r>
              <a:rPr lang="en-US" sz="3100" dirty="0">
                <a:solidFill>
                  <a:prstClr val="black"/>
                </a:solidFill>
                <a:latin typeface="Cooper Hewitt" pitchFamily="50" charset="0"/>
                <a:ea typeface="Cooper Hewitt" pitchFamily="50" charset="0"/>
              </a:rPr>
              <a:t>  You’re my hope forever,</a:t>
            </a:r>
          </a:p>
          <a:p>
            <a:pPr algn="ctr"/>
            <a:r>
              <a:rPr lang="en-US" sz="3100" dirty="0">
                <a:solidFill>
                  <a:prstClr val="black"/>
                </a:solidFill>
                <a:latin typeface="Cooper Hewitt" pitchFamily="50" charset="0"/>
                <a:ea typeface="Cooper Hewitt" pitchFamily="50" charset="0"/>
              </a:rPr>
              <a:t>the Rock where I stand</a:t>
            </a: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841769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918394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6AF072B-B9F8-40C2-BA22-69A74F17F69C}"/>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174635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the Savior say,</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“Thy strength indeed is small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Child of weakness, watch and pray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in me thine all in all”</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1AEED430-6246-4D39-AE14-8F49DE4DE7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3672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294744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3785A3F-6AB8-4023-96B8-93AC8981EDF8}"/>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538672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now indeed I find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Thy power and thine alone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can change the leper's spots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melt the heart of stone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21E387BB-B67F-4992-B774-2AD7087198F5}"/>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361323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A275F73E-9088-4A89-B809-94F7FF4B20D1}"/>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822634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from my dying bed</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my ransomed soul shall rise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died my soul to save”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shall rend the vaulted skies</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34399B2E-D9C8-4D32-8ECE-42F7F5B1049F}"/>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797431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9E692C5-F5EC-4D7F-98EE-C257D0C8CB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61894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Oh praise the one who paid my debt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raised this life up from the dead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CBDD60FE-1C8C-42E9-BD64-323D4290DA56}"/>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728763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when before the throne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stand in Him complete</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I’ll lay my trophies down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down at Jesus’ feet</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5C7F975-8933-4B95-8644-03296451CA27}"/>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22520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45753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6588082C-CAB3-4426-BB2D-F16F8AD205F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917830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tears may fall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my heart may fail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breath in my lungs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LIFE</a:t>
            </a:r>
            <a:r>
              <a:rPr lang="en-US" sz="7200" dirty="0">
                <a:solidFill>
                  <a:schemeClr val="tx1">
                    <a:lumMod val="65000"/>
                    <a:lumOff val="35000"/>
                  </a:schemeClr>
                </a:solidFill>
                <a:latin typeface="+mn-lt"/>
              </a:rPr>
              <a:t>TOGETHER</a:t>
            </a:r>
          </a:p>
        </p:txBody>
      </p:sp>
      <p:sp>
        <p:nvSpPr>
          <p:cNvPr id="3" name="Content Placeholder 2">
            <a:extLst>
              <a:ext uri="{FF2B5EF4-FFF2-40B4-BE49-F238E27FC236}">
                <a16:creationId xmlns:a16="http://schemas.microsoft.com/office/drawing/2014/main" xmlns="" id="{9154F31C-5305-4E96-BF02-FC6CBDC0F3DD}"/>
              </a:ext>
            </a:extLst>
          </p:cNvPr>
          <p:cNvSpPr>
            <a:spLocks noGrp="1"/>
          </p:cNvSpPr>
          <p:nvPr>
            <p:ph idx="1"/>
          </p:nvPr>
        </p:nvSpPr>
        <p:spPr>
          <a:xfrm>
            <a:off x="251669" y="1172562"/>
            <a:ext cx="8649049" cy="5685441"/>
          </a:xfrm>
        </p:spPr>
        <p:txBody>
          <a:bodyPr>
            <a:normAutofit fontScale="92500" lnSpcReduction="10000"/>
          </a:bodyPr>
          <a:lstStyle/>
          <a:p>
            <a:pPr marL="0" indent="0">
              <a:buNone/>
            </a:pPr>
            <a:r>
              <a:rPr lang="en-US" b="1" dirty="0"/>
              <a:t>Ephesians 4:11-12   </a:t>
            </a:r>
            <a:r>
              <a:rPr lang="en-US" b="1" baseline="30000" dirty="0"/>
              <a:t>11 </a:t>
            </a:r>
            <a:r>
              <a:rPr lang="en-US" dirty="0"/>
              <a:t>And he gave the apostles, the prophets, the evangelists, the shepherds and teachers, </a:t>
            </a:r>
            <a:r>
              <a:rPr lang="en-US" b="1" baseline="30000" dirty="0"/>
              <a:t>12 </a:t>
            </a:r>
            <a:r>
              <a:rPr lang="en-US" dirty="0"/>
              <a:t>to equip the saints for the work of ministry, for building up the body of Christ…</a:t>
            </a:r>
          </a:p>
          <a:p>
            <a:pPr marL="0" indent="0">
              <a:buNone/>
            </a:pPr>
            <a:endParaRPr lang="en-US" sz="900" dirty="0"/>
          </a:p>
          <a:p>
            <a:pPr marL="0" indent="0">
              <a:buNone/>
            </a:pPr>
            <a:r>
              <a:rPr lang="en-US" b="1" dirty="0"/>
              <a:t>Ephesians 4:15-16   </a:t>
            </a:r>
            <a:r>
              <a:rPr lang="en-US" b="1" baseline="30000" dirty="0"/>
              <a:t>15 </a:t>
            </a:r>
            <a:r>
              <a:rPr lang="en-US" dirty="0"/>
              <a:t>Rather, speaking the truth in love, we are to grow up in every way into him who is the head, into Christ, </a:t>
            </a:r>
            <a:r>
              <a:rPr lang="en-US" b="1" baseline="30000" dirty="0"/>
              <a:t>16 </a:t>
            </a:r>
            <a:r>
              <a:rPr lang="en-US" dirty="0"/>
              <a:t>from whom the whole body, joined and held together by every joint with which it is equipped, when each part is working properly, makes the body grow so that it builds itself up in love.</a:t>
            </a:r>
          </a:p>
          <a:p>
            <a:pPr marL="0" indent="0">
              <a:buNone/>
            </a:pPr>
            <a:endParaRPr lang="en-US" sz="900" dirty="0"/>
          </a:p>
          <a:p>
            <a:pPr marL="0" indent="0">
              <a:buNone/>
            </a:pPr>
            <a:r>
              <a:rPr lang="en-US" b="1" dirty="0"/>
              <a:t>1 Corinthians 12:26-27   </a:t>
            </a:r>
            <a:r>
              <a:rPr lang="en-US" b="1" baseline="30000" dirty="0"/>
              <a:t>26 </a:t>
            </a:r>
            <a:r>
              <a:rPr lang="en-US" dirty="0"/>
              <a:t>If one member suffers, all suffer together; if one member is honored, all rejoice together. </a:t>
            </a:r>
            <a:r>
              <a:rPr lang="en-US" b="1" baseline="30000" dirty="0"/>
              <a:t>27 </a:t>
            </a:r>
            <a:r>
              <a:rPr lang="en-US" dirty="0"/>
              <a:t>Now you are the body of Christ and individually members of it.</a:t>
            </a:r>
          </a:p>
          <a:p>
            <a:pPr marL="0" indent="0" algn="r">
              <a:buNone/>
            </a:pPr>
            <a:r>
              <a:rPr lang="en-US" sz="2400" i="1" dirty="0"/>
              <a:t>English Standard Version</a:t>
            </a:r>
          </a:p>
          <a:p>
            <a:pPr marL="0" indent="0">
              <a:buNone/>
            </a:pPr>
            <a:endParaRPr lang="en-US" dirty="0"/>
          </a:p>
        </p:txBody>
      </p:sp>
    </p:spTree>
    <p:extLst>
      <p:ext uri="{BB962C8B-B14F-4D97-AF65-F5344CB8AC3E}">
        <p14:creationId xmlns:p14="http://schemas.microsoft.com/office/powerpoint/2010/main" val="692635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dead of night,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waters rise,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hope in this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0E97938-352E-4886-8D93-9371A26C7E3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447795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0F175DBC-7889-4F13-8FCA-C3617D37D3C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168942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see You with my eyes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feel Your hand in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God of mercy and love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A1F6AB67-7C16-4DB6-BC5D-1BF3F6F79F9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730334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You shine with glory, Lord of light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feel alive with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Your presence now I come alive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am alive with You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There is strength when I say: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937A6081-F33B-4BA2-9FA8-8A3B4AE4646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547280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6596F514-6888-4032-A44A-DB8CD1B8897F}"/>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175279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sorrow comes my way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shield around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You remain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courage in the fight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You call my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I am coming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Walking on the waves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Reaching for Your light! </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652AC41-A834-4046-B64A-0656F2DB6BD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329532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CD45DA4A-5D03-45D3-B1F5-8E342E6A444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077395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8BFD3313-B9A1-43C5-836D-712A8F4DFBA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860226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choosing celebration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Breaking into freedom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r>
              <a:rPr lang="en-US" sz="1500" dirty="0">
                <a:solidFill>
                  <a:srgbClr val="000000"/>
                </a:solidFill>
                <a:latin typeface="Cooper Hewitt" pitchFamily="50" charset="0"/>
                <a:ea typeface="Cooper Hewitt" pitchFamily="50" charset="0"/>
              </a:rPr>
              <a:t/>
            </a: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We cast aside our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Trust You with our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27EC202A-AAFF-4F79-A5FB-78728031AE5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068096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64E791E8-992D-4E9D-8AC8-5E7F797F895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54206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4166444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74F6A0D0-FFE3-414F-AEC3-779E003548B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677286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pain will not define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Joy will reignite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r>
              <a:rPr lang="en-US" sz="1500" dirty="0">
                <a:solidFill>
                  <a:srgbClr val="000000"/>
                </a:solidFill>
                <a:latin typeface="Cooper Hewitt" pitchFamily="50" charset="0"/>
                <a:ea typeface="Cooper Hewitt" pitchFamily="50" charset="0"/>
              </a:rPr>
              <a:t/>
            </a: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The dark is just a canvas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for Your grace and brightness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21659CDA-E9CE-4B51-AD58-3D3CDCB8CE14}"/>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8073864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1FD6CC9E-A8B9-4423-8719-EA720A4E56AE}"/>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4130242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0EA6310A-4621-4CCC-B1DB-6C6342B3ABC9}"/>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553383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desert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the pain hits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are constant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Ever-present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my heart</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1F1B0D84-C88D-423D-A19F-D37E0B15933A}"/>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4736093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41304903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260010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Before I spoke a word, </a:t>
            </a:r>
          </a:p>
          <a:p>
            <a:pPr algn="ctr"/>
            <a:r>
              <a:rPr lang="en-US" sz="3100" dirty="0">
                <a:solidFill>
                  <a:prstClr val="black"/>
                </a:solidFill>
                <a:latin typeface="Cooper Hewitt" pitchFamily="50" charset="0"/>
                <a:ea typeface="Cooper Hewitt" pitchFamily="50" charset="0"/>
              </a:rPr>
              <a:t>You were singing over me</a:t>
            </a:r>
          </a:p>
          <a:p>
            <a:pPr algn="ctr"/>
            <a:r>
              <a:rPr lang="en-US" sz="3100" dirty="0">
                <a:solidFill>
                  <a:prstClr val="black"/>
                </a:solidFill>
                <a:latin typeface="Cooper Hewitt" pitchFamily="50" charset="0"/>
                <a:ea typeface="Cooper Hewitt" pitchFamily="50" charset="0"/>
              </a:rPr>
              <a:t>You have been so, so good to me </a:t>
            </a:r>
          </a:p>
          <a:p>
            <a:pPr algn="ctr"/>
            <a:r>
              <a:rPr lang="en-US" sz="3100" dirty="0">
                <a:solidFill>
                  <a:prstClr val="black"/>
                </a:solidFill>
                <a:latin typeface="Cooper Hewitt" pitchFamily="50" charset="0"/>
                <a:ea typeface="Cooper Hewitt" pitchFamily="50" charset="0"/>
              </a:rPr>
              <a:t> Before I took a breath, </a:t>
            </a:r>
          </a:p>
          <a:p>
            <a:pPr algn="ctr"/>
            <a:r>
              <a:rPr lang="en-US" sz="3100" dirty="0">
                <a:solidFill>
                  <a:prstClr val="black"/>
                </a:solidFill>
                <a:latin typeface="Cooper Hewitt" pitchFamily="50" charset="0"/>
                <a:ea typeface="Cooper Hewitt" pitchFamily="50" charset="0"/>
              </a:rPr>
              <a:t>You breathed Your life in me</a:t>
            </a:r>
          </a:p>
          <a:p>
            <a:pPr algn="ctr"/>
            <a:r>
              <a:rPr lang="en-US" sz="3100" dirty="0">
                <a:solidFill>
                  <a:prstClr val="black"/>
                </a:solidFill>
                <a:latin typeface="Cooper Hewitt" pitchFamily="50" charset="0"/>
                <a:ea typeface="Cooper Hewitt" pitchFamily="50" charset="0"/>
              </a:rPr>
              <a:t>You have been so, so kind to me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9775176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697782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When I was Your foe, </a:t>
            </a:r>
          </a:p>
          <a:p>
            <a:pPr algn="ctr"/>
            <a:r>
              <a:rPr lang="en-US" sz="3100" dirty="0">
                <a:solidFill>
                  <a:prstClr val="black"/>
                </a:solidFill>
                <a:latin typeface="Cooper Hewitt" pitchFamily="50" charset="0"/>
                <a:ea typeface="Cooper Hewitt" pitchFamily="50" charset="0"/>
              </a:rPr>
              <a:t>still Your love fought for me</a:t>
            </a:r>
          </a:p>
          <a:p>
            <a:pPr algn="ctr"/>
            <a:r>
              <a:rPr lang="en-US" sz="3100" dirty="0">
                <a:solidFill>
                  <a:prstClr val="black"/>
                </a:solidFill>
                <a:latin typeface="Cooper Hewitt" pitchFamily="50" charset="0"/>
                <a:ea typeface="Cooper Hewitt" pitchFamily="50" charset="0"/>
              </a:rPr>
              <a:t>You have been so, so good to me</a:t>
            </a:r>
          </a:p>
          <a:p>
            <a:pPr algn="ctr"/>
            <a:r>
              <a:rPr lang="en-US" sz="3100" dirty="0">
                <a:solidFill>
                  <a:prstClr val="black"/>
                </a:solidFill>
                <a:latin typeface="Cooper Hewitt" pitchFamily="50" charset="0"/>
                <a:ea typeface="Cooper Hewitt" pitchFamily="50" charset="0"/>
              </a:rPr>
              <a:t>When I felt no worth, You paid it all for me</a:t>
            </a:r>
          </a:p>
          <a:p>
            <a:pPr algn="ctr"/>
            <a:r>
              <a:rPr lang="en-US" sz="3100" dirty="0">
                <a:solidFill>
                  <a:prstClr val="black"/>
                </a:solidFill>
                <a:latin typeface="Cooper Hewitt" pitchFamily="50" charset="0"/>
                <a:ea typeface="Cooper Hewitt" pitchFamily="50" charset="0"/>
              </a:rPr>
              <a:t>You have been so, so kind to me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66480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pic>
        <p:nvPicPr>
          <p:cNvPr id="1026" name="Picture 2" descr="https://static1.squarespace.com/static/5805458dbe65946b39563be5/592eebede6f2e11e07858c08/592eebeecd0f68fd002e3e16/1496247346178/919yabQY9KL.jpg">
            <a:extLst>
              <a:ext uri="{FF2B5EF4-FFF2-40B4-BE49-F238E27FC236}">
                <a16:creationId xmlns:a16="http://schemas.microsoft.com/office/drawing/2014/main" xmlns="" id="{70F9C02F-1349-4191-805F-6610C6EB9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068" y="142613"/>
            <a:ext cx="4279253" cy="6539218"/>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920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783590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There’s no shadow You won’t light up </a:t>
            </a:r>
          </a:p>
          <a:p>
            <a:pPr algn="ctr"/>
            <a:r>
              <a:rPr lang="en-US" sz="3100" dirty="0">
                <a:solidFill>
                  <a:prstClr val="black"/>
                </a:solidFill>
                <a:latin typeface="Cooper Hewitt" pitchFamily="50" charset="0"/>
                <a:ea typeface="Cooper Hewitt" pitchFamily="50" charset="0"/>
              </a:rPr>
              <a:t>Mountain You won’t climb up</a:t>
            </a:r>
          </a:p>
          <a:p>
            <a:pPr algn="ctr"/>
            <a:r>
              <a:rPr lang="en-US" sz="3100" dirty="0">
                <a:solidFill>
                  <a:prstClr val="black"/>
                </a:solidFill>
                <a:latin typeface="Cooper Hewitt" pitchFamily="50" charset="0"/>
                <a:ea typeface="Cooper Hewitt" pitchFamily="50" charset="0"/>
              </a:rPr>
              <a:t>Coming after me</a:t>
            </a:r>
          </a:p>
          <a:p>
            <a:pPr algn="ctr"/>
            <a:r>
              <a:rPr lang="en-US" sz="3100" dirty="0">
                <a:solidFill>
                  <a:prstClr val="black"/>
                </a:solidFill>
                <a:latin typeface="Cooper Hewitt" pitchFamily="50" charset="0"/>
                <a:ea typeface="Cooper Hewitt" pitchFamily="50" charset="0"/>
              </a:rPr>
              <a:t>There’s no wall You won’t kick down</a:t>
            </a:r>
          </a:p>
          <a:p>
            <a:pPr algn="ctr"/>
            <a:r>
              <a:rPr lang="en-US" sz="3100" dirty="0">
                <a:solidFill>
                  <a:prstClr val="black"/>
                </a:solidFill>
                <a:latin typeface="Cooper Hewitt" pitchFamily="50" charset="0"/>
                <a:ea typeface="Cooper Hewitt" pitchFamily="50" charset="0"/>
              </a:rPr>
              <a:t>Lie You won’t tear down</a:t>
            </a:r>
          </a:p>
          <a:p>
            <a:pPr algn="ctr"/>
            <a:r>
              <a:rPr lang="en-US" sz="3100" dirty="0">
                <a:solidFill>
                  <a:prstClr val="black"/>
                </a:solidFill>
                <a:latin typeface="Cooper Hewitt" pitchFamily="50" charset="0"/>
                <a:ea typeface="Cooper Hewitt" pitchFamily="50" charset="0"/>
              </a:rPr>
              <a:t>Coming after me</a:t>
            </a:r>
          </a:p>
          <a:p>
            <a:pPr algn="ctr"/>
            <a:endParaRPr lang="en-US" sz="3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42591636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70952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a:t>
            </a:r>
            <a:r>
              <a:rPr lang="en-US" sz="3100">
                <a:solidFill>
                  <a:prstClr val="black"/>
                </a:solidFill>
                <a:latin typeface="Cooper Hewitt" pitchFamily="50" charset="0"/>
                <a:ea typeface="Cooper Hewitt" pitchFamily="50" charset="0"/>
              </a:rPr>
              <a:t>of God</a:t>
            </a:r>
            <a:endParaRPr lang="en-US" sz="110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38755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5546571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a:solidFill>
                  <a:prstClr val="black"/>
                </a:solidFill>
                <a:latin typeface="Cooper Hewitt" pitchFamily="50" charset="0"/>
                <a:ea typeface="Cooper Hewitt" pitchFamily="50" charset="0"/>
              </a:rPr>
              <a:t>How vast beyond all measure</a:t>
            </a:r>
          </a:p>
          <a:p>
            <a:pPr algn="ctr"/>
            <a:r>
              <a:rPr lang="en-US" sz="3100" dirty="0">
                <a:solidFill>
                  <a:prstClr val="black"/>
                </a:solidFill>
                <a:latin typeface="Cooper Hewitt" pitchFamily="50" charset="0"/>
                <a:ea typeface="Cooper Hewitt" pitchFamily="50" charset="0"/>
              </a:rPr>
              <a:t>That He should give His only Son</a:t>
            </a:r>
          </a:p>
          <a:p>
            <a:pPr algn="ctr"/>
            <a:r>
              <a:rPr lang="en-US" sz="3100" dirty="0">
                <a:solidFill>
                  <a:prstClr val="black"/>
                </a:solidFill>
                <a:latin typeface="Cooper Hewitt" pitchFamily="50" charset="0"/>
                <a:ea typeface="Cooper Hewitt" pitchFamily="50" charset="0"/>
              </a:rPr>
              <a:t>To make a wretch His treasure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880234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a:solidFill>
                  <a:prstClr val="black"/>
                </a:solidFill>
                <a:latin typeface="Cooper Hewitt" pitchFamily="50" charset="0"/>
                <a:ea typeface="Cooper Hewitt" pitchFamily="50" charset="0"/>
              </a:rPr>
              <a:t>My sin upon His shoulders</a:t>
            </a:r>
          </a:p>
          <a:p>
            <a:pPr algn="ctr"/>
            <a:r>
              <a:rPr lang="en-US" sz="3100" dirty="0">
                <a:solidFill>
                  <a:prstClr val="black"/>
                </a:solidFill>
                <a:latin typeface="Cooper Hewitt" pitchFamily="50" charset="0"/>
                <a:ea typeface="Cooper Hewitt" pitchFamily="50" charset="0"/>
              </a:rPr>
              <a:t>Ashamed I hear my mocking voice</a:t>
            </a:r>
          </a:p>
          <a:p>
            <a:pPr algn="ctr"/>
            <a:r>
              <a:rPr lang="en-US" sz="3100" dirty="0">
                <a:solidFill>
                  <a:prstClr val="black"/>
                </a:solidFill>
                <a:latin typeface="Cooper Hewitt" pitchFamily="50" charset="0"/>
                <a:ea typeface="Cooper Hewitt" pitchFamily="50" charset="0"/>
              </a:rPr>
              <a:t>Call out among the 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a:solidFill>
                  <a:prstClr val="black"/>
                </a:solidFill>
                <a:latin typeface="Cooper Hewitt" pitchFamily="50" charset="0"/>
                <a:ea typeface="Cooper Hewitt" pitchFamily="50" charset="0"/>
              </a:rPr>
              <a:t>Until it was accomplished</a:t>
            </a:r>
          </a:p>
          <a:p>
            <a:pPr algn="ctr"/>
            <a:r>
              <a:rPr lang="en-US" sz="3100" dirty="0">
                <a:solidFill>
                  <a:prstClr val="black"/>
                </a:solidFill>
                <a:latin typeface="Cooper Hewitt" pitchFamily="50" charset="0"/>
                <a:ea typeface="Cooper Hewitt" pitchFamily="50" charset="0"/>
              </a:rPr>
              <a:t>His dying breath has brought me life</a:t>
            </a:r>
          </a:p>
          <a:p>
            <a:pPr algn="ctr"/>
            <a:r>
              <a:rPr lang="en-US" sz="3100" dirty="0">
                <a:solidFill>
                  <a:prstClr val="black"/>
                </a:solidFill>
                <a:latin typeface="Cooper Hewitt" pitchFamily="50" charset="0"/>
                <a:ea typeface="Cooper Hewitt" pitchFamily="50" charset="0"/>
              </a:rPr>
              <a:t>I know that it is finished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42492530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a:solidFill>
                  <a:prstClr val="black"/>
                </a:solidFill>
                <a:latin typeface="Cooper Hewitt" pitchFamily="50" charset="0"/>
                <a:ea typeface="Cooper Hewitt" pitchFamily="50" charset="0"/>
              </a:rPr>
              <a:t>No gifts, no power, no wisdom</a:t>
            </a:r>
          </a:p>
          <a:p>
            <a:pPr algn="ctr"/>
            <a:r>
              <a:rPr lang="en-US" sz="3100" dirty="0">
                <a:solidFill>
                  <a:prstClr val="black"/>
                </a:solidFill>
                <a:latin typeface="Cooper Hewitt" pitchFamily="50" charset="0"/>
                <a:ea typeface="Cooper Hewitt" pitchFamily="50" charset="0"/>
              </a:rPr>
              <a:t>But I will boast in Jesus Christ</a:t>
            </a:r>
          </a:p>
          <a:p>
            <a:pPr algn="ctr"/>
            <a:r>
              <a:rPr lang="en-US" sz="3100" dirty="0">
                <a:solidFill>
                  <a:prstClr val="black"/>
                </a:solidFill>
                <a:latin typeface="Cooper Hewitt" pitchFamily="50" charset="0"/>
                <a:ea typeface="Cooper Hewitt" pitchFamily="50" charset="0"/>
              </a:rPr>
              <a:t>His death and resurrection</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468154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a:solidFill>
                  <a:prstClr val="black"/>
                </a:solidFill>
                <a:latin typeface="Cooper Hewitt" pitchFamily="50" charset="0"/>
                <a:ea typeface="Cooper Hewitt" pitchFamily="50" charset="0"/>
              </a:rPr>
              <a:t>I cannot give an answer</a:t>
            </a:r>
          </a:p>
          <a:p>
            <a:pPr algn="ctr"/>
            <a:r>
              <a:rPr lang="en-US" sz="3100" dirty="0">
                <a:solidFill>
                  <a:prstClr val="black"/>
                </a:solidFill>
                <a:latin typeface="Cooper Hewitt" pitchFamily="50" charset="0"/>
                <a:ea typeface="Cooper Hewitt" pitchFamily="50" charset="0"/>
              </a:rPr>
              <a:t>But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Yes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4224151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915592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Old things have passed away</a:t>
            </a:r>
          </a:p>
          <a:p>
            <a:pPr algn="ctr"/>
            <a:r>
              <a:rPr lang="en-US" sz="3100" dirty="0">
                <a:solidFill>
                  <a:prstClr val="black"/>
                </a:solidFill>
                <a:latin typeface="Cooper Hewitt" pitchFamily="50" charset="0"/>
                <a:ea typeface="Cooper Hewitt" pitchFamily="50" charset="0"/>
              </a:rPr>
              <a:t>Your love has stayed the same</a:t>
            </a:r>
          </a:p>
          <a:p>
            <a:pPr algn="ctr"/>
            <a:r>
              <a:rPr lang="en-US" sz="3100" dirty="0">
                <a:solidFill>
                  <a:prstClr val="black"/>
                </a:solidFill>
                <a:latin typeface="Cooper Hewitt" pitchFamily="50" charset="0"/>
                <a:ea typeface="Cooper Hewitt" pitchFamily="50" charset="0"/>
              </a:rPr>
              <a:t>Your constant grace remains the cornerstone</a:t>
            </a:r>
          </a:p>
          <a:p>
            <a:pPr algn="ctr"/>
            <a:r>
              <a:rPr lang="en-US" sz="3100" dirty="0">
                <a:solidFill>
                  <a:prstClr val="black"/>
                </a:solidFill>
                <a:latin typeface="Cooper Hewitt" pitchFamily="50" charset="0"/>
                <a:ea typeface="Cooper Hewitt" pitchFamily="50" charset="0"/>
              </a:rPr>
              <a:t>Things that we thought were dead</a:t>
            </a:r>
          </a:p>
          <a:p>
            <a:pPr algn="ctr"/>
            <a:r>
              <a:rPr lang="en-US" sz="3100" dirty="0">
                <a:solidFill>
                  <a:prstClr val="black"/>
                </a:solidFill>
                <a:latin typeface="Cooper Hewitt" pitchFamily="50" charset="0"/>
                <a:ea typeface="Cooper Hewitt" pitchFamily="50" charset="0"/>
              </a:rPr>
              <a:t>Are breathing in life again</a:t>
            </a:r>
          </a:p>
          <a:p>
            <a:pPr algn="ctr"/>
            <a:r>
              <a:rPr lang="en-US" sz="3100" dirty="0">
                <a:solidFill>
                  <a:prstClr val="black"/>
                </a:solidFill>
                <a:latin typeface="Cooper Hewitt" pitchFamily="50" charset="0"/>
                <a:ea typeface="Cooper Hewitt" pitchFamily="50" charset="0"/>
              </a:rPr>
              <a:t>You cause Your Son to shine on darkest nights </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698619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388</TotalTime>
  <Words>2639</Words>
  <Application>Microsoft Office PowerPoint</Application>
  <PresentationFormat>On-screen Show (4:3)</PresentationFormat>
  <Paragraphs>957</Paragraphs>
  <Slides>115</Slides>
  <Notes>17</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PowerPoint Presentation</vt:lpstr>
      <vt:lpstr>PowerPoint Presentation</vt:lpstr>
      <vt:lpstr>PowerPoint Presentation</vt:lpstr>
      <vt:lpstr>PowerPoint Presentation</vt:lpstr>
      <vt:lpstr>PowerPoint Presentation</vt:lpstr>
      <vt:lpstr>PowerPoint Presentation</vt:lpstr>
      <vt:lpstr>LIFETOGETHER</vt:lpstr>
      <vt:lpstr>PowerPoint Presentation</vt:lpstr>
      <vt:lpstr>PowerPoint Presentation</vt:lpstr>
      <vt:lpstr>PowerPoint Presentation</vt:lpstr>
      <vt:lpstr>PowerPoint Presentation</vt:lpstr>
      <vt:lpstr>1 CORINTHIANS 12:12-27ESV</vt:lpstr>
      <vt:lpstr>1 CORINTHIANS 12:12-27ESV</vt:lpstr>
      <vt:lpstr>UNHEALTHY vs HEALTHY BODIES</vt:lpstr>
      <vt:lpstr>PowerPoint Presentation</vt:lpstr>
      <vt:lpstr>PowerPoint Presentation</vt:lpstr>
      <vt:lpstr>APPLICATIONS</vt:lpstr>
      <vt:lpstr>APPLICATIONS</vt:lpstr>
      <vt:lpstr>APPLICATIONS</vt:lpstr>
      <vt:lpstr>APPLICATIONS</vt:lpstr>
      <vt:lpstr>APPLICATIONS</vt:lpstr>
      <vt:lpstr>APPLICATIONS</vt:lpstr>
      <vt:lpstr>APPLICATIONS</vt:lpstr>
      <vt:lpstr>PowerPoint Presentation</vt:lpstr>
      <vt:lpstr>PowerPoint Presentation</vt:lpstr>
      <vt:lpstr>LORD’S </vt:lpstr>
      <vt:lpstr>LORD’S SUPPER</vt:lpstr>
      <vt:lpstr>LORD’S SUPPER</vt:lpstr>
      <vt:lpstr>LORD’S SUPPER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Windows User</cp:lastModifiedBy>
  <cp:revision>30</cp:revision>
  <dcterms:created xsi:type="dcterms:W3CDTF">2018-04-05T21:46:16Z</dcterms:created>
  <dcterms:modified xsi:type="dcterms:W3CDTF">2018-05-06T17:10:09Z</dcterms:modified>
</cp:coreProperties>
</file>