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 id="2147483710" r:id="rId5"/>
    <p:sldMasterId id="2147483734" r:id="rId6"/>
    <p:sldMasterId id="2147483746" r:id="rId7"/>
  </p:sldMasterIdLst>
  <p:notesMasterIdLst>
    <p:notesMasterId r:id="rId163"/>
  </p:notesMasterIdLst>
  <p:sldIdLst>
    <p:sldId id="257" r:id="rId8"/>
    <p:sldId id="441" r:id="rId9"/>
    <p:sldId id="332" r:id="rId10"/>
    <p:sldId id="437" r:id="rId11"/>
    <p:sldId id="691" r:id="rId12"/>
    <p:sldId id="649" r:id="rId13"/>
    <p:sldId id="643" r:id="rId14"/>
    <p:sldId id="327" r:id="rId15"/>
    <p:sldId id="438" r:id="rId16"/>
    <p:sldId id="450" r:id="rId17"/>
    <p:sldId id="329" r:id="rId18"/>
    <p:sldId id="334" r:id="rId19"/>
    <p:sldId id="335" r:id="rId20"/>
    <p:sldId id="648" r:id="rId21"/>
    <p:sldId id="261" r:id="rId22"/>
    <p:sldId id="370" r:id="rId23"/>
    <p:sldId id="518" r:id="rId24"/>
    <p:sldId id="624" r:id="rId25"/>
    <p:sldId id="623" r:id="rId26"/>
    <p:sldId id="650" r:id="rId27"/>
    <p:sldId id="639" r:id="rId28"/>
    <p:sldId id="663" r:id="rId29"/>
    <p:sldId id="625" r:id="rId30"/>
    <p:sldId id="664" r:id="rId31"/>
    <p:sldId id="626" r:id="rId32"/>
    <p:sldId id="652" r:id="rId33"/>
    <p:sldId id="653" r:id="rId34"/>
    <p:sldId id="520" r:id="rId35"/>
    <p:sldId id="524" r:id="rId36"/>
    <p:sldId id="641" r:id="rId37"/>
    <p:sldId id="640" r:id="rId38"/>
    <p:sldId id="645" r:id="rId39"/>
    <p:sldId id="646" r:id="rId40"/>
    <p:sldId id="654" r:id="rId41"/>
    <p:sldId id="655" r:id="rId42"/>
    <p:sldId id="627" r:id="rId43"/>
    <p:sldId id="628" r:id="rId44"/>
    <p:sldId id="629" r:id="rId45"/>
    <p:sldId id="656" r:id="rId46"/>
    <p:sldId id="657" r:id="rId47"/>
    <p:sldId id="521" r:id="rId48"/>
    <p:sldId id="658" r:id="rId49"/>
    <p:sldId id="660" r:id="rId50"/>
    <p:sldId id="661" r:id="rId51"/>
    <p:sldId id="662" r:id="rId52"/>
    <p:sldId id="631" r:id="rId53"/>
    <p:sldId id="632" r:id="rId54"/>
    <p:sldId id="633" r:id="rId55"/>
    <p:sldId id="522" r:id="rId56"/>
    <p:sldId id="634" r:id="rId57"/>
    <p:sldId id="635" r:id="rId58"/>
    <p:sldId id="665" r:id="rId59"/>
    <p:sldId id="666" r:id="rId60"/>
    <p:sldId id="687" r:id="rId61"/>
    <p:sldId id="688" r:id="rId62"/>
    <p:sldId id="668" r:id="rId63"/>
    <p:sldId id="670" r:id="rId64"/>
    <p:sldId id="672" r:id="rId65"/>
    <p:sldId id="674" r:id="rId66"/>
    <p:sldId id="675" r:id="rId67"/>
    <p:sldId id="673" r:id="rId68"/>
    <p:sldId id="676" r:id="rId69"/>
    <p:sldId id="677" r:id="rId70"/>
    <p:sldId id="678" r:id="rId71"/>
    <p:sldId id="612" r:id="rId72"/>
    <p:sldId id="613" r:id="rId73"/>
    <p:sldId id="614" r:id="rId74"/>
    <p:sldId id="682" r:id="rId75"/>
    <p:sldId id="683" r:id="rId76"/>
    <p:sldId id="619" r:id="rId77"/>
    <p:sldId id="620" r:id="rId78"/>
    <p:sldId id="680" r:id="rId79"/>
    <p:sldId id="684" r:id="rId80"/>
    <p:sldId id="685" r:id="rId81"/>
    <p:sldId id="681" r:id="rId82"/>
    <p:sldId id="263" r:id="rId83"/>
    <p:sldId id="368" r:id="rId84"/>
    <p:sldId id="689" r:id="rId85"/>
    <p:sldId id="525" r:id="rId86"/>
    <p:sldId id="526" r:id="rId87"/>
    <p:sldId id="527" r:id="rId88"/>
    <p:sldId id="528" r:id="rId89"/>
    <p:sldId id="529" r:id="rId90"/>
    <p:sldId id="530" r:id="rId91"/>
    <p:sldId id="531" r:id="rId92"/>
    <p:sldId id="532" r:id="rId93"/>
    <p:sldId id="533" r:id="rId94"/>
    <p:sldId id="534" r:id="rId95"/>
    <p:sldId id="535" r:id="rId96"/>
    <p:sldId id="536" r:id="rId97"/>
    <p:sldId id="537" r:id="rId98"/>
    <p:sldId id="538" r:id="rId99"/>
    <p:sldId id="539" r:id="rId100"/>
    <p:sldId id="540" r:id="rId101"/>
    <p:sldId id="541" r:id="rId102"/>
    <p:sldId id="542" r:id="rId103"/>
    <p:sldId id="543" r:id="rId104"/>
    <p:sldId id="544" r:id="rId105"/>
    <p:sldId id="550" r:id="rId106"/>
    <p:sldId id="551" r:id="rId107"/>
    <p:sldId id="552" r:id="rId108"/>
    <p:sldId id="553" r:id="rId109"/>
    <p:sldId id="554" r:id="rId110"/>
    <p:sldId id="555" r:id="rId111"/>
    <p:sldId id="556" r:id="rId112"/>
    <p:sldId id="557" r:id="rId113"/>
    <p:sldId id="558" r:id="rId114"/>
    <p:sldId id="559" r:id="rId115"/>
    <p:sldId id="560" r:id="rId116"/>
    <p:sldId id="561" r:id="rId117"/>
    <p:sldId id="562" r:id="rId118"/>
    <p:sldId id="563" r:id="rId119"/>
    <p:sldId id="564" r:id="rId120"/>
    <p:sldId id="565" r:id="rId121"/>
    <p:sldId id="566" r:id="rId122"/>
    <p:sldId id="567" r:id="rId123"/>
    <p:sldId id="568" r:id="rId124"/>
    <p:sldId id="569" r:id="rId125"/>
    <p:sldId id="570" r:id="rId126"/>
    <p:sldId id="571" r:id="rId127"/>
    <p:sldId id="572" r:id="rId128"/>
    <p:sldId id="573" r:id="rId129"/>
    <p:sldId id="574" r:id="rId130"/>
    <p:sldId id="575" r:id="rId131"/>
    <p:sldId id="576" r:id="rId132"/>
    <p:sldId id="577" r:id="rId133"/>
    <p:sldId id="578" r:id="rId134"/>
    <p:sldId id="579" r:id="rId135"/>
    <p:sldId id="580" r:id="rId136"/>
    <p:sldId id="581" r:id="rId137"/>
    <p:sldId id="582" r:id="rId138"/>
    <p:sldId id="583" r:id="rId139"/>
    <p:sldId id="584" r:id="rId140"/>
    <p:sldId id="585" r:id="rId141"/>
    <p:sldId id="586" r:id="rId142"/>
    <p:sldId id="587" r:id="rId143"/>
    <p:sldId id="588" r:id="rId144"/>
    <p:sldId id="589" r:id="rId145"/>
    <p:sldId id="590" r:id="rId146"/>
    <p:sldId id="591" r:id="rId147"/>
    <p:sldId id="600" r:id="rId148"/>
    <p:sldId id="601" r:id="rId149"/>
    <p:sldId id="602" r:id="rId150"/>
    <p:sldId id="603" r:id="rId151"/>
    <p:sldId id="604" r:id="rId152"/>
    <p:sldId id="605" r:id="rId153"/>
    <p:sldId id="606" r:id="rId154"/>
    <p:sldId id="607" r:id="rId155"/>
    <p:sldId id="608" r:id="rId156"/>
    <p:sldId id="609" r:id="rId157"/>
    <p:sldId id="610" r:id="rId158"/>
    <p:sldId id="611" r:id="rId159"/>
    <p:sldId id="690" r:id="rId160"/>
    <p:sldId id="354" r:id="rId161"/>
    <p:sldId id="686" r:id="rId162"/>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78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4680" autoAdjust="0"/>
  </p:normalViewPr>
  <p:slideViewPr>
    <p:cSldViewPr snapToGrid="0">
      <p:cViewPr varScale="1">
        <p:scale>
          <a:sx n="108" d="100"/>
          <a:sy n="108" d="100"/>
        </p:scale>
        <p:origin x="162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slide" Target="slides/slide147.xml"/><Relationship Id="rId159" Type="http://schemas.openxmlformats.org/officeDocument/2006/relationships/slide" Target="slides/slide152.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60" Type="http://schemas.openxmlformats.org/officeDocument/2006/relationships/slide" Target="slides/slide153.xml"/><Relationship Id="rId165" Type="http://schemas.openxmlformats.org/officeDocument/2006/relationships/viewProps" Target="viewProp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slide" Target="slides/slide14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61" Type="http://schemas.openxmlformats.org/officeDocument/2006/relationships/slide" Target="slides/slide154.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slide" Target="slides/slide141.xml"/><Relationship Id="rId151" Type="http://schemas.openxmlformats.org/officeDocument/2006/relationships/slide" Target="slides/slide144.xml"/><Relationship Id="rId156" Type="http://schemas.openxmlformats.org/officeDocument/2006/relationships/slide" Target="slides/slide149.xml"/><Relationship Id="rId16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16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slide" Target="slides/slide15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22D4FB94-5F40-43BF-89B1-F049ED047FA1}" type="datetimeFigureOut">
              <a:rPr lang="en-US" smtClean="0"/>
              <a:t>4/30/2018</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E1E36BD3-C674-4508-9F0A-CAD8B774A92E}" type="slidenum">
              <a:rPr lang="en-US" smtClean="0"/>
              <a:t>‹#›</a:t>
            </a:fld>
            <a:endParaRPr lang="en-US"/>
          </a:p>
        </p:txBody>
      </p:sp>
    </p:spTree>
    <p:extLst>
      <p:ext uri="{BB962C8B-B14F-4D97-AF65-F5344CB8AC3E}">
        <p14:creationId xmlns:p14="http://schemas.microsoft.com/office/powerpoint/2010/main" val="3885960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146</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147</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148</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149</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150</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151</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152</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153</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9" name="Rectangle 8">
            <a:extLst>
              <a:ext uri="{FF2B5EF4-FFF2-40B4-BE49-F238E27FC236}">
                <a16:creationId xmlns:a16="http://schemas.microsoft.com/office/drawing/2014/main" id="{B7D484E4-6EF5-4E9F-A56F-7996579A041B}"/>
              </a:ext>
            </a:extLst>
          </p:cNvPr>
          <p:cNvSpPr/>
          <p:nvPr userDrawn="1"/>
        </p:nvSpPr>
        <p:spPr>
          <a:xfrm>
            <a:off x="-79513" y="270344"/>
            <a:ext cx="9303025"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10748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1166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26567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71261900"/>
      </p:ext>
    </p:extLst>
  </p:cSld>
  <p:clrMapOvr>
    <a:masterClrMapping/>
  </p:clrMapOvr>
  <p:transition advClick="0" advTm="20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99544"/>
      </p:ext>
    </p:extLst>
  </p:cSld>
  <p:clrMapOvr>
    <a:masterClrMapping/>
  </p:clrMapOvr>
  <p:transition advClick="0" advTm="20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31531594"/>
      </p:ext>
    </p:extLst>
  </p:cSld>
  <p:clrMapOvr>
    <a:masterClrMapping/>
  </p:clrMapOvr>
  <p:transition advClick="0" advTm="20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4423267"/>
      </p:ext>
    </p:extLst>
  </p:cSld>
  <p:clrMapOvr>
    <a:masterClrMapping/>
  </p:clrMapOvr>
  <p:transition advClick="0" advTm="20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2991275"/>
      </p:ext>
    </p:extLst>
  </p:cSld>
  <p:clrMapOvr>
    <a:masterClrMapping/>
  </p:clrMapOvr>
  <p:transition advClick="0" advTm="20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5405498"/>
      </p:ext>
    </p:extLst>
  </p:cSld>
  <p:clrMapOvr>
    <a:masterClrMapping/>
  </p:clrMapOvr>
  <p:transition advClick="0" advTm="20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380558"/>
      </p:ext>
    </p:extLst>
  </p:cSld>
  <p:clrMapOvr>
    <a:masterClrMapping/>
  </p:clrMapOvr>
  <p:transition advClick="0" advTm="20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99131831"/>
      </p:ext>
    </p:extLst>
  </p:cSld>
  <p:clrMapOvr>
    <a:masterClrMapping/>
  </p:clrMapOvr>
  <p:transition advClick="0" advTm="2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8" name="Rectangle 7">
            <a:extLst>
              <a:ext uri="{FF2B5EF4-FFF2-40B4-BE49-F238E27FC236}">
                <a16:creationId xmlns:a16="http://schemas.microsoft.com/office/drawing/2014/main" id="{711E4773-E675-44AA-AD1E-9A065E812D6D}"/>
              </a:ext>
            </a:extLst>
          </p:cNvPr>
          <p:cNvSpPr/>
          <p:nvPr userDrawn="1"/>
        </p:nvSpPr>
        <p:spPr>
          <a:xfrm>
            <a:off x="-63610" y="270344"/>
            <a:ext cx="9271220"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4070309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414979"/>
      </p:ext>
    </p:extLst>
  </p:cSld>
  <p:clrMapOvr>
    <a:masterClrMapping/>
  </p:clrMapOvr>
  <p:transition advClick="0" advTm="20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1838962"/>
      </p:ext>
    </p:extLst>
  </p:cSld>
  <p:clrMapOvr>
    <a:masterClrMapping/>
  </p:clrMapOvr>
  <p:transition advClick="0" advTm="20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43600" y="1066800"/>
            <a:ext cx="14478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1066800"/>
            <a:ext cx="41910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4150269"/>
      </p:ext>
    </p:extLst>
  </p:cSld>
  <p:clrMapOvr>
    <a:masterClrMapping/>
  </p:clrMapOvr>
  <p:transition advClick="0" advTm="20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0938931"/>
      </p:ext>
    </p:extLst>
  </p:cSld>
  <p:clrMapOvr>
    <a:masterClrMapping/>
  </p:clrMapOvr>
  <p:transition advClick="0" advTm="20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24384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43053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5853906"/>
      </p:ext>
    </p:extLst>
  </p:cSld>
  <p:clrMapOvr>
    <a:masterClrMapping/>
  </p:clrMapOvr>
  <p:transition advClick="0" advTm="20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9" name="Rectangle 8">
            <a:extLst>
              <a:ext uri="{FF2B5EF4-FFF2-40B4-BE49-F238E27FC236}">
                <a16:creationId xmlns:a16="http://schemas.microsoft.com/office/drawing/2014/main" id="{B7D484E4-6EF5-4E9F-A56F-7996579A041B}"/>
              </a:ext>
            </a:extLst>
          </p:cNvPr>
          <p:cNvSpPr/>
          <p:nvPr userDrawn="1"/>
        </p:nvSpPr>
        <p:spPr>
          <a:xfrm>
            <a:off x="-79513" y="270344"/>
            <a:ext cx="9303025"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509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8" name="Rectangle 7">
            <a:extLst>
              <a:ext uri="{FF2B5EF4-FFF2-40B4-BE49-F238E27FC236}">
                <a16:creationId xmlns:a16="http://schemas.microsoft.com/office/drawing/2014/main" id="{711E4773-E675-44AA-AD1E-9A065E812D6D}"/>
              </a:ext>
            </a:extLst>
          </p:cNvPr>
          <p:cNvSpPr/>
          <p:nvPr userDrawn="1"/>
        </p:nvSpPr>
        <p:spPr>
          <a:xfrm>
            <a:off x="-63610" y="270344"/>
            <a:ext cx="9271220"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833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003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188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55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238887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911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40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105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084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887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125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9" name="Rectangle 8">
            <a:extLst>
              <a:ext uri="{FF2B5EF4-FFF2-40B4-BE49-F238E27FC236}">
                <a16:creationId xmlns:a16="http://schemas.microsoft.com/office/drawing/2014/main" id="{B7D484E4-6EF5-4E9F-A56F-7996579A041B}"/>
              </a:ext>
            </a:extLst>
          </p:cNvPr>
          <p:cNvSpPr/>
          <p:nvPr userDrawn="1"/>
        </p:nvSpPr>
        <p:spPr>
          <a:xfrm>
            <a:off x="-79513" y="270344"/>
            <a:ext cx="9303025"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508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8" name="Rectangle 7">
            <a:extLst>
              <a:ext uri="{FF2B5EF4-FFF2-40B4-BE49-F238E27FC236}">
                <a16:creationId xmlns:a16="http://schemas.microsoft.com/office/drawing/2014/main" id="{711E4773-E675-44AA-AD1E-9A065E812D6D}"/>
              </a:ext>
            </a:extLst>
          </p:cNvPr>
          <p:cNvSpPr/>
          <p:nvPr userDrawn="1"/>
        </p:nvSpPr>
        <p:spPr>
          <a:xfrm>
            <a:off x="-63610" y="270344"/>
            <a:ext cx="9271220"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2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3173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9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955443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296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503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05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6144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211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481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1010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9" name="Rectangle 8">
            <a:extLst>
              <a:ext uri="{FF2B5EF4-FFF2-40B4-BE49-F238E27FC236}">
                <a16:creationId xmlns:a16="http://schemas.microsoft.com/office/drawing/2014/main" id="{B7D484E4-6EF5-4E9F-A56F-7996579A041B}"/>
              </a:ext>
            </a:extLst>
          </p:cNvPr>
          <p:cNvSpPr/>
          <p:nvPr userDrawn="1"/>
        </p:nvSpPr>
        <p:spPr>
          <a:xfrm>
            <a:off x="-79513" y="270344"/>
            <a:ext cx="9303025"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562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8" name="Rectangle 7">
            <a:extLst>
              <a:ext uri="{FF2B5EF4-FFF2-40B4-BE49-F238E27FC236}">
                <a16:creationId xmlns:a16="http://schemas.microsoft.com/office/drawing/2014/main" id="{711E4773-E675-44AA-AD1E-9A065E812D6D}"/>
              </a:ext>
            </a:extLst>
          </p:cNvPr>
          <p:cNvSpPr/>
          <p:nvPr userDrawn="1"/>
        </p:nvSpPr>
        <p:spPr>
          <a:xfrm>
            <a:off x="-63610" y="270344"/>
            <a:ext cx="9271220"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5954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16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3061632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5224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752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8611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1327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696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8553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1791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0557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9" name="Rectangle 8">
            <a:extLst>
              <a:ext uri="{FF2B5EF4-FFF2-40B4-BE49-F238E27FC236}">
                <a16:creationId xmlns:a16="http://schemas.microsoft.com/office/drawing/2014/main" id="{B7D484E4-6EF5-4E9F-A56F-7996579A041B}"/>
              </a:ext>
            </a:extLst>
          </p:cNvPr>
          <p:cNvSpPr/>
          <p:nvPr userDrawn="1"/>
        </p:nvSpPr>
        <p:spPr>
          <a:xfrm>
            <a:off x="-79513" y="270344"/>
            <a:ext cx="9303025"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399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8" name="Rectangle 7">
            <a:extLst>
              <a:ext uri="{FF2B5EF4-FFF2-40B4-BE49-F238E27FC236}">
                <a16:creationId xmlns:a16="http://schemas.microsoft.com/office/drawing/2014/main" id="{711E4773-E675-44AA-AD1E-9A065E812D6D}"/>
              </a:ext>
            </a:extLst>
          </p:cNvPr>
          <p:cNvSpPr/>
          <p:nvPr userDrawn="1"/>
        </p:nvSpPr>
        <p:spPr>
          <a:xfrm>
            <a:off x="-63610" y="270344"/>
            <a:ext cx="9271220"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17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624300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8130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56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0496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3992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390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7081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6097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4384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8178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9" name="Rectangle 8">
            <a:extLst>
              <a:ext uri="{FF2B5EF4-FFF2-40B4-BE49-F238E27FC236}">
                <a16:creationId xmlns:a16="http://schemas.microsoft.com/office/drawing/2014/main" id="{B7D484E4-6EF5-4E9F-A56F-7996579A041B}"/>
              </a:ext>
            </a:extLst>
          </p:cNvPr>
          <p:cNvSpPr/>
          <p:nvPr userDrawn="1"/>
        </p:nvSpPr>
        <p:spPr>
          <a:xfrm>
            <a:off x="-79513" y="270344"/>
            <a:ext cx="9303025"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87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021348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8" name="Rectangle 7">
            <a:extLst>
              <a:ext uri="{FF2B5EF4-FFF2-40B4-BE49-F238E27FC236}">
                <a16:creationId xmlns:a16="http://schemas.microsoft.com/office/drawing/2014/main" id="{711E4773-E675-44AA-AD1E-9A065E812D6D}"/>
              </a:ext>
            </a:extLst>
          </p:cNvPr>
          <p:cNvSpPr/>
          <p:nvPr userDrawn="1"/>
        </p:nvSpPr>
        <p:spPr>
          <a:xfrm>
            <a:off x="-63610" y="270344"/>
            <a:ext cx="9271220"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3775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9482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2934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0190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9227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1365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1607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7512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7655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5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50224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47211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t>4/30/2018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t>‹#›</a:t>
            </a:fld>
            <a:endParaRPr lang="en-US"/>
          </a:p>
        </p:txBody>
      </p:sp>
    </p:spTree>
    <p:extLst>
      <p:ext uri="{BB962C8B-B14F-4D97-AF65-F5344CB8AC3E}">
        <p14:creationId xmlns:p14="http://schemas.microsoft.com/office/powerpoint/2010/main" val="1251886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106680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600200" y="2438400"/>
            <a:ext cx="579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0772278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advClick="0" advTm="20000">
    <p:fade/>
  </p:transition>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Arial" charset="0"/>
        </a:defRPr>
      </a:lvl2pPr>
      <a:lvl3pPr algn="ctr" rtl="0" eaLnBrk="0" fontAlgn="base" hangingPunct="0">
        <a:spcBef>
          <a:spcPct val="0"/>
        </a:spcBef>
        <a:spcAft>
          <a:spcPct val="0"/>
        </a:spcAft>
        <a:defRPr sz="4000" b="1">
          <a:solidFill>
            <a:srgbClr val="000000"/>
          </a:solidFill>
          <a:latin typeface="Arial" charset="0"/>
        </a:defRPr>
      </a:lvl3pPr>
      <a:lvl4pPr algn="ctr" rtl="0" eaLnBrk="0" fontAlgn="base" hangingPunct="0">
        <a:spcBef>
          <a:spcPct val="0"/>
        </a:spcBef>
        <a:spcAft>
          <a:spcPct val="0"/>
        </a:spcAft>
        <a:defRPr sz="4000" b="1">
          <a:solidFill>
            <a:srgbClr val="000000"/>
          </a:solidFill>
          <a:latin typeface="Arial" charset="0"/>
        </a:defRPr>
      </a:lvl4pPr>
      <a:lvl5pPr algn="ctr" rtl="0" eaLnBrk="0" fontAlgn="base" hangingPunct="0">
        <a:spcBef>
          <a:spcPct val="0"/>
        </a:spcBef>
        <a:spcAft>
          <a:spcPct val="0"/>
        </a:spcAft>
        <a:defRPr sz="4000" b="1">
          <a:solidFill>
            <a:srgbClr val="000000"/>
          </a:solidFill>
          <a:latin typeface="Arial" charset="0"/>
        </a:defRPr>
      </a:lvl5pPr>
      <a:lvl6pPr marL="457200" algn="ctr" rtl="0" fontAlgn="base">
        <a:spcBef>
          <a:spcPct val="0"/>
        </a:spcBef>
        <a:spcAft>
          <a:spcPct val="0"/>
        </a:spcAft>
        <a:defRPr sz="4000" b="1">
          <a:solidFill>
            <a:srgbClr val="000000"/>
          </a:solidFill>
          <a:latin typeface="Arial" charset="0"/>
        </a:defRPr>
      </a:lvl6pPr>
      <a:lvl7pPr marL="914400" algn="ctr" rtl="0" fontAlgn="base">
        <a:spcBef>
          <a:spcPct val="0"/>
        </a:spcBef>
        <a:spcAft>
          <a:spcPct val="0"/>
        </a:spcAft>
        <a:defRPr sz="4000" b="1">
          <a:solidFill>
            <a:srgbClr val="000000"/>
          </a:solidFill>
          <a:latin typeface="Arial" charset="0"/>
        </a:defRPr>
      </a:lvl7pPr>
      <a:lvl8pPr marL="1371600" algn="ctr" rtl="0" fontAlgn="base">
        <a:spcBef>
          <a:spcPct val="0"/>
        </a:spcBef>
        <a:spcAft>
          <a:spcPct val="0"/>
        </a:spcAft>
        <a:defRPr sz="4000" b="1">
          <a:solidFill>
            <a:srgbClr val="000000"/>
          </a:solidFill>
          <a:latin typeface="Arial" charset="0"/>
        </a:defRPr>
      </a:lvl8pPr>
      <a:lvl9pPr marL="1828800" algn="ctr" rtl="0" fontAlgn="base">
        <a:spcBef>
          <a:spcPct val="0"/>
        </a:spcBef>
        <a:spcAft>
          <a:spcPct val="0"/>
        </a:spcAft>
        <a:defRPr sz="4000" b="1">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28986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70131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78423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06665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4/30/2018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68720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4.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4.xml"/></Relationships>
</file>

<file path=ppt/slides/_rels/slide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4.xml"/></Relationships>
</file>

<file path=ppt/slides/_rels/slide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4.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Tree>
    <p:extLst>
      <p:ext uri="{BB962C8B-B14F-4D97-AF65-F5344CB8AC3E}">
        <p14:creationId xmlns:p14="http://schemas.microsoft.com/office/powerpoint/2010/main" val="3372657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3513610" y="5356862"/>
            <a:ext cx="6449367" cy="10439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87013" y="5501656"/>
            <a:ext cx="9148193"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5500" dirty="0">
                <a:solidFill>
                  <a:prstClr val="black"/>
                </a:solidFill>
              </a:rPr>
              <a:t>Serve at Tallgrass</a:t>
            </a:r>
            <a:endParaRPr lang="en-US" dirty="0">
              <a:solidFill>
                <a:prstClr val="black"/>
              </a:solidFill>
            </a:endParaRPr>
          </a:p>
        </p:txBody>
      </p:sp>
    </p:spTree>
    <p:extLst>
      <p:ext uri="{BB962C8B-B14F-4D97-AF65-F5344CB8AC3E}">
        <p14:creationId xmlns:p14="http://schemas.microsoft.com/office/powerpoint/2010/main" val="17587549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You’re always moving in the unseen</a:t>
            </a:r>
          </a:p>
          <a:p>
            <a:pPr algn="ctr"/>
            <a:r>
              <a:rPr lang="en-US" sz="3100" dirty="0">
                <a:solidFill>
                  <a:prstClr val="black"/>
                </a:solidFill>
                <a:latin typeface="Cooper Hewitt" pitchFamily="50" charset="0"/>
                <a:ea typeface="Cooper Hewitt" pitchFamily="50" charset="0"/>
              </a:rPr>
              <a:t> The breath You exhale sustaining me</a:t>
            </a:r>
          </a:p>
          <a:p>
            <a:pPr algn="ctr"/>
            <a:r>
              <a:rPr lang="en-US" sz="3100" dirty="0">
                <a:solidFill>
                  <a:prstClr val="black"/>
                </a:solidFill>
                <a:latin typeface="Cooper Hewitt" pitchFamily="50" charset="0"/>
                <a:ea typeface="Cooper Hewitt" pitchFamily="50" charset="0"/>
              </a:rPr>
              <a:t>  Before I call, You know my need</a:t>
            </a:r>
          </a:p>
          <a:p>
            <a:pPr algn="ctr"/>
            <a:r>
              <a:rPr lang="en-US" sz="3100" dirty="0">
                <a:solidFill>
                  <a:prstClr val="black"/>
                </a:solidFill>
                <a:latin typeface="Cooper Hewitt" pitchFamily="50" charset="0"/>
                <a:ea typeface="Cooper Hewitt" pitchFamily="50" charset="0"/>
              </a:rPr>
              <a:t>You’re always going before me</a:t>
            </a:r>
          </a:p>
          <a:p>
            <a:pPr algn="ct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4987965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892552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confident Your faithfulness</a:t>
            </a:r>
          </a:p>
          <a:p>
            <a:pPr algn="ctr"/>
            <a:r>
              <a:rPr lang="en-US" sz="3100" dirty="0">
                <a:solidFill>
                  <a:prstClr val="black"/>
                </a:solidFill>
                <a:latin typeface="Cooper Hewitt" pitchFamily="50" charset="0"/>
                <a:ea typeface="Cooper Hewitt" pitchFamily="50" charset="0"/>
              </a:rPr>
              <a:t>will see me through</a:t>
            </a:r>
          </a:p>
          <a:p>
            <a:pPr algn="ctr"/>
            <a:r>
              <a:rPr lang="en-US" sz="3100" dirty="0">
                <a:solidFill>
                  <a:prstClr val="black"/>
                </a:solidFill>
                <a:latin typeface="Cooper Hewitt" pitchFamily="50" charset="0"/>
                <a:ea typeface="Cooper Hewitt" pitchFamily="50" charset="0"/>
              </a:rPr>
              <a:t>My soul can rest, my righteousness</a:t>
            </a:r>
          </a:p>
          <a:p>
            <a:pPr algn="ctr"/>
            <a:r>
              <a:rPr lang="en-US" sz="3100" dirty="0">
                <a:solidFill>
                  <a:prstClr val="black"/>
                </a:solidFill>
                <a:latin typeface="Cooper Hewitt" pitchFamily="50" charset="0"/>
                <a:ea typeface="Cooper Hewitt" pitchFamily="50" charset="0"/>
              </a:rPr>
              <a:t>is found in You</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With every moment left,</a:t>
            </a:r>
          </a:p>
          <a:p>
            <a:pPr algn="ctr"/>
            <a:r>
              <a:rPr lang="en-US" sz="3100" dirty="0">
                <a:solidFill>
                  <a:prstClr val="black"/>
                </a:solidFill>
                <a:latin typeface="Cooper Hewitt" pitchFamily="50" charset="0"/>
                <a:ea typeface="Cooper Hewitt" pitchFamily="50" charset="0"/>
              </a:rPr>
              <a:t>in every borrowed breath</a:t>
            </a:r>
          </a:p>
          <a:p>
            <a:pPr algn="ctr"/>
            <a:r>
              <a:rPr lang="en-US" sz="3100" dirty="0">
                <a:solidFill>
                  <a:prstClr val="black"/>
                </a:solidFill>
                <a:latin typeface="Cooper Hewitt" pitchFamily="50" charset="0"/>
                <a:ea typeface="Cooper Hewitt" pitchFamily="50" charset="0"/>
              </a:rPr>
              <a:t>Let this be true</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That all my heart, for all my life</a:t>
            </a:r>
          </a:p>
          <a:p>
            <a:pPr algn="ctr"/>
            <a:r>
              <a:rPr lang="en-US" sz="3100" dirty="0">
                <a:solidFill>
                  <a:prstClr val="black"/>
                </a:solidFill>
                <a:latin typeface="Cooper Hewitt" pitchFamily="50" charset="0"/>
                <a:ea typeface="Cooper Hewitt" pitchFamily="50" charset="0"/>
              </a:rPr>
              <a:t>belongs to You</a:t>
            </a:r>
          </a:p>
          <a:p>
            <a:pPr algn="ct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2533244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701730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Your laughter scatters my enemies</a:t>
            </a:r>
          </a:p>
          <a:p>
            <a:pPr algn="ctr"/>
            <a:r>
              <a:rPr lang="en-US" sz="3100" dirty="0">
                <a:solidFill>
                  <a:prstClr val="black"/>
                </a:solidFill>
                <a:latin typeface="Cooper Hewitt" pitchFamily="50" charset="0"/>
                <a:ea typeface="Cooper Hewitt" pitchFamily="50" charset="0"/>
              </a:rPr>
              <a:t> You give me joy for my mourning</a:t>
            </a:r>
          </a:p>
          <a:p>
            <a:pPr algn="ctr"/>
            <a:r>
              <a:rPr lang="en-US" sz="3100" dirty="0">
                <a:solidFill>
                  <a:prstClr val="black"/>
                </a:solidFill>
                <a:latin typeface="Cooper Hewitt" pitchFamily="50" charset="0"/>
                <a:ea typeface="Cooper Hewitt" pitchFamily="50" charset="0"/>
              </a:rPr>
              <a:t> You lift my head, so I can see</a:t>
            </a:r>
          </a:p>
          <a:p>
            <a:pPr algn="ctr"/>
            <a:r>
              <a:rPr lang="en-US" sz="3100" dirty="0">
                <a:solidFill>
                  <a:prstClr val="black"/>
                </a:solidFill>
                <a:latin typeface="Cooper Hewitt" pitchFamily="50" charset="0"/>
                <a:ea typeface="Cooper Hewitt" pitchFamily="50" charset="0"/>
              </a:rPr>
              <a:t> All of Heaven surrounding me</a:t>
            </a:r>
          </a:p>
          <a:p>
            <a:pPr algn="ct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24608674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892552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confident Your faithfulness</a:t>
            </a:r>
          </a:p>
          <a:p>
            <a:pPr algn="ctr"/>
            <a:r>
              <a:rPr lang="en-US" sz="3100" dirty="0">
                <a:solidFill>
                  <a:prstClr val="black"/>
                </a:solidFill>
                <a:latin typeface="Cooper Hewitt" pitchFamily="50" charset="0"/>
                <a:ea typeface="Cooper Hewitt" pitchFamily="50" charset="0"/>
              </a:rPr>
              <a:t>will see me through</a:t>
            </a:r>
          </a:p>
          <a:p>
            <a:pPr algn="ctr"/>
            <a:r>
              <a:rPr lang="en-US" sz="3100" dirty="0">
                <a:solidFill>
                  <a:prstClr val="black"/>
                </a:solidFill>
                <a:latin typeface="Cooper Hewitt" pitchFamily="50" charset="0"/>
                <a:ea typeface="Cooper Hewitt" pitchFamily="50" charset="0"/>
              </a:rPr>
              <a:t>My soul can rest, my righteousness</a:t>
            </a:r>
          </a:p>
          <a:p>
            <a:pPr algn="ctr"/>
            <a:r>
              <a:rPr lang="en-US" sz="3100" dirty="0">
                <a:solidFill>
                  <a:prstClr val="black"/>
                </a:solidFill>
                <a:latin typeface="Cooper Hewitt" pitchFamily="50" charset="0"/>
                <a:ea typeface="Cooper Hewitt" pitchFamily="50" charset="0"/>
              </a:rPr>
              <a:t>is found in You</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With every moment left,</a:t>
            </a:r>
          </a:p>
          <a:p>
            <a:pPr algn="ctr"/>
            <a:r>
              <a:rPr lang="en-US" sz="3100" dirty="0">
                <a:solidFill>
                  <a:prstClr val="black"/>
                </a:solidFill>
                <a:latin typeface="Cooper Hewitt" pitchFamily="50" charset="0"/>
                <a:ea typeface="Cooper Hewitt" pitchFamily="50" charset="0"/>
              </a:rPr>
              <a:t>in every borrowed breath</a:t>
            </a:r>
          </a:p>
          <a:p>
            <a:pPr algn="ctr"/>
            <a:r>
              <a:rPr lang="en-US" sz="3100" dirty="0">
                <a:solidFill>
                  <a:prstClr val="black"/>
                </a:solidFill>
                <a:latin typeface="Cooper Hewitt" pitchFamily="50" charset="0"/>
                <a:ea typeface="Cooper Hewitt" pitchFamily="50" charset="0"/>
              </a:rPr>
              <a:t>Let this be true</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That all my heart, for all my life</a:t>
            </a:r>
          </a:p>
          <a:p>
            <a:pPr algn="ctr"/>
            <a:r>
              <a:rPr lang="en-US" sz="3100" dirty="0">
                <a:solidFill>
                  <a:prstClr val="black"/>
                </a:solidFill>
                <a:latin typeface="Cooper Hewitt" pitchFamily="50" charset="0"/>
                <a:ea typeface="Cooper Hewitt" pitchFamily="50" charset="0"/>
              </a:rPr>
              <a:t>belongs to You</a:t>
            </a:r>
          </a:p>
          <a:p>
            <a:pPr algn="ct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20620959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940257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 won’t win this battle with the strength of </a:t>
            </a:r>
          </a:p>
          <a:p>
            <a:pPr algn="ctr"/>
            <a:r>
              <a:rPr lang="en-US" sz="3100" dirty="0">
                <a:solidFill>
                  <a:prstClr val="black"/>
                </a:solidFill>
                <a:latin typeface="Cooper Hewitt" pitchFamily="50" charset="0"/>
                <a:ea typeface="Cooper Hewitt" pitchFamily="50" charset="0"/>
              </a:rPr>
              <a:t>my own hands; </a:t>
            </a:r>
          </a:p>
          <a:p>
            <a:pPr algn="ctr"/>
            <a:r>
              <a:rPr lang="en-US" sz="3100" dirty="0">
                <a:solidFill>
                  <a:prstClr val="black"/>
                </a:solidFill>
                <a:latin typeface="Cooper Hewitt" pitchFamily="50" charset="0"/>
                <a:ea typeface="Cooper Hewitt" pitchFamily="50" charset="0"/>
              </a:rPr>
              <a:t>You’re the Mountain Mover,</a:t>
            </a:r>
          </a:p>
          <a:p>
            <a:pPr algn="ctr"/>
            <a:r>
              <a:rPr lang="en-US" sz="3100" dirty="0">
                <a:solidFill>
                  <a:prstClr val="black"/>
                </a:solidFill>
                <a:latin typeface="Cooper Hewitt" pitchFamily="50" charset="0"/>
                <a:ea typeface="Cooper Hewitt" pitchFamily="50" charset="0"/>
              </a:rPr>
              <a:t>and only You can</a:t>
            </a:r>
          </a:p>
          <a:p>
            <a:pPr algn="ctr"/>
            <a:r>
              <a:rPr lang="en-US" sz="3100" dirty="0">
                <a:solidFill>
                  <a:prstClr val="black"/>
                </a:solidFill>
                <a:latin typeface="Cooper Hewitt" pitchFamily="50" charset="0"/>
                <a:ea typeface="Cooper Hewitt" pitchFamily="50" charset="0"/>
              </a:rPr>
              <a:t>I won’t build my life on sinking sand</a:t>
            </a:r>
          </a:p>
          <a:p>
            <a:pPr algn="ctr"/>
            <a:r>
              <a:rPr lang="en-US" sz="3100" dirty="0">
                <a:solidFill>
                  <a:prstClr val="black"/>
                </a:solidFill>
                <a:latin typeface="Cooper Hewitt" pitchFamily="50" charset="0"/>
                <a:ea typeface="Cooper Hewitt" pitchFamily="50" charset="0"/>
              </a:rPr>
              <a:t>  You’re my hope forever,</a:t>
            </a:r>
          </a:p>
          <a:p>
            <a:pPr algn="ctr"/>
            <a:r>
              <a:rPr lang="en-US" sz="3100" dirty="0">
                <a:solidFill>
                  <a:prstClr val="black"/>
                </a:solidFill>
                <a:latin typeface="Cooper Hewitt" pitchFamily="50" charset="0"/>
                <a:ea typeface="Cooper Hewitt" pitchFamily="50" charset="0"/>
              </a:rPr>
              <a:t>the Rock where I stand</a:t>
            </a:r>
          </a:p>
          <a:p>
            <a:pPr algn="ctr"/>
            <a:endParaRPr lang="en-US" sz="11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(repeat)</a:t>
            </a:r>
          </a:p>
          <a:p>
            <a:pPr algn="ct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1102930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892552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confident Your faithfulness</a:t>
            </a:r>
          </a:p>
          <a:p>
            <a:pPr algn="ctr"/>
            <a:r>
              <a:rPr lang="en-US" sz="3100" dirty="0">
                <a:solidFill>
                  <a:prstClr val="black"/>
                </a:solidFill>
                <a:latin typeface="Cooper Hewitt" pitchFamily="50" charset="0"/>
                <a:ea typeface="Cooper Hewitt" pitchFamily="50" charset="0"/>
              </a:rPr>
              <a:t>will see me through</a:t>
            </a:r>
          </a:p>
          <a:p>
            <a:pPr algn="ctr"/>
            <a:r>
              <a:rPr lang="en-US" sz="3100" dirty="0">
                <a:solidFill>
                  <a:prstClr val="black"/>
                </a:solidFill>
                <a:latin typeface="Cooper Hewitt" pitchFamily="50" charset="0"/>
                <a:ea typeface="Cooper Hewitt" pitchFamily="50" charset="0"/>
              </a:rPr>
              <a:t>My soul can rest, my righteousness</a:t>
            </a:r>
          </a:p>
          <a:p>
            <a:pPr algn="ctr"/>
            <a:r>
              <a:rPr lang="en-US" sz="3100" dirty="0">
                <a:solidFill>
                  <a:prstClr val="black"/>
                </a:solidFill>
                <a:latin typeface="Cooper Hewitt" pitchFamily="50" charset="0"/>
                <a:ea typeface="Cooper Hewitt" pitchFamily="50" charset="0"/>
              </a:rPr>
              <a:t>is found in You</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With every moment left,</a:t>
            </a:r>
          </a:p>
          <a:p>
            <a:pPr algn="ctr"/>
            <a:r>
              <a:rPr lang="en-US" sz="3100" dirty="0">
                <a:solidFill>
                  <a:prstClr val="black"/>
                </a:solidFill>
                <a:latin typeface="Cooper Hewitt" pitchFamily="50" charset="0"/>
                <a:ea typeface="Cooper Hewitt" pitchFamily="50" charset="0"/>
              </a:rPr>
              <a:t>in every borrowed breath</a:t>
            </a:r>
          </a:p>
          <a:p>
            <a:pPr algn="ctr"/>
            <a:r>
              <a:rPr lang="en-US" sz="3100" dirty="0">
                <a:solidFill>
                  <a:prstClr val="black"/>
                </a:solidFill>
                <a:latin typeface="Cooper Hewitt" pitchFamily="50" charset="0"/>
                <a:ea typeface="Cooper Hewitt" pitchFamily="50" charset="0"/>
              </a:rPr>
              <a:t>Let this be true</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That all my heart, for all my life</a:t>
            </a:r>
          </a:p>
          <a:p>
            <a:pPr algn="ctr"/>
            <a:r>
              <a:rPr lang="en-US" sz="3100" dirty="0">
                <a:solidFill>
                  <a:prstClr val="black"/>
                </a:solidFill>
                <a:latin typeface="Cooper Hewitt" pitchFamily="50" charset="0"/>
                <a:ea typeface="Cooper Hewitt" pitchFamily="50" charset="0"/>
              </a:rPr>
              <a:t>belongs to You</a:t>
            </a:r>
          </a:p>
          <a:p>
            <a:pPr algn="ct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14877451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29266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6AF072B-B9F8-40C2-BA22-69A74F17F69C}"/>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8401364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hear the Savior say,</a:t>
            </a:r>
            <a:br>
              <a:rPr lang="en-US" sz="31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“Thy strength indeed is small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Child of weakness, watch and pray</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Find in me thine all in all”</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AEED430-6246-4D39-AE14-8F49DE4DE789}"/>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3479686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paid it 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to him I owe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 had left a crimson stain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 washed it white as snow</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3785A3F-6AB8-4023-96B8-93AC8981EDF8}"/>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41894833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Lord, now indeed I find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Thy power and thine alone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can change the leper's spots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melt the heart of stone</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1E387BB-B67F-4992-B774-2AD7087198F5}"/>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236541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4100119" y="5356862"/>
            <a:ext cx="7040518" cy="10439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126067" y="5501656"/>
            <a:ext cx="9148193"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5500" dirty="0" err="1"/>
              <a:t>tallgrass.church</a:t>
            </a:r>
            <a:endParaRPr lang="en-US" dirty="0"/>
          </a:p>
        </p:txBody>
      </p:sp>
    </p:spTree>
    <p:extLst>
      <p:ext uri="{BB962C8B-B14F-4D97-AF65-F5344CB8AC3E}">
        <p14:creationId xmlns:p14="http://schemas.microsoft.com/office/powerpoint/2010/main" val="15242595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paid it 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to him I owe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 had left a crimson stain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 washed it white as snow</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275F73E-9088-4A89-B809-94F7FF4B20D1}"/>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4007088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from my dying bed</a:t>
            </a:r>
            <a:br>
              <a:rPr lang="en-US" sz="31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my ransomed soul shall rise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died my soul to save”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shall rend the vaulted skies</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4399B2E-D9C8-4D32-8ECE-42F7F5B1049F}"/>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0176777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paid it 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to him I owe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 had left a crimson stain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 washed it white as snow</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9E692C5-F5EC-4D7F-98EE-C257D0C8CB89}"/>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40410098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2246769"/>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Oh praise the one who paid my debt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raised this life up from the dead</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BDD60FE-1C8C-42E9-BD64-323D4290DA56}"/>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4084213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when before the throne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stand in Him complete</a:t>
            </a:r>
            <a:br>
              <a:rPr lang="en-US" sz="31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I’ll lay my trophies down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down at Jesus’ feet</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5C7F975-8933-4B95-8644-03296451CA27}"/>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6494940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paid it 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to him I owe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 had left a crimson stain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 washed it white as snow</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977A063-DB19-424B-B7AC-E8968DF7619D}"/>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48602999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29266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588082C-CAB3-4426-BB2D-F16F8AD205FC}"/>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13334980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the tears may fall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My song will rise, my song will rise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my heart may fail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My song will rise, my song will rise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While there's breath in my lungs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will praise You, Lord</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5416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dead of night,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I'll lift my eyes, I'll lift my eyes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the waters rise,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I'll lift my eyes, I'll lift my eyes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While there's hope in this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will praise You, Lord</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0E97938-352E-4886-8D93-9371A26C7E35}"/>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21851914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1549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darkness I'll dance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shadows I'll sing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F175DBC-7889-4F13-8FCA-C3617D37D3CB}"/>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76627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2648476"/>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288056"/>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2501464"/>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3670049" y="4720781"/>
            <a:ext cx="8130737" cy="16084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3835149" y="4904213"/>
            <a:ext cx="8346180"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200" dirty="0"/>
              <a:t>Tell each other about </a:t>
            </a:r>
          </a:p>
          <a:p>
            <a:pPr marL="0" indent="0">
              <a:spcBef>
                <a:spcPts val="0"/>
              </a:spcBef>
              <a:buFont typeface="Arial" panose="020B0604020202020204" pitchFamily="34" charset="0"/>
              <a:buNone/>
            </a:pPr>
            <a:r>
              <a:rPr lang="en-US" sz="4200" dirty="0"/>
              <a:t>your neighborhoods.</a:t>
            </a:r>
            <a:endParaRPr lang="en-US" sz="4200" baseline="30000" dirty="0"/>
          </a:p>
          <a:p>
            <a:pPr marL="0" indent="0">
              <a:buFont typeface="Arial" panose="020B0604020202020204" pitchFamily="34" charset="0"/>
              <a:buNone/>
            </a:pPr>
            <a:endParaRPr lang="en-US" sz="4200" dirty="0"/>
          </a:p>
        </p:txBody>
      </p:sp>
    </p:spTree>
    <p:extLst>
      <p:ext uri="{BB962C8B-B14F-4D97-AF65-F5344CB8AC3E}">
        <p14:creationId xmlns:p14="http://schemas.microsoft.com/office/powerpoint/2010/main" val="28022222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I cannot see You with my eyes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Let faith arise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I cannot feel Your hand in mine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Let faith arise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God of mercy and love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will praise You, Lord</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1F6AB67-7C16-4DB6-BC5D-1BF3F6F79F98}"/>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973246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How You shine with glory, Lord of light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feel alive with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Your presence now I come alive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am alive with You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There is strength when I say:</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will praise You, Lord”</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7A6081-F33B-4BA2-9FA8-8A3B4AE4646B}"/>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14844923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1549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darkness I'll dance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shadows I'll sing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596F514-6888-4032-A44A-DB8CD1B8897F}"/>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59353967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58614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sorrow comes my way</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shield around 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Always, You remain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My courage in the fight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hear You call my name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I am coming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Walking on the waves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Reaching for Your light! </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652AC41-A834-4046-B64A-0656F2DB6BD0}"/>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30155589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1549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darkness I'll dance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shadows I'll sing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D45DA4A-5D03-45D3-B1F5-8E342E6A4445}"/>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5131032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76971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BFD3313-B9A1-43C5-836D-712A8F4DFBA5}"/>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40784613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81697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We're choosing celebration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Breaking into freedom</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 of our hearts</a:t>
            </a:r>
          </a:p>
          <a:p>
            <a:pPr algn="ctr" defTabSz="914400" fontAlgn="base">
              <a:spcBef>
                <a:spcPct val="0"/>
              </a:spcBef>
              <a:spcAft>
                <a:spcPct val="0"/>
              </a:spcAft>
            </a:pPr>
            <a:br>
              <a:rPr lang="en-US" sz="15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We cast aside our shadows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Trust You with our sorrows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 of our hearts</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7EC202A-AAFF-4F79-A5FB-78728031AE50}"/>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267923058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272382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We're dancing to the rhythm of Your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We're rising from the ashes to the stars</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4E791E8-992D-4E9D-8AC8-5E7F797F8958}"/>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2090105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joy, joy, joy lighting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joy, joy making me whole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I'm broken, I am running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into Your arms of love</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4F6A0D0-FFE3-414F-AEC3-779E003548BC}"/>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23716000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81697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pain will not define 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Joy will reignite 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 of our hearts.</a:t>
            </a:r>
          </a:p>
          <a:p>
            <a:pPr algn="ctr" defTabSz="914400" fontAlgn="base">
              <a:spcBef>
                <a:spcPct val="0"/>
              </a:spcBef>
              <a:spcAft>
                <a:spcPct val="0"/>
              </a:spcAft>
            </a:pPr>
            <a:br>
              <a:rPr lang="en-US" sz="15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The dark is just a canvas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for Your grace and brightness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 of our hearts</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1659CDA-E9CE-4B51-AD58-3D3CDCB8CE14}"/>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9015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2882900" y="5356862"/>
            <a:ext cx="8130737" cy="10439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3048000" y="5540293"/>
            <a:ext cx="7898619"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200" dirty="0"/>
              <a:t>BEN DEAVER| Lead Pastor</a:t>
            </a:r>
            <a:endParaRPr lang="en-US" sz="4200" baseline="30000" dirty="0"/>
          </a:p>
          <a:p>
            <a:pPr marL="0" indent="0">
              <a:buFont typeface="Arial" panose="020B0604020202020204" pitchFamily="34" charset="0"/>
              <a:buNone/>
            </a:pPr>
            <a:endParaRPr lang="en-US" sz="4200" dirty="0"/>
          </a:p>
        </p:txBody>
      </p:sp>
    </p:spTree>
    <p:extLst>
      <p:ext uri="{BB962C8B-B14F-4D97-AF65-F5344CB8AC3E}">
        <p14:creationId xmlns:p14="http://schemas.microsoft.com/office/powerpoint/2010/main" val="5229452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272382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We're dancing to the rhythm of Your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We're rising from the ashes to the stars</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D6CC9E-A8B9-4423-8719-EA720A4E56AE}"/>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258283327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joy, joy, joy lighting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joy, joy making me whole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I'm broken, I am running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into Your arms of love</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EA6310A-4621-4CCC-B1DB-6C6342B3ABC9}"/>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45399745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109091"/>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shadows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sorrows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desert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the pain hits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are constant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Ever-present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 of my heart</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1B0D84-C88D-423D-A19F-D37E0B15933A}"/>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08288589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joy, joy, joy lighting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joy, joy making me whole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I'm broken, I am running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into Your arms of love</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93594846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76971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285798423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109091"/>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Before I spoke a word, </a:t>
            </a:r>
          </a:p>
          <a:p>
            <a:pPr algn="ctr"/>
            <a:r>
              <a:rPr lang="en-US" sz="3100" dirty="0">
                <a:solidFill>
                  <a:prstClr val="black"/>
                </a:solidFill>
                <a:latin typeface="Cooper Hewitt" pitchFamily="50" charset="0"/>
                <a:ea typeface="Cooper Hewitt" pitchFamily="50" charset="0"/>
              </a:rPr>
              <a:t>You were singing over me</a:t>
            </a:r>
          </a:p>
          <a:p>
            <a:pPr algn="ctr"/>
            <a:r>
              <a:rPr lang="en-US" sz="3100" dirty="0">
                <a:solidFill>
                  <a:prstClr val="black"/>
                </a:solidFill>
                <a:latin typeface="Cooper Hewitt" pitchFamily="50" charset="0"/>
                <a:ea typeface="Cooper Hewitt" pitchFamily="50" charset="0"/>
              </a:rPr>
              <a:t>You have been so, so good to me </a:t>
            </a:r>
          </a:p>
          <a:p>
            <a:pPr algn="ctr"/>
            <a:r>
              <a:rPr lang="en-US" sz="3100" dirty="0">
                <a:solidFill>
                  <a:prstClr val="black"/>
                </a:solidFill>
                <a:latin typeface="Cooper Hewitt" pitchFamily="50" charset="0"/>
                <a:ea typeface="Cooper Hewitt" pitchFamily="50" charset="0"/>
              </a:rPr>
              <a:t> Before I took a breath, </a:t>
            </a:r>
          </a:p>
          <a:p>
            <a:pPr algn="ctr"/>
            <a:r>
              <a:rPr lang="en-US" sz="3100" dirty="0">
                <a:solidFill>
                  <a:prstClr val="black"/>
                </a:solidFill>
                <a:latin typeface="Cooper Hewitt" pitchFamily="50" charset="0"/>
                <a:ea typeface="Cooper Hewitt" pitchFamily="50" charset="0"/>
              </a:rPr>
              <a:t>You breathed Your life in me</a:t>
            </a:r>
          </a:p>
          <a:p>
            <a:pPr algn="ctr"/>
            <a:r>
              <a:rPr lang="en-US" sz="3100" dirty="0">
                <a:solidFill>
                  <a:prstClr val="black"/>
                </a:solidFill>
                <a:latin typeface="Cooper Hewitt" pitchFamily="50" charset="0"/>
                <a:ea typeface="Cooper Hewitt" pitchFamily="50" charset="0"/>
              </a:rPr>
              <a:t>You have been so, so kind to me </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397476136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O, the overwhelming, never-ending, </a:t>
            </a:r>
          </a:p>
          <a:p>
            <a:pPr algn="ctr"/>
            <a:r>
              <a:rPr lang="en-US" sz="3100" dirty="0">
                <a:solidFill>
                  <a:prstClr val="black"/>
                </a:solidFill>
                <a:latin typeface="Cooper Hewitt" pitchFamily="50" charset="0"/>
                <a:ea typeface="Cooper Hewitt" pitchFamily="50" charset="0"/>
              </a:rPr>
              <a:t>reckless love of God</a:t>
            </a:r>
          </a:p>
          <a:p>
            <a:pPr algn="ctr"/>
            <a:r>
              <a:rPr lang="en-US" sz="3100" dirty="0">
                <a:solidFill>
                  <a:prstClr val="black"/>
                </a:solidFill>
                <a:latin typeface="Cooper Hewitt" pitchFamily="50" charset="0"/>
                <a:ea typeface="Cooper Hewitt" pitchFamily="50" charset="0"/>
              </a:rPr>
              <a:t>O it chases me down, fights ‘til I’m found      </a:t>
            </a:r>
          </a:p>
          <a:p>
            <a:pPr algn="ctr"/>
            <a:r>
              <a:rPr lang="en-US" sz="3100" dirty="0">
                <a:solidFill>
                  <a:prstClr val="black"/>
                </a:solidFill>
                <a:latin typeface="Cooper Hewitt" pitchFamily="50" charset="0"/>
                <a:ea typeface="Cooper Hewitt" pitchFamily="50" charset="0"/>
              </a:rPr>
              <a:t>leaves the ninety-nine</a:t>
            </a:r>
          </a:p>
          <a:p>
            <a:pPr algn="ctr"/>
            <a:r>
              <a:rPr lang="en-US" sz="3100" dirty="0">
                <a:solidFill>
                  <a:prstClr val="black"/>
                </a:solidFill>
                <a:latin typeface="Cooper Hewitt" pitchFamily="50" charset="0"/>
                <a:ea typeface="Cooper Hewitt" pitchFamily="50" charset="0"/>
              </a:rPr>
              <a:t>I couldn’t earn it, I don’t deserve it, </a:t>
            </a:r>
          </a:p>
          <a:p>
            <a:pPr algn="ctr"/>
            <a:r>
              <a:rPr lang="en-US" sz="3100" dirty="0">
                <a:solidFill>
                  <a:prstClr val="black"/>
                </a:solidFill>
                <a:latin typeface="Cooper Hewitt" pitchFamily="50" charset="0"/>
                <a:ea typeface="Cooper Hewitt" pitchFamily="50" charset="0"/>
              </a:rPr>
              <a:t>still You give Yourself away</a:t>
            </a:r>
          </a:p>
          <a:p>
            <a:pPr algn="ctr"/>
            <a:r>
              <a:rPr lang="en-US" sz="3100" dirty="0">
                <a:solidFill>
                  <a:prstClr val="black"/>
                </a:solidFill>
                <a:latin typeface="Cooper Hewitt" pitchFamily="50" charset="0"/>
                <a:ea typeface="Cooper Hewitt" pitchFamily="50" charset="0"/>
              </a:rPr>
              <a:t>Oh, the overwhelming, never-ending, </a:t>
            </a:r>
          </a:p>
          <a:p>
            <a:pPr algn="ctr"/>
            <a:r>
              <a:rPr lang="en-US" sz="3100" dirty="0">
                <a:solidFill>
                  <a:prstClr val="black"/>
                </a:solidFill>
                <a:latin typeface="Cooper Hewitt" pitchFamily="50" charset="0"/>
                <a:ea typeface="Cooper Hewitt" pitchFamily="50" charset="0"/>
              </a:rPr>
              <a:t>reckless love of God</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72157510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When I was Your foe, </a:t>
            </a:r>
          </a:p>
          <a:p>
            <a:pPr algn="ctr"/>
            <a:r>
              <a:rPr lang="en-US" sz="3100" dirty="0">
                <a:solidFill>
                  <a:prstClr val="black"/>
                </a:solidFill>
                <a:latin typeface="Cooper Hewitt" pitchFamily="50" charset="0"/>
                <a:ea typeface="Cooper Hewitt" pitchFamily="50" charset="0"/>
              </a:rPr>
              <a:t>still Your love fought for me</a:t>
            </a:r>
          </a:p>
          <a:p>
            <a:pPr algn="ctr"/>
            <a:r>
              <a:rPr lang="en-US" sz="3100" dirty="0">
                <a:solidFill>
                  <a:prstClr val="black"/>
                </a:solidFill>
                <a:latin typeface="Cooper Hewitt" pitchFamily="50" charset="0"/>
                <a:ea typeface="Cooper Hewitt" pitchFamily="50" charset="0"/>
              </a:rPr>
              <a:t>You have been so, so good to me</a:t>
            </a:r>
          </a:p>
          <a:p>
            <a:pPr algn="ctr"/>
            <a:r>
              <a:rPr lang="en-US" sz="3100" dirty="0">
                <a:solidFill>
                  <a:prstClr val="black"/>
                </a:solidFill>
                <a:latin typeface="Cooper Hewitt" pitchFamily="50" charset="0"/>
                <a:ea typeface="Cooper Hewitt" pitchFamily="50" charset="0"/>
              </a:rPr>
              <a:t>When I felt no worth, You paid it all for me</a:t>
            </a:r>
          </a:p>
          <a:p>
            <a:pPr algn="ctr"/>
            <a:r>
              <a:rPr lang="en-US" sz="3100" dirty="0">
                <a:solidFill>
                  <a:prstClr val="black"/>
                </a:solidFill>
                <a:latin typeface="Cooper Hewitt" pitchFamily="50" charset="0"/>
                <a:ea typeface="Cooper Hewitt" pitchFamily="50" charset="0"/>
              </a:rPr>
              <a:t>You have been so, so kind to me </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27400313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O, the overwhelming, never-ending, </a:t>
            </a:r>
          </a:p>
          <a:p>
            <a:pPr algn="ctr"/>
            <a:r>
              <a:rPr lang="en-US" sz="3100" dirty="0">
                <a:solidFill>
                  <a:prstClr val="black"/>
                </a:solidFill>
                <a:latin typeface="Cooper Hewitt" pitchFamily="50" charset="0"/>
                <a:ea typeface="Cooper Hewitt" pitchFamily="50" charset="0"/>
              </a:rPr>
              <a:t>reckless love of God</a:t>
            </a:r>
          </a:p>
          <a:p>
            <a:pPr algn="ctr"/>
            <a:r>
              <a:rPr lang="en-US" sz="3100" dirty="0">
                <a:solidFill>
                  <a:prstClr val="black"/>
                </a:solidFill>
                <a:latin typeface="Cooper Hewitt" pitchFamily="50" charset="0"/>
                <a:ea typeface="Cooper Hewitt" pitchFamily="50" charset="0"/>
              </a:rPr>
              <a:t>O it chases me down, fights ‘til I’m found      </a:t>
            </a:r>
          </a:p>
          <a:p>
            <a:pPr algn="ctr"/>
            <a:r>
              <a:rPr lang="en-US" sz="3100" dirty="0">
                <a:solidFill>
                  <a:prstClr val="black"/>
                </a:solidFill>
                <a:latin typeface="Cooper Hewitt" pitchFamily="50" charset="0"/>
                <a:ea typeface="Cooper Hewitt" pitchFamily="50" charset="0"/>
              </a:rPr>
              <a:t>leaves the ninety-nine</a:t>
            </a:r>
          </a:p>
          <a:p>
            <a:pPr algn="ctr"/>
            <a:r>
              <a:rPr lang="en-US" sz="3100" dirty="0">
                <a:solidFill>
                  <a:prstClr val="black"/>
                </a:solidFill>
                <a:latin typeface="Cooper Hewitt" pitchFamily="50" charset="0"/>
                <a:ea typeface="Cooper Hewitt" pitchFamily="50" charset="0"/>
              </a:rPr>
              <a:t>I couldn’t earn it, I don’t deserve it, </a:t>
            </a:r>
          </a:p>
          <a:p>
            <a:pPr algn="ctr"/>
            <a:r>
              <a:rPr lang="en-US" sz="3100" dirty="0">
                <a:solidFill>
                  <a:prstClr val="black"/>
                </a:solidFill>
                <a:latin typeface="Cooper Hewitt" pitchFamily="50" charset="0"/>
                <a:ea typeface="Cooper Hewitt" pitchFamily="50" charset="0"/>
              </a:rPr>
              <a:t>still You give Yourself away</a:t>
            </a:r>
          </a:p>
          <a:p>
            <a:pPr algn="ctr"/>
            <a:r>
              <a:rPr lang="en-US" sz="3100" dirty="0">
                <a:solidFill>
                  <a:prstClr val="black"/>
                </a:solidFill>
                <a:latin typeface="Cooper Hewitt" pitchFamily="50" charset="0"/>
                <a:ea typeface="Cooper Hewitt" pitchFamily="50" charset="0"/>
              </a:rPr>
              <a:t>Oh, the overwhelming, never-ending, </a:t>
            </a:r>
          </a:p>
          <a:p>
            <a:pPr algn="ctr"/>
            <a:r>
              <a:rPr lang="en-US" sz="3100" dirty="0">
                <a:solidFill>
                  <a:prstClr val="black"/>
                </a:solidFill>
                <a:latin typeface="Cooper Hewitt" pitchFamily="50" charset="0"/>
                <a:ea typeface="Cooper Hewitt" pitchFamily="50" charset="0"/>
              </a:rPr>
              <a:t>reckless love of God</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8158599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58614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There’s no shadow You won’t light up </a:t>
            </a:r>
          </a:p>
          <a:p>
            <a:pPr algn="ctr"/>
            <a:r>
              <a:rPr lang="en-US" sz="3100" dirty="0">
                <a:solidFill>
                  <a:prstClr val="black"/>
                </a:solidFill>
                <a:latin typeface="Cooper Hewitt" pitchFamily="50" charset="0"/>
                <a:ea typeface="Cooper Hewitt" pitchFamily="50" charset="0"/>
              </a:rPr>
              <a:t>Mountain You won’t climb up</a:t>
            </a:r>
          </a:p>
          <a:p>
            <a:pPr algn="ctr"/>
            <a:r>
              <a:rPr lang="en-US" sz="3100" dirty="0">
                <a:solidFill>
                  <a:prstClr val="black"/>
                </a:solidFill>
                <a:latin typeface="Cooper Hewitt" pitchFamily="50" charset="0"/>
                <a:ea typeface="Cooper Hewitt" pitchFamily="50" charset="0"/>
              </a:rPr>
              <a:t>Coming after me</a:t>
            </a:r>
          </a:p>
          <a:p>
            <a:pPr algn="ctr"/>
            <a:r>
              <a:rPr lang="en-US" sz="3100" dirty="0">
                <a:solidFill>
                  <a:prstClr val="black"/>
                </a:solidFill>
                <a:latin typeface="Cooper Hewitt" pitchFamily="50" charset="0"/>
                <a:ea typeface="Cooper Hewitt" pitchFamily="50" charset="0"/>
              </a:rPr>
              <a:t>There’s no wall You won’t kick down</a:t>
            </a:r>
          </a:p>
          <a:p>
            <a:pPr algn="ctr"/>
            <a:r>
              <a:rPr lang="en-US" sz="3100" dirty="0">
                <a:solidFill>
                  <a:prstClr val="black"/>
                </a:solidFill>
                <a:latin typeface="Cooper Hewitt" pitchFamily="50" charset="0"/>
                <a:ea typeface="Cooper Hewitt" pitchFamily="50" charset="0"/>
              </a:rPr>
              <a:t>Lie You won’t tear down</a:t>
            </a:r>
          </a:p>
          <a:p>
            <a:pPr algn="ctr"/>
            <a:r>
              <a:rPr lang="en-US" sz="3100" dirty="0">
                <a:solidFill>
                  <a:prstClr val="black"/>
                </a:solidFill>
                <a:latin typeface="Cooper Hewitt" pitchFamily="50" charset="0"/>
                <a:ea typeface="Cooper Hewitt" pitchFamily="50" charset="0"/>
              </a:rPr>
              <a:t>Coming after me</a:t>
            </a:r>
          </a:p>
          <a:p>
            <a:pPr algn="ctr"/>
            <a:endParaRPr lang="en-US" sz="31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(repeat)</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2333764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HONORING</a:t>
            </a: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University Distinguished Professor Robert Linder will be honored for his fifty years of service in the history department at a retirement celebration Friday, May 4 at 3:30 pm. At that time K-State will plant a tree to honor Prof. Linder in the common area behind Eisenhower Hall with a reception following </a:t>
            </a:r>
          </a:p>
          <a:p>
            <a:pPr marL="0" indent="0">
              <a:lnSpc>
                <a:spcPct val="100000"/>
              </a:lnSpc>
              <a:spcBef>
                <a:spcPts val="0"/>
              </a:spcBef>
              <a:buNone/>
            </a:pPr>
            <a:r>
              <a:rPr lang="en-US" sz="2400" dirty="0"/>
              <a:t>on the top floor of Calvin Hall. His former graduate </a:t>
            </a:r>
          </a:p>
          <a:p>
            <a:pPr marL="0" indent="0">
              <a:lnSpc>
                <a:spcPct val="100000"/>
              </a:lnSpc>
              <a:spcBef>
                <a:spcPts val="0"/>
              </a:spcBef>
              <a:buNone/>
            </a:pPr>
            <a:r>
              <a:rPr lang="en-US" sz="2400" dirty="0"/>
              <a:t>students would like to invite you—especially </a:t>
            </a:r>
          </a:p>
          <a:p>
            <a:pPr marL="0" indent="0">
              <a:lnSpc>
                <a:spcPct val="100000"/>
              </a:lnSpc>
              <a:spcBef>
                <a:spcPts val="0"/>
              </a:spcBef>
              <a:buNone/>
            </a:pPr>
            <a:r>
              <a:rPr lang="en-US" sz="2400" dirty="0"/>
              <a:t>Tallgrass folks!—to this unusual event. </a:t>
            </a:r>
          </a:p>
          <a:p>
            <a:pPr marL="0" indent="0">
              <a:lnSpc>
                <a:spcPct val="100000"/>
              </a:lnSpc>
              <a:spcBef>
                <a:spcPts val="0"/>
              </a:spcBef>
              <a:buNone/>
            </a:pPr>
            <a:endParaRPr lang="en-US" sz="2400" dirty="0"/>
          </a:p>
          <a:p>
            <a:pPr marL="0" indent="0">
              <a:lnSpc>
                <a:spcPct val="100000"/>
              </a:lnSpc>
              <a:spcBef>
                <a:spcPts val="0"/>
              </a:spcBef>
              <a:buNone/>
            </a:pPr>
            <a:r>
              <a:rPr lang="en-US" sz="2700" dirty="0"/>
              <a:t>For more info, email Liam Atchison at </a:t>
            </a:r>
          </a:p>
          <a:p>
            <a:pPr marL="0" indent="0">
              <a:lnSpc>
                <a:spcPct val="100000"/>
              </a:lnSpc>
              <a:spcBef>
                <a:spcPts val="0"/>
              </a:spcBef>
              <a:buNone/>
            </a:pPr>
            <a:r>
              <a:rPr lang="en-US" sz="2700" dirty="0"/>
              <a:t>culfinatan@gmail.com or call 913-952-0756.</a:t>
            </a:r>
          </a:p>
        </p:txBody>
      </p:sp>
      <p:sp>
        <p:nvSpPr>
          <p:cNvPr id="11"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Prof. Linder</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66561" y="3670251"/>
            <a:ext cx="2218412" cy="2957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1029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6709529"/>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O, the overwhelming, never-ending, </a:t>
            </a:r>
          </a:p>
          <a:p>
            <a:pPr algn="ctr"/>
            <a:r>
              <a:rPr lang="en-US" sz="3100" dirty="0">
                <a:solidFill>
                  <a:prstClr val="black"/>
                </a:solidFill>
                <a:latin typeface="Cooper Hewitt" pitchFamily="50" charset="0"/>
                <a:ea typeface="Cooper Hewitt" pitchFamily="50" charset="0"/>
              </a:rPr>
              <a:t>reckless love of God</a:t>
            </a:r>
          </a:p>
          <a:p>
            <a:pPr algn="ctr"/>
            <a:r>
              <a:rPr lang="en-US" sz="3100" dirty="0">
                <a:solidFill>
                  <a:prstClr val="black"/>
                </a:solidFill>
                <a:latin typeface="Cooper Hewitt" pitchFamily="50" charset="0"/>
                <a:ea typeface="Cooper Hewitt" pitchFamily="50" charset="0"/>
              </a:rPr>
              <a:t>O it chases me down, fights ‘til I’m found      </a:t>
            </a:r>
          </a:p>
          <a:p>
            <a:pPr algn="ctr"/>
            <a:r>
              <a:rPr lang="en-US" sz="3100" dirty="0">
                <a:solidFill>
                  <a:prstClr val="black"/>
                </a:solidFill>
                <a:latin typeface="Cooper Hewitt" pitchFamily="50" charset="0"/>
                <a:ea typeface="Cooper Hewitt" pitchFamily="50" charset="0"/>
              </a:rPr>
              <a:t>leaves the ninety-nine</a:t>
            </a:r>
          </a:p>
          <a:p>
            <a:pPr algn="ctr"/>
            <a:r>
              <a:rPr lang="en-US" sz="3100" dirty="0">
                <a:solidFill>
                  <a:prstClr val="black"/>
                </a:solidFill>
                <a:latin typeface="Cooper Hewitt" pitchFamily="50" charset="0"/>
                <a:ea typeface="Cooper Hewitt" pitchFamily="50" charset="0"/>
              </a:rPr>
              <a:t>I couldn’t earn it, I don’t deserve it, </a:t>
            </a:r>
          </a:p>
          <a:p>
            <a:pPr algn="ctr"/>
            <a:r>
              <a:rPr lang="en-US" sz="3100" dirty="0">
                <a:solidFill>
                  <a:prstClr val="black"/>
                </a:solidFill>
                <a:latin typeface="Cooper Hewitt" pitchFamily="50" charset="0"/>
                <a:ea typeface="Cooper Hewitt" pitchFamily="50" charset="0"/>
              </a:rPr>
              <a:t>still You give Yourself away</a:t>
            </a:r>
          </a:p>
          <a:p>
            <a:pPr algn="ctr"/>
            <a:r>
              <a:rPr lang="en-US" sz="3100" dirty="0">
                <a:solidFill>
                  <a:prstClr val="black"/>
                </a:solidFill>
                <a:latin typeface="Cooper Hewitt" pitchFamily="50" charset="0"/>
                <a:ea typeface="Cooper Hewitt" pitchFamily="50" charset="0"/>
              </a:rPr>
              <a:t>Oh, the overwhelming, never-ending, </a:t>
            </a:r>
          </a:p>
          <a:p>
            <a:pPr algn="ctr"/>
            <a:r>
              <a:rPr lang="en-US" sz="3100" dirty="0">
                <a:solidFill>
                  <a:prstClr val="black"/>
                </a:solidFill>
                <a:latin typeface="Cooper Hewitt" pitchFamily="50" charset="0"/>
                <a:ea typeface="Cooper Hewitt" pitchFamily="50" charset="0"/>
              </a:rPr>
              <a:t>reckless love </a:t>
            </a:r>
            <a:r>
              <a:rPr lang="en-US" sz="3100">
                <a:solidFill>
                  <a:prstClr val="black"/>
                </a:solidFill>
                <a:latin typeface="Cooper Hewitt" pitchFamily="50" charset="0"/>
                <a:ea typeface="Cooper Hewitt" pitchFamily="50" charset="0"/>
              </a:rPr>
              <a:t>of God</a:t>
            </a:r>
            <a:endParaRPr lang="en-US" sz="1100">
              <a:solidFill>
                <a:prstClr val="black"/>
              </a:solidFill>
              <a:latin typeface="Cooper Hewitt" pitchFamily="50" charset="0"/>
              <a:ea typeface="Cooper Hewitt" pitchFamily="50" charset="0"/>
            </a:endParaRPr>
          </a:p>
          <a:p>
            <a:pPr algn="ctr"/>
            <a:endParaRPr lang="en-US" sz="11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(repeat)</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15482931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124206"/>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36173893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8925520"/>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How deep the Father’s love for us</a:t>
            </a:r>
          </a:p>
          <a:p>
            <a:pPr algn="ctr"/>
            <a:r>
              <a:rPr lang="en-US" sz="3100" dirty="0">
                <a:solidFill>
                  <a:prstClr val="black"/>
                </a:solidFill>
                <a:latin typeface="Cooper Hewitt" pitchFamily="50" charset="0"/>
                <a:ea typeface="Cooper Hewitt" pitchFamily="50" charset="0"/>
              </a:rPr>
              <a:t>How vast beyond all measure</a:t>
            </a:r>
          </a:p>
          <a:p>
            <a:pPr algn="ctr"/>
            <a:r>
              <a:rPr lang="en-US" sz="3100" dirty="0">
                <a:solidFill>
                  <a:prstClr val="black"/>
                </a:solidFill>
                <a:latin typeface="Cooper Hewitt" pitchFamily="50" charset="0"/>
                <a:ea typeface="Cooper Hewitt" pitchFamily="50" charset="0"/>
              </a:rPr>
              <a:t>That He should give His only Son</a:t>
            </a:r>
          </a:p>
          <a:p>
            <a:pPr algn="ctr"/>
            <a:r>
              <a:rPr lang="en-US" sz="3100" dirty="0">
                <a:solidFill>
                  <a:prstClr val="black"/>
                </a:solidFill>
                <a:latin typeface="Cooper Hewitt" pitchFamily="50" charset="0"/>
                <a:ea typeface="Cooper Hewitt" pitchFamily="50" charset="0"/>
              </a:rPr>
              <a:t>To make a wretch His treasure</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How great the pain of searing loss</a:t>
            </a:r>
          </a:p>
          <a:p>
            <a:pPr algn="ctr"/>
            <a:r>
              <a:rPr lang="en-US" sz="3100" dirty="0">
                <a:solidFill>
                  <a:prstClr val="black"/>
                </a:solidFill>
                <a:latin typeface="Cooper Hewitt" pitchFamily="50" charset="0"/>
                <a:ea typeface="Cooper Hewitt" pitchFamily="50" charset="0"/>
              </a:rPr>
              <a:t>The Father turns His face away</a:t>
            </a:r>
          </a:p>
          <a:p>
            <a:pPr algn="ctr"/>
            <a:r>
              <a:rPr lang="en-US" sz="3100" dirty="0">
                <a:solidFill>
                  <a:prstClr val="black"/>
                </a:solidFill>
                <a:latin typeface="Cooper Hewitt" pitchFamily="50" charset="0"/>
                <a:ea typeface="Cooper Hewitt" pitchFamily="50" charset="0"/>
              </a:rPr>
              <a:t>As wounds which mar the Chosen One</a:t>
            </a:r>
          </a:p>
          <a:p>
            <a:pPr algn="ctr"/>
            <a:r>
              <a:rPr lang="en-US" sz="3100" dirty="0">
                <a:solidFill>
                  <a:prstClr val="black"/>
                </a:solidFill>
                <a:latin typeface="Cooper Hewitt" pitchFamily="50" charset="0"/>
                <a:ea typeface="Cooper Hewitt" pitchFamily="50" charset="0"/>
              </a:rPr>
              <a:t>Bring many sons to glory</a:t>
            </a:r>
          </a:p>
          <a:p>
            <a:pPr algn="ctr"/>
            <a:endParaRPr lang="en-US" sz="3100" dirty="0">
              <a:solidFill>
                <a:prstClr val="black"/>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257081858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8448467"/>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Behold the man upon the cross</a:t>
            </a:r>
          </a:p>
          <a:p>
            <a:pPr algn="ctr"/>
            <a:r>
              <a:rPr lang="en-US" sz="3100" dirty="0">
                <a:solidFill>
                  <a:prstClr val="black"/>
                </a:solidFill>
                <a:latin typeface="Cooper Hewitt" pitchFamily="50" charset="0"/>
                <a:ea typeface="Cooper Hewitt" pitchFamily="50" charset="0"/>
              </a:rPr>
              <a:t>My sin upon His shoulders</a:t>
            </a:r>
          </a:p>
          <a:p>
            <a:pPr algn="ctr"/>
            <a:r>
              <a:rPr lang="en-US" sz="3100" dirty="0">
                <a:solidFill>
                  <a:prstClr val="black"/>
                </a:solidFill>
                <a:latin typeface="Cooper Hewitt" pitchFamily="50" charset="0"/>
                <a:ea typeface="Cooper Hewitt" pitchFamily="50" charset="0"/>
              </a:rPr>
              <a:t>Ashamed I hear my mocking voice</a:t>
            </a:r>
          </a:p>
          <a:p>
            <a:pPr algn="ctr"/>
            <a:r>
              <a:rPr lang="en-US" sz="3100" dirty="0">
                <a:solidFill>
                  <a:prstClr val="black"/>
                </a:solidFill>
                <a:latin typeface="Cooper Hewitt" pitchFamily="50" charset="0"/>
                <a:ea typeface="Cooper Hewitt" pitchFamily="50" charset="0"/>
              </a:rPr>
              <a:t>Call out among the scoffers</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It was my sin that held Him there</a:t>
            </a:r>
          </a:p>
          <a:p>
            <a:pPr algn="ctr"/>
            <a:r>
              <a:rPr lang="en-US" sz="3100" dirty="0">
                <a:solidFill>
                  <a:prstClr val="black"/>
                </a:solidFill>
                <a:latin typeface="Cooper Hewitt" pitchFamily="50" charset="0"/>
                <a:ea typeface="Cooper Hewitt" pitchFamily="50" charset="0"/>
              </a:rPr>
              <a:t>Until it was accomplished</a:t>
            </a:r>
          </a:p>
          <a:p>
            <a:pPr algn="ctr"/>
            <a:r>
              <a:rPr lang="en-US" sz="3100" dirty="0">
                <a:solidFill>
                  <a:prstClr val="black"/>
                </a:solidFill>
                <a:latin typeface="Cooper Hewitt" pitchFamily="50" charset="0"/>
                <a:ea typeface="Cooper Hewitt" pitchFamily="50" charset="0"/>
              </a:rPr>
              <a:t>His dying breath has brought me life</a:t>
            </a:r>
          </a:p>
          <a:p>
            <a:pPr algn="ctr"/>
            <a:r>
              <a:rPr lang="en-US" sz="3100" dirty="0">
                <a:solidFill>
                  <a:prstClr val="black"/>
                </a:solidFill>
                <a:latin typeface="Cooper Hewitt" pitchFamily="50" charset="0"/>
                <a:ea typeface="Cooper Hewitt" pitchFamily="50" charset="0"/>
              </a:rPr>
              <a:t>I know that it is finished</a:t>
            </a:r>
          </a:p>
          <a:p>
            <a:pPr algn="ct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15289917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 will not boast in anything</a:t>
            </a:r>
          </a:p>
          <a:p>
            <a:pPr algn="ctr"/>
            <a:r>
              <a:rPr lang="en-US" sz="3100" dirty="0">
                <a:solidFill>
                  <a:prstClr val="black"/>
                </a:solidFill>
                <a:latin typeface="Cooper Hewitt" pitchFamily="50" charset="0"/>
                <a:ea typeface="Cooper Hewitt" pitchFamily="50" charset="0"/>
              </a:rPr>
              <a:t>No gifts, no power, no wisdom</a:t>
            </a:r>
          </a:p>
          <a:p>
            <a:pPr algn="ctr"/>
            <a:r>
              <a:rPr lang="en-US" sz="3100" dirty="0">
                <a:solidFill>
                  <a:prstClr val="black"/>
                </a:solidFill>
                <a:latin typeface="Cooper Hewitt" pitchFamily="50" charset="0"/>
                <a:ea typeface="Cooper Hewitt" pitchFamily="50" charset="0"/>
              </a:rPr>
              <a:t>But I will boast in Jesus Christ</a:t>
            </a:r>
          </a:p>
          <a:p>
            <a:pPr algn="ctr"/>
            <a:r>
              <a:rPr lang="en-US" sz="3100" dirty="0">
                <a:solidFill>
                  <a:prstClr val="black"/>
                </a:solidFill>
                <a:latin typeface="Cooper Hewitt" pitchFamily="50" charset="0"/>
                <a:ea typeface="Cooper Hewitt" pitchFamily="50" charset="0"/>
              </a:rPr>
              <a:t>His death and resurrection</a:t>
            </a:r>
          </a:p>
          <a:p>
            <a:pPr algn="ct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280210368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8448467"/>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Why should I gain from His reward</a:t>
            </a:r>
          </a:p>
          <a:p>
            <a:pPr algn="ctr"/>
            <a:r>
              <a:rPr lang="en-US" sz="3100" dirty="0">
                <a:solidFill>
                  <a:prstClr val="black"/>
                </a:solidFill>
                <a:latin typeface="Cooper Hewitt" pitchFamily="50" charset="0"/>
                <a:ea typeface="Cooper Hewitt" pitchFamily="50" charset="0"/>
              </a:rPr>
              <a:t>I cannot give an answer</a:t>
            </a:r>
          </a:p>
          <a:p>
            <a:pPr algn="ctr"/>
            <a:r>
              <a:rPr lang="en-US" sz="3100" dirty="0">
                <a:solidFill>
                  <a:prstClr val="black"/>
                </a:solidFill>
                <a:latin typeface="Cooper Hewitt" pitchFamily="50" charset="0"/>
                <a:ea typeface="Cooper Hewitt" pitchFamily="50" charset="0"/>
              </a:rPr>
              <a:t>But this I know with all my heart</a:t>
            </a:r>
          </a:p>
          <a:p>
            <a:pPr algn="ctr"/>
            <a:r>
              <a:rPr lang="en-US" sz="3100" dirty="0">
                <a:solidFill>
                  <a:prstClr val="black"/>
                </a:solidFill>
                <a:latin typeface="Cooper Hewitt" pitchFamily="50" charset="0"/>
                <a:ea typeface="Cooper Hewitt" pitchFamily="50" charset="0"/>
              </a:rPr>
              <a:t>His wounds have paid my ransom </a:t>
            </a:r>
          </a:p>
          <a:p>
            <a:pPr algn="ctr"/>
            <a:endParaRPr lang="en-US" sz="24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(repeat)</a:t>
            </a:r>
          </a:p>
          <a:p>
            <a:pPr algn="ctr"/>
            <a:endParaRPr lang="en-US" sz="2400" i="1"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Yes this I know with all my heart</a:t>
            </a:r>
          </a:p>
          <a:p>
            <a:pPr algn="ctr"/>
            <a:r>
              <a:rPr lang="en-US" sz="3100" dirty="0">
                <a:solidFill>
                  <a:prstClr val="black"/>
                </a:solidFill>
                <a:latin typeface="Cooper Hewitt" pitchFamily="50" charset="0"/>
                <a:ea typeface="Cooper Hewitt" pitchFamily="50" charset="0"/>
              </a:rPr>
              <a:t>His wounds have paid my ransom </a:t>
            </a:r>
          </a:p>
          <a:p>
            <a:pPr algn="ct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420498256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272382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42529600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654025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Old things have passed away</a:t>
            </a:r>
          </a:p>
          <a:p>
            <a:pPr algn="ctr"/>
            <a:r>
              <a:rPr lang="en-US" sz="3100" dirty="0">
                <a:solidFill>
                  <a:prstClr val="black"/>
                </a:solidFill>
                <a:latin typeface="Cooper Hewitt" pitchFamily="50" charset="0"/>
                <a:ea typeface="Cooper Hewitt" pitchFamily="50" charset="0"/>
              </a:rPr>
              <a:t>Your love has stayed the same</a:t>
            </a:r>
          </a:p>
          <a:p>
            <a:pPr algn="ctr"/>
            <a:r>
              <a:rPr lang="en-US" sz="3100" dirty="0">
                <a:solidFill>
                  <a:prstClr val="black"/>
                </a:solidFill>
                <a:latin typeface="Cooper Hewitt" pitchFamily="50" charset="0"/>
                <a:ea typeface="Cooper Hewitt" pitchFamily="50" charset="0"/>
              </a:rPr>
              <a:t>Your constant grace remains the cornerstone</a:t>
            </a:r>
          </a:p>
          <a:p>
            <a:pPr algn="ctr"/>
            <a:r>
              <a:rPr lang="en-US" sz="3100" dirty="0">
                <a:solidFill>
                  <a:prstClr val="black"/>
                </a:solidFill>
                <a:latin typeface="Cooper Hewitt" pitchFamily="50" charset="0"/>
                <a:ea typeface="Cooper Hewitt" pitchFamily="50" charset="0"/>
              </a:rPr>
              <a:t>Things that we thought were dead</a:t>
            </a:r>
          </a:p>
          <a:p>
            <a:pPr algn="ctr"/>
            <a:r>
              <a:rPr lang="en-US" sz="3100" dirty="0">
                <a:solidFill>
                  <a:prstClr val="black"/>
                </a:solidFill>
                <a:latin typeface="Cooper Hewitt" pitchFamily="50" charset="0"/>
                <a:ea typeface="Cooper Hewitt" pitchFamily="50" charset="0"/>
              </a:rPr>
              <a:t>Are breathing in life again</a:t>
            </a:r>
          </a:p>
          <a:p>
            <a:pPr algn="ctr"/>
            <a:r>
              <a:rPr lang="en-US" sz="3100" dirty="0">
                <a:solidFill>
                  <a:prstClr val="black"/>
                </a:solidFill>
                <a:latin typeface="Cooper Hewitt" pitchFamily="50" charset="0"/>
                <a:ea typeface="Cooper Hewitt" pitchFamily="50" charset="0"/>
              </a:rPr>
              <a:t>You cause Your Son to shine on darkest nights </a:t>
            </a:r>
          </a:p>
          <a:p>
            <a:pPr algn="ctr"/>
            <a:r>
              <a:rPr lang="en-US" sz="3100" dirty="0">
                <a:solidFill>
                  <a:prstClr val="black"/>
                </a:solidFill>
                <a:latin typeface="Cooper Hewitt" pitchFamily="50" charset="0"/>
                <a:ea typeface="Cooper Hewitt" pitchFamily="50" charset="0"/>
              </a:rPr>
              <a:t>For all that You’ve done we will </a:t>
            </a:r>
          </a:p>
          <a:p>
            <a:pPr algn="ctr"/>
            <a:r>
              <a:rPr lang="en-US" sz="3100" dirty="0">
                <a:solidFill>
                  <a:prstClr val="black"/>
                </a:solidFill>
                <a:latin typeface="Cooper Hewitt" pitchFamily="50" charset="0"/>
                <a:ea typeface="Cooper Hewitt" pitchFamily="50" charset="0"/>
              </a:rPr>
              <a:t>pour out our love</a:t>
            </a:r>
          </a:p>
          <a:p>
            <a:pPr algn="ctr"/>
            <a:r>
              <a:rPr lang="en-US" sz="3100" dirty="0">
                <a:solidFill>
                  <a:prstClr val="black"/>
                </a:solidFill>
                <a:latin typeface="Cooper Hewitt" pitchFamily="50" charset="0"/>
                <a:ea typeface="Cooper Hewitt" pitchFamily="50" charset="0"/>
              </a:rPr>
              <a:t>This will be our anthem song</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34895113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Jesus we love You</a:t>
            </a:r>
          </a:p>
          <a:p>
            <a:pPr algn="ctr"/>
            <a:r>
              <a:rPr lang="en-US" sz="3100" dirty="0">
                <a:solidFill>
                  <a:prstClr val="black"/>
                </a:solidFill>
                <a:latin typeface="Cooper Hewitt" pitchFamily="50" charset="0"/>
                <a:ea typeface="Cooper Hewitt" pitchFamily="50" charset="0"/>
              </a:rPr>
              <a:t>Oh how we love You</a:t>
            </a:r>
          </a:p>
          <a:p>
            <a:pPr algn="ctr"/>
            <a:r>
              <a:rPr lang="en-US" sz="3100" dirty="0">
                <a:solidFill>
                  <a:prstClr val="black"/>
                </a:solidFill>
                <a:latin typeface="Cooper Hewitt" pitchFamily="50" charset="0"/>
                <a:ea typeface="Cooper Hewitt" pitchFamily="50" charset="0"/>
              </a:rPr>
              <a:t>You are the one our hearts adore</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39327695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654025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The hopeless have found their hope</a:t>
            </a:r>
          </a:p>
          <a:p>
            <a:pPr algn="ctr"/>
            <a:r>
              <a:rPr lang="en-US" sz="3100" dirty="0">
                <a:solidFill>
                  <a:prstClr val="black"/>
                </a:solidFill>
                <a:latin typeface="Cooper Hewitt" pitchFamily="50" charset="0"/>
                <a:ea typeface="Cooper Hewitt" pitchFamily="50" charset="0"/>
              </a:rPr>
              <a:t>The orphans now have a home</a:t>
            </a:r>
          </a:p>
          <a:p>
            <a:pPr algn="ctr"/>
            <a:r>
              <a:rPr lang="en-US" sz="3100" dirty="0">
                <a:solidFill>
                  <a:prstClr val="black"/>
                </a:solidFill>
                <a:latin typeface="Cooper Hewitt" pitchFamily="50" charset="0"/>
                <a:ea typeface="Cooper Hewitt" pitchFamily="50" charset="0"/>
              </a:rPr>
              <a:t>All that was lost has found its place in You</a:t>
            </a:r>
          </a:p>
          <a:p>
            <a:pPr algn="ctr"/>
            <a:r>
              <a:rPr lang="en-US" sz="3100" dirty="0">
                <a:solidFill>
                  <a:prstClr val="black"/>
                </a:solidFill>
                <a:latin typeface="Cooper Hewitt" pitchFamily="50" charset="0"/>
                <a:ea typeface="Cooper Hewitt" pitchFamily="50" charset="0"/>
              </a:rPr>
              <a:t>You lift our weary head</a:t>
            </a:r>
          </a:p>
          <a:p>
            <a:pPr algn="ctr"/>
            <a:r>
              <a:rPr lang="en-US" sz="3100" dirty="0">
                <a:solidFill>
                  <a:prstClr val="black"/>
                </a:solidFill>
                <a:latin typeface="Cooper Hewitt" pitchFamily="50" charset="0"/>
                <a:ea typeface="Cooper Hewitt" pitchFamily="50" charset="0"/>
              </a:rPr>
              <a:t>You make us strong instead</a:t>
            </a:r>
          </a:p>
          <a:p>
            <a:pPr algn="ctr"/>
            <a:r>
              <a:rPr lang="en-US" sz="3100" dirty="0">
                <a:solidFill>
                  <a:prstClr val="black"/>
                </a:solidFill>
                <a:latin typeface="Cooper Hewitt" pitchFamily="50" charset="0"/>
                <a:ea typeface="Cooper Hewitt" pitchFamily="50" charset="0"/>
              </a:rPr>
              <a:t>You took these rags and made us beautiful</a:t>
            </a:r>
          </a:p>
          <a:p>
            <a:pPr algn="ctr"/>
            <a:r>
              <a:rPr lang="en-US" sz="3100" dirty="0">
                <a:solidFill>
                  <a:prstClr val="black"/>
                </a:solidFill>
                <a:latin typeface="Cooper Hewitt" pitchFamily="50" charset="0"/>
                <a:ea typeface="Cooper Hewitt" pitchFamily="50" charset="0"/>
              </a:rPr>
              <a:t>For all that you’ve done we will </a:t>
            </a:r>
          </a:p>
          <a:p>
            <a:pPr algn="ctr"/>
            <a:r>
              <a:rPr lang="en-US" sz="3100" dirty="0">
                <a:solidFill>
                  <a:prstClr val="black"/>
                </a:solidFill>
                <a:latin typeface="Cooper Hewitt" pitchFamily="50" charset="0"/>
                <a:ea typeface="Cooper Hewitt" pitchFamily="50" charset="0"/>
              </a:rPr>
              <a:t>pour out our love</a:t>
            </a:r>
          </a:p>
          <a:p>
            <a:pPr algn="ctr"/>
            <a:r>
              <a:rPr lang="en-US" sz="3100" dirty="0">
                <a:solidFill>
                  <a:prstClr val="black"/>
                </a:solidFill>
                <a:latin typeface="Cooper Hewitt" pitchFamily="50" charset="0"/>
                <a:ea typeface="Cooper Hewitt" pitchFamily="50" charset="0"/>
              </a:rPr>
              <a:t>This will be our anthem song</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3688475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16265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C19357D-1697-4393-A579-D809837566FA}"/>
              </a:ext>
            </a:extLst>
          </p:cNvPr>
          <p:cNvSpPr txBox="1">
            <a:spLocks/>
          </p:cNvSpPr>
          <p:nvPr/>
        </p:nvSpPr>
        <p:spPr>
          <a:xfrm>
            <a:off x="171974" y="3879102"/>
            <a:ext cx="7772400"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schemeClr val="tx1">
                    <a:lumMod val="65000"/>
                    <a:lumOff val="35000"/>
                  </a:schemeClr>
                </a:solidFill>
                <a:latin typeface="Verdana Pro Cond Light" panose="020B0604020202020204" pitchFamily="34" charset="0"/>
              </a:rPr>
              <a:t>neighboring</a:t>
            </a:r>
          </a:p>
        </p:txBody>
      </p:sp>
      <p:sp>
        <p:nvSpPr>
          <p:cNvPr id="8" name="Rectangle 7">
            <a:extLst>
              <a:ext uri="{FF2B5EF4-FFF2-40B4-BE49-F238E27FC236}">
                <a16:creationId xmlns:a16="http://schemas.microsoft.com/office/drawing/2014/main" id="{6D97B893-52AF-497C-A57D-8A749B8C975D}"/>
              </a:ext>
            </a:extLst>
          </p:cNvPr>
          <p:cNvSpPr/>
          <p:nvPr/>
        </p:nvSpPr>
        <p:spPr>
          <a:xfrm>
            <a:off x="138418" y="3022288"/>
            <a:ext cx="6262382" cy="1323439"/>
          </a:xfrm>
          <a:prstGeom prst="rect">
            <a:avLst/>
          </a:prstGeom>
        </p:spPr>
        <p:txBody>
          <a:bodyPr wrap="square">
            <a:spAutoFit/>
          </a:bodyPr>
          <a:lstStyle/>
          <a:p>
            <a:r>
              <a:rPr lang="en-US" sz="8000" dirty="0">
                <a:solidFill>
                  <a:srgbClr val="C8780E"/>
                </a:solidFill>
              </a:rPr>
              <a:t>RECLAIMING</a:t>
            </a:r>
          </a:p>
        </p:txBody>
      </p:sp>
    </p:spTree>
    <p:extLst>
      <p:ext uri="{BB962C8B-B14F-4D97-AF65-F5344CB8AC3E}">
        <p14:creationId xmlns:p14="http://schemas.microsoft.com/office/powerpoint/2010/main" val="381816545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Jesus we love You</a:t>
            </a:r>
          </a:p>
          <a:p>
            <a:pPr algn="ctr"/>
            <a:r>
              <a:rPr lang="en-US" sz="3100" dirty="0">
                <a:solidFill>
                  <a:prstClr val="black"/>
                </a:solidFill>
                <a:latin typeface="Cooper Hewitt" pitchFamily="50" charset="0"/>
                <a:ea typeface="Cooper Hewitt" pitchFamily="50" charset="0"/>
              </a:rPr>
              <a:t>Oh how we love You</a:t>
            </a:r>
          </a:p>
          <a:p>
            <a:pPr algn="ctr"/>
            <a:r>
              <a:rPr lang="en-US" sz="3100" dirty="0">
                <a:solidFill>
                  <a:prstClr val="black"/>
                </a:solidFill>
                <a:latin typeface="Cooper Hewitt" pitchFamily="50" charset="0"/>
                <a:ea typeface="Cooper Hewitt" pitchFamily="50" charset="0"/>
              </a:rPr>
              <a:t>You are the one our hearts adore</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231222470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Our affection, our devotion </a:t>
            </a:r>
          </a:p>
          <a:p>
            <a:pPr algn="ctr"/>
            <a:r>
              <a:rPr lang="en-US" sz="3100" dirty="0">
                <a:solidFill>
                  <a:prstClr val="black"/>
                </a:solidFill>
                <a:latin typeface="Cooper Hewitt" pitchFamily="50" charset="0"/>
                <a:ea typeface="Cooper Hewitt" pitchFamily="50" charset="0"/>
              </a:rPr>
              <a:t>poured out on the feet of Jesus</a:t>
            </a:r>
          </a:p>
          <a:p>
            <a:pPr algn="ctr"/>
            <a:endParaRPr lang="en-US" sz="24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(4x)</a:t>
            </a:r>
          </a:p>
          <a:p>
            <a:pPr algn="ctr"/>
            <a:endParaRPr lang="en-US" sz="3100" dirty="0">
              <a:solidFill>
                <a:prstClr val="black"/>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275069310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Jesus we love You</a:t>
            </a:r>
          </a:p>
          <a:p>
            <a:pPr algn="ctr"/>
            <a:r>
              <a:rPr lang="en-US" sz="3100" dirty="0">
                <a:solidFill>
                  <a:prstClr val="black"/>
                </a:solidFill>
                <a:latin typeface="Cooper Hewitt" pitchFamily="50" charset="0"/>
                <a:ea typeface="Cooper Hewitt" pitchFamily="50" charset="0"/>
              </a:rPr>
              <a:t>Oh how we love You</a:t>
            </a:r>
          </a:p>
          <a:p>
            <a:pPr algn="ctr"/>
            <a:r>
              <a:rPr lang="en-US" sz="3100" dirty="0">
                <a:solidFill>
                  <a:prstClr val="black"/>
                </a:solidFill>
                <a:latin typeface="Cooper Hewitt" pitchFamily="50" charset="0"/>
                <a:ea typeface="Cooper Hewitt" pitchFamily="50" charset="0"/>
              </a:rPr>
              <a:t>You are the one our hearts adore</a:t>
            </a:r>
          </a:p>
          <a:p>
            <a:pPr algn="ctr"/>
            <a:endParaRPr lang="en-US" sz="24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(3x)</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415956061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708981"/>
          </a:xfrm>
          <a:prstGeom prst="rect">
            <a:avLst/>
          </a:prstGeom>
          <a:noFill/>
        </p:spPr>
        <p:txBody>
          <a:bodyPr wrap="square" rtlCol="0">
            <a:spAutoFit/>
          </a:bodyPr>
          <a:lstStyle/>
          <a:p>
            <a:pPr algn="ctr" defTabSz="914400" fontAlgn="base">
              <a:spcBef>
                <a:spcPct val="0"/>
              </a:spcBef>
              <a:spcAft>
                <a:spcPct val="0"/>
              </a:spcAft>
            </a:pPr>
            <a:r>
              <a:rPr lang="en-US" sz="5600">
                <a:solidFill>
                  <a:srgbClr val="C8780E"/>
                </a:solidFill>
                <a:ea typeface="Cooper Hewitt" pitchFamily="50" charset="0"/>
              </a:rPr>
              <a:t>DOXOLOGY</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lvl="0" algn="ctr"/>
            <a:r>
              <a:rPr lang="en-US" sz="3200" dirty="0">
                <a:solidFill>
                  <a:srgbClr val="000000"/>
                </a:solidFill>
                <a:latin typeface="Cooper Hewitt" pitchFamily="50" charset="0"/>
                <a:ea typeface="Cooper Hewitt" pitchFamily="50" charset="0"/>
              </a:rPr>
              <a:t>Praise God, from Whom all blessings flow;</a:t>
            </a:r>
          </a:p>
          <a:p>
            <a:pPr lvl="0" algn="ctr"/>
            <a:r>
              <a:rPr lang="en-US" sz="3200" dirty="0">
                <a:solidFill>
                  <a:srgbClr val="000000"/>
                </a:solidFill>
                <a:latin typeface="Cooper Hewitt" pitchFamily="50" charset="0"/>
                <a:ea typeface="Cooper Hewitt" pitchFamily="50" charset="0"/>
              </a:rPr>
              <a:t>Praise Him, all creatures here below;</a:t>
            </a:r>
          </a:p>
          <a:p>
            <a:pPr lvl="0" algn="ctr"/>
            <a:r>
              <a:rPr lang="en-US" sz="3200" dirty="0">
                <a:solidFill>
                  <a:srgbClr val="000000"/>
                </a:solidFill>
                <a:latin typeface="Cooper Hewitt" pitchFamily="50" charset="0"/>
                <a:ea typeface="Cooper Hewitt" pitchFamily="50" charset="0"/>
              </a:rPr>
              <a:t>Praise Him above, ye </a:t>
            </a:r>
            <a:r>
              <a:rPr lang="en-US" sz="3200" dirty="0" err="1">
                <a:solidFill>
                  <a:srgbClr val="000000"/>
                </a:solidFill>
                <a:latin typeface="Cooper Hewitt" pitchFamily="50" charset="0"/>
                <a:ea typeface="Cooper Hewitt" pitchFamily="50" charset="0"/>
              </a:rPr>
              <a:t>heav’nly</a:t>
            </a:r>
            <a:r>
              <a:rPr lang="en-US" sz="3200" dirty="0">
                <a:solidFill>
                  <a:srgbClr val="000000"/>
                </a:solidFill>
                <a:latin typeface="Cooper Hewitt" pitchFamily="50" charset="0"/>
                <a:ea typeface="Cooper Hewitt" pitchFamily="50" charset="0"/>
              </a:rPr>
              <a:t> host;</a:t>
            </a:r>
          </a:p>
          <a:p>
            <a:pPr lvl="0" algn="ctr"/>
            <a:r>
              <a:rPr lang="en-US" sz="3200" dirty="0">
                <a:solidFill>
                  <a:srgbClr val="000000"/>
                </a:solidFill>
                <a:latin typeface="Cooper Hewitt" pitchFamily="50" charset="0"/>
                <a:ea typeface="Cooper Hewitt" pitchFamily="50" charset="0"/>
              </a:rPr>
              <a:t>Praise Father, Son, and Holy Ghost.</a:t>
            </a:r>
          </a:p>
          <a:p>
            <a:pPr lvl="0" algn="ctr"/>
            <a:r>
              <a:rPr lang="en-US" sz="3200" dirty="0">
                <a:solidFill>
                  <a:srgbClr val="000000"/>
                </a:solidFill>
                <a:latin typeface="Cooper Hewitt" pitchFamily="50" charset="0"/>
                <a:ea typeface="Cooper Hewitt" pitchFamily="50" charset="0"/>
              </a:rPr>
              <a:t>Amen.</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289408294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Tree>
    <p:extLst>
      <p:ext uri="{BB962C8B-B14F-4D97-AF65-F5344CB8AC3E}">
        <p14:creationId xmlns:p14="http://schemas.microsoft.com/office/powerpoint/2010/main" val="31554745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424022"/>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2063602"/>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1277010"/>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1896975" y="3496328"/>
            <a:ext cx="8130737" cy="259437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062076" y="3679759"/>
            <a:ext cx="8346180"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200" dirty="0">
                <a:solidFill>
                  <a:prstClr val="black"/>
                </a:solidFill>
              </a:rPr>
              <a:t>Tallgrass KIDS Pickup </a:t>
            </a:r>
            <a:r>
              <a:rPr lang="en-US" sz="3200" dirty="0">
                <a:solidFill>
                  <a:prstClr val="black"/>
                </a:solidFill>
              </a:rPr>
              <a:t>(Staggered)</a:t>
            </a:r>
            <a:r>
              <a:rPr lang="en-US" sz="4200" dirty="0">
                <a:solidFill>
                  <a:prstClr val="black"/>
                </a:solidFill>
              </a:rPr>
              <a:t>:</a:t>
            </a:r>
          </a:p>
          <a:p>
            <a:pPr marL="0" indent="0">
              <a:spcBef>
                <a:spcPts val="0"/>
              </a:spcBef>
              <a:buFont typeface="Arial" panose="020B0604020202020204" pitchFamily="34" charset="0"/>
              <a:buNone/>
            </a:pPr>
            <a:r>
              <a:rPr lang="en-US" sz="3600" dirty="0">
                <a:solidFill>
                  <a:prstClr val="black"/>
                </a:solidFill>
              </a:rPr>
              <a:t>6:20pm littles </a:t>
            </a:r>
          </a:p>
          <a:p>
            <a:pPr marL="0" indent="0">
              <a:spcBef>
                <a:spcPts val="0"/>
              </a:spcBef>
              <a:buFont typeface="Arial" panose="020B0604020202020204" pitchFamily="34" charset="0"/>
              <a:buNone/>
            </a:pPr>
            <a:r>
              <a:rPr lang="en-US" sz="3600" dirty="0">
                <a:solidFill>
                  <a:prstClr val="black"/>
                </a:solidFill>
              </a:rPr>
              <a:t>6:25pm 2s &amp; 3s</a:t>
            </a:r>
          </a:p>
          <a:p>
            <a:pPr marL="0" indent="0">
              <a:spcBef>
                <a:spcPts val="0"/>
              </a:spcBef>
              <a:buFont typeface="Arial" panose="020B0604020202020204" pitchFamily="34" charset="0"/>
              <a:buNone/>
            </a:pPr>
            <a:r>
              <a:rPr lang="en-US" sz="3600" dirty="0">
                <a:solidFill>
                  <a:prstClr val="black"/>
                </a:solidFill>
              </a:rPr>
              <a:t>6:30pm 4s-1</a:t>
            </a:r>
            <a:r>
              <a:rPr lang="en-US" sz="3600" baseline="30000" dirty="0">
                <a:solidFill>
                  <a:prstClr val="black"/>
                </a:solidFill>
              </a:rPr>
              <a:t>st</a:t>
            </a:r>
            <a:r>
              <a:rPr lang="en-US" sz="3600" dirty="0">
                <a:solidFill>
                  <a:prstClr val="black"/>
                </a:solidFill>
              </a:rPr>
              <a:t> Grade</a:t>
            </a:r>
          </a:p>
          <a:p>
            <a:pPr marL="0" indent="0">
              <a:buFont typeface="Arial" panose="020B0604020202020204" pitchFamily="34" charset="0"/>
              <a:buNone/>
            </a:pPr>
            <a:endParaRPr lang="en-US" sz="4200" dirty="0">
              <a:solidFill>
                <a:prstClr val="black"/>
              </a:solidFill>
            </a:endParaRPr>
          </a:p>
        </p:txBody>
      </p:sp>
    </p:spTree>
    <p:extLst>
      <p:ext uri="{BB962C8B-B14F-4D97-AF65-F5344CB8AC3E}">
        <p14:creationId xmlns:p14="http://schemas.microsoft.com/office/powerpoint/2010/main" val="3343912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8904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C19357D-1697-4393-A579-D809837566FA}"/>
              </a:ext>
            </a:extLst>
          </p:cNvPr>
          <p:cNvSpPr txBox="1">
            <a:spLocks/>
          </p:cNvSpPr>
          <p:nvPr/>
        </p:nvSpPr>
        <p:spPr>
          <a:xfrm>
            <a:off x="171974" y="2606942"/>
            <a:ext cx="7772400"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schemeClr val="tx1">
                    <a:lumMod val="65000"/>
                    <a:lumOff val="35000"/>
                  </a:schemeClr>
                </a:solidFill>
                <a:latin typeface="Verdana Pro Cond Light" panose="020B0604020202020204" pitchFamily="34" charset="0"/>
              </a:rPr>
              <a:t>neighboring</a:t>
            </a:r>
          </a:p>
        </p:txBody>
      </p:sp>
      <p:sp>
        <p:nvSpPr>
          <p:cNvPr id="8" name="Rectangle 7">
            <a:extLst>
              <a:ext uri="{FF2B5EF4-FFF2-40B4-BE49-F238E27FC236}">
                <a16:creationId xmlns:a16="http://schemas.microsoft.com/office/drawing/2014/main" id="{6D97B893-52AF-497C-A57D-8A749B8C975D}"/>
              </a:ext>
            </a:extLst>
          </p:cNvPr>
          <p:cNvSpPr/>
          <p:nvPr/>
        </p:nvSpPr>
        <p:spPr>
          <a:xfrm>
            <a:off x="138418" y="1750128"/>
            <a:ext cx="6262382" cy="1323439"/>
          </a:xfrm>
          <a:prstGeom prst="rect">
            <a:avLst/>
          </a:prstGeom>
        </p:spPr>
        <p:txBody>
          <a:bodyPr wrap="square">
            <a:spAutoFit/>
          </a:bodyPr>
          <a:lstStyle/>
          <a:p>
            <a:r>
              <a:rPr lang="en-US" sz="8000" dirty="0">
                <a:solidFill>
                  <a:srgbClr val="C8780E"/>
                </a:solidFill>
              </a:rPr>
              <a:t>RECLAIMING</a:t>
            </a:r>
          </a:p>
        </p:txBody>
      </p:sp>
      <p:sp>
        <p:nvSpPr>
          <p:cNvPr id="9" name="Rectangle 8">
            <a:extLst>
              <a:ext uri="{FF2B5EF4-FFF2-40B4-BE49-F238E27FC236}">
                <a16:creationId xmlns:a16="http://schemas.microsoft.com/office/drawing/2014/main" id="{FDA4458E-67A6-44DA-87B4-58860175633F}"/>
              </a:ext>
            </a:extLst>
          </p:cNvPr>
          <p:cNvSpPr/>
          <p:nvPr/>
        </p:nvSpPr>
        <p:spPr>
          <a:xfrm>
            <a:off x="2882900" y="4084701"/>
            <a:ext cx="8130737" cy="22524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3048000" y="4268133"/>
            <a:ext cx="7898619"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Because God first loved us,</a:t>
            </a:r>
          </a:p>
          <a:p>
            <a:pPr marL="0" indent="0">
              <a:buFont typeface="Arial" panose="020B0604020202020204" pitchFamily="34" charset="0"/>
              <a:buNone/>
            </a:pPr>
            <a:r>
              <a:rPr lang="en-US" sz="3600" dirty="0"/>
              <a:t>we exist to love God and </a:t>
            </a:r>
          </a:p>
          <a:p>
            <a:pPr marL="0" indent="0">
              <a:buFont typeface="Arial" panose="020B0604020202020204" pitchFamily="34" charset="0"/>
              <a:buNone/>
            </a:pPr>
            <a:r>
              <a:rPr lang="en-US" sz="3600" dirty="0"/>
              <a:t>love our neighbors.</a:t>
            </a:r>
          </a:p>
          <a:p>
            <a:pPr marL="0" indent="0">
              <a:buNone/>
            </a:pPr>
            <a:endParaRPr lang="en-US" sz="3600" baseline="30000" dirty="0"/>
          </a:p>
          <a:p>
            <a:pPr marL="0" indent="0">
              <a:buFont typeface="Arial" panose="020B0604020202020204" pitchFamily="34" charset="0"/>
              <a:buNone/>
            </a:pPr>
            <a:endParaRPr lang="en-US" sz="3600" baseline="30000" dirty="0"/>
          </a:p>
          <a:p>
            <a:pPr marL="0" indent="0">
              <a:buFont typeface="Arial" panose="020B0604020202020204" pitchFamily="34" charset="0"/>
              <a:buNone/>
            </a:pPr>
            <a:endParaRPr lang="en-US" sz="4200" dirty="0"/>
          </a:p>
        </p:txBody>
      </p:sp>
    </p:spTree>
    <p:extLst>
      <p:ext uri="{BB962C8B-B14F-4D97-AF65-F5344CB8AC3E}">
        <p14:creationId xmlns:p14="http://schemas.microsoft.com/office/powerpoint/2010/main" val="569075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INHERITING</a:t>
            </a: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And behold, a lawyer stood up to put him to the test, saying, </a:t>
            </a:r>
            <a:r>
              <a:rPr lang="en-US" dirty="0"/>
              <a:t>“Teacher, what shall I do to inherit eternal life?”</a:t>
            </a:r>
            <a:r>
              <a:rPr lang="en-US" sz="2400" dirty="0"/>
              <a:t> </a:t>
            </a:r>
          </a:p>
          <a:p>
            <a:pPr marL="0" indent="0" algn="r">
              <a:buNone/>
            </a:pPr>
            <a:r>
              <a:rPr lang="en-US" sz="2400" b="1" dirty="0">
                <a:solidFill>
                  <a:prstClr val="black"/>
                </a:solidFill>
              </a:rPr>
              <a:t>Luke 10:25</a:t>
            </a:r>
            <a:endParaRPr lang="en-US" sz="2400" dirty="0">
              <a:solidFill>
                <a:prstClr val="black"/>
              </a:solidFill>
            </a:endParaRPr>
          </a:p>
        </p:txBody>
      </p:sp>
      <p:sp>
        <p:nvSpPr>
          <p:cNvPr id="11"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eternal life</a:t>
            </a:r>
          </a:p>
        </p:txBody>
      </p:sp>
    </p:spTree>
    <p:extLst>
      <p:ext uri="{BB962C8B-B14F-4D97-AF65-F5344CB8AC3E}">
        <p14:creationId xmlns:p14="http://schemas.microsoft.com/office/powerpoint/2010/main" val="1946154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25 </a:t>
            </a:r>
            <a:r>
              <a:rPr lang="en-US" sz="2400" dirty="0"/>
              <a:t>And behold, a lawyer stood up to put him to the test, saying, “Teacher, what shall I do to inherit eternal life?” </a:t>
            </a:r>
            <a:r>
              <a:rPr lang="en-US" sz="2400" b="1" baseline="30000" dirty="0"/>
              <a:t>26 </a:t>
            </a:r>
            <a:r>
              <a:rPr lang="en-US" sz="2400" dirty="0"/>
              <a:t>He said to him, </a:t>
            </a:r>
            <a:r>
              <a:rPr lang="en-US" dirty="0"/>
              <a:t>“What is written in the Law? How do you read it?”</a:t>
            </a:r>
            <a:r>
              <a:rPr lang="en-US" sz="2400" dirty="0"/>
              <a:t> </a:t>
            </a:r>
          </a:p>
          <a:p>
            <a:pPr marL="0" indent="0" algn="r">
              <a:buNone/>
            </a:pPr>
            <a:r>
              <a:rPr lang="en-US" sz="2400" b="1" dirty="0">
                <a:solidFill>
                  <a:prstClr val="black"/>
                </a:solidFill>
              </a:rPr>
              <a:t>Luke 10:25-26</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INHERITING</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eternal life</a:t>
            </a:r>
          </a:p>
        </p:txBody>
      </p:sp>
    </p:spTree>
    <p:extLst>
      <p:ext uri="{BB962C8B-B14F-4D97-AF65-F5344CB8AC3E}">
        <p14:creationId xmlns:p14="http://schemas.microsoft.com/office/powerpoint/2010/main" val="3480278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25 </a:t>
            </a:r>
            <a:r>
              <a:rPr lang="en-US" sz="2400" dirty="0"/>
              <a:t>And behold, a lawyer stood up to put him to the test, saying, “Teacher, what shall I do to inherit eternal life?” </a:t>
            </a:r>
            <a:r>
              <a:rPr lang="en-US" sz="2400" b="1" baseline="30000" dirty="0"/>
              <a:t>26 </a:t>
            </a:r>
            <a:r>
              <a:rPr lang="en-US" sz="2400" dirty="0"/>
              <a:t>He said to him, “What is written in the Law? How do you read it?” </a:t>
            </a:r>
            <a:r>
              <a:rPr lang="en-US" sz="2400" b="1" baseline="30000" dirty="0"/>
              <a:t>27 </a:t>
            </a:r>
            <a:r>
              <a:rPr lang="en-US" sz="2400" dirty="0"/>
              <a:t>And he answered, </a:t>
            </a:r>
            <a:r>
              <a:rPr lang="en-US" dirty="0"/>
              <a:t>“You shall love the Lord your God with all your heart and with all your soul and with all your strength and with all your mind, and your neighbor as yourself.”</a:t>
            </a:r>
            <a:r>
              <a:rPr lang="en-US" sz="2400" dirty="0"/>
              <a:t> </a:t>
            </a:r>
          </a:p>
          <a:p>
            <a:pPr marL="0" indent="0" algn="r">
              <a:buNone/>
            </a:pPr>
            <a:r>
              <a:rPr lang="en-US" sz="2400" b="1" dirty="0">
                <a:solidFill>
                  <a:prstClr val="black"/>
                </a:solidFill>
              </a:rPr>
              <a:t>Luke 10:25-27</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INHERITING</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eternal life</a:t>
            </a:r>
          </a:p>
        </p:txBody>
      </p:sp>
    </p:spTree>
    <p:extLst>
      <p:ext uri="{BB962C8B-B14F-4D97-AF65-F5344CB8AC3E}">
        <p14:creationId xmlns:p14="http://schemas.microsoft.com/office/powerpoint/2010/main" val="1655655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Tree>
    <p:extLst>
      <p:ext uri="{BB962C8B-B14F-4D97-AF65-F5344CB8AC3E}">
        <p14:creationId xmlns:p14="http://schemas.microsoft.com/office/powerpoint/2010/main" val="1371415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25 </a:t>
            </a:r>
            <a:r>
              <a:rPr lang="en-US" sz="2400" dirty="0"/>
              <a:t>And behold, a lawyer stood up to put him to the test, saying, “Teacher, what shall I do to inherit eternal life?” </a:t>
            </a:r>
            <a:r>
              <a:rPr lang="en-US" sz="2400" b="1" baseline="30000" dirty="0"/>
              <a:t>26 </a:t>
            </a:r>
            <a:r>
              <a:rPr lang="en-US" sz="2400" dirty="0"/>
              <a:t>He said to him, “What is written in the Law? How do you read it?” </a:t>
            </a:r>
            <a:r>
              <a:rPr lang="en-US" sz="2400" b="1" baseline="30000" dirty="0"/>
              <a:t>27 </a:t>
            </a:r>
            <a:r>
              <a:rPr lang="en-US" sz="2400" dirty="0"/>
              <a:t>And he answered, </a:t>
            </a:r>
            <a:r>
              <a:rPr lang="en-US" dirty="0"/>
              <a:t>“You shall love the Lord your God with all your heart and with all your soul and with all your strength and with all your mind, and your neighbor as yourself.”</a:t>
            </a:r>
            <a:r>
              <a:rPr lang="en-US" sz="2400" dirty="0"/>
              <a:t> </a:t>
            </a:r>
          </a:p>
          <a:p>
            <a:pPr marL="0" indent="0" algn="r">
              <a:buNone/>
            </a:pPr>
            <a:r>
              <a:rPr lang="en-US" sz="2400" b="1" dirty="0">
                <a:solidFill>
                  <a:prstClr val="black"/>
                </a:solidFill>
              </a:rPr>
              <a:t>Luke 10:25-27</a:t>
            </a:r>
            <a:endParaRPr lang="en-US" sz="2400" dirty="0">
              <a:solidFill>
                <a:prstClr val="black"/>
              </a:solidFill>
            </a:endParaRPr>
          </a:p>
        </p:txBody>
      </p:sp>
      <p:sp>
        <p:nvSpPr>
          <p:cNvPr id="12" name="Rounded Rectangle 11"/>
          <p:cNvSpPr/>
          <p:nvPr/>
        </p:nvSpPr>
        <p:spPr>
          <a:xfrm>
            <a:off x="333960" y="4484543"/>
            <a:ext cx="6361044" cy="2282008"/>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200" dirty="0"/>
              <a:t>Deuteronomy 6:4-5</a:t>
            </a:r>
          </a:p>
          <a:p>
            <a:pPr algn="r"/>
            <a:r>
              <a:rPr lang="en-US" sz="4200" dirty="0"/>
              <a:t>    Leviticus 19:18</a:t>
            </a:r>
          </a:p>
          <a:p>
            <a:pPr algn="r"/>
            <a:r>
              <a:rPr lang="en-US" sz="4200" dirty="0">
                <a:solidFill>
                  <a:prstClr val="white"/>
                </a:solidFill>
              </a:rPr>
              <a:t>The Great Commandment</a:t>
            </a:r>
          </a:p>
        </p:txBody>
      </p:sp>
      <p:cxnSp>
        <p:nvCxnSpPr>
          <p:cNvPr id="6" name="Straight Connector 5"/>
          <p:cNvCxnSpPr/>
          <p:nvPr/>
        </p:nvCxnSpPr>
        <p:spPr>
          <a:xfrm>
            <a:off x="445280" y="5995278"/>
            <a:ext cx="609069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lus 12"/>
          <p:cNvSpPr/>
          <p:nvPr/>
        </p:nvSpPr>
        <p:spPr>
          <a:xfrm>
            <a:off x="2645423" y="5385022"/>
            <a:ext cx="495335" cy="481049"/>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INHERITING</a:t>
            </a:r>
          </a:p>
        </p:txBody>
      </p:sp>
      <p:sp>
        <p:nvSpPr>
          <p:cNvPr id="16"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eternal life</a:t>
            </a:r>
          </a:p>
        </p:txBody>
      </p:sp>
    </p:spTree>
    <p:extLst>
      <p:ext uri="{BB962C8B-B14F-4D97-AF65-F5344CB8AC3E}">
        <p14:creationId xmlns:p14="http://schemas.microsoft.com/office/powerpoint/2010/main" val="1266726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25 </a:t>
            </a:r>
            <a:r>
              <a:rPr lang="en-US" sz="2400" dirty="0"/>
              <a:t>And behold, a lawyer stood up to put him to the test, saying, “Teacher, what shall I do to inherit eternal life?” </a:t>
            </a:r>
            <a:r>
              <a:rPr lang="en-US" sz="2400" b="1" baseline="30000" dirty="0"/>
              <a:t>26 </a:t>
            </a:r>
            <a:r>
              <a:rPr lang="en-US" sz="2400" dirty="0"/>
              <a:t>He said to him, “What is written in the Law? How do you read it?” </a:t>
            </a:r>
            <a:r>
              <a:rPr lang="en-US" sz="2400" b="1" baseline="30000" dirty="0"/>
              <a:t>27 </a:t>
            </a:r>
            <a:r>
              <a:rPr lang="en-US" sz="2400" dirty="0"/>
              <a:t>And he answered, </a:t>
            </a:r>
            <a:r>
              <a:rPr lang="en-US" dirty="0"/>
              <a:t>“You shall love the Lord your God with </a:t>
            </a:r>
            <a:r>
              <a:rPr lang="en-US" sz="3100" b="1" i="1" cap="all" dirty="0"/>
              <a:t>all</a:t>
            </a:r>
            <a:r>
              <a:rPr lang="en-US" dirty="0"/>
              <a:t> your heart and with </a:t>
            </a:r>
            <a:r>
              <a:rPr lang="en-US" sz="3100" b="1" i="1" cap="all" dirty="0"/>
              <a:t>all</a:t>
            </a:r>
            <a:r>
              <a:rPr lang="en-US" dirty="0"/>
              <a:t> your soul and with </a:t>
            </a:r>
            <a:r>
              <a:rPr lang="en-US" sz="3100" b="1" i="1" cap="all" dirty="0"/>
              <a:t>all</a:t>
            </a:r>
            <a:r>
              <a:rPr lang="en-US" dirty="0"/>
              <a:t> your strength and with </a:t>
            </a:r>
            <a:r>
              <a:rPr lang="en-US" sz="3100" b="1" i="1" cap="all" dirty="0"/>
              <a:t>all</a:t>
            </a:r>
            <a:r>
              <a:rPr lang="en-US" dirty="0"/>
              <a:t> your mind, and your neighbor as yourself.” </a:t>
            </a:r>
          </a:p>
          <a:p>
            <a:pPr marL="0" indent="0" algn="r">
              <a:buNone/>
            </a:pPr>
            <a:r>
              <a:rPr lang="en-US" sz="2400" b="1" dirty="0">
                <a:solidFill>
                  <a:prstClr val="black"/>
                </a:solidFill>
              </a:rPr>
              <a:t>Luke 10:25-27</a:t>
            </a:r>
            <a:endParaRPr lang="en-US" sz="2400" dirty="0">
              <a:solidFill>
                <a:prstClr val="black"/>
              </a:solidFill>
            </a:endParaRPr>
          </a:p>
        </p:txBody>
      </p:sp>
      <p:sp>
        <p:nvSpPr>
          <p:cNvPr id="21" name="Rounded Rectangle 20"/>
          <p:cNvSpPr/>
          <p:nvPr/>
        </p:nvSpPr>
        <p:spPr>
          <a:xfrm>
            <a:off x="333960" y="4484543"/>
            <a:ext cx="6361044" cy="2282008"/>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200" dirty="0"/>
              <a:t>Deuteronomy 6:4-5</a:t>
            </a:r>
          </a:p>
          <a:p>
            <a:pPr algn="r"/>
            <a:r>
              <a:rPr lang="en-US" sz="4200" dirty="0"/>
              <a:t>    Leviticus 19:18</a:t>
            </a:r>
          </a:p>
          <a:p>
            <a:pPr algn="r"/>
            <a:r>
              <a:rPr lang="en-US" sz="4200" dirty="0">
                <a:solidFill>
                  <a:prstClr val="white"/>
                </a:solidFill>
              </a:rPr>
              <a:t>The Great Commandment</a:t>
            </a:r>
          </a:p>
        </p:txBody>
      </p:sp>
      <p:cxnSp>
        <p:nvCxnSpPr>
          <p:cNvPr id="22" name="Straight Connector 21"/>
          <p:cNvCxnSpPr/>
          <p:nvPr/>
        </p:nvCxnSpPr>
        <p:spPr>
          <a:xfrm>
            <a:off x="445280" y="5995278"/>
            <a:ext cx="609069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Plus 22"/>
          <p:cNvSpPr/>
          <p:nvPr/>
        </p:nvSpPr>
        <p:spPr>
          <a:xfrm>
            <a:off x="2645423" y="5385022"/>
            <a:ext cx="495335" cy="481049"/>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INHERITING</a:t>
            </a:r>
          </a:p>
        </p:txBody>
      </p:sp>
      <p:sp>
        <p:nvSpPr>
          <p:cNvPr id="25"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eternal life</a:t>
            </a:r>
          </a:p>
        </p:txBody>
      </p:sp>
    </p:spTree>
    <p:extLst>
      <p:ext uri="{BB962C8B-B14F-4D97-AF65-F5344CB8AC3E}">
        <p14:creationId xmlns:p14="http://schemas.microsoft.com/office/powerpoint/2010/main" val="3029048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25 </a:t>
            </a:r>
            <a:r>
              <a:rPr lang="en-US" sz="2400" dirty="0"/>
              <a:t>And behold, a lawyer stood up to put him to the test, saying, “Teacher, what shall I do to inherit eternal life?” </a:t>
            </a:r>
            <a:r>
              <a:rPr lang="en-US" sz="2400" b="1" baseline="30000" dirty="0"/>
              <a:t>26 </a:t>
            </a:r>
            <a:r>
              <a:rPr lang="en-US" sz="2400" dirty="0"/>
              <a:t>He said to him, “What is written in the Law? How do you read it?” </a:t>
            </a:r>
            <a:r>
              <a:rPr lang="en-US" sz="2400" b="1" baseline="30000" dirty="0"/>
              <a:t>27 </a:t>
            </a:r>
            <a:r>
              <a:rPr lang="en-US" sz="2400" dirty="0"/>
              <a:t>And he answered, </a:t>
            </a:r>
            <a:r>
              <a:rPr lang="en-US" dirty="0"/>
              <a:t>“You shall love the Lord your God with </a:t>
            </a:r>
            <a:r>
              <a:rPr lang="en-US" sz="3100" b="1" i="1" cap="all" dirty="0"/>
              <a:t>all</a:t>
            </a:r>
            <a:r>
              <a:rPr lang="en-US" dirty="0"/>
              <a:t> your heart and with </a:t>
            </a:r>
            <a:r>
              <a:rPr lang="en-US" sz="3100" b="1" i="1" cap="all" dirty="0"/>
              <a:t>all</a:t>
            </a:r>
            <a:r>
              <a:rPr lang="en-US" dirty="0"/>
              <a:t> your soul and with </a:t>
            </a:r>
            <a:r>
              <a:rPr lang="en-US" sz="3100" b="1" i="1" cap="all" dirty="0"/>
              <a:t>all</a:t>
            </a:r>
            <a:r>
              <a:rPr lang="en-US" dirty="0"/>
              <a:t> your strength </a:t>
            </a:r>
            <a:r>
              <a:rPr lang="en-US" spc="-30" dirty="0"/>
              <a:t>and with </a:t>
            </a:r>
            <a:r>
              <a:rPr lang="en-US" sz="3100" b="1" i="1" cap="all" spc="-30" dirty="0"/>
              <a:t>all</a:t>
            </a:r>
            <a:r>
              <a:rPr lang="en-US" spc="-30" dirty="0"/>
              <a:t> your mind, </a:t>
            </a:r>
            <a:r>
              <a:rPr lang="en-US" sz="2900" b="1" i="1" spc="-30" dirty="0"/>
              <a:t>and your neighbor as yourself</a:t>
            </a:r>
            <a:r>
              <a:rPr lang="en-US" spc="-30" dirty="0"/>
              <a:t>.”</a:t>
            </a:r>
            <a:r>
              <a:rPr lang="en-US" spc="-40" dirty="0"/>
              <a:t> </a:t>
            </a:r>
          </a:p>
          <a:p>
            <a:pPr marL="0" indent="0" algn="r">
              <a:buNone/>
            </a:pPr>
            <a:r>
              <a:rPr lang="en-US" sz="2400" b="1" dirty="0">
                <a:solidFill>
                  <a:prstClr val="black"/>
                </a:solidFill>
              </a:rPr>
              <a:t>Luke 10:25-27</a:t>
            </a:r>
            <a:endParaRPr lang="en-US" sz="2400" dirty="0">
              <a:solidFill>
                <a:prstClr val="black"/>
              </a:solidFill>
            </a:endParaRPr>
          </a:p>
        </p:txBody>
      </p:sp>
      <p:sp>
        <p:nvSpPr>
          <p:cNvPr id="21" name="Rounded Rectangle 20"/>
          <p:cNvSpPr/>
          <p:nvPr/>
        </p:nvSpPr>
        <p:spPr>
          <a:xfrm>
            <a:off x="333960" y="4484543"/>
            <a:ext cx="6361044" cy="2282008"/>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200" dirty="0"/>
              <a:t>Deuteronomy 6:4-5</a:t>
            </a:r>
          </a:p>
          <a:p>
            <a:pPr algn="r"/>
            <a:r>
              <a:rPr lang="en-US" sz="4200" dirty="0"/>
              <a:t>    Leviticus 19:18</a:t>
            </a:r>
          </a:p>
          <a:p>
            <a:pPr algn="r"/>
            <a:r>
              <a:rPr lang="en-US" sz="4200" dirty="0">
                <a:solidFill>
                  <a:prstClr val="white"/>
                </a:solidFill>
              </a:rPr>
              <a:t>The Great Commandment</a:t>
            </a:r>
          </a:p>
        </p:txBody>
      </p:sp>
      <p:cxnSp>
        <p:nvCxnSpPr>
          <p:cNvPr id="22" name="Straight Connector 21"/>
          <p:cNvCxnSpPr/>
          <p:nvPr/>
        </p:nvCxnSpPr>
        <p:spPr>
          <a:xfrm>
            <a:off x="445280" y="5995278"/>
            <a:ext cx="609069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Plus 22"/>
          <p:cNvSpPr/>
          <p:nvPr/>
        </p:nvSpPr>
        <p:spPr>
          <a:xfrm>
            <a:off x="2645423" y="5385022"/>
            <a:ext cx="495335" cy="481049"/>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INHERITING</a:t>
            </a:r>
          </a:p>
        </p:txBody>
      </p:sp>
      <p:sp>
        <p:nvSpPr>
          <p:cNvPr id="25"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eternal life</a:t>
            </a:r>
          </a:p>
        </p:txBody>
      </p:sp>
    </p:spTree>
    <p:extLst>
      <p:ext uri="{BB962C8B-B14F-4D97-AF65-F5344CB8AC3E}">
        <p14:creationId xmlns:p14="http://schemas.microsoft.com/office/powerpoint/2010/main" val="1729079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25 </a:t>
            </a:r>
            <a:r>
              <a:rPr lang="en-US" sz="2400" dirty="0"/>
              <a:t>And behold, a lawyer stood up to put him to the test, saying, “Teacher, what shall I do to inherit eternal life?” </a:t>
            </a:r>
            <a:r>
              <a:rPr lang="en-US" sz="2400" b="1" baseline="30000" dirty="0"/>
              <a:t>26 </a:t>
            </a:r>
            <a:r>
              <a:rPr lang="en-US" sz="2400" dirty="0"/>
              <a:t>He said to him, “What is written in the Law? How do you read it?” </a:t>
            </a:r>
            <a:r>
              <a:rPr lang="en-US" sz="2400" b="1" baseline="30000" dirty="0"/>
              <a:t>27 </a:t>
            </a:r>
            <a:r>
              <a:rPr lang="en-US" sz="2400" dirty="0"/>
              <a:t>And he answered, “You shall love the Lord your God with all your heart and with all your soul and with all your strength and with all your mind, and your neighbor as yourself.” </a:t>
            </a:r>
          </a:p>
          <a:p>
            <a:pPr marL="0" indent="0">
              <a:buNone/>
            </a:pPr>
            <a:r>
              <a:rPr lang="en-US" sz="2400" b="1" baseline="30000" dirty="0"/>
              <a:t>28 </a:t>
            </a:r>
            <a:r>
              <a:rPr lang="en-US" sz="2400" dirty="0"/>
              <a:t>And he said to him,                                                   </a:t>
            </a:r>
            <a:r>
              <a:rPr lang="en-US" dirty="0"/>
              <a:t>                   “You have answered correctly; do this, and you will live.” </a:t>
            </a:r>
          </a:p>
          <a:p>
            <a:pPr marL="0" indent="0" algn="r">
              <a:buNone/>
            </a:pPr>
            <a:r>
              <a:rPr lang="en-US" sz="2400" b="1" dirty="0">
                <a:solidFill>
                  <a:prstClr val="black"/>
                </a:solidFill>
              </a:rPr>
              <a:t>Luke 10:25-28</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INHERITING</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eternal life</a:t>
            </a:r>
          </a:p>
        </p:txBody>
      </p:sp>
    </p:spTree>
    <p:extLst>
      <p:ext uri="{BB962C8B-B14F-4D97-AF65-F5344CB8AC3E}">
        <p14:creationId xmlns:p14="http://schemas.microsoft.com/office/powerpoint/2010/main" val="3369399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25 </a:t>
            </a:r>
            <a:r>
              <a:rPr lang="en-US" sz="2400" dirty="0"/>
              <a:t>And behold, a lawyer stood up to put him to the test, saying, “Teacher, what shall I do to inherit eternal life?” </a:t>
            </a:r>
            <a:r>
              <a:rPr lang="en-US" sz="2400" b="1" baseline="30000" dirty="0"/>
              <a:t>26 </a:t>
            </a:r>
            <a:r>
              <a:rPr lang="en-US" sz="2400" dirty="0"/>
              <a:t>He said to him, “What is written in the Law? How do you read it?” </a:t>
            </a:r>
            <a:r>
              <a:rPr lang="en-US" sz="2400" b="1" baseline="30000" dirty="0"/>
              <a:t>27 </a:t>
            </a:r>
            <a:r>
              <a:rPr lang="en-US" sz="2400" dirty="0"/>
              <a:t>And he answered, “You shall love the Lord your God with all your heart and with all your soul and with all your strength and with all your mind, and your neighbor as yourself.” </a:t>
            </a:r>
          </a:p>
          <a:p>
            <a:pPr marL="0" indent="0">
              <a:buNone/>
            </a:pPr>
            <a:r>
              <a:rPr lang="en-US" sz="2400" b="1" baseline="30000" dirty="0"/>
              <a:t>28 </a:t>
            </a:r>
            <a:r>
              <a:rPr lang="en-US" sz="2400" dirty="0"/>
              <a:t>And he said to him,                                                   </a:t>
            </a:r>
            <a:r>
              <a:rPr lang="en-US" dirty="0"/>
              <a:t>                   “You have answered correctly; do this, and you will live.”</a:t>
            </a:r>
          </a:p>
          <a:p>
            <a:pPr marL="0" indent="0">
              <a:buNone/>
            </a:pPr>
            <a:r>
              <a:rPr lang="en-US" dirty="0"/>
              <a:t> </a:t>
            </a:r>
          </a:p>
          <a:p>
            <a:pPr marL="0" indent="0" algn="r">
              <a:buNone/>
            </a:pPr>
            <a:r>
              <a:rPr lang="en-US" sz="2400" b="1" dirty="0">
                <a:solidFill>
                  <a:prstClr val="black"/>
                </a:solidFill>
              </a:rPr>
              <a:t>Luke 10:25-28</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INHERITING</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eternal life</a:t>
            </a:r>
          </a:p>
        </p:txBody>
      </p:sp>
    </p:spTree>
    <p:extLst>
      <p:ext uri="{BB962C8B-B14F-4D97-AF65-F5344CB8AC3E}">
        <p14:creationId xmlns:p14="http://schemas.microsoft.com/office/powerpoint/2010/main" val="2637913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25 </a:t>
            </a:r>
            <a:r>
              <a:rPr lang="en-US" sz="2400" dirty="0"/>
              <a:t>And behold, a lawyer stood up to put him to the test, saying, “Teacher, what shall I do to inherit eternal life?” </a:t>
            </a:r>
            <a:r>
              <a:rPr lang="en-US" sz="2400" b="1" baseline="30000" dirty="0"/>
              <a:t>26 </a:t>
            </a:r>
            <a:r>
              <a:rPr lang="en-US" sz="2400" dirty="0"/>
              <a:t>He said to him, “What is written in the Law? How do you read it?” </a:t>
            </a:r>
            <a:r>
              <a:rPr lang="en-US" sz="2400" b="1" baseline="30000" dirty="0"/>
              <a:t>27 </a:t>
            </a:r>
            <a:r>
              <a:rPr lang="en-US" sz="2400" dirty="0"/>
              <a:t>And he answered, “You shall love the Lord your God with all your heart and with all your soul and with all your strength and with all your mind, and your neighbor as yourself.” </a:t>
            </a:r>
          </a:p>
          <a:p>
            <a:pPr marL="0" indent="0">
              <a:buNone/>
            </a:pPr>
            <a:r>
              <a:rPr lang="en-US" sz="2400" b="1" baseline="30000" dirty="0"/>
              <a:t>28 </a:t>
            </a:r>
            <a:r>
              <a:rPr lang="en-US" sz="2400" dirty="0"/>
              <a:t>And he said to him,                                                                          “You have answered correctly; do this, and you will live.” </a:t>
            </a:r>
          </a:p>
          <a:p>
            <a:pPr marL="0" indent="0">
              <a:buNone/>
            </a:pPr>
            <a:r>
              <a:rPr lang="en-US" sz="2400" b="1" baseline="30000" dirty="0"/>
              <a:t>29 </a:t>
            </a:r>
            <a:r>
              <a:rPr lang="en-US" sz="2400" dirty="0"/>
              <a:t>But he, desiring to justify himself, said to Jesus,                       </a:t>
            </a:r>
            <a:r>
              <a:rPr lang="en-US" sz="5200" dirty="0"/>
              <a:t>“And who is my neighbor?”</a:t>
            </a:r>
          </a:p>
          <a:p>
            <a:pPr marL="0" indent="0" algn="r">
              <a:buNone/>
            </a:pPr>
            <a:r>
              <a:rPr lang="en-US" sz="2400" b="1" dirty="0">
                <a:solidFill>
                  <a:prstClr val="black"/>
                </a:solidFill>
              </a:rPr>
              <a:t>Luke 10:25-29</a:t>
            </a:r>
            <a:endParaRPr lang="en-US" sz="2400" dirty="0">
              <a:solidFill>
                <a:prstClr val="black"/>
              </a:solidFill>
            </a:endParaRPr>
          </a:p>
        </p:txBody>
      </p:sp>
      <p:sp>
        <p:nvSpPr>
          <p:cNvPr id="14" name="Rectangle 13">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ANY LOOPHOLES?</a:t>
            </a:r>
          </a:p>
        </p:txBody>
      </p:sp>
      <p:sp>
        <p:nvSpPr>
          <p:cNvPr id="15"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a:solidFill>
                  <a:prstClr val="black">
                    <a:lumMod val="65000"/>
                    <a:lumOff val="35000"/>
                  </a:prstClr>
                </a:solidFill>
                <a:latin typeface="Verdana Pro Cond Light" panose="020B0604020202020204" pitchFamily="34" charset="0"/>
              </a:rPr>
              <a:t>who is my neighbor?</a:t>
            </a:r>
          </a:p>
        </p:txBody>
      </p:sp>
    </p:spTree>
    <p:extLst>
      <p:ext uri="{BB962C8B-B14F-4D97-AF65-F5344CB8AC3E}">
        <p14:creationId xmlns:p14="http://schemas.microsoft.com/office/powerpoint/2010/main" val="2171087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ANY LOOPHOLES?</a:t>
            </a: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b="1" baseline="30000" dirty="0"/>
              <a:t>1 </a:t>
            </a:r>
            <a:r>
              <a:rPr lang="en-US" sz="2400" dirty="0"/>
              <a:t>When you do a good deed, make sure you know who is benefiting from it; then what you do will not be wasted. </a:t>
            </a:r>
            <a:r>
              <a:rPr lang="en-US" sz="2400" b="1" baseline="30000" dirty="0"/>
              <a:t>2 </a:t>
            </a:r>
            <a:r>
              <a:rPr lang="en-US" sz="2400" dirty="0"/>
              <a:t>You will be repaid for any kindness you show to a devout person. If he doesn't repay you, the Most High will. </a:t>
            </a:r>
            <a:r>
              <a:rPr lang="en-US" sz="2400" b="1" baseline="30000" dirty="0"/>
              <a:t>3 </a:t>
            </a:r>
            <a:r>
              <a:rPr lang="en-US" sz="2400" dirty="0"/>
              <a:t>No good ever comes to a person who gives comfort to the wicked; it is not a righteous act. </a:t>
            </a:r>
            <a:r>
              <a:rPr lang="en-US" sz="2400" b="1" baseline="30000" dirty="0"/>
              <a:t>4 </a:t>
            </a:r>
            <a:r>
              <a:rPr lang="en-US" sz="2400" dirty="0"/>
              <a:t>Give to religious people, but don't help sinners. </a:t>
            </a:r>
            <a:r>
              <a:rPr lang="en-US" sz="2400" b="1" baseline="30000" dirty="0"/>
              <a:t>5 </a:t>
            </a:r>
            <a:r>
              <a:rPr lang="en-US" sz="2400" dirty="0"/>
              <a:t>Do good to humble people, but don't give anything to those who are not devout. Don't give them food, or they will use your kindness against you. Every good thing you do for such people will bring you twice as much trouble in return. </a:t>
            </a:r>
            <a:r>
              <a:rPr lang="en-US" sz="2400" b="1" baseline="30000" dirty="0"/>
              <a:t>6 </a:t>
            </a:r>
            <a:r>
              <a:rPr lang="en-US" sz="2400" dirty="0"/>
              <a:t>The Most High himself hates sinners, and he will punish them. </a:t>
            </a:r>
            <a:r>
              <a:rPr lang="en-US" sz="2400" b="1" baseline="30000" dirty="0"/>
              <a:t>7 </a:t>
            </a:r>
            <a:r>
              <a:rPr lang="en-US" sz="2400" dirty="0"/>
              <a:t>Give to good people, but do not help sinners.</a:t>
            </a:r>
          </a:p>
          <a:p>
            <a:pPr marL="0" indent="0" algn="r">
              <a:buNone/>
            </a:pPr>
            <a:r>
              <a:rPr lang="en-US" sz="2400" b="1" dirty="0"/>
              <a:t>Wisdom of Sirach 12:1-7</a:t>
            </a:r>
            <a:endParaRPr lang="en-US" sz="2400" dirty="0">
              <a:solidFill>
                <a:prstClr val="black"/>
              </a:solidFill>
            </a:endParaRPr>
          </a:p>
        </p:txBody>
      </p:sp>
      <p:sp>
        <p:nvSpPr>
          <p:cNvPr id="11"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a:solidFill>
                  <a:prstClr val="black">
                    <a:lumMod val="65000"/>
                    <a:lumOff val="35000"/>
                  </a:prstClr>
                </a:solidFill>
                <a:latin typeface="Verdana Pro Cond Light" panose="020B0604020202020204" pitchFamily="34" charset="0"/>
              </a:rPr>
              <a:t>who is my neighbor?</a:t>
            </a:r>
          </a:p>
        </p:txBody>
      </p:sp>
    </p:spTree>
    <p:extLst>
      <p:ext uri="{BB962C8B-B14F-4D97-AF65-F5344CB8AC3E}">
        <p14:creationId xmlns:p14="http://schemas.microsoft.com/office/powerpoint/2010/main" val="2585545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a:solidFill>
                  <a:prstClr val="black">
                    <a:lumMod val="65000"/>
                    <a:lumOff val="35000"/>
                  </a:prstClr>
                </a:solidFill>
                <a:latin typeface="Verdana Pro Cond Light" panose="020B0604020202020204" pitchFamily="34" charset="0"/>
              </a:rPr>
              <a:t>who is my neighbor?</a:t>
            </a:r>
          </a:p>
        </p:txBody>
      </p:sp>
      <p:sp>
        <p:nvSpPr>
          <p:cNvPr id="12" name="Rounded Rectangle 11"/>
          <p:cNvSpPr/>
          <p:nvPr/>
        </p:nvSpPr>
        <p:spPr>
          <a:xfrm>
            <a:off x="1137043" y="3037437"/>
            <a:ext cx="6989197" cy="2329728"/>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200" dirty="0"/>
              <a:t>“love all the sons of light…</a:t>
            </a:r>
          </a:p>
          <a:p>
            <a:pPr lvl="0" algn="ctr"/>
            <a:r>
              <a:rPr lang="en-US" sz="4200" dirty="0"/>
              <a:t>hate all the sons of darkness”</a:t>
            </a:r>
          </a:p>
          <a:p>
            <a:pPr lvl="0" algn="ctr"/>
            <a:r>
              <a:rPr lang="en-US" sz="3600" b="1" dirty="0"/>
              <a:t>Qumran (1QS 1.9-11)</a:t>
            </a:r>
            <a:r>
              <a:rPr lang="en-US" sz="3600" dirty="0"/>
              <a:t> </a:t>
            </a:r>
          </a:p>
        </p:txBody>
      </p:sp>
      <p:sp>
        <p:nvSpPr>
          <p:cNvPr id="13" name="Rectangle 12">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ANY LOOPHOLES?</a:t>
            </a:r>
          </a:p>
        </p:txBody>
      </p:sp>
    </p:spTree>
    <p:extLst>
      <p:ext uri="{BB962C8B-B14F-4D97-AF65-F5344CB8AC3E}">
        <p14:creationId xmlns:p14="http://schemas.microsoft.com/office/powerpoint/2010/main" val="1868341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536456"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Jesus replied, “A man was going down from Jerusalem to Jericho…”</a:t>
            </a:r>
          </a:p>
          <a:p>
            <a:pPr marL="0" indent="0" algn="r">
              <a:buNone/>
            </a:pPr>
            <a:r>
              <a:rPr lang="en-US" sz="2400" b="1" dirty="0">
                <a:solidFill>
                  <a:prstClr val="black"/>
                </a:solidFill>
              </a:rPr>
              <a:t>Luke 10:30a</a:t>
            </a:r>
            <a:endParaRPr lang="en-US" sz="2400" dirty="0">
              <a:solidFill>
                <a:prstClr val="black"/>
              </a:solidFill>
            </a:endParaRPr>
          </a:p>
        </p:txBody>
      </p:sp>
      <p:sp>
        <p:nvSpPr>
          <p:cNvPr id="11"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875304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8798" y="-1049568"/>
            <a:ext cx="12317049" cy="921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63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1366279" y="5356862"/>
            <a:ext cx="9687113" cy="10439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1482185" y="5540293"/>
            <a:ext cx="9504189"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200" dirty="0"/>
              <a:t>Maris </a:t>
            </a:r>
            <a:r>
              <a:rPr lang="en-US" sz="4200" dirty="0" err="1"/>
              <a:t>Deaver</a:t>
            </a:r>
            <a:r>
              <a:rPr lang="en-US" sz="4200" dirty="0"/>
              <a:t> | Announcements</a:t>
            </a:r>
            <a:endParaRPr lang="en-US" sz="4200" baseline="30000" dirty="0"/>
          </a:p>
          <a:p>
            <a:pPr marL="0" indent="0">
              <a:buFont typeface="Arial" panose="020B0604020202020204" pitchFamily="34" charset="0"/>
              <a:buNone/>
            </a:pPr>
            <a:endParaRPr lang="en-US" sz="4200" dirty="0"/>
          </a:p>
        </p:txBody>
      </p:sp>
    </p:spTree>
    <p:extLst>
      <p:ext uri="{BB962C8B-B14F-4D97-AF65-F5344CB8AC3E}">
        <p14:creationId xmlns:p14="http://schemas.microsoft.com/office/powerpoint/2010/main" val="4291824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1135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35567"/>
            <a:ext cx="9144000" cy="904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99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35567"/>
            <a:ext cx="9144000" cy="904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732351" y="5463870"/>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183172" y="6180813"/>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645920" y="4945711"/>
            <a:ext cx="1431235" cy="1121134"/>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384359" y="5506278"/>
            <a:ext cx="1390152" cy="132523"/>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74511" y="5048371"/>
            <a:ext cx="1994455" cy="830997"/>
          </a:xfrm>
          <a:prstGeom prst="rect">
            <a:avLst/>
          </a:prstGeom>
          <a:solidFill>
            <a:schemeClr val="tx1">
              <a:alpha val="30000"/>
            </a:schemeClr>
          </a:solidFill>
        </p:spPr>
        <p:txBody>
          <a:bodyPr wrap="square" rtlCol="0">
            <a:spAutoFit/>
          </a:bodyPr>
          <a:lstStyle/>
          <a:p>
            <a:r>
              <a:rPr lang="en-US" sz="4800" b="1" dirty="0">
                <a:solidFill>
                  <a:schemeClr val="accent4"/>
                </a:solidFill>
              </a:rPr>
              <a:t>Jericho</a:t>
            </a:r>
          </a:p>
        </p:txBody>
      </p:sp>
      <p:sp>
        <p:nvSpPr>
          <p:cNvPr id="12" name="TextBox 11"/>
          <p:cNvSpPr txBox="1"/>
          <p:nvPr/>
        </p:nvSpPr>
        <p:spPr>
          <a:xfrm>
            <a:off x="648692" y="4024692"/>
            <a:ext cx="2765067" cy="830997"/>
          </a:xfrm>
          <a:prstGeom prst="rect">
            <a:avLst/>
          </a:prstGeom>
          <a:solidFill>
            <a:schemeClr val="tx1">
              <a:alpha val="30000"/>
            </a:schemeClr>
          </a:solidFill>
        </p:spPr>
        <p:txBody>
          <a:bodyPr wrap="square" rtlCol="0">
            <a:spAutoFit/>
          </a:bodyPr>
          <a:lstStyle/>
          <a:p>
            <a:r>
              <a:rPr lang="en-US" sz="4800" b="1" dirty="0">
                <a:solidFill>
                  <a:schemeClr val="accent4"/>
                </a:solidFill>
              </a:rPr>
              <a:t>Jerusalem</a:t>
            </a:r>
          </a:p>
        </p:txBody>
      </p:sp>
      <p:sp>
        <p:nvSpPr>
          <p:cNvPr id="13" name="TextBox 12"/>
          <p:cNvSpPr txBox="1"/>
          <p:nvPr/>
        </p:nvSpPr>
        <p:spPr>
          <a:xfrm>
            <a:off x="1645918" y="1004527"/>
            <a:ext cx="2297929" cy="830997"/>
          </a:xfrm>
          <a:prstGeom prst="rect">
            <a:avLst/>
          </a:prstGeom>
          <a:solidFill>
            <a:schemeClr val="tx1">
              <a:alpha val="30000"/>
            </a:schemeClr>
          </a:solidFill>
        </p:spPr>
        <p:txBody>
          <a:bodyPr wrap="square" rtlCol="0">
            <a:spAutoFit/>
          </a:bodyPr>
          <a:lstStyle/>
          <a:p>
            <a:r>
              <a:rPr lang="en-US" sz="4800" b="1" dirty="0">
                <a:solidFill>
                  <a:schemeClr val="accent4"/>
                </a:solidFill>
              </a:rPr>
              <a:t>Samaria</a:t>
            </a:r>
          </a:p>
        </p:txBody>
      </p:sp>
    </p:spTree>
    <p:extLst>
      <p:ext uri="{BB962C8B-B14F-4D97-AF65-F5344CB8AC3E}">
        <p14:creationId xmlns:p14="http://schemas.microsoft.com/office/powerpoint/2010/main" val="3714981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35567"/>
            <a:ext cx="9144000" cy="904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732351" y="5463870"/>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183172" y="6180813"/>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645920" y="4945711"/>
            <a:ext cx="1431235" cy="1121134"/>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384359" y="5506278"/>
            <a:ext cx="1390152" cy="132523"/>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74511" y="5048371"/>
            <a:ext cx="1994455" cy="830997"/>
          </a:xfrm>
          <a:prstGeom prst="rect">
            <a:avLst/>
          </a:prstGeom>
          <a:solidFill>
            <a:schemeClr val="tx1">
              <a:alpha val="30000"/>
            </a:schemeClr>
          </a:solidFill>
        </p:spPr>
        <p:txBody>
          <a:bodyPr wrap="square" rtlCol="0">
            <a:spAutoFit/>
          </a:bodyPr>
          <a:lstStyle/>
          <a:p>
            <a:r>
              <a:rPr lang="en-US" sz="4800" b="1" dirty="0">
                <a:solidFill>
                  <a:schemeClr val="accent4"/>
                </a:solidFill>
              </a:rPr>
              <a:t>Jericho</a:t>
            </a:r>
          </a:p>
        </p:txBody>
      </p:sp>
      <p:sp>
        <p:nvSpPr>
          <p:cNvPr id="12" name="TextBox 11"/>
          <p:cNvSpPr txBox="1"/>
          <p:nvPr/>
        </p:nvSpPr>
        <p:spPr>
          <a:xfrm>
            <a:off x="648692" y="4024692"/>
            <a:ext cx="2765067" cy="830997"/>
          </a:xfrm>
          <a:prstGeom prst="rect">
            <a:avLst/>
          </a:prstGeom>
          <a:solidFill>
            <a:schemeClr val="tx1">
              <a:alpha val="30000"/>
            </a:schemeClr>
          </a:solidFill>
        </p:spPr>
        <p:txBody>
          <a:bodyPr wrap="square" rtlCol="0">
            <a:spAutoFit/>
          </a:bodyPr>
          <a:lstStyle/>
          <a:p>
            <a:r>
              <a:rPr lang="en-US" sz="4800" b="1" dirty="0">
                <a:solidFill>
                  <a:schemeClr val="accent4"/>
                </a:solidFill>
              </a:rPr>
              <a:t>Jerusalem</a:t>
            </a:r>
          </a:p>
        </p:txBody>
      </p:sp>
      <p:sp>
        <p:nvSpPr>
          <p:cNvPr id="13" name="TextBox 12"/>
          <p:cNvSpPr txBox="1"/>
          <p:nvPr/>
        </p:nvSpPr>
        <p:spPr>
          <a:xfrm>
            <a:off x="1645918" y="1004527"/>
            <a:ext cx="2297929" cy="830997"/>
          </a:xfrm>
          <a:prstGeom prst="rect">
            <a:avLst/>
          </a:prstGeom>
          <a:solidFill>
            <a:schemeClr val="tx1">
              <a:alpha val="30000"/>
            </a:schemeClr>
          </a:solidFill>
        </p:spPr>
        <p:txBody>
          <a:bodyPr wrap="square" rtlCol="0">
            <a:spAutoFit/>
          </a:bodyPr>
          <a:lstStyle/>
          <a:p>
            <a:r>
              <a:rPr lang="en-US" sz="4800" b="1" dirty="0">
                <a:solidFill>
                  <a:schemeClr val="accent4"/>
                </a:solidFill>
              </a:rPr>
              <a:t>Samaria</a:t>
            </a:r>
          </a:p>
        </p:txBody>
      </p:sp>
      <p:sp>
        <p:nvSpPr>
          <p:cNvPr id="10" name="Oval 9"/>
          <p:cNvSpPr/>
          <p:nvPr/>
        </p:nvSpPr>
        <p:spPr>
          <a:xfrm>
            <a:off x="3335571" y="2945957"/>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73866" y="2323732"/>
            <a:ext cx="3450864" cy="1077218"/>
          </a:xfrm>
          <a:prstGeom prst="rect">
            <a:avLst/>
          </a:prstGeom>
          <a:solidFill>
            <a:schemeClr val="tx1">
              <a:alpha val="50000"/>
            </a:schemeClr>
          </a:solidFill>
        </p:spPr>
        <p:txBody>
          <a:bodyPr wrap="square" rtlCol="0">
            <a:spAutoFit/>
          </a:bodyPr>
          <a:lstStyle/>
          <a:p>
            <a:pPr algn="ctr"/>
            <a:r>
              <a:rPr lang="en-US" sz="3200" b="1" dirty="0">
                <a:solidFill>
                  <a:schemeClr val="bg1"/>
                </a:solidFill>
              </a:rPr>
              <a:t>Woman at the Well (John 4)</a:t>
            </a:r>
          </a:p>
        </p:txBody>
      </p:sp>
      <p:cxnSp>
        <p:nvCxnSpPr>
          <p:cNvPr id="16" name="Straight Arrow Connector 15"/>
          <p:cNvCxnSpPr/>
          <p:nvPr/>
        </p:nvCxnSpPr>
        <p:spPr>
          <a:xfrm flipH="1">
            <a:off x="3943847" y="2945957"/>
            <a:ext cx="1550504" cy="238539"/>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954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35567"/>
            <a:ext cx="9144000" cy="904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732351" y="5463870"/>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183172" y="6180813"/>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645920" y="4945711"/>
            <a:ext cx="1431235" cy="1121134"/>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384359" y="5506278"/>
            <a:ext cx="1390152" cy="132523"/>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74511" y="5048371"/>
            <a:ext cx="1994455" cy="830997"/>
          </a:xfrm>
          <a:prstGeom prst="rect">
            <a:avLst/>
          </a:prstGeom>
          <a:solidFill>
            <a:schemeClr val="tx1">
              <a:alpha val="30000"/>
            </a:schemeClr>
          </a:solidFill>
        </p:spPr>
        <p:txBody>
          <a:bodyPr wrap="square" rtlCol="0">
            <a:spAutoFit/>
          </a:bodyPr>
          <a:lstStyle/>
          <a:p>
            <a:r>
              <a:rPr lang="en-US" sz="4800" b="1" dirty="0">
                <a:solidFill>
                  <a:schemeClr val="accent4"/>
                </a:solidFill>
              </a:rPr>
              <a:t>Jericho</a:t>
            </a:r>
          </a:p>
        </p:txBody>
      </p:sp>
      <p:sp>
        <p:nvSpPr>
          <p:cNvPr id="12" name="TextBox 11"/>
          <p:cNvSpPr txBox="1"/>
          <p:nvPr/>
        </p:nvSpPr>
        <p:spPr>
          <a:xfrm>
            <a:off x="648692" y="4024692"/>
            <a:ext cx="2765067" cy="830997"/>
          </a:xfrm>
          <a:prstGeom prst="rect">
            <a:avLst/>
          </a:prstGeom>
          <a:solidFill>
            <a:schemeClr val="tx1">
              <a:alpha val="30000"/>
            </a:schemeClr>
          </a:solidFill>
        </p:spPr>
        <p:txBody>
          <a:bodyPr wrap="square" rtlCol="0">
            <a:spAutoFit/>
          </a:bodyPr>
          <a:lstStyle/>
          <a:p>
            <a:r>
              <a:rPr lang="en-US" sz="4800" b="1" dirty="0">
                <a:solidFill>
                  <a:schemeClr val="accent4"/>
                </a:solidFill>
              </a:rPr>
              <a:t>Jerusalem</a:t>
            </a:r>
          </a:p>
        </p:txBody>
      </p:sp>
      <p:sp>
        <p:nvSpPr>
          <p:cNvPr id="13" name="TextBox 12"/>
          <p:cNvSpPr txBox="1"/>
          <p:nvPr/>
        </p:nvSpPr>
        <p:spPr>
          <a:xfrm>
            <a:off x="1645918" y="1004527"/>
            <a:ext cx="2297929" cy="830997"/>
          </a:xfrm>
          <a:prstGeom prst="rect">
            <a:avLst/>
          </a:prstGeom>
          <a:solidFill>
            <a:schemeClr val="tx1">
              <a:alpha val="30000"/>
            </a:schemeClr>
          </a:solidFill>
        </p:spPr>
        <p:txBody>
          <a:bodyPr wrap="square" rtlCol="0">
            <a:spAutoFit/>
          </a:bodyPr>
          <a:lstStyle/>
          <a:p>
            <a:r>
              <a:rPr lang="en-US" sz="4800" b="1" dirty="0">
                <a:solidFill>
                  <a:schemeClr val="accent4"/>
                </a:solidFill>
              </a:rPr>
              <a:t>Samaria</a:t>
            </a:r>
          </a:p>
        </p:txBody>
      </p:sp>
      <p:sp>
        <p:nvSpPr>
          <p:cNvPr id="10" name="Oval 9"/>
          <p:cNvSpPr/>
          <p:nvPr/>
        </p:nvSpPr>
        <p:spPr>
          <a:xfrm>
            <a:off x="3335571" y="2945957"/>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874397" y="2349609"/>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73866" y="2323732"/>
            <a:ext cx="3450864" cy="1077218"/>
          </a:xfrm>
          <a:prstGeom prst="rect">
            <a:avLst/>
          </a:prstGeom>
          <a:solidFill>
            <a:schemeClr val="tx1">
              <a:alpha val="50000"/>
            </a:schemeClr>
          </a:solidFill>
        </p:spPr>
        <p:txBody>
          <a:bodyPr wrap="square" rtlCol="0">
            <a:spAutoFit/>
          </a:bodyPr>
          <a:lstStyle/>
          <a:p>
            <a:pPr algn="ctr"/>
            <a:r>
              <a:rPr lang="en-US" sz="3200" b="1" dirty="0">
                <a:solidFill>
                  <a:schemeClr val="bg1"/>
                </a:solidFill>
              </a:rPr>
              <a:t>Woman at the Well (John 4)</a:t>
            </a:r>
          </a:p>
        </p:txBody>
      </p:sp>
      <p:sp>
        <p:nvSpPr>
          <p:cNvPr id="15" name="TextBox 14"/>
          <p:cNvSpPr txBox="1"/>
          <p:nvPr/>
        </p:nvSpPr>
        <p:spPr>
          <a:xfrm>
            <a:off x="5573866" y="1197397"/>
            <a:ext cx="3450864" cy="1077218"/>
          </a:xfrm>
          <a:prstGeom prst="rect">
            <a:avLst/>
          </a:prstGeom>
          <a:solidFill>
            <a:schemeClr val="tx1">
              <a:alpha val="50000"/>
            </a:schemeClr>
          </a:solidFill>
        </p:spPr>
        <p:txBody>
          <a:bodyPr wrap="square" rtlCol="0">
            <a:spAutoFit/>
          </a:bodyPr>
          <a:lstStyle/>
          <a:p>
            <a:r>
              <a:rPr lang="en-US" sz="3200" b="1" dirty="0">
                <a:solidFill>
                  <a:schemeClr val="bg1"/>
                </a:solidFill>
              </a:rPr>
              <a:t>Jesus rejected by Samaritans (Lk. 9)</a:t>
            </a:r>
          </a:p>
        </p:txBody>
      </p:sp>
      <p:cxnSp>
        <p:nvCxnSpPr>
          <p:cNvPr id="16" name="Straight Arrow Connector 15"/>
          <p:cNvCxnSpPr/>
          <p:nvPr/>
        </p:nvCxnSpPr>
        <p:spPr>
          <a:xfrm flipH="1">
            <a:off x="3943847" y="2945957"/>
            <a:ext cx="1550504" cy="238539"/>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413759" y="1940118"/>
            <a:ext cx="2080592" cy="516137"/>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021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35567"/>
            <a:ext cx="9144000" cy="904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732351" y="5463870"/>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183172" y="6180813"/>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645920" y="4945711"/>
            <a:ext cx="1431235" cy="1121134"/>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384359" y="5506278"/>
            <a:ext cx="1390152" cy="132523"/>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74511" y="5048371"/>
            <a:ext cx="1994455" cy="830997"/>
          </a:xfrm>
          <a:prstGeom prst="rect">
            <a:avLst/>
          </a:prstGeom>
          <a:solidFill>
            <a:schemeClr val="tx1">
              <a:alpha val="30000"/>
            </a:schemeClr>
          </a:solidFill>
        </p:spPr>
        <p:txBody>
          <a:bodyPr wrap="square" rtlCol="0">
            <a:spAutoFit/>
          </a:bodyPr>
          <a:lstStyle/>
          <a:p>
            <a:r>
              <a:rPr lang="en-US" sz="4800" b="1" dirty="0">
                <a:solidFill>
                  <a:schemeClr val="accent4"/>
                </a:solidFill>
              </a:rPr>
              <a:t>Jericho</a:t>
            </a:r>
          </a:p>
        </p:txBody>
      </p:sp>
      <p:sp>
        <p:nvSpPr>
          <p:cNvPr id="12" name="TextBox 11"/>
          <p:cNvSpPr txBox="1"/>
          <p:nvPr/>
        </p:nvSpPr>
        <p:spPr>
          <a:xfrm>
            <a:off x="648692" y="4024692"/>
            <a:ext cx="2765067" cy="830997"/>
          </a:xfrm>
          <a:prstGeom prst="rect">
            <a:avLst/>
          </a:prstGeom>
          <a:solidFill>
            <a:schemeClr val="tx1">
              <a:alpha val="30000"/>
            </a:schemeClr>
          </a:solidFill>
        </p:spPr>
        <p:txBody>
          <a:bodyPr wrap="square" rtlCol="0">
            <a:spAutoFit/>
          </a:bodyPr>
          <a:lstStyle/>
          <a:p>
            <a:r>
              <a:rPr lang="en-US" sz="4800" b="1" dirty="0">
                <a:solidFill>
                  <a:schemeClr val="accent4"/>
                </a:solidFill>
              </a:rPr>
              <a:t>Jerusalem</a:t>
            </a:r>
          </a:p>
        </p:txBody>
      </p:sp>
      <p:sp>
        <p:nvSpPr>
          <p:cNvPr id="13" name="TextBox 12"/>
          <p:cNvSpPr txBox="1"/>
          <p:nvPr/>
        </p:nvSpPr>
        <p:spPr>
          <a:xfrm>
            <a:off x="1645918" y="1004527"/>
            <a:ext cx="2297929" cy="830997"/>
          </a:xfrm>
          <a:prstGeom prst="rect">
            <a:avLst/>
          </a:prstGeom>
          <a:solidFill>
            <a:schemeClr val="tx1">
              <a:alpha val="30000"/>
            </a:schemeClr>
          </a:solidFill>
        </p:spPr>
        <p:txBody>
          <a:bodyPr wrap="square" rtlCol="0">
            <a:spAutoFit/>
          </a:bodyPr>
          <a:lstStyle/>
          <a:p>
            <a:r>
              <a:rPr lang="en-US" sz="4800" b="1" dirty="0">
                <a:solidFill>
                  <a:schemeClr val="accent4"/>
                </a:solidFill>
              </a:rPr>
              <a:t>Samaria</a:t>
            </a:r>
          </a:p>
        </p:txBody>
      </p:sp>
      <p:sp>
        <p:nvSpPr>
          <p:cNvPr id="10" name="Oval 9"/>
          <p:cNvSpPr/>
          <p:nvPr/>
        </p:nvSpPr>
        <p:spPr>
          <a:xfrm>
            <a:off x="3335571" y="2945957"/>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874397" y="2349609"/>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73866" y="2323732"/>
            <a:ext cx="3450864" cy="1077218"/>
          </a:xfrm>
          <a:prstGeom prst="rect">
            <a:avLst/>
          </a:prstGeom>
          <a:solidFill>
            <a:schemeClr val="tx1">
              <a:alpha val="50000"/>
            </a:schemeClr>
          </a:solidFill>
        </p:spPr>
        <p:txBody>
          <a:bodyPr wrap="square" rtlCol="0">
            <a:spAutoFit/>
          </a:bodyPr>
          <a:lstStyle/>
          <a:p>
            <a:pPr algn="ctr"/>
            <a:r>
              <a:rPr lang="en-US" sz="3200" b="1" dirty="0">
                <a:solidFill>
                  <a:schemeClr val="bg1"/>
                </a:solidFill>
              </a:rPr>
              <a:t>Woman at the Well (John 4)</a:t>
            </a:r>
          </a:p>
        </p:txBody>
      </p:sp>
      <p:sp>
        <p:nvSpPr>
          <p:cNvPr id="15" name="TextBox 14"/>
          <p:cNvSpPr txBox="1"/>
          <p:nvPr/>
        </p:nvSpPr>
        <p:spPr>
          <a:xfrm>
            <a:off x="5573866" y="1197397"/>
            <a:ext cx="3450864" cy="1077218"/>
          </a:xfrm>
          <a:prstGeom prst="rect">
            <a:avLst/>
          </a:prstGeom>
          <a:solidFill>
            <a:schemeClr val="tx1">
              <a:alpha val="50000"/>
            </a:schemeClr>
          </a:solidFill>
        </p:spPr>
        <p:txBody>
          <a:bodyPr wrap="square" rtlCol="0">
            <a:spAutoFit/>
          </a:bodyPr>
          <a:lstStyle/>
          <a:p>
            <a:r>
              <a:rPr lang="en-US" sz="3200" b="1" dirty="0">
                <a:solidFill>
                  <a:schemeClr val="bg1"/>
                </a:solidFill>
              </a:rPr>
              <a:t>Jesus rejected by Samaritans (Lk. 9)</a:t>
            </a:r>
          </a:p>
        </p:txBody>
      </p:sp>
      <p:cxnSp>
        <p:nvCxnSpPr>
          <p:cNvPr id="16" name="Straight Arrow Connector 15"/>
          <p:cNvCxnSpPr/>
          <p:nvPr/>
        </p:nvCxnSpPr>
        <p:spPr>
          <a:xfrm flipH="1">
            <a:off x="3943847" y="2945957"/>
            <a:ext cx="1550504" cy="238539"/>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413759" y="1940118"/>
            <a:ext cx="2080592" cy="516137"/>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137043" y="3589974"/>
            <a:ext cx="6989197" cy="2875721"/>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t>“He that eats the bread of Samaritans is like to one who eats the flesh of swine”</a:t>
            </a:r>
            <a:r>
              <a:rPr lang="en-US" sz="3600" b="1" dirty="0"/>
              <a:t> Talmud (m. </a:t>
            </a:r>
            <a:r>
              <a:rPr lang="en-US" sz="3600" b="1" dirty="0" err="1"/>
              <a:t>Seb</a:t>
            </a:r>
            <a:r>
              <a:rPr lang="en-US" sz="3600" b="1" dirty="0"/>
              <a:t> 8.10 )</a:t>
            </a:r>
            <a:r>
              <a:rPr lang="en-US" sz="3600" dirty="0"/>
              <a:t> </a:t>
            </a:r>
          </a:p>
        </p:txBody>
      </p:sp>
    </p:spTree>
    <p:extLst>
      <p:ext uri="{BB962C8B-B14F-4D97-AF65-F5344CB8AC3E}">
        <p14:creationId xmlns:p14="http://schemas.microsoft.com/office/powerpoint/2010/main" val="1963316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Jesus replied, “A man was going down from Jerusalem to Jericho, and he fell among robbers, who stripped him and beat him and departed, leaving him half dead.” </a:t>
            </a:r>
          </a:p>
          <a:p>
            <a:pPr marL="0" indent="0" algn="r">
              <a:buNone/>
            </a:pPr>
            <a:r>
              <a:rPr lang="en-US" sz="2400" b="1" dirty="0">
                <a:solidFill>
                  <a:prstClr val="black"/>
                </a:solidFill>
              </a:rPr>
              <a:t>Luke 10:30</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1393190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30 </a:t>
            </a:r>
            <a:r>
              <a:rPr lang="en-US" sz="2400" dirty="0"/>
              <a:t>Jesus replied, “A man was going down from Jerusalem to Jericho, and he fell among robbers, who stripped him and beat him and departed, leaving him half dead. </a:t>
            </a:r>
            <a:r>
              <a:rPr lang="en-US" sz="2400" b="1" baseline="30000" dirty="0"/>
              <a:t>31 </a:t>
            </a:r>
            <a:r>
              <a:rPr lang="en-US" sz="2400" dirty="0"/>
              <a:t>Now by chance a priest was going down that road, and when he saw him he passed by on the other side.”</a:t>
            </a:r>
          </a:p>
          <a:p>
            <a:pPr marL="0" indent="0" algn="r">
              <a:buNone/>
            </a:pPr>
            <a:r>
              <a:rPr lang="en-US" sz="2400" b="1" dirty="0">
                <a:solidFill>
                  <a:prstClr val="black"/>
                </a:solidFill>
              </a:rPr>
              <a:t>Luke 10:30-31</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1912234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30 </a:t>
            </a:r>
            <a:r>
              <a:rPr lang="en-US" sz="2400" dirty="0"/>
              <a:t>Jesus replied, “A man was going down from Jerusalem to Jericho, and he fell among robbers, who stripped him and beat him and departed, leaving him half dead. </a:t>
            </a:r>
            <a:r>
              <a:rPr lang="en-US" sz="2400" b="1" baseline="30000" dirty="0"/>
              <a:t>31 </a:t>
            </a:r>
            <a:r>
              <a:rPr lang="en-US" sz="2400" dirty="0"/>
              <a:t>Now by chance a priest was going down that road, and when he saw him he passed by on the other side.</a:t>
            </a:r>
            <a:r>
              <a:rPr lang="en-US" sz="2400" b="1" baseline="30000" dirty="0"/>
              <a:t>32 </a:t>
            </a:r>
            <a:r>
              <a:rPr lang="en-US" sz="2400" dirty="0"/>
              <a:t>So likewise a Levite, when he came to the place and saw him, passed by on the other side.”</a:t>
            </a:r>
          </a:p>
          <a:p>
            <a:pPr marL="0" indent="0" algn="r">
              <a:buNone/>
            </a:pPr>
            <a:r>
              <a:rPr lang="en-US" sz="2400" b="1" dirty="0">
                <a:solidFill>
                  <a:prstClr val="black"/>
                </a:solidFill>
              </a:rPr>
              <a:t>Luke 10:30-32</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2495874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30 </a:t>
            </a:r>
            <a:r>
              <a:rPr lang="en-US" sz="2400" dirty="0"/>
              <a:t>Jesus replied, “A man was going down from Jerusalem to Jericho, and he fell among robbers, who stripped him and beat him and departed, leaving him half dead. </a:t>
            </a:r>
            <a:r>
              <a:rPr lang="en-US" sz="2400" b="1" baseline="30000" dirty="0"/>
              <a:t>31 </a:t>
            </a:r>
            <a:r>
              <a:rPr lang="en-US" sz="2400" dirty="0"/>
              <a:t>Now by chance a priest was going down that road, and when he saw him he passed by on the other side.</a:t>
            </a:r>
            <a:r>
              <a:rPr lang="en-US" sz="2400" b="1" baseline="30000" dirty="0"/>
              <a:t>32 </a:t>
            </a:r>
            <a:r>
              <a:rPr lang="en-US" sz="2400" dirty="0"/>
              <a:t>So likewise a Levite, when he came to the place and saw him, passed by on the other side.”</a:t>
            </a:r>
          </a:p>
          <a:p>
            <a:pPr marL="0" indent="0" algn="r">
              <a:buNone/>
            </a:pPr>
            <a:r>
              <a:rPr lang="en-US" sz="2400" b="1" dirty="0">
                <a:solidFill>
                  <a:prstClr val="black"/>
                </a:solidFill>
              </a:rPr>
              <a:t>Luke 10:30-32</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257601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r>
              <a:rPr lang="en-US" dirty="0"/>
              <a:t>1</a:t>
            </a:r>
            <a:br>
              <a:rPr lang="en-US" dirty="0"/>
            </a:br>
            <a:endParaRPr lang="en-US" dirty="0"/>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2648476"/>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288056"/>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2501464"/>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1388083" y="4720781"/>
            <a:ext cx="8130737" cy="16084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1553183" y="4904213"/>
            <a:ext cx="8346180"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200" dirty="0">
                <a:solidFill>
                  <a:prstClr val="black"/>
                </a:solidFill>
              </a:rPr>
              <a:t>Tallgrass Youth Mtg. TONIGHT!</a:t>
            </a:r>
          </a:p>
          <a:p>
            <a:pPr marL="0" indent="0">
              <a:spcBef>
                <a:spcPts val="0"/>
              </a:spcBef>
              <a:buFont typeface="Arial" panose="020B0604020202020204" pitchFamily="34" charset="0"/>
              <a:buNone/>
            </a:pPr>
            <a:r>
              <a:rPr lang="en-US" sz="3600" dirty="0">
                <a:solidFill>
                  <a:prstClr val="black"/>
                </a:solidFill>
              </a:rPr>
              <a:t>Fellowship Hall after Central Gathering</a:t>
            </a:r>
            <a:endParaRPr lang="en-US" sz="3600" baseline="30000" dirty="0">
              <a:solidFill>
                <a:prstClr val="black"/>
              </a:solidFill>
            </a:endParaRPr>
          </a:p>
          <a:p>
            <a:pPr marL="0" indent="0">
              <a:buFont typeface="Arial" panose="020B0604020202020204" pitchFamily="34" charset="0"/>
              <a:buNone/>
            </a:pPr>
            <a:endParaRPr lang="en-US" sz="4200" dirty="0">
              <a:solidFill>
                <a:prstClr val="black"/>
              </a:solidFill>
            </a:endParaRPr>
          </a:p>
        </p:txBody>
      </p:sp>
    </p:spTree>
    <p:extLst>
      <p:ext uri="{BB962C8B-B14F-4D97-AF65-F5344CB8AC3E}">
        <p14:creationId xmlns:p14="http://schemas.microsoft.com/office/powerpoint/2010/main" val="1899580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30 </a:t>
            </a:r>
            <a:r>
              <a:rPr lang="en-US" sz="2400" dirty="0"/>
              <a:t>Jesus replied, “A man was going down from Jerusalem to Jericho, and he fell among robbers, who stripped him and beat him and departed, leaving him half dead. </a:t>
            </a:r>
            <a:r>
              <a:rPr lang="en-US" sz="2400" b="1" baseline="30000" dirty="0"/>
              <a:t>31 </a:t>
            </a:r>
            <a:r>
              <a:rPr lang="en-US" sz="2400" dirty="0"/>
              <a:t>Now by chance a priest was going down that road, and when he saw him he passed by on the other side.</a:t>
            </a:r>
            <a:r>
              <a:rPr lang="en-US" sz="2400" b="1" baseline="30000" dirty="0"/>
              <a:t>32 </a:t>
            </a:r>
            <a:r>
              <a:rPr lang="en-US" sz="2400" dirty="0"/>
              <a:t>So likewise a Levite, when he came to the place and saw him, passed by on the other side.”</a:t>
            </a:r>
          </a:p>
          <a:p>
            <a:pPr marL="0" indent="0" algn="r">
              <a:buNone/>
            </a:pPr>
            <a:r>
              <a:rPr lang="en-US" sz="2400" b="1" dirty="0">
                <a:solidFill>
                  <a:prstClr val="black"/>
                </a:solidFill>
              </a:rPr>
              <a:t>Luke 10:30-32</a:t>
            </a:r>
            <a:endParaRPr lang="en-US" sz="2400" dirty="0">
              <a:solidFill>
                <a:prstClr val="black"/>
              </a:solidFill>
            </a:endParaRPr>
          </a:p>
        </p:txBody>
      </p:sp>
      <p:sp>
        <p:nvSpPr>
          <p:cNvPr id="12" name="Rounded Rectangle 11"/>
          <p:cNvSpPr/>
          <p:nvPr/>
        </p:nvSpPr>
        <p:spPr>
          <a:xfrm>
            <a:off x="297443" y="5184247"/>
            <a:ext cx="8536456" cy="1184744"/>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prstClr val="white"/>
                </a:solidFill>
              </a:rPr>
              <a:t>What will happen next?</a:t>
            </a:r>
          </a:p>
        </p:txBody>
      </p:sp>
      <p:sp>
        <p:nvSpPr>
          <p:cNvPr id="13" name="Rectangle 12">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4"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4279675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aseline="30000" dirty="0"/>
              <a:t>“</a:t>
            </a:r>
            <a:r>
              <a:rPr lang="en-US" sz="2400" dirty="0"/>
              <a:t>But a Samaritan…” </a:t>
            </a:r>
          </a:p>
          <a:p>
            <a:pPr marL="0" indent="0" algn="r">
              <a:buNone/>
            </a:pPr>
            <a:r>
              <a:rPr lang="en-US" sz="2400" b="1" dirty="0">
                <a:solidFill>
                  <a:prstClr val="black"/>
                </a:solidFill>
              </a:rPr>
              <a:t>Luke 10:33a</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2840930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aseline="30000" dirty="0"/>
              <a:t>“</a:t>
            </a:r>
            <a:r>
              <a:rPr lang="en-US" sz="2400" dirty="0"/>
              <a:t>But a Samaritan…” </a:t>
            </a:r>
          </a:p>
          <a:p>
            <a:pPr marL="0" indent="0" algn="r">
              <a:buNone/>
            </a:pPr>
            <a:r>
              <a:rPr lang="en-US" sz="2400" b="1" dirty="0">
                <a:solidFill>
                  <a:prstClr val="black"/>
                </a:solidFill>
              </a:rPr>
              <a:t>Luke 10:33a</a:t>
            </a:r>
          </a:p>
          <a:p>
            <a:pPr marL="0" indent="0" algn="ctr">
              <a:buNone/>
            </a:pPr>
            <a:endParaRPr lang="en-US" sz="2400" b="1" dirty="0">
              <a:solidFill>
                <a:prstClr val="black"/>
              </a:solidFill>
            </a:endParaRPr>
          </a:p>
          <a:p>
            <a:pPr marL="0" indent="0" algn="ctr">
              <a:buNone/>
            </a:pPr>
            <a:r>
              <a:rPr lang="en-US" sz="8000" b="1" dirty="0">
                <a:latin typeface="Creeper" panose="00000400000000000000" pitchFamily="2" charset="0"/>
              </a:rPr>
              <a:t>DUN-DUN-DUUUUUN!!!</a:t>
            </a: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2830224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aseline="30000" dirty="0"/>
              <a:t>“</a:t>
            </a:r>
            <a:r>
              <a:rPr lang="en-US" sz="2400" dirty="0"/>
              <a:t>But a Samaritan , as he journeyed, came to where he was, and when he saw him…” </a:t>
            </a:r>
          </a:p>
          <a:p>
            <a:pPr marL="0" indent="0" algn="r">
              <a:buNone/>
            </a:pPr>
            <a:r>
              <a:rPr lang="en-US" sz="2400" b="1" dirty="0">
                <a:solidFill>
                  <a:prstClr val="black"/>
                </a:solidFill>
              </a:rPr>
              <a:t>Luke 10:33a</a:t>
            </a:r>
          </a:p>
          <a:p>
            <a:pPr marL="0" indent="0" algn="r">
              <a:buNone/>
            </a:pPr>
            <a:endParaRPr lang="en-US" sz="200" b="1" dirty="0">
              <a:solidFill>
                <a:prstClr val="black"/>
              </a:solidFill>
            </a:endParaRPr>
          </a:p>
          <a:p>
            <a:pPr marL="0" indent="0" algn="ctr">
              <a:buNone/>
            </a:pPr>
            <a:r>
              <a:rPr lang="en-US" sz="8000" b="1" dirty="0">
                <a:latin typeface="Creeper" panose="00000400000000000000" pitchFamily="2" charset="0"/>
              </a:rPr>
              <a:t>DUN-DUN-DUUUUUN!!!</a:t>
            </a: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1693702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aseline="30000" dirty="0"/>
              <a:t>“</a:t>
            </a:r>
            <a:r>
              <a:rPr lang="en-US" sz="2400" dirty="0"/>
              <a:t>But a Samaritan , as he journeyed, came to where he was, and when he saw him…” </a:t>
            </a:r>
          </a:p>
          <a:p>
            <a:pPr marL="0" indent="0" algn="r">
              <a:buNone/>
            </a:pPr>
            <a:r>
              <a:rPr lang="en-US" sz="2400" b="1" dirty="0">
                <a:solidFill>
                  <a:prstClr val="black"/>
                </a:solidFill>
              </a:rPr>
              <a:t>Luke 10:33a</a:t>
            </a:r>
          </a:p>
          <a:p>
            <a:pPr marL="0" indent="0" algn="r">
              <a:buNone/>
            </a:pPr>
            <a:endParaRPr lang="en-US" sz="200" b="1" dirty="0">
              <a:solidFill>
                <a:prstClr val="black"/>
              </a:solidFill>
            </a:endParaRPr>
          </a:p>
          <a:p>
            <a:pPr marL="0" indent="0" algn="ctr">
              <a:buNone/>
            </a:pPr>
            <a:r>
              <a:rPr lang="en-US" sz="7500" b="1" dirty="0">
                <a:latin typeface="Creeper" panose="00000400000000000000" pitchFamily="2" charset="0"/>
              </a:rPr>
              <a:t>The suspense is killing me!</a:t>
            </a: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67097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600" baseline="30000" dirty="0"/>
              <a:t>“</a:t>
            </a:r>
            <a:r>
              <a:rPr lang="en-US" sz="2600" dirty="0"/>
              <a:t>But a Samaritan , as he journeyed, came to where he was, and when he saw him…” </a:t>
            </a:r>
          </a:p>
          <a:p>
            <a:pPr marL="0" indent="0" algn="r">
              <a:lnSpc>
                <a:spcPct val="100000"/>
              </a:lnSpc>
              <a:buNone/>
            </a:pPr>
            <a:r>
              <a:rPr lang="en-US" sz="2600" b="1" dirty="0">
                <a:solidFill>
                  <a:prstClr val="black"/>
                </a:solidFill>
              </a:rPr>
              <a:t>Luke 10:33a</a:t>
            </a:r>
          </a:p>
          <a:p>
            <a:pPr marL="0" indent="0" algn="r">
              <a:buNone/>
            </a:pPr>
            <a:endParaRPr lang="en-US" sz="200" b="1" dirty="0">
              <a:solidFill>
                <a:prstClr val="black"/>
              </a:solidFill>
            </a:endParaRPr>
          </a:p>
          <a:p>
            <a:pPr marL="0" indent="0" algn="r">
              <a:buNone/>
            </a:pPr>
            <a:endParaRPr lang="en-US" sz="200" b="1" dirty="0">
              <a:solidFill>
                <a:prstClr val="black"/>
              </a:solidFill>
            </a:endParaRPr>
          </a:p>
          <a:p>
            <a:pPr marL="0" indent="0" algn="r">
              <a:buNone/>
            </a:pPr>
            <a:endParaRPr lang="en-US" sz="200" b="1" dirty="0">
              <a:solidFill>
                <a:prstClr val="black"/>
              </a:solidFill>
            </a:endParaRPr>
          </a:p>
          <a:p>
            <a:pPr marL="0" indent="0" algn="ctr">
              <a:buNone/>
            </a:pPr>
            <a:r>
              <a:rPr lang="en-US" sz="12000" b="1" dirty="0"/>
              <a:t>…he had compassion!</a:t>
            </a: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1176277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33 </a:t>
            </a:r>
            <a:r>
              <a:rPr lang="en-US" sz="2400" baseline="30000" dirty="0"/>
              <a:t>“</a:t>
            </a:r>
            <a:r>
              <a:rPr lang="en-US" sz="2400" dirty="0"/>
              <a:t>But a Samaritan, as he journeyed, came to where he was, and when he saw him, he had compassion. </a:t>
            </a:r>
          </a:p>
          <a:p>
            <a:pPr marL="0" indent="0">
              <a:buNone/>
            </a:pPr>
            <a:r>
              <a:rPr lang="en-US" sz="2400" b="1" baseline="30000" dirty="0"/>
              <a:t>34a </a:t>
            </a:r>
            <a:r>
              <a:rPr lang="en-US" sz="2400" dirty="0"/>
              <a:t>He went to him and bound up his wounds, pouring on oil and wine.” </a:t>
            </a:r>
          </a:p>
          <a:p>
            <a:pPr marL="0" indent="0" algn="r">
              <a:buNone/>
            </a:pPr>
            <a:r>
              <a:rPr lang="en-US" sz="2400" b="1" dirty="0">
                <a:solidFill>
                  <a:prstClr val="black"/>
                </a:solidFill>
              </a:rPr>
              <a:t>Luke 10:33-34a</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1972715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33 </a:t>
            </a:r>
            <a:r>
              <a:rPr lang="en-US" sz="2400" baseline="30000" dirty="0"/>
              <a:t>“</a:t>
            </a:r>
            <a:r>
              <a:rPr lang="en-US" sz="2400" dirty="0"/>
              <a:t>But a Samaritan, as he journeyed, came to where he was, and when he saw him, he had compassion. </a:t>
            </a:r>
          </a:p>
          <a:p>
            <a:pPr marL="0" indent="0">
              <a:buNone/>
            </a:pPr>
            <a:r>
              <a:rPr lang="en-US" sz="2400" b="1" baseline="30000" dirty="0"/>
              <a:t>34 </a:t>
            </a:r>
            <a:r>
              <a:rPr lang="en-US" sz="2400" dirty="0"/>
              <a:t>He went to him and bound up his wounds, pouring on oil and wine. </a:t>
            </a:r>
          </a:p>
          <a:p>
            <a:pPr marL="0" indent="0">
              <a:buNone/>
            </a:pPr>
            <a:r>
              <a:rPr lang="en-US" sz="2400" dirty="0"/>
              <a:t>Then he set him on his own animal and brought him to an inn and took care of him.” </a:t>
            </a:r>
          </a:p>
          <a:p>
            <a:pPr marL="0" indent="0" algn="r">
              <a:buNone/>
            </a:pPr>
            <a:r>
              <a:rPr lang="en-US" sz="2400" b="1" dirty="0">
                <a:solidFill>
                  <a:prstClr val="black"/>
                </a:solidFill>
              </a:rPr>
              <a:t>Luke 10:33-34</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1505715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33 </a:t>
            </a:r>
            <a:r>
              <a:rPr lang="en-US" sz="2400" baseline="30000" dirty="0"/>
              <a:t>“</a:t>
            </a:r>
            <a:r>
              <a:rPr lang="en-US" sz="2400" dirty="0"/>
              <a:t>But a Samaritan, as he journeyed, came to where he was, and when he saw him, he had compassion. </a:t>
            </a:r>
          </a:p>
          <a:p>
            <a:pPr marL="0" indent="0">
              <a:buNone/>
            </a:pPr>
            <a:r>
              <a:rPr lang="en-US" sz="2400" b="1" baseline="30000" dirty="0"/>
              <a:t>34 </a:t>
            </a:r>
            <a:r>
              <a:rPr lang="en-US" sz="2400" dirty="0"/>
              <a:t>He went to him and bound up his wounds, pouring on oil and wine. </a:t>
            </a:r>
          </a:p>
          <a:p>
            <a:pPr marL="0" indent="0">
              <a:buNone/>
            </a:pPr>
            <a:r>
              <a:rPr lang="en-US" sz="2400" dirty="0"/>
              <a:t>Then he set him on his own animal and brought him to an inn and took care of him.</a:t>
            </a:r>
          </a:p>
          <a:p>
            <a:pPr marL="0" indent="0">
              <a:buNone/>
            </a:pPr>
            <a:r>
              <a:rPr lang="en-US" sz="2400" b="1" baseline="30000" dirty="0"/>
              <a:t>35 </a:t>
            </a:r>
            <a:r>
              <a:rPr lang="en-US" sz="2400" dirty="0"/>
              <a:t>And the next day he took out two denarii and gave them to the innkeeper, saying, ‘Take care of him, and whatever more you spend, I will repay you when I come back.’” </a:t>
            </a:r>
          </a:p>
          <a:p>
            <a:pPr marL="0" indent="0" algn="r">
              <a:buNone/>
            </a:pPr>
            <a:r>
              <a:rPr lang="en-US" sz="2400" b="1" dirty="0">
                <a:solidFill>
                  <a:prstClr val="black"/>
                </a:solidFill>
              </a:rPr>
              <a:t>Luke 10:33-35</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679572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aseline="30000" dirty="0"/>
              <a:t>“</a:t>
            </a:r>
            <a:r>
              <a:rPr lang="en-US" dirty="0"/>
              <a:t>Which of these three, do you think, proved to be a neighbor to the man who fell among the robbers?” </a:t>
            </a:r>
          </a:p>
          <a:p>
            <a:pPr marL="0" indent="0" algn="r">
              <a:buNone/>
            </a:pPr>
            <a:r>
              <a:rPr lang="en-US" sz="2400" b="1" dirty="0">
                <a:solidFill>
                  <a:prstClr val="black"/>
                </a:solidFill>
              </a:rPr>
              <a:t>Luke 10:36</a:t>
            </a:r>
            <a:endParaRPr lang="en-US" sz="2400" dirty="0">
              <a:solidFill>
                <a:prstClr val="black"/>
              </a:solidFill>
            </a:endParaRPr>
          </a:p>
        </p:txBody>
      </p:sp>
      <p:sp>
        <p:nvSpPr>
          <p:cNvPr id="11"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spTree>
    <p:extLst>
      <p:ext uri="{BB962C8B-B14F-4D97-AF65-F5344CB8AC3E}">
        <p14:creationId xmlns:p14="http://schemas.microsoft.com/office/powerpoint/2010/main" val="76818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2648476"/>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288056"/>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2501464"/>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2541007" y="4720781"/>
            <a:ext cx="8130737" cy="16084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706107" y="4904213"/>
            <a:ext cx="8346180"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200" dirty="0">
                <a:solidFill>
                  <a:prstClr val="black"/>
                </a:solidFill>
              </a:rPr>
              <a:t>Guys After Party TONIGHT!</a:t>
            </a:r>
          </a:p>
          <a:p>
            <a:pPr marL="0" indent="0">
              <a:spcBef>
                <a:spcPts val="0"/>
              </a:spcBef>
              <a:buFont typeface="Arial" panose="020B0604020202020204" pitchFamily="34" charset="0"/>
              <a:buNone/>
            </a:pPr>
            <a:r>
              <a:rPr lang="en-US" sz="3600" dirty="0" err="1">
                <a:solidFill>
                  <a:prstClr val="black"/>
                </a:solidFill>
              </a:rPr>
              <a:t>Deaver’s</a:t>
            </a:r>
            <a:r>
              <a:rPr lang="en-US" sz="3600" dirty="0">
                <a:solidFill>
                  <a:prstClr val="black"/>
                </a:solidFill>
              </a:rPr>
              <a:t> (1230 Houston)</a:t>
            </a:r>
            <a:endParaRPr lang="en-US" sz="3600" baseline="30000" dirty="0">
              <a:solidFill>
                <a:prstClr val="black"/>
              </a:solidFill>
            </a:endParaRPr>
          </a:p>
          <a:p>
            <a:pPr marL="0" indent="0">
              <a:buFont typeface="Arial" panose="020B0604020202020204" pitchFamily="34" charset="0"/>
              <a:buNone/>
            </a:pPr>
            <a:endParaRPr lang="en-US" sz="4200" dirty="0">
              <a:solidFill>
                <a:prstClr val="black"/>
              </a:solidFill>
            </a:endParaRPr>
          </a:p>
        </p:txBody>
      </p:sp>
    </p:spTree>
    <p:extLst>
      <p:ext uri="{BB962C8B-B14F-4D97-AF65-F5344CB8AC3E}">
        <p14:creationId xmlns:p14="http://schemas.microsoft.com/office/powerpoint/2010/main" val="2723799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36 </a:t>
            </a:r>
            <a:r>
              <a:rPr lang="en-US" sz="2400" baseline="30000" dirty="0"/>
              <a:t>“</a:t>
            </a:r>
            <a:r>
              <a:rPr lang="en-US" sz="2400" dirty="0"/>
              <a:t>Which of these three, do you think, proved to be a neighbor to the man who fell among the robbers?” </a:t>
            </a:r>
          </a:p>
          <a:p>
            <a:pPr marL="0" indent="0">
              <a:buNone/>
            </a:pPr>
            <a:r>
              <a:rPr lang="en-US" sz="2400" b="1" baseline="30000" dirty="0"/>
              <a:t>37a </a:t>
            </a:r>
            <a:r>
              <a:rPr lang="en-US" sz="2400" dirty="0"/>
              <a:t>He said, </a:t>
            </a:r>
            <a:r>
              <a:rPr lang="en-US" sz="3200" dirty="0"/>
              <a:t>“The one who showed him mercy.”</a:t>
            </a:r>
            <a:r>
              <a:rPr lang="en-US" sz="2400" dirty="0"/>
              <a:t> </a:t>
            </a:r>
          </a:p>
          <a:p>
            <a:pPr marL="0" indent="0" algn="r">
              <a:buNone/>
            </a:pPr>
            <a:r>
              <a:rPr lang="en-US" sz="2400" b="1" dirty="0">
                <a:solidFill>
                  <a:prstClr val="black"/>
                </a:solidFill>
              </a:rPr>
              <a:t>Luke 10:36-37a</a:t>
            </a:r>
            <a:endParaRPr lang="en-US" sz="2400" dirty="0">
              <a:solidFill>
                <a:prstClr val="black"/>
              </a:solidFill>
            </a:endParaRPr>
          </a:p>
        </p:txBody>
      </p:sp>
      <p:sp>
        <p:nvSpPr>
          <p:cNvPr id="11"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spTree>
    <p:extLst>
      <p:ext uri="{BB962C8B-B14F-4D97-AF65-F5344CB8AC3E}">
        <p14:creationId xmlns:p14="http://schemas.microsoft.com/office/powerpoint/2010/main" val="2220049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36 </a:t>
            </a:r>
            <a:r>
              <a:rPr lang="en-US" sz="2400" baseline="30000" dirty="0"/>
              <a:t>“</a:t>
            </a:r>
            <a:r>
              <a:rPr lang="en-US" sz="2400" dirty="0"/>
              <a:t>Which of these three, do you think, proved to be a neighbor to the man who fell among the robbers?” </a:t>
            </a:r>
          </a:p>
          <a:p>
            <a:pPr marL="0" indent="0">
              <a:buNone/>
            </a:pPr>
            <a:r>
              <a:rPr lang="en-US" sz="2400" b="1" baseline="30000" dirty="0"/>
              <a:t>37 </a:t>
            </a:r>
            <a:r>
              <a:rPr lang="en-US" sz="2400" dirty="0"/>
              <a:t>He said, “The one who showed him mercy.” </a:t>
            </a:r>
          </a:p>
          <a:p>
            <a:pPr marL="0" indent="0">
              <a:buNone/>
            </a:pPr>
            <a:r>
              <a:rPr lang="en-US" sz="2400" dirty="0"/>
              <a:t>And Jesus said to him, </a:t>
            </a:r>
            <a:r>
              <a:rPr lang="en-US" sz="3600" dirty="0"/>
              <a:t>“You go, and do likewise.”</a:t>
            </a:r>
          </a:p>
          <a:p>
            <a:pPr marL="0" indent="0" algn="r">
              <a:buNone/>
            </a:pPr>
            <a:r>
              <a:rPr lang="en-US" sz="2400" b="1" dirty="0">
                <a:solidFill>
                  <a:prstClr val="black"/>
                </a:solidFill>
              </a:rPr>
              <a:t>Luke 10:36-37</a:t>
            </a:r>
            <a:endParaRPr lang="en-US" sz="2400" dirty="0">
              <a:solidFill>
                <a:prstClr val="black"/>
              </a:solidFill>
            </a:endParaRPr>
          </a:p>
        </p:txBody>
      </p:sp>
      <p:sp>
        <p:nvSpPr>
          <p:cNvPr id="11"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spTree>
    <p:extLst>
      <p:ext uri="{BB962C8B-B14F-4D97-AF65-F5344CB8AC3E}">
        <p14:creationId xmlns:p14="http://schemas.microsoft.com/office/powerpoint/2010/main" val="788803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Tree>
    <p:extLst>
      <p:ext uri="{BB962C8B-B14F-4D97-AF65-F5344CB8AC3E}">
        <p14:creationId xmlns:p14="http://schemas.microsoft.com/office/powerpoint/2010/main" val="25479371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JESUS of NAZARETH</a:t>
            </a:r>
          </a:p>
        </p:txBody>
      </p:sp>
      <p:sp>
        <p:nvSpPr>
          <p:cNvPr id="6"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600" dirty="0">
                <a:solidFill>
                  <a:prstClr val="black">
                    <a:lumMod val="65000"/>
                    <a:lumOff val="35000"/>
                  </a:prstClr>
                </a:solidFill>
                <a:latin typeface="Verdana Pro Cond Light" panose="020B0604020202020204" pitchFamily="34" charset="0"/>
              </a:rPr>
              <a:t>the Great Samaritan</a:t>
            </a:r>
          </a:p>
        </p:txBody>
      </p:sp>
    </p:spTree>
    <p:extLst>
      <p:ext uri="{BB962C8B-B14F-4D97-AF65-F5344CB8AC3E}">
        <p14:creationId xmlns:p14="http://schemas.microsoft.com/office/powerpoint/2010/main" val="3203868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JESUS of NAZARETH</a:t>
            </a:r>
          </a:p>
        </p:txBody>
      </p:sp>
      <p:sp>
        <p:nvSpPr>
          <p:cNvPr id="6"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600" dirty="0">
                <a:solidFill>
                  <a:prstClr val="black">
                    <a:lumMod val="65000"/>
                    <a:lumOff val="35000"/>
                  </a:prstClr>
                </a:solidFill>
                <a:latin typeface="Verdana Pro Cond Light" panose="020B0604020202020204" pitchFamily="34" charset="0"/>
              </a:rPr>
              <a:t>the Great Samaritan</a:t>
            </a: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The Word became flesh and blood, and moved into the neighborhood.</a:t>
            </a:r>
          </a:p>
          <a:p>
            <a:pPr marL="0" indent="0" algn="r">
              <a:buNone/>
            </a:pPr>
            <a:r>
              <a:rPr lang="en-US" sz="3200" b="1" dirty="0"/>
              <a:t>John 1:14</a:t>
            </a:r>
            <a:r>
              <a:rPr lang="en-US" sz="3200" dirty="0"/>
              <a:t> (The Message)</a:t>
            </a:r>
            <a:endParaRPr lang="en-US" sz="3400" dirty="0">
              <a:solidFill>
                <a:prstClr val="black"/>
              </a:solidFill>
            </a:endParaRPr>
          </a:p>
        </p:txBody>
      </p:sp>
    </p:spTree>
    <p:extLst>
      <p:ext uri="{BB962C8B-B14F-4D97-AF65-F5344CB8AC3E}">
        <p14:creationId xmlns:p14="http://schemas.microsoft.com/office/powerpoint/2010/main" val="2209033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JESUS of NAZARETH</a:t>
            </a:r>
          </a:p>
        </p:txBody>
      </p:sp>
      <p:sp>
        <p:nvSpPr>
          <p:cNvPr id="6"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600" dirty="0">
                <a:solidFill>
                  <a:prstClr val="black">
                    <a:lumMod val="65000"/>
                    <a:lumOff val="35000"/>
                  </a:prstClr>
                </a:solidFill>
                <a:latin typeface="Verdana Pro Cond Light" panose="020B0604020202020204" pitchFamily="34" charset="0"/>
              </a:rPr>
              <a:t>the Great Samaritan</a:t>
            </a: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The Word became flesh and blood, and moved into the neighborhood.</a:t>
            </a:r>
          </a:p>
          <a:p>
            <a:pPr marL="0" indent="0" algn="r">
              <a:buNone/>
            </a:pPr>
            <a:r>
              <a:rPr lang="en-US" sz="3200" b="1" dirty="0"/>
              <a:t>John 1:14</a:t>
            </a:r>
            <a:r>
              <a:rPr lang="en-US" sz="3200" dirty="0"/>
              <a:t> (The Message)</a:t>
            </a:r>
          </a:p>
          <a:p>
            <a:pPr marL="0" indent="0">
              <a:buNone/>
            </a:pPr>
            <a:endParaRPr lang="en-US" sz="1100" dirty="0">
              <a:solidFill>
                <a:prstClr val="black"/>
              </a:solidFill>
            </a:endParaRPr>
          </a:p>
          <a:p>
            <a:pPr marL="0" lvl="0" indent="0">
              <a:buNone/>
            </a:pPr>
            <a:r>
              <a:rPr lang="en-US" sz="3600" dirty="0"/>
              <a:t>For if while we were enemies we were reconciled to God by the death of his Son, much more, now that we are reconciled, shall we be saved by his life.</a:t>
            </a:r>
          </a:p>
          <a:p>
            <a:pPr marL="0" lvl="0" indent="0" algn="r">
              <a:buNone/>
            </a:pPr>
            <a:r>
              <a:rPr lang="en-US" sz="3600" b="1" dirty="0"/>
              <a:t>Romans 5:10</a:t>
            </a:r>
            <a:endParaRPr lang="en-US" sz="3600" dirty="0"/>
          </a:p>
          <a:p>
            <a:pPr marL="0" indent="0" algn="r">
              <a:buNone/>
            </a:pPr>
            <a:endParaRPr lang="en-US" sz="3400" dirty="0">
              <a:solidFill>
                <a:prstClr val="black"/>
              </a:solidFill>
            </a:endParaRPr>
          </a:p>
        </p:txBody>
      </p:sp>
    </p:spTree>
    <p:extLst>
      <p:ext uri="{BB962C8B-B14F-4D97-AF65-F5344CB8AC3E}">
        <p14:creationId xmlns:p14="http://schemas.microsoft.com/office/powerpoint/2010/main" val="2506897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dirty="0">
                <a:solidFill>
                  <a:prstClr val="black"/>
                </a:solidFill>
              </a:rPr>
              <a:t>And Jesus says to us, “You go, and do likewise.”</a:t>
            </a: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spTree>
    <p:extLst>
      <p:ext uri="{BB962C8B-B14F-4D97-AF65-F5344CB8AC3E}">
        <p14:creationId xmlns:p14="http://schemas.microsoft.com/office/powerpoint/2010/main" val="3224402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4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5284" y="2140522"/>
            <a:ext cx="2990352" cy="4494535"/>
          </a:xfrm>
          <a:prstGeom prst="rect">
            <a:avLst/>
          </a:prstGeom>
        </p:spPr>
      </p:pic>
    </p:spTree>
    <p:extLst>
      <p:ext uri="{BB962C8B-B14F-4D97-AF65-F5344CB8AC3E}">
        <p14:creationId xmlns:p14="http://schemas.microsoft.com/office/powerpoint/2010/main" val="1916453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4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5284" y="2140522"/>
            <a:ext cx="2990352" cy="4494535"/>
          </a:xfrm>
          <a:prstGeom prst="rect">
            <a:avLst/>
          </a:prstGeom>
        </p:spPr>
      </p:pic>
      <p:sp>
        <p:nvSpPr>
          <p:cNvPr id="11" name="Content Placeholder 2">
            <a:extLst>
              <a:ext uri="{FF2B5EF4-FFF2-40B4-BE49-F238E27FC236}">
                <a16:creationId xmlns:a16="http://schemas.microsoft.com/office/drawing/2014/main" id="{FA90971B-261C-4FD2-82C9-CA10A0F5F1F4}"/>
              </a:ext>
            </a:extLst>
          </p:cNvPr>
          <p:cNvSpPr txBox="1">
            <a:spLocks/>
          </p:cNvSpPr>
          <p:nvPr/>
        </p:nvSpPr>
        <p:spPr>
          <a:xfrm>
            <a:off x="235166" y="2106762"/>
            <a:ext cx="5704458" cy="4445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600" dirty="0"/>
              <a:t>Neighboring is an incredibly comprehensive ministry model. In fact, it’s 100% comprehensive.</a:t>
            </a:r>
          </a:p>
          <a:p>
            <a:pPr lvl="0"/>
            <a:endParaRPr lang="en-US" dirty="0"/>
          </a:p>
          <a:p>
            <a:pPr lvl="0"/>
            <a:endParaRPr lang="en-US" sz="3600" dirty="0"/>
          </a:p>
          <a:p>
            <a:pPr lvl="0"/>
            <a:endParaRPr lang="en-US" sz="3600" dirty="0"/>
          </a:p>
        </p:txBody>
      </p:sp>
    </p:spTree>
    <p:extLst>
      <p:ext uri="{BB962C8B-B14F-4D97-AF65-F5344CB8AC3E}">
        <p14:creationId xmlns:p14="http://schemas.microsoft.com/office/powerpoint/2010/main" val="1600334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4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5284" y="2140522"/>
            <a:ext cx="2990352" cy="4494535"/>
          </a:xfrm>
          <a:prstGeom prst="rect">
            <a:avLst/>
          </a:prstGeom>
        </p:spPr>
      </p:pic>
      <p:sp>
        <p:nvSpPr>
          <p:cNvPr id="11" name="Content Placeholder 2">
            <a:extLst>
              <a:ext uri="{FF2B5EF4-FFF2-40B4-BE49-F238E27FC236}">
                <a16:creationId xmlns:a16="http://schemas.microsoft.com/office/drawing/2014/main" id="{FA90971B-261C-4FD2-82C9-CA10A0F5F1F4}"/>
              </a:ext>
            </a:extLst>
          </p:cNvPr>
          <p:cNvSpPr txBox="1">
            <a:spLocks/>
          </p:cNvSpPr>
          <p:nvPr/>
        </p:nvSpPr>
        <p:spPr>
          <a:xfrm>
            <a:off x="235166" y="2106762"/>
            <a:ext cx="5704458" cy="4445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dirty="0"/>
              <a:t>Neighboring is an incredibly comprehensive ministry model. In fact, it’s 100% comprehensive.</a:t>
            </a:r>
          </a:p>
          <a:p>
            <a:pPr lvl="0"/>
            <a:r>
              <a:rPr lang="en-US" sz="2600" dirty="0"/>
              <a:t>Not everyone can be a pastor, teacher, elder, singer or musician, but everyone is a neighbor. No one can opt out. Neighboring fits every demographic: young, old, single, married, adults, teenagers, apartment dwellers, soccer moms, CEOs, baristas, bachelors, grandmothers, and retired couples.</a:t>
            </a:r>
          </a:p>
          <a:p>
            <a:pPr lvl="0"/>
            <a:endParaRPr lang="en-US" sz="3600" dirty="0"/>
          </a:p>
        </p:txBody>
      </p:sp>
    </p:spTree>
    <p:extLst>
      <p:ext uri="{BB962C8B-B14F-4D97-AF65-F5344CB8AC3E}">
        <p14:creationId xmlns:p14="http://schemas.microsoft.com/office/powerpoint/2010/main" val="279592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2648476"/>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288056"/>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2501464"/>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3113479" y="4720781"/>
            <a:ext cx="8130737" cy="16084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3278579" y="4904213"/>
            <a:ext cx="8346180"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200" dirty="0" err="1">
                <a:solidFill>
                  <a:prstClr val="black"/>
                </a:solidFill>
              </a:rPr>
              <a:t>ManCamp</a:t>
            </a:r>
            <a:r>
              <a:rPr lang="en-US" sz="4200" dirty="0">
                <a:solidFill>
                  <a:prstClr val="black"/>
                </a:solidFill>
              </a:rPr>
              <a:t> rescheduled!</a:t>
            </a:r>
          </a:p>
          <a:p>
            <a:pPr marL="0" indent="0">
              <a:spcBef>
                <a:spcPts val="0"/>
              </a:spcBef>
              <a:buFont typeface="Arial" panose="020B0604020202020204" pitchFamily="34" charset="0"/>
              <a:buNone/>
            </a:pPr>
            <a:r>
              <a:rPr lang="en-US" sz="3600" dirty="0">
                <a:solidFill>
                  <a:prstClr val="black"/>
                </a:solidFill>
              </a:rPr>
              <a:t>May 19-20 at University Park</a:t>
            </a:r>
            <a:endParaRPr lang="en-US" sz="3600" baseline="30000" dirty="0">
              <a:solidFill>
                <a:prstClr val="black"/>
              </a:solidFill>
            </a:endParaRPr>
          </a:p>
          <a:p>
            <a:pPr marL="0" indent="0">
              <a:buFont typeface="Arial" panose="020B0604020202020204" pitchFamily="34" charset="0"/>
              <a:buNone/>
            </a:pPr>
            <a:endParaRPr lang="en-US" sz="4200" dirty="0">
              <a:solidFill>
                <a:prstClr val="black"/>
              </a:solidFill>
            </a:endParaRPr>
          </a:p>
        </p:txBody>
      </p:sp>
    </p:spTree>
    <p:extLst>
      <p:ext uri="{BB962C8B-B14F-4D97-AF65-F5344CB8AC3E}">
        <p14:creationId xmlns:p14="http://schemas.microsoft.com/office/powerpoint/2010/main" val="3459959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4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5284" y="2140522"/>
            <a:ext cx="2990352" cy="4494535"/>
          </a:xfrm>
          <a:prstGeom prst="rect">
            <a:avLst/>
          </a:prstGeom>
        </p:spPr>
      </p:pic>
      <p:sp>
        <p:nvSpPr>
          <p:cNvPr id="11" name="Content Placeholder 2">
            <a:extLst>
              <a:ext uri="{FF2B5EF4-FFF2-40B4-BE49-F238E27FC236}">
                <a16:creationId xmlns:a16="http://schemas.microsoft.com/office/drawing/2014/main" id="{FA90971B-261C-4FD2-82C9-CA10A0F5F1F4}"/>
              </a:ext>
            </a:extLst>
          </p:cNvPr>
          <p:cNvSpPr txBox="1">
            <a:spLocks/>
          </p:cNvSpPr>
          <p:nvPr/>
        </p:nvSpPr>
        <p:spPr>
          <a:xfrm>
            <a:off x="235166" y="2106762"/>
            <a:ext cx="5704458" cy="465979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Neighboring is an incredibly comprehensive ministry model. In fact, it’s 100% comprehensive.</a:t>
            </a:r>
          </a:p>
          <a:p>
            <a:pPr lvl="0"/>
            <a:r>
              <a:rPr lang="en-US" dirty="0"/>
              <a:t>Not everyone can be a pastor, teacher, elder, singer or musician, but everyone is a neighbor. No one can opt out. Neighboring fits every demographic: young, old, single, married, adults, teenagers, apartment dwellers, soccer moms, CEOs, baristas, bachelors, grandmothers, and retired couples.</a:t>
            </a:r>
          </a:p>
          <a:p>
            <a:pPr lvl="0"/>
            <a:r>
              <a:rPr lang="en-US" sz="3100" dirty="0"/>
              <a:t>Pastoral care, divorce care, children, youth, women, men, discipleship, prayer, Bible study, sports...everything is encompassed in neighboring.</a:t>
            </a:r>
          </a:p>
          <a:p>
            <a:pPr lvl="0"/>
            <a:endParaRPr lang="en-US" sz="3600" dirty="0"/>
          </a:p>
          <a:p>
            <a:pPr lvl="0"/>
            <a:endParaRPr lang="en-US" sz="3600" dirty="0"/>
          </a:p>
        </p:txBody>
      </p:sp>
    </p:spTree>
    <p:extLst>
      <p:ext uri="{BB962C8B-B14F-4D97-AF65-F5344CB8AC3E}">
        <p14:creationId xmlns:p14="http://schemas.microsoft.com/office/powerpoint/2010/main" val="12327293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4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5284" y="2140522"/>
            <a:ext cx="2990352" cy="4494535"/>
          </a:xfrm>
          <a:prstGeom prst="rect">
            <a:avLst/>
          </a:prstGeom>
        </p:spPr>
      </p:pic>
      <p:sp>
        <p:nvSpPr>
          <p:cNvPr id="11" name="Content Placeholder 2">
            <a:extLst>
              <a:ext uri="{FF2B5EF4-FFF2-40B4-BE49-F238E27FC236}">
                <a16:creationId xmlns:a16="http://schemas.microsoft.com/office/drawing/2014/main" id="{FA90971B-261C-4FD2-82C9-CA10A0F5F1F4}"/>
              </a:ext>
            </a:extLst>
          </p:cNvPr>
          <p:cNvSpPr txBox="1">
            <a:spLocks/>
          </p:cNvSpPr>
          <p:nvPr/>
        </p:nvSpPr>
        <p:spPr>
          <a:xfrm>
            <a:off x="235165" y="2106761"/>
            <a:ext cx="5760119" cy="47512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US" sz="2600" dirty="0"/>
              <a:t>“Your home is the number-one place for discipleship, evangelism, and fellowship.” p. 65</a:t>
            </a:r>
          </a:p>
        </p:txBody>
      </p:sp>
    </p:spTree>
    <p:extLst>
      <p:ext uri="{BB962C8B-B14F-4D97-AF65-F5344CB8AC3E}">
        <p14:creationId xmlns:p14="http://schemas.microsoft.com/office/powerpoint/2010/main" val="25889259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4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5284" y="2140522"/>
            <a:ext cx="2990352" cy="4494535"/>
          </a:xfrm>
          <a:prstGeom prst="rect">
            <a:avLst/>
          </a:prstGeom>
        </p:spPr>
      </p:pic>
      <p:sp>
        <p:nvSpPr>
          <p:cNvPr id="11" name="Content Placeholder 2">
            <a:extLst>
              <a:ext uri="{FF2B5EF4-FFF2-40B4-BE49-F238E27FC236}">
                <a16:creationId xmlns:a16="http://schemas.microsoft.com/office/drawing/2014/main" id="{FA90971B-261C-4FD2-82C9-CA10A0F5F1F4}"/>
              </a:ext>
            </a:extLst>
          </p:cNvPr>
          <p:cNvSpPr txBox="1">
            <a:spLocks/>
          </p:cNvSpPr>
          <p:nvPr/>
        </p:nvSpPr>
        <p:spPr>
          <a:xfrm>
            <a:off x="235165" y="2106761"/>
            <a:ext cx="5760119" cy="47512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US" sz="2400" dirty="0"/>
              <a:t>“Your home is the number-one place for discipleship, evangelism, and fellowship.” p. 65</a:t>
            </a:r>
          </a:p>
          <a:p>
            <a:pPr lvl="0">
              <a:lnSpc>
                <a:spcPct val="70000"/>
              </a:lnSpc>
            </a:pPr>
            <a:r>
              <a:rPr lang="en-US" sz="2600" dirty="0"/>
              <a:t>“Jesus came to move us out of a place of religious complexity and into a place of relational simplicity.” p. 71</a:t>
            </a:r>
          </a:p>
        </p:txBody>
      </p:sp>
    </p:spTree>
    <p:extLst>
      <p:ext uri="{BB962C8B-B14F-4D97-AF65-F5344CB8AC3E}">
        <p14:creationId xmlns:p14="http://schemas.microsoft.com/office/powerpoint/2010/main" val="3270923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4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5284" y="2140522"/>
            <a:ext cx="2990352" cy="4494535"/>
          </a:xfrm>
          <a:prstGeom prst="rect">
            <a:avLst/>
          </a:prstGeom>
        </p:spPr>
      </p:pic>
      <p:sp>
        <p:nvSpPr>
          <p:cNvPr id="11" name="Content Placeholder 2">
            <a:extLst>
              <a:ext uri="{FF2B5EF4-FFF2-40B4-BE49-F238E27FC236}">
                <a16:creationId xmlns:a16="http://schemas.microsoft.com/office/drawing/2014/main" id="{FA90971B-261C-4FD2-82C9-CA10A0F5F1F4}"/>
              </a:ext>
            </a:extLst>
          </p:cNvPr>
          <p:cNvSpPr txBox="1">
            <a:spLocks/>
          </p:cNvSpPr>
          <p:nvPr/>
        </p:nvSpPr>
        <p:spPr>
          <a:xfrm>
            <a:off x="235165" y="2106761"/>
            <a:ext cx="5760119" cy="47512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US" sz="2400" dirty="0"/>
              <a:t>“Your home is the number-one place for discipleship, evangelism, and fellowship.” p. 65</a:t>
            </a:r>
          </a:p>
          <a:p>
            <a:pPr lvl="0">
              <a:lnSpc>
                <a:spcPct val="70000"/>
              </a:lnSpc>
            </a:pPr>
            <a:r>
              <a:rPr lang="en-US" sz="2400" dirty="0"/>
              <a:t>“Jesus came to move us out of a place of religious complexity and into a place of relational simplicity.” p. 71</a:t>
            </a:r>
          </a:p>
          <a:p>
            <a:pPr lvl="0">
              <a:lnSpc>
                <a:spcPct val="70000"/>
              </a:lnSpc>
            </a:pPr>
            <a:r>
              <a:rPr lang="en-US" sz="2600" dirty="0"/>
              <a:t>“The goal is to grow. We have been programming people for comfort, not growth. We have done the opposite of what we set out to do.” p. 75</a:t>
            </a:r>
          </a:p>
        </p:txBody>
      </p:sp>
    </p:spTree>
    <p:extLst>
      <p:ext uri="{BB962C8B-B14F-4D97-AF65-F5344CB8AC3E}">
        <p14:creationId xmlns:p14="http://schemas.microsoft.com/office/powerpoint/2010/main" val="3674939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4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5284" y="2140522"/>
            <a:ext cx="2990352" cy="4494535"/>
          </a:xfrm>
          <a:prstGeom prst="rect">
            <a:avLst/>
          </a:prstGeom>
        </p:spPr>
      </p:pic>
      <p:sp>
        <p:nvSpPr>
          <p:cNvPr id="11" name="Content Placeholder 2">
            <a:extLst>
              <a:ext uri="{FF2B5EF4-FFF2-40B4-BE49-F238E27FC236}">
                <a16:creationId xmlns:a16="http://schemas.microsoft.com/office/drawing/2014/main" id="{FA90971B-261C-4FD2-82C9-CA10A0F5F1F4}"/>
              </a:ext>
            </a:extLst>
          </p:cNvPr>
          <p:cNvSpPr txBox="1">
            <a:spLocks/>
          </p:cNvSpPr>
          <p:nvPr/>
        </p:nvSpPr>
        <p:spPr>
          <a:xfrm>
            <a:off x="235165" y="2106761"/>
            <a:ext cx="5760119" cy="47512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US" sz="2400" dirty="0"/>
              <a:t>“Your home is the number-one place for discipleship, evangelism, and fellowship.” p. 65</a:t>
            </a:r>
          </a:p>
          <a:p>
            <a:pPr lvl="0">
              <a:lnSpc>
                <a:spcPct val="70000"/>
              </a:lnSpc>
            </a:pPr>
            <a:r>
              <a:rPr lang="en-US" sz="2400" dirty="0"/>
              <a:t>“Jesus came to move us out of a place of religious complexity and into a place of relational simplicity.” p. 71</a:t>
            </a:r>
          </a:p>
          <a:p>
            <a:pPr lvl="0">
              <a:lnSpc>
                <a:spcPct val="70000"/>
              </a:lnSpc>
            </a:pPr>
            <a:r>
              <a:rPr lang="en-US" sz="2400" dirty="0"/>
              <a:t>“The goal is to grow. We have been programming people for comfort, not growth. We have done the opposite of what we set out to do.” p. 75</a:t>
            </a:r>
          </a:p>
          <a:p>
            <a:pPr lvl="0">
              <a:lnSpc>
                <a:spcPct val="70000"/>
              </a:lnSpc>
            </a:pPr>
            <a:r>
              <a:rPr lang="en-US" sz="2600" dirty="0"/>
              <a:t>“Neighboring is quite possibly the best spiritual formation process a church can initiate.” p. 77</a:t>
            </a:r>
          </a:p>
        </p:txBody>
      </p:sp>
    </p:spTree>
    <p:extLst>
      <p:ext uri="{BB962C8B-B14F-4D97-AF65-F5344CB8AC3E}">
        <p14:creationId xmlns:p14="http://schemas.microsoft.com/office/powerpoint/2010/main" val="32829743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Oval 1"/>
          <p:cNvSpPr/>
          <p:nvPr/>
        </p:nvSpPr>
        <p:spPr>
          <a:xfrm>
            <a:off x="1600200" y="304800"/>
            <a:ext cx="5943600" cy="6324600"/>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600" dirty="0">
                <a:solidFill>
                  <a:srgbClr val="008080">
                    <a:lumMod val="50000"/>
                  </a:srgbClr>
                </a:solidFill>
              </a:rPr>
              <a:t>Tallgrass Church</a:t>
            </a:r>
          </a:p>
          <a:p>
            <a:pPr algn="ctr" defTabSz="914400" fontAlgn="base">
              <a:spcBef>
                <a:spcPct val="0"/>
              </a:spcBef>
              <a:spcAft>
                <a:spcPct val="0"/>
              </a:spcAft>
            </a:pPr>
            <a:r>
              <a:rPr lang="en-US" sz="3600" dirty="0">
                <a:solidFill>
                  <a:srgbClr val="008080">
                    <a:lumMod val="50000"/>
                  </a:srgbClr>
                </a:solidFill>
              </a:rPr>
              <a:t>Central Gathering</a:t>
            </a:r>
          </a:p>
        </p:txBody>
      </p:sp>
    </p:spTree>
    <p:extLst>
      <p:ext uri="{BB962C8B-B14F-4D97-AF65-F5344CB8AC3E}">
        <p14:creationId xmlns:p14="http://schemas.microsoft.com/office/powerpoint/2010/main" val="3203847926"/>
      </p:ext>
    </p:extLst>
  </p:cSld>
  <p:clrMapOvr>
    <a:masterClrMapping/>
  </p:clrMapOvr>
  <p:transition advClick="0" advTm="20000">
    <p:fade/>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Oval 1"/>
          <p:cNvSpPr/>
          <p:nvPr/>
        </p:nvSpPr>
        <p:spPr>
          <a:xfrm>
            <a:off x="1600200" y="304800"/>
            <a:ext cx="5943600" cy="6324600"/>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600" dirty="0">
                <a:solidFill>
                  <a:srgbClr val="008080">
                    <a:lumMod val="50000"/>
                  </a:srgbClr>
                </a:solidFill>
              </a:rPr>
              <a:t>Tallgrass Church</a:t>
            </a:r>
          </a:p>
          <a:p>
            <a:pPr algn="ctr" defTabSz="914400" fontAlgn="base">
              <a:spcBef>
                <a:spcPct val="0"/>
              </a:spcBef>
              <a:spcAft>
                <a:spcPct val="0"/>
              </a:spcAft>
            </a:pPr>
            <a:r>
              <a:rPr lang="en-US" sz="3600" dirty="0">
                <a:solidFill>
                  <a:srgbClr val="008080">
                    <a:lumMod val="50000"/>
                  </a:srgbClr>
                </a:solidFill>
              </a:rPr>
              <a:t>Central Gathering</a:t>
            </a:r>
          </a:p>
        </p:txBody>
      </p:sp>
      <p:sp>
        <p:nvSpPr>
          <p:cNvPr id="4" name="Oval 3"/>
          <p:cNvSpPr/>
          <p:nvPr/>
        </p:nvSpPr>
        <p:spPr>
          <a:xfrm>
            <a:off x="4495800" y="76200"/>
            <a:ext cx="3048000" cy="2895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err="1">
                <a:solidFill>
                  <a:srgbClr val="008080">
                    <a:lumMod val="50000"/>
                  </a:srgbClr>
                </a:solidFill>
              </a:rPr>
              <a:t>Greeve</a:t>
            </a:r>
            <a:r>
              <a:rPr lang="en-US" sz="2800" dirty="0">
                <a:solidFill>
                  <a:srgbClr val="008080">
                    <a:lumMod val="50000"/>
                  </a:srgbClr>
                </a:solidFill>
              </a:rPr>
              <a:t> LIFE Group</a:t>
            </a:r>
          </a:p>
        </p:txBody>
      </p:sp>
      <p:sp>
        <p:nvSpPr>
          <p:cNvPr id="5" name="Oval 4"/>
          <p:cNvSpPr/>
          <p:nvPr/>
        </p:nvSpPr>
        <p:spPr>
          <a:xfrm>
            <a:off x="1524000" y="76200"/>
            <a:ext cx="2895600" cy="2933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err="1">
                <a:solidFill>
                  <a:srgbClr val="008080">
                    <a:lumMod val="50000"/>
                  </a:srgbClr>
                </a:solidFill>
              </a:rPr>
              <a:t>Deaver</a:t>
            </a:r>
            <a:r>
              <a:rPr lang="en-US" sz="2800" dirty="0">
                <a:solidFill>
                  <a:srgbClr val="008080">
                    <a:lumMod val="50000"/>
                  </a:srgbClr>
                </a:solidFill>
              </a:rPr>
              <a:t> LIFE Group</a:t>
            </a:r>
          </a:p>
        </p:txBody>
      </p:sp>
    </p:spTree>
    <p:extLst>
      <p:ext uri="{BB962C8B-B14F-4D97-AF65-F5344CB8AC3E}">
        <p14:creationId xmlns:p14="http://schemas.microsoft.com/office/powerpoint/2010/main" val="1225478802"/>
      </p:ext>
    </p:extLst>
  </p:cSld>
  <p:clrMapOvr>
    <a:masterClrMapping/>
  </p:clrMapOvr>
  <p:transition advClick="0" advTm="20000">
    <p:fade/>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Oval 1"/>
          <p:cNvSpPr/>
          <p:nvPr/>
        </p:nvSpPr>
        <p:spPr>
          <a:xfrm>
            <a:off x="1600200" y="304800"/>
            <a:ext cx="5943600" cy="6324600"/>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600" dirty="0">
                <a:solidFill>
                  <a:srgbClr val="008080">
                    <a:lumMod val="50000"/>
                  </a:srgbClr>
                </a:solidFill>
              </a:rPr>
              <a:t>Tallgrass Church</a:t>
            </a:r>
          </a:p>
          <a:p>
            <a:pPr algn="ctr" defTabSz="914400" fontAlgn="base">
              <a:spcBef>
                <a:spcPct val="0"/>
              </a:spcBef>
              <a:spcAft>
                <a:spcPct val="0"/>
              </a:spcAft>
            </a:pPr>
            <a:r>
              <a:rPr lang="en-US" sz="3600" dirty="0">
                <a:solidFill>
                  <a:srgbClr val="008080">
                    <a:lumMod val="50000"/>
                  </a:srgbClr>
                </a:solidFill>
              </a:rPr>
              <a:t>Central Gathering</a:t>
            </a:r>
          </a:p>
        </p:txBody>
      </p:sp>
      <p:sp>
        <p:nvSpPr>
          <p:cNvPr id="4" name="Oval 3"/>
          <p:cNvSpPr/>
          <p:nvPr/>
        </p:nvSpPr>
        <p:spPr>
          <a:xfrm>
            <a:off x="4495800" y="76200"/>
            <a:ext cx="3048000" cy="2895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err="1">
                <a:solidFill>
                  <a:srgbClr val="008080">
                    <a:lumMod val="50000"/>
                  </a:srgbClr>
                </a:solidFill>
              </a:rPr>
              <a:t>Greeve</a:t>
            </a:r>
            <a:r>
              <a:rPr lang="en-US" sz="2800" dirty="0">
                <a:solidFill>
                  <a:srgbClr val="008080">
                    <a:lumMod val="50000"/>
                  </a:srgbClr>
                </a:solidFill>
              </a:rPr>
              <a:t> LIFE Group</a:t>
            </a:r>
          </a:p>
        </p:txBody>
      </p:sp>
      <p:sp>
        <p:nvSpPr>
          <p:cNvPr id="5" name="Oval 4"/>
          <p:cNvSpPr/>
          <p:nvPr/>
        </p:nvSpPr>
        <p:spPr>
          <a:xfrm>
            <a:off x="1524000" y="76200"/>
            <a:ext cx="2895600" cy="2933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err="1">
                <a:solidFill>
                  <a:srgbClr val="008080">
                    <a:lumMod val="50000"/>
                  </a:srgbClr>
                </a:solidFill>
              </a:rPr>
              <a:t>Deaver</a:t>
            </a:r>
            <a:r>
              <a:rPr lang="en-US" sz="2800" dirty="0">
                <a:solidFill>
                  <a:srgbClr val="008080">
                    <a:lumMod val="50000"/>
                  </a:srgbClr>
                </a:solidFill>
              </a:rPr>
              <a:t> LIFE Group</a:t>
            </a:r>
          </a:p>
        </p:txBody>
      </p:sp>
      <p:sp>
        <p:nvSpPr>
          <p:cNvPr id="20" name="Oval 19"/>
          <p:cNvSpPr/>
          <p:nvPr/>
        </p:nvSpPr>
        <p:spPr>
          <a:xfrm rot="19899082">
            <a:off x="45198" y="361950"/>
            <a:ext cx="4572000" cy="2628900"/>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South of </a:t>
            </a:r>
            <a:r>
              <a:rPr lang="en-US" sz="3000" b="1" dirty="0" err="1">
                <a:solidFill>
                  <a:srgbClr val="008080">
                    <a:lumMod val="50000"/>
                  </a:srgbClr>
                </a:solidFill>
              </a:rPr>
              <a:t>Poyntz</a:t>
            </a:r>
            <a:endParaRPr lang="en-US" sz="3000" b="1" dirty="0">
              <a:solidFill>
                <a:srgbClr val="008080">
                  <a:lumMod val="50000"/>
                </a:srgbClr>
              </a:solidFill>
            </a:endParaRPr>
          </a:p>
        </p:txBody>
      </p:sp>
      <p:sp>
        <p:nvSpPr>
          <p:cNvPr id="21" name="Oval 20"/>
          <p:cNvSpPr/>
          <p:nvPr/>
        </p:nvSpPr>
        <p:spPr>
          <a:xfrm rot="1595624">
            <a:off x="4308977" y="296810"/>
            <a:ext cx="4572000" cy="2628900"/>
          </a:xfrm>
          <a:prstGeom prst="ellipse">
            <a:avLst/>
          </a:prstGeom>
          <a:solidFill>
            <a:srgbClr val="CC99FF">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Wamego</a:t>
            </a:r>
          </a:p>
        </p:txBody>
      </p:sp>
    </p:spTree>
    <p:extLst>
      <p:ext uri="{BB962C8B-B14F-4D97-AF65-F5344CB8AC3E}">
        <p14:creationId xmlns:p14="http://schemas.microsoft.com/office/powerpoint/2010/main" val="3630528668"/>
      </p:ext>
    </p:extLst>
  </p:cSld>
  <p:clrMapOvr>
    <a:masterClrMapping/>
  </p:clrMapOvr>
  <p:transition advClick="0" advTm="20000">
    <p:fade/>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Oval 1"/>
          <p:cNvSpPr/>
          <p:nvPr/>
        </p:nvSpPr>
        <p:spPr>
          <a:xfrm>
            <a:off x="1600200" y="304800"/>
            <a:ext cx="5943600" cy="6324600"/>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600" dirty="0">
                <a:solidFill>
                  <a:srgbClr val="008080">
                    <a:lumMod val="50000"/>
                  </a:srgbClr>
                </a:solidFill>
              </a:rPr>
              <a:t>Tallgrass Church</a:t>
            </a:r>
          </a:p>
          <a:p>
            <a:pPr algn="ctr" defTabSz="914400" fontAlgn="base">
              <a:spcBef>
                <a:spcPct val="0"/>
              </a:spcBef>
              <a:spcAft>
                <a:spcPct val="0"/>
              </a:spcAft>
            </a:pPr>
            <a:r>
              <a:rPr lang="en-US" sz="3600" dirty="0">
                <a:solidFill>
                  <a:srgbClr val="008080">
                    <a:lumMod val="50000"/>
                  </a:srgbClr>
                </a:solidFill>
              </a:rPr>
              <a:t>Central Gathering</a:t>
            </a:r>
          </a:p>
        </p:txBody>
      </p:sp>
      <p:sp>
        <p:nvSpPr>
          <p:cNvPr id="4" name="Oval 3"/>
          <p:cNvSpPr/>
          <p:nvPr/>
        </p:nvSpPr>
        <p:spPr>
          <a:xfrm>
            <a:off x="4495800" y="76200"/>
            <a:ext cx="3048000" cy="2895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err="1">
                <a:solidFill>
                  <a:srgbClr val="008080">
                    <a:lumMod val="50000"/>
                  </a:srgbClr>
                </a:solidFill>
              </a:rPr>
              <a:t>Greeve</a:t>
            </a:r>
            <a:r>
              <a:rPr lang="en-US" sz="2800" dirty="0">
                <a:solidFill>
                  <a:srgbClr val="008080">
                    <a:lumMod val="50000"/>
                  </a:srgbClr>
                </a:solidFill>
              </a:rPr>
              <a:t> LIFE Group</a:t>
            </a:r>
          </a:p>
        </p:txBody>
      </p:sp>
      <p:sp>
        <p:nvSpPr>
          <p:cNvPr id="5" name="Oval 4"/>
          <p:cNvSpPr/>
          <p:nvPr/>
        </p:nvSpPr>
        <p:spPr>
          <a:xfrm>
            <a:off x="1524000" y="76200"/>
            <a:ext cx="2895600" cy="2933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err="1">
                <a:solidFill>
                  <a:srgbClr val="008080">
                    <a:lumMod val="50000"/>
                  </a:srgbClr>
                </a:solidFill>
              </a:rPr>
              <a:t>Deaver</a:t>
            </a:r>
            <a:r>
              <a:rPr lang="en-US" sz="2800" dirty="0">
                <a:solidFill>
                  <a:srgbClr val="008080">
                    <a:lumMod val="50000"/>
                  </a:srgbClr>
                </a:solidFill>
              </a:rPr>
              <a:t> LIFE Group</a:t>
            </a:r>
          </a:p>
        </p:txBody>
      </p:sp>
      <p:sp>
        <p:nvSpPr>
          <p:cNvPr id="20" name="Oval 19"/>
          <p:cNvSpPr/>
          <p:nvPr/>
        </p:nvSpPr>
        <p:spPr>
          <a:xfrm rot="19899082">
            <a:off x="45198" y="361950"/>
            <a:ext cx="4572000" cy="2628900"/>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South of </a:t>
            </a:r>
            <a:r>
              <a:rPr lang="en-US" sz="3000" b="1" dirty="0" err="1">
                <a:solidFill>
                  <a:srgbClr val="008080">
                    <a:lumMod val="50000"/>
                  </a:srgbClr>
                </a:solidFill>
              </a:rPr>
              <a:t>Poyntz</a:t>
            </a:r>
            <a:endParaRPr lang="en-US" sz="3000" b="1" dirty="0">
              <a:solidFill>
                <a:srgbClr val="008080">
                  <a:lumMod val="50000"/>
                </a:srgbClr>
              </a:solidFill>
            </a:endParaRPr>
          </a:p>
        </p:txBody>
      </p:sp>
      <p:sp>
        <p:nvSpPr>
          <p:cNvPr id="21" name="Oval 20"/>
          <p:cNvSpPr/>
          <p:nvPr/>
        </p:nvSpPr>
        <p:spPr>
          <a:xfrm rot="1595624">
            <a:off x="4308977" y="296810"/>
            <a:ext cx="4572000" cy="2628900"/>
          </a:xfrm>
          <a:prstGeom prst="ellipse">
            <a:avLst/>
          </a:prstGeom>
          <a:solidFill>
            <a:srgbClr val="CC99FF">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Wamego</a:t>
            </a:r>
          </a:p>
        </p:txBody>
      </p:sp>
      <p:sp>
        <p:nvSpPr>
          <p:cNvPr id="7" name="Oval 6"/>
          <p:cNvSpPr/>
          <p:nvPr/>
        </p:nvSpPr>
        <p:spPr>
          <a:xfrm>
            <a:off x="5029200" y="3581400"/>
            <a:ext cx="2895600" cy="2933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a:solidFill>
                  <a:srgbClr val="008080">
                    <a:lumMod val="50000"/>
                  </a:srgbClr>
                </a:solidFill>
              </a:rPr>
              <a:t>LIFE Group</a:t>
            </a:r>
          </a:p>
        </p:txBody>
      </p:sp>
      <p:sp>
        <p:nvSpPr>
          <p:cNvPr id="8" name="Oval 7"/>
          <p:cNvSpPr/>
          <p:nvPr/>
        </p:nvSpPr>
        <p:spPr>
          <a:xfrm>
            <a:off x="990600" y="3352800"/>
            <a:ext cx="2895600" cy="2933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a:solidFill>
                  <a:srgbClr val="008080">
                    <a:lumMod val="50000"/>
                  </a:srgbClr>
                </a:solidFill>
              </a:rPr>
              <a:t>LIFE Group</a:t>
            </a:r>
          </a:p>
        </p:txBody>
      </p:sp>
    </p:spTree>
    <p:extLst>
      <p:ext uri="{BB962C8B-B14F-4D97-AF65-F5344CB8AC3E}">
        <p14:creationId xmlns:p14="http://schemas.microsoft.com/office/powerpoint/2010/main" val="2473642532"/>
      </p:ext>
    </p:extLst>
  </p:cSld>
  <p:clrMapOvr>
    <a:masterClrMapping/>
  </p:clrMapOvr>
  <p:transition advClick="0" advTm="20000">
    <p:fade/>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Oval 1"/>
          <p:cNvSpPr/>
          <p:nvPr/>
        </p:nvSpPr>
        <p:spPr>
          <a:xfrm>
            <a:off x="1600200" y="304800"/>
            <a:ext cx="5943600" cy="6324600"/>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600" dirty="0">
                <a:solidFill>
                  <a:srgbClr val="008080">
                    <a:lumMod val="50000"/>
                  </a:srgbClr>
                </a:solidFill>
              </a:rPr>
              <a:t>Tallgrass Church</a:t>
            </a:r>
          </a:p>
          <a:p>
            <a:pPr algn="ctr" defTabSz="914400" fontAlgn="base">
              <a:spcBef>
                <a:spcPct val="0"/>
              </a:spcBef>
              <a:spcAft>
                <a:spcPct val="0"/>
              </a:spcAft>
            </a:pPr>
            <a:r>
              <a:rPr lang="en-US" sz="3600" dirty="0">
                <a:solidFill>
                  <a:srgbClr val="008080">
                    <a:lumMod val="50000"/>
                  </a:srgbClr>
                </a:solidFill>
              </a:rPr>
              <a:t>Central Gathering</a:t>
            </a:r>
          </a:p>
        </p:txBody>
      </p:sp>
      <p:sp>
        <p:nvSpPr>
          <p:cNvPr id="4" name="Oval 3"/>
          <p:cNvSpPr/>
          <p:nvPr/>
        </p:nvSpPr>
        <p:spPr>
          <a:xfrm>
            <a:off x="4495800" y="76200"/>
            <a:ext cx="3048000" cy="2895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err="1">
                <a:solidFill>
                  <a:srgbClr val="008080">
                    <a:lumMod val="50000"/>
                  </a:srgbClr>
                </a:solidFill>
              </a:rPr>
              <a:t>Greeve</a:t>
            </a:r>
            <a:r>
              <a:rPr lang="en-US" sz="2800" dirty="0">
                <a:solidFill>
                  <a:srgbClr val="008080">
                    <a:lumMod val="50000"/>
                  </a:srgbClr>
                </a:solidFill>
              </a:rPr>
              <a:t> LIFE Group</a:t>
            </a:r>
          </a:p>
        </p:txBody>
      </p:sp>
      <p:sp>
        <p:nvSpPr>
          <p:cNvPr id="5" name="Oval 4"/>
          <p:cNvSpPr/>
          <p:nvPr/>
        </p:nvSpPr>
        <p:spPr>
          <a:xfrm>
            <a:off x="1524000" y="76200"/>
            <a:ext cx="2895600" cy="2933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err="1">
                <a:solidFill>
                  <a:srgbClr val="008080">
                    <a:lumMod val="50000"/>
                  </a:srgbClr>
                </a:solidFill>
              </a:rPr>
              <a:t>Deaver</a:t>
            </a:r>
            <a:r>
              <a:rPr lang="en-US" sz="2800" dirty="0">
                <a:solidFill>
                  <a:srgbClr val="008080">
                    <a:lumMod val="50000"/>
                  </a:srgbClr>
                </a:solidFill>
              </a:rPr>
              <a:t> LIFE Group</a:t>
            </a:r>
          </a:p>
        </p:txBody>
      </p:sp>
      <p:sp>
        <p:nvSpPr>
          <p:cNvPr id="20" name="Oval 19"/>
          <p:cNvSpPr/>
          <p:nvPr/>
        </p:nvSpPr>
        <p:spPr>
          <a:xfrm rot="19899082">
            <a:off x="45198" y="361950"/>
            <a:ext cx="4572000" cy="2628900"/>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South of </a:t>
            </a:r>
            <a:r>
              <a:rPr lang="en-US" sz="3000" b="1" dirty="0" err="1">
                <a:solidFill>
                  <a:srgbClr val="008080">
                    <a:lumMod val="50000"/>
                  </a:srgbClr>
                </a:solidFill>
              </a:rPr>
              <a:t>Poyntz</a:t>
            </a:r>
            <a:endParaRPr lang="en-US" sz="3000" b="1" dirty="0">
              <a:solidFill>
                <a:srgbClr val="008080">
                  <a:lumMod val="50000"/>
                </a:srgbClr>
              </a:solidFill>
            </a:endParaRPr>
          </a:p>
        </p:txBody>
      </p:sp>
      <p:sp>
        <p:nvSpPr>
          <p:cNvPr id="21" name="Oval 20"/>
          <p:cNvSpPr/>
          <p:nvPr/>
        </p:nvSpPr>
        <p:spPr>
          <a:xfrm rot="1595624">
            <a:off x="4308977" y="296810"/>
            <a:ext cx="4572000" cy="2628900"/>
          </a:xfrm>
          <a:prstGeom prst="ellipse">
            <a:avLst/>
          </a:prstGeom>
          <a:solidFill>
            <a:srgbClr val="CC99FF">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Wamego</a:t>
            </a:r>
          </a:p>
        </p:txBody>
      </p:sp>
      <p:sp>
        <p:nvSpPr>
          <p:cNvPr id="7" name="Oval 6"/>
          <p:cNvSpPr/>
          <p:nvPr/>
        </p:nvSpPr>
        <p:spPr>
          <a:xfrm>
            <a:off x="5029200" y="3581400"/>
            <a:ext cx="2895600" cy="2933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a:solidFill>
                  <a:srgbClr val="008080">
                    <a:lumMod val="50000"/>
                  </a:srgbClr>
                </a:solidFill>
              </a:rPr>
              <a:t>LIFE Group</a:t>
            </a:r>
          </a:p>
        </p:txBody>
      </p:sp>
      <p:sp>
        <p:nvSpPr>
          <p:cNvPr id="8" name="Oval 7"/>
          <p:cNvSpPr/>
          <p:nvPr/>
        </p:nvSpPr>
        <p:spPr>
          <a:xfrm>
            <a:off x="990600" y="3352800"/>
            <a:ext cx="2895600" cy="2933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a:solidFill>
                  <a:srgbClr val="008080">
                    <a:lumMod val="50000"/>
                  </a:srgbClr>
                </a:solidFill>
              </a:rPr>
              <a:t>LIFE Group</a:t>
            </a:r>
          </a:p>
        </p:txBody>
      </p:sp>
      <p:sp>
        <p:nvSpPr>
          <p:cNvPr id="9" name="Oval 8"/>
          <p:cNvSpPr/>
          <p:nvPr/>
        </p:nvSpPr>
        <p:spPr>
          <a:xfrm rot="874806">
            <a:off x="45197" y="3505198"/>
            <a:ext cx="4572000" cy="2628900"/>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University Park</a:t>
            </a:r>
          </a:p>
        </p:txBody>
      </p:sp>
      <p:sp>
        <p:nvSpPr>
          <p:cNvPr id="10" name="Oval 9"/>
          <p:cNvSpPr/>
          <p:nvPr/>
        </p:nvSpPr>
        <p:spPr>
          <a:xfrm rot="19873589">
            <a:off x="4533418" y="3505200"/>
            <a:ext cx="4572000" cy="2628900"/>
          </a:xfrm>
          <a:prstGeom prst="ellipse">
            <a:avLst/>
          </a:prstGeom>
          <a:solidFill>
            <a:srgbClr val="CC99FF">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err="1">
                <a:solidFill>
                  <a:srgbClr val="008080">
                    <a:lumMod val="50000"/>
                  </a:srgbClr>
                </a:solidFill>
              </a:rPr>
              <a:t>Timbercreek</a:t>
            </a:r>
            <a:endParaRPr lang="en-US" sz="3000" b="1" dirty="0">
              <a:solidFill>
                <a:srgbClr val="008080">
                  <a:lumMod val="50000"/>
                </a:srgbClr>
              </a:solidFill>
            </a:endParaRPr>
          </a:p>
        </p:txBody>
      </p:sp>
    </p:spTree>
    <p:extLst>
      <p:ext uri="{BB962C8B-B14F-4D97-AF65-F5344CB8AC3E}">
        <p14:creationId xmlns:p14="http://schemas.microsoft.com/office/powerpoint/2010/main" val="205076234"/>
      </p:ext>
    </p:extLst>
  </p:cSld>
  <p:clrMapOvr>
    <a:masterClrMapping/>
  </p:clrMapOvr>
  <p:transition advClick="0" advTm="20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2648476"/>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288056"/>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2501464"/>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3685951" y="4720781"/>
            <a:ext cx="8130737" cy="16084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3851051" y="4904213"/>
            <a:ext cx="8346180"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200" dirty="0">
                <a:solidFill>
                  <a:prstClr val="black"/>
                </a:solidFill>
              </a:rPr>
              <a:t>Lord’s Supper </a:t>
            </a:r>
            <a:r>
              <a:rPr lang="en-US" sz="4200" i="1" dirty="0">
                <a:solidFill>
                  <a:prstClr val="black"/>
                </a:solidFill>
              </a:rPr>
              <a:t>AND</a:t>
            </a:r>
            <a:endParaRPr lang="en-US" sz="4200" dirty="0">
              <a:solidFill>
                <a:prstClr val="black"/>
              </a:solidFill>
            </a:endParaRPr>
          </a:p>
          <a:p>
            <a:pPr marL="0" indent="0">
              <a:spcBef>
                <a:spcPts val="0"/>
              </a:spcBef>
              <a:buFont typeface="Arial" panose="020B0604020202020204" pitchFamily="34" charset="0"/>
              <a:buNone/>
            </a:pPr>
            <a:r>
              <a:rPr lang="en-US" sz="4200" dirty="0">
                <a:solidFill>
                  <a:prstClr val="black"/>
                </a:solidFill>
              </a:rPr>
              <a:t>Taco Bar NEXT WEEK!</a:t>
            </a:r>
          </a:p>
          <a:p>
            <a:pPr marL="0" indent="0">
              <a:spcBef>
                <a:spcPts val="0"/>
              </a:spcBef>
              <a:buFont typeface="Arial" panose="020B0604020202020204" pitchFamily="34" charset="0"/>
              <a:buNone/>
            </a:pPr>
            <a:endParaRPr lang="en-US" sz="3600" baseline="30000" dirty="0">
              <a:solidFill>
                <a:prstClr val="black"/>
              </a:solidFill>
            </a:endParaRPr>
          </a:p>
          <a:p>
            <a:pPr marL="0" indent="0">
              <a:buFont typeface="Arial" panose="020B0604020202020204" pitchFamily="34" charset="0"/>
              <a:buNone/>
            </a:pPr>
            <a:endParaRPr lang="en-US" sz="4200" dirty="0">
              <a:solidFill>
                <a:prstClr val="black"/>
              </a:solidFill>
            </a:endParaRPr>
          </a:p>
        </p:txBody>
      </p:sp>
    </p:spTree>
    <p:extLst>
      <p:ext uri="{BB962C8B-B14F-4D97-AF65-F5344CB8AC3E}">
        <p14:creationId xmlns:p14="http://schemas.microsoft.com/office/powerpoint/2010/main" val="3938027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Oval 1"/>
          <p:cNvSpPr/>
          <p:nvPr/>
        </p:nvSpPr>
        <p:spPr>
          <a:xfrm>
            <a:off x="1447800" y="152400"/>
            <a:ext cx="6248400" cy="6553200"/>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600" b="1" dirty="0">
                <a:solidFill>
                  <a:srgbClr val="008080">
                    <a:lumMod val="50000"/>
                  </a:srgbClr>
                </a:solidFill>
              </a:rPr>
              <a:t>Tallgrass </a:t>
            </a:r>
          </a:p>
          <a:p>
            <a:pPr algn="ctr" defTabSz="914400" fontAlgn="base">
              <a:spcBef>
                <a:spcPct val="0"/>
              </a:spcBef>
              <a:spcAft>
                <a:spcPct val="0"/>
              </a:spcAft>
            </a:pPr>
            <a:r>
              <a:rPr lang="en-US" sz="3600" b="1" dirty="0">
                <a:solidFill>
                  <a:srgbClr val="008080">
                    <a:lumMod val="50000"/>
                  </a:srgbClr>
                </a:solidFill>
              </a:rPr>
              <a:t>Church</a:t>
            </a:r>
          </a:p>
        </p:txBody>
      </p:sp>
      <p:sp>
        <p:nvSpPr>
          <p:cNvPr id="4" name="Oval 3"/>
          <p:cNvSpPr/>
          <p:nvPr/>
        </p:nvSpPr>
        <p:spPr>
          <a:xfrm>
            <a:off x="4959608" y="364104"/>
            <a:ext cx="1817078" cy="162918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5" name="Oval 4"/>
          <p:cNvSpPr/>
          <p:nvPr/>
        </p:nvSpPr>
        <p:spPr>
          <a:xfrm>
            <a:off x="918797" y="2006974"/>
            <a:ext cx="1726223" cy="16506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6" name="Oval 5"/>
          <p:cNvSpPr/>
          <p:nvPr/>
        </p:nvSpPr>
        <p:spPr>
          <a:xfrm>
            <a:off x="2564253" y="462508"/>
            <a:ext cx="545123" cy="47160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3" name="Oval 12"/>
          <p:cNvSpPr/>
          <p:nvPr/>
        </p:nvSpPr>
        <p:spPr>
          <a:xfrm>
            <a:off x="6806727" y="2725396"/>
            <a:ext cx="545123" cy="47160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7" name="Oval 16"/>
          <p:cNvSpPr/>
          <p:nvPr/>
        </p:nvSpPr>
        <p:spPr>
          <a:xfrm>
            <a:off x="6189786" y="2238295"/>
            <a:ext cx="545123" cy="47160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8" name="Oval 17"/>
          <p:cNvSpPr/>
          <p:nvPr/>
        </p:nvSpPr>
        <p:spPr>
          <a:xfrm>
            <a:off x="7189031" y="2557503"/>
            <a:ext cx="545123" cy="47160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22" name="Oval 21"/>
          <p:cNvSpPr/>
          <p:nvPr/>
        </p:nvSpPr>
        <p:spPr>
          <a:xfrm>
            <a:off x="4572000" y="4904270"/>
            <a:ext cx="1815611" cy="1828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23" name="Oval 22"/>
          <p:cNvSpPr/>
          <p:nvPr/>
        </p:nvSpPr>
        <p:spPr>
          <a:xfrm>
            <a:off x="1287586" y="3719233"/>
            <a:ext cx="1726223" cy="16506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33" name="Oval 32"/>
          <p:cNvSpPr/>
          <p:nvPr/>
        </p:nvSpPr>
        <p:spPr>
          <a:xfrm>
            <a:off x="6107533" y="1903502"/>
            <a:ext cx="1817078" cy="162918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34" name="Oval 33"/>
          <p:cNvSpPr/>
          <p:nvPr/>
        </p:nvSpPr>
        <p:spPr>
          <a:xfrm>
            <a:off x="2212103" y="342667"/>
            <a:ext cx="1726223" cy="16506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35" name="Oval 34"/>
          <p:cNvSpPr/>
          <p:nvPr/>
        </p:nvSpPr>
        <p:spPr>
          <a:xfrm>
            <a:off x="6144371" y="3696223"/>
            <a:ext cx="1815611" cy="1828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36" name="Oval 35"/>
          <p:cNvSpPr/>
          <p:nvPr/>
        </p:nvSpPr>
        <p:spPr>
          <a:xfrm>
            <a:off x="2679912" y="5054974"/>
            <a:ext cx="1726223" cy="16506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20" name="Oval 19"/>
          <p:cNvSpPr/>
          <p:nvPr/>
        </p:nvSpPr>
        <p:spPr>
          <a:xfrm rot="21391034">
            <a:off x="1082775" y="-45782"/>
            <a:ext cx="3432869" cy="1959796"/>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err="1">
                <a:solidFill>
                  <a:srgbClr val="008080">
                    <a:lumMod val="50000"/>
                  </a:srgbClr>
                </a:solidFill>
              </a:rPr>
              <a:t>SoPo</a:t>
            </a:r>
            <a:endParaRPr lang="en-US" sz="3000" b="1" dirty="0">
              <a:solidFill>
                <a:srgbClr val="008080">
                  <a:lumMod val="50000"/>
                </a:srgbClr>
              </a:solidFill>
            </a:endParaRPr>
          </a:p>
        </p:txBody>
      </p:sp>
      <p:sp>
        <p:nvSpPr>
          <p:cNvPr id="21" name="Oval 20"/>
          <p:cNvSpPr/>
          <p:nvPr/>
        </p:nvSpPr>
        <p:spPr>
          <a:xfrm rot="1595624">
            <a:off x="4293370" y="555112"/>
            <a:ext cx="4436410" cy="2696779"/>
          </a:xfrm>
          <a:prstGeom prst="ellipse">
            <a:avLst/>
          </a:prstGeom>
          <a:solidFill>
            <a:srgbClr val="CC99FF">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Wamego</a:t>
            </a:r>
          </a:p>
        </p:txBody>
      </p:sp>
      <p:sp>
        <p:nvSpPr>
          <p:cNvPr id="31" name="Oval 30"/>
          <p:cNvSpPr/>
          <p:nvPr/>
        </p:nvSpPr>
        <p:spPr>
          <a:xfrm rot="914060">
            <a:off x="5451187" y="3706129"/>
            <a:ext cx="3553875" cy="1709550"/>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err="1">
                <a:solidFill>
                  <a:srgbClr val="008080">
                    <a:lumMod val="50000"/>
                  </a:srgbClr>
                </a:solidFill>
              </a:rPr>
              <a:t>Timbercreek</a:t>
            </a:r>
            <a:endParaRPr lang="en-US" sz="3000" b="1" dirty="0">
              <a:solidFill>
                <a:srgbClr val="008080">
                  <a:lumMod val="50000"/>
                </a:srgbClr>
              </a:solidFill>
            </a:endParaRPr>
          </a:p>
        </p:txBody>
      </p:sp>
      <p:sp>
        <p:nvSpPr>
          <p:cNvPr id="57" name="Oval 56"/>
          <p:cNvSpPr/>
          <p:nvPr/>
        </p:nvSpPr>
        <p:spPr>
          <a:xfrm rot="443869">
            <a:off x="165037" y="2110270"/>
            <a:ext cx="3204566" cy="1444034"/>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City Park West</a:t>
            </a:r>
          </a:p>
        </p:txBody>
      </p:sp>
      <p:sp>
        <p:nvSpPr>
          <p:cNvPr id="60" name="Oval 59"/>
          <p:cNvSpPr/>
          <p:nvPr/>
        </p:nvSpPr>
        <p:spPr>
          <a:xfrm rot="1305795">
            <a:off x="4428597" y="5216621"/>
            <a:ext cx="3241025" cy="1562595"/>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Tuttle Sandwich</a:t>
            </a:r>
          </a:p>
        </p:txBody>
      </p:sp>
      <p:sp>
        <p:nvSpPr>
          <p:cNvPr id="30" name="Oval 29"/>
          <p:cNvSpPr/>
          <p:nvPr/>
        </p:nvSpPr>
        <p:spPr>
          <a:xfrm rot="19971453">
            <a:off x="2056410" y="5181082"/>
            <a:ext cx="2582728" cy="1444034"/>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UP</a:t>
            </a:r>
          </a:p>
        </p:txBody>
      </p:sp>
      <p:sp>
        <p:nvSpPr>
          <p:cNvPr id="61" name="Oval 60"/>
          <p:cNvSpPr/>
          <p:nvPr/>
        </p:nvSpPr>
        <p:spPr>
          <a:xfrm rot="20798793">
            <a:off x="534765" y="3834556"/>
            <a:ext cx="3204566" cy="1444034"/>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Jardine</a:t>
            </a:r>
          </a:p>
        </p:txBody>
      </p:sp>
    </p:spTree>
    <p:extLst>
      <p:ext uri="{BB962C8B-B14F-4D97-AF65-F5344CB8AC3E}">
        <p14:creationId xmlns:p14="http://schemas.microsoft.com/office/powerpoint/2010/main" val="3094577178"/>
      </p:ext>
    </p:extLst>
  </p:cSld>
  <p:clrMapOvr>
    <a:masterClrMapping/>
  </p:clrMapOvr>
  <p:transition advClick="0" advTm="20000">
    <p:fade/>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Oval 1"/>
          <p:cNvSpPr/>
          <p:nvPr/>
        </p:nvSpPr>
        <p:spPr>
          <a:xfrm>
            <a:off x="1467958" y="154932"/>
            <a:ext cx="6248400" cy="6553200"/>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600" b="1" dirty="0">
                <a:solidFill>
                  <a:srgbClr val="008080">
                    <a:lumMod val="50000"/>
                  </a:srgbClr>
                </a:solidFill>
              </a:rPr>
              <a:t>Tallgrass </a:t>
            </a:r>
          </a:p>
          <a:p>
            <a:pPr algn="ctr" defTabSz="914400" fontAlgn="base">
              <a:spcBef>
                <a:spcPct val="0"/>
              </a:spcBef>
              <a:spcAft>
                <a:spcPct val="0"/>
              </a:spcAft>
            </a:pPr>
            <a:r>
              <a:rPr lang="en-US" sz="3600" b="1" dirty="0">
                <a:solidFill>
                  <a:srgbClr val="008080">
                    <a:lumMod val="50000"/>
                  </a:srgbClr>
                </a:solidFill>
              </a:rPr>
              <a:t>Church</a:t>
            </a:r>
          </a:p>
        </p:txBody>
      </p:sp>
      <p:sp>
        <p:nvSpPr>
          <p:cNvPr id="4" name="Oval 3"/>
          <p:cNvSpPr/>
          <p:nvPr/>
        </p:nvSpPr>
        <p:spPr>
          <a:xfrm>
            <a:off x="4959609" y="364104"/>
            <a:ext cx="1362809" cy="122189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5" name="Oval 4"/>
          <p:cNvSpPr/>
          <p:nvPr/>
        </p:nvSpPr>
        <p:spPr>
          <a:xfrm>
            <a:off x="1381975" y="1358187"/>
            <a:ext cx="1294667" cy="12379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6" name="Oval 5"/>
          <p:cNvSpPr/>
          <p:nvPr/>
        </p:nvSpPr>
        <p:spPr>
          <a:xfrm>
            <a:off x="2564253" y="462508"/>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7" name="Oval 6"/>
          <p:cNvSpPr/>
          <p:nvPr/>
        </p:nvSpPr>
        <p:spPr>
          <a:xfrm>
            <a:off x="1716370" y="1551858"/>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9" name="Oval 8"/>
          <p:cNvSpPr/>
          <p:nvPr/>
        </p:nvSpPr>
        <p:spPr>
          <a:xfrm>
            <a:off x="5776547" y="80060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3" name="Oval 12"/>
          <p:cNvSpPr/>
          <p:nvPr/>
        </p:nvSpPr>
        <p:spPr>
          <a:xfrm>
            <a:off x="6806727" y="272539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4" name="Oval 13"/>
          <p:cNvSpPr/>
          <p:nvPr/>
        </p:nvSpPr>
        <p:spPr>
          <a:xfrm>
            <a:off x="5503986" y="20115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5" name="Oval 14"/>
          <p:cNvSpPr/>
          <p:nvPr/>
        </p:nvSpPr>
        <p:spPr>
          <a:xfrm>
            <a:off x="5072491" y="653327"/>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8" name="Oval 17"/>
          <p:cNvSpPr/>
          <p:nvPr/>
        </p:nvSpPr>
        <p:spPr>
          <a:xfrm>
            <a:off x="7189031" y="255750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22" name="Oval 21"/>
          <p:cNvSpPr/>
          <p:nvPr/>
        </p:nvSpPr>
        <p:spPr>
          <a:xfrm>
            <a:off x="5707161" y="4861259"/>
            <a:ext cx="1361708" cy="1371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23" name="Oval 22"/>
          <p:cNvSpPr/>
          <p:nvPr/>
        </p:nvSpPr>
        <p:spPr>
          <a:xfrm>
            <a:off x="1287586" y="3719233"/>
            <a:ext cx="1294667" cy="12379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24" name="Oval 23"/>
          <p:cNvSpPr/>
          <p:nvPr/>
        </p:nvSpPr>
        <p:spPr>
          <a:xfrm>
            <a:off x="1307528" y="3998099"/>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25" name="Oval 24"/>
          <p:cNvSpPr/>
          <p:nvPr/>
        </p:nvSpPr>
        <p:spPr>
          <a:xfrm>
            <a:off x="2056201" y="390547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26" name="Oval 25"/>
          <p:cNvSpPr/>
          <p:nvPr/>
        </p:nvSpPr>
        <p:spPr>
          <a:xfrm>
            <a:off x="1889798" y="447082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28" name="Oval 27"/>
          <p:cNvSpPr/>
          <p:nvPr/>
        </p:nvSpPr>
        <p:spPr>
          <a:xfrm>
            <a:off x="5327662" y="6173638"/>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29" name="Oval 28"/>
          <p:cNvSpPr/>
          <p:nvPr/>
        </p:nvSpPr>
        <p:spPr>
          <a:xfrm>
            <a:off x="5790020" y="5321185"/>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33" name="Oval 32"/>
          <p:cNvSpPr/>
          <p:nvPr/>
        </p:nvSpPr>
        <p:spPr>
          <a:xfrm>
            <a:off x="6225415" y="1001909"/>
            <a:ext cx="1362809" cy="122189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34" name="Oval 33"/>
          <p:cNvSpPr/>
          <p:nvPr/>
        </p:nvSpPr>
        <p:spPr>
          <a:xfrm>
            <a:off x="2212103" y="342667"/>
            <a:ext cx="1294667" cy="12379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35" name="Oval 34"/>
          <p:cNvSpPr/>
          <p:nvPr/>
        </p:nvSpPr>
        <p:spPr>
          <a:xfrm>
            <a:off x="6508177" y="3601551"/>
            <a:ext cx="1361708" cy="1371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36" name="Oval 35"/>
          <p:cNvSpPr/>
          <p:nvPr/>
        </p:nvSpPr>
        <p:spPr>
          <a:xfrm>
            <a:off x="3017332" y="5568040"/>
            <a:ext cx="1294667" cy="12379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10" name="Oval 9"/>
          <p:cNvSpPr/>
          <p:nvPr/>
        </p:nvSpPr>
        <p:spPr>
          <a:xfrm>
            <a:off x="2412024" y="1036407"/>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37" name="Oval 36"/>
          <p:cNvSpPr/>
          <p:nvPr/>
        </p:nvSpPr>
        <p:spPr>
          <a:xfrm>
            <a:off x="1175238" y="292542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38" name="Oval 37"/>
          <p:cNvSpPr/>
          <p:nvPr/>
        </p:nvSpPr>
        <p:spPr>
          <a:xfrm>
            <a:off x="4994648" y="6125697"/>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39" name="Oval 38"/>
          <p:cNvSpPr/>
          <p:nvPr/>
        </p:nvSpPr>
        <p:spPr>
          <a:xfrm>
            <a:off x="7325618" y="3866600"/>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40" name="Oval 39"/>
          <p:cNvSpPr/>
          <p:nvPr/>
        </p:nvSpPr>
        <p:spPr>
          <a:xfrm>
            <a:off x="6881243" y="468440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42" name="Oval 41"/>
          <p:cNvSpPr/>
          <p:nvPr/>
        </p:nvSpPr>
        <p:spPr>
          <a:xfrm>
            <a:off x="7351850" y="2482292"/>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48" name="Oval 47"/>
          <p:cNvSpPr/>
          <p:nvPr/>
        </p:nvSpPr>
        <p:spPr>
          <a:xfrm>
            <a:off x="5592127" y="1358187"/>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50" name="Oval 49"/>
          <p:cNvSpPr/>
          <p:nvPr/>
        </p:nvSpPr>
        <p:spPr>
          <a:xfrm>
            <a:off x="2203644" y="49580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51" name="Oval 50"/>
          <p:cNvSpPr/>
          <p:nvPr/>
        </p:nvSpPr>
        <p:spPr>
          <a:xfrm>
            <a:off x="6916469" y="379501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54" name="Oval 53"/>
          <p:cNvSpPr/>
          <p:nvPr/>
        </p:nvSpPr>
        <p:spPr>
          <a:xfrm>
            <a:off x="6943008" y="1154309"/>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55" name="Oval 54"/>
          <p:cNvSpPr/>
          <p:nvPr/>
        </p:nvSpPr>
        <p:spPr>
          <a:xfrm>
            <a:off x="3547625" y="5833319"/>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58" name="Oval 57"/>
          <p:cNvSpPr/>
          <p:nvPr/>
        </p:nvSpPr>
        <p:spPr>
          <a:xfrm>
            <a:off x="2193160" y="1727365"/>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62" name="Oval 61"/>
          <p:cNvSpPr/>
          <p:nvPr/>
        </p:nvSpPr>
        <p:spPr>
          <a:xfrm>
            <a:off x="3658554" y="1512464"/>
            <a:ext cx="1362809" cy="122189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63" name="Oval 62"/>
          <p:cNvSpPr/>
          <p:nvPr/>
        </p:nvSpPr>
        <p:spPr>
          <a:xfrm>
            <a:off x="1069836" y="2620220"/>
            <a:ext cx="1294667" cy="12379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65" name="Oval 64"/>
          <p:cNvSpPr/>
          <p:nvPr/>
        </p:nvSpPr>
        <p:spPr>
          <a:xfrm>
            <a:off x="1546580" y="197232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66" name="Oval 65"/>
          <p:cNvSpPr/>
          <p:nvPr/>
        </p:nvSpPr>
        <p:spPr>
          <a:xfrm>
            <a:off x="6472401" y="176970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67" name="Oval 66"/>
          <p:cNvSpPr/>
          <p:nvPr/>
        </p:nvSpPr>
        <p:spPr>
          <a:xfrm>
            <a:off x="2094219" y="2945707"/>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68" name="Oval 67"/>
          <p:cNvSpPr/>
          <p:nvPr/>
        </p:nvSpPr>
        <p:spPr>
          <a:xfrm>
            <a:off x="6959127" y="287779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69" name="Oval 68"/>
          <p:cNvSpPr/>
          <p:nvPr/>
        </p:nvSpPr>
        <p:spPr>
          <a:xfrm>
            <a:off x="5271125" y="1103509"/>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71" name="Oval 70"/>
          <p:cNvSpPr/>
          <p:nvPr/>
        </p:nvSpPr>
        <p:spPr>
          <a:xfrm>
            <a:off x="7341431" y="270990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72" name="Oval 71"/>
          <p:cNvSpPr/>
          <p:nvPr/>
        </p:nvSpPr>
        <p:spPr>
          <a:xfrm>
            <a:off x="4441371" y="5531121"/>
            <a:ext cx="1361708" cy="1371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73" name="Oval 72"/>
          <p:cNvSpPr/>
          <p:nvPr/>
        </p:nvSpPr>
        <p:spPr>
          <a:xfrm>
            <a:off x="1868770" y="4825811"/>
            <a:ext cx="1294667" cy="12379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74" name="Oval 73"/>
          <p:cNvSpPr/>
          <p:nvPr/>
        </p:nvSpPr>
        <p:spPr>
          <a:xfrm>
            <a:off x="1459928" y="440037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76" name="Oval 75"/>
          <p:cNvSpPr/>
          <p:nvPr/>
        </p:nvSpPr>
        <p:spPr>
          <a:xfrm>
            <a:off x="1992671" y="553112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77" name="Oval 76"/>
          <p:cNvSpPr/>
          <p:nvPr/>
        </p:nvSpPr>
        <p:spPr>
          <a:xfrm>
            <a:off x="5480062" y="6326038"/>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78" name="Oval 77"/>
          <p:cNvSpPr/>
          <p:nvPr/>
        </p:nvSpPr>
        <p:spPr>
          <a:xfrm>
            <a:off x="6151204" y="5819695"/>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79" name="Oval 78"/>
          <p:cNvSpPr/>
          <p:nvPr/>
        </p:nvSpPr>
        <p:spPr>
          <a:xfrm>
            <a:off x="6534164" y="2275810"/>
            <a:ext cx="1362809" cy="122189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80" name="Oval 79"/>
          <p:cNvSpPr/>
          <p:nvPr/>
        </p:nvSpPr>
        <p:spPr>
          <a:xfrm>
            <a:off x="3627282" y="-108093"/>
            <a:ext cx="1294667" cy="12379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81" name="Oval 80"/>
          <p:cNvSpPr/>
          <p:nvPr/>
        </p:nvSpPr>
        <p:spPr>
          <a:xfrm>
            <a:off x="4592158" y="3534506"/>
            <a:ext cx="1361708" cy="1371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82" name="Oval 81"/>
          <p:cNvSpPr/>
          <p:nvPr/>
        </p:nvSpPr>
        <p:spPr>
          <a:xfrm>
            <a:off x="3020122" y="2979236"/>
            <a:ext cx="1294667" cy="12379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83" name="Oval 82"/>
          <p:cNvSpPr/>
          <p:nvPr/>
        </p:nvSpPr>
        <p:spPr>
          <a:xfrm>
            <a:off x="6660027" y="4345207"/>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84" name="Oval 83"/>
          <p:cNvSpPr/>
          <p:nvPr/>
        </p:nvSpPr>
        <p:spPr>
          <a:xfrm>
            <a:off x="7095408" y="258304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85" name="Oval 84"/>
          <p:cNvSpPr/>
          <p:nvPr/>
        </p:nvSpPr>
        <p:spPr>
          <a:xfrm>
            <a:off x="3766876" y="471350"/>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86" name="Oval 85"/>
          <p:cNvSpPr/>
          <p:nvPr/>
        </p:nvSpPr>
        <p:spPr>
          <a:xfrm>
            <a:off x="2985330" y="978607"/>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87" name="Oval 86"/>
          <p:cNvSpPr/>
          <p:nvPr/>
        </p:nvSpPr>
        <p:spPr>
          <a:xfrm>
            <a:off x="1327638" y="307782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88" name="Oval 87"/>
          <p:cNvSpPr/>
          <p:nvPr/>
        </p:nvSpPr>
        <p:spPr>
          <a:xfrm>
            <a:off x="6497977" y="5465989"/>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89" name="Oval 88"/>
          <p:cNvSpPr/>
          <p:nvPr/>
        </p:nvSpPr>
        <p:spPr>
          <a:xfrm>
            <a:off x="7344509" y="440266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90" name="Oval 89"/>
          <p:cNvSpPr/>
          <p:nvPr/>
        </p:nvSpPr>
        <p:spPr>
          <a:xfrm>
            <a:off x="4545503" y="40117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91" name="Oval 90"/>
          <p:cNvSpPr/>
          <p:nvPr/>
        </p:nvSpPr>
        <p:spPr>
          <a:xfrm>
            <a:off x="6168301" y="519120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92" name="Oval 91"/>
          <p:cNvSpPr/>
          <p:nvPr/>
        </p:nvSpPr>
        <p:spPr>
          <a:xfrm>
            <a:off x="7504250" y="2634692"/>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93" name="Oval 92"/>
          <p:cNvSpPr/>
          <p:nvPr/>
        </p:nvSpPr>
        <p:spPr>
          <a:xfrm>
            <a:off x="4839446" y="559550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95" name="Oval 94"/>
          <p:cNvSpPr/>
          <p:nvPr/>
        </p:nvSpPr>
        <p:spPr>
          <a:xfrm>
            <a:off x="5338966" y="405312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96" name="Oval 95"/>
          <p:cNvSpPr/>
          <p:nvPr/>
        </p:nvSpPr>
        <p:spPr>
          <a:xfrm>
            <a:off x="7009378" y="168480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97" name="Oval 96"/>
          <p:cNvSpPr/>
          <p:nvPr/>
        </p:nvSpPr>
        <p:spPr>
          <a:xfrm>
            <a:off x="3066040" y="6000720"/>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98" name="Oval 97"/>
          <p:cNvSpPr/>
          <p:nvPr/>
        </p:nvSpPr>
        <p:spPr>
          <a:xfrm>
            <a:off x="3964201" y="230421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0" name="Oval 99"/>
          <p:cNvSpPr/>
          <p:nvPr/>
        </p:nvSpPr>
        <p:spPr>
          <a:xfrm>
            <a:off x="2803751" y="42625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1" name="Oval 100"/>
          <p:cNvSpPr/>
          <p:nvPr/>
        </p:nvSpPr>
        <p:spPr>
          <a:xfrm>
            <a:off x="7099948" y="302690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2" name="Oval 101"/>
          <p:cNvSpPr/>
          <p:nvPr/>
        </p:nvSpPr>
        <p:spPr>
          <a:xfrm>
            <a:off x="2397581" y="532714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3" name="Oval 102"/>
          <p:cNvSpPr/>
          <p:nvPr/>
        </p:nvSpPr>
        <p:spPr>
          <a:xfrm>
            <a:off x="6577143" y="2950038"/>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4" name="Oval 103"/>
          <p:cNvSpPr/>
          <p:nvPr/>
        </p:nvSpPr>
        <p:spPr>
          <a:xfrm>
            <a:off x="6414004" y="1331098"/>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5" name="Oval 104"/>
          <p:cNvSpPr/>
          <p:nvPr/>
        </p:nvSpPr>
        <p:spPr>
          <a:xfrm>
            <a:off x="3593041" y="635442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6" name="Oval 105"/>
          <p:cNvSpPr/>
          <p:nvPr/>
        </p:nvSpPr>
        <p:spPr>
          <a:xfrm>
            <a:off x="4482625" y="606463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7" name="Oval 106"/>
          <p:cNvSpPr/>
          <p:nvPr/>
        </p:nvSpPr>
        <p:spPr>
          <a:xfrm>
            <a:off x="2056201" y="2084499"/>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8" name="Oval 107"/>
          <p:cNvSpPr/>
          <p:nvPr/>
        </p:nvSpPr>
        <p:spPr>
          <a:xfrm>
            <a:off x="1423841" y="267670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52" name="Oval 51"/>
          <p:cNvSpPr/>
          <p:nvPr/>
        </p:nvSpPr>
        <p:spPr>
          <a:xfrm>
            <a:off x="2270729" y="488496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70" name="Oval 69"/>
          <p:cNvSpPr/>
          <p:nvPr/>
        </p:nvSpPr>
        <p:spPr>
          <a:xfrm>
            <a:off x="3575454" y="188647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46" name="Oval 45"/>
          <p:cNvSpPr/>
          <p:nvPr/>
        </p:nvSpPr>
        <p:spPr>
          <a:xfrm>
            <a:off x="4158592" y="156890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7" name="Oval 16"/>
          <p:cNvSpPr/>
          <p:nvPr/>
        </p:nvSpPr>
        <p:spPr>
          <a:xfrm>
            <a:off x="4341082" y="2035365"/>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 name="Oval 10"/>
          <p:cNvSpPr/>
          <p:nvPr/>
        </p:nvSpPr>
        <p:spPr>
          <a:xfrm>
            <a:off x="4222140" y="55789"/>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64" name="Oval 63"/>
          <p:cNvSpPr/>
          <p:nvPr/>
        </p:nvSpPr>
        <p:spPr>
          <a:xfrm>
            <a:off x="4183316" y="67265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2" name="Oval 11"/>
          <p:cNvSpPr/>
          <p:nvPr/>
        </p:nvSpPr>
        <p:spPr>
          <a:xfrm>
            <a:off x="3588877" y="3838348"/>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9" name="Oval 108"/>
          <p:cNvSpPr/>
          <p:nvPr/>
        </p:nvSpPr>
        <p:spPr>
          <a:xfrm>
            <a:off x="1794802" y="3424698"/>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0" name="Oval 109"/>
          <p:cNvSpPr/>
          <p:nvPr/>
        </p:nvSpPr>
        <p:spPr>
          <a:xfrm>
            <a:off x="3590806" y="3161690"/>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45" name="Oval 44"/>
          <p:cNvSpPr/>
          <p:nvPr/>
        </p:nvSpPr>
        <p:spPr>
          <a:xfrm>
            <a:off x="4637630" y="4073408"/>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47" name="Oval 46"/>
          <p:cNvSpPr/>
          <p:nvPr/>
        </p:nvSpPr>
        <p:spPr>
          <a:xfrm>
            <a:off x="5038405" y="4619445"/>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43" name="Oval 42"/>
          <p:cNvSpPr/>
          <p:nvPr/>
        </p:nvSpPr>
        <p:spPr>
          <a:xfrm>
            <a:off x="3914902" y="359822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75" name="Oval 74"/>
          <p:cNvSpPr/>
          <p:nvPr/>
        </p:nvSpPr>
        <p:spPr>
          <a:xfrm>
            <a:off x="5028607" y="3681337"/>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59" name="Oval 58"/>
          <p:cNvSpPr/>
          <p:nvPr/>
        </p:nvSpPr>
        <p:spPr>
          <a:xfrm>
            <a:off x="4994648" y="624148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56" name="Oval 55"/>
          <p:cNvSpPr/>
          <p:nvPr/>
        </p:nvSpPr>
        <p:spPr>
          <a:xfrm>
            <a:off x="2950575" y="513923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1" name="Oval 110"/>
          <p:cNvSpPr/>
          <p:nvPr/>
        </p:nvSpPr>
        <p:spPr>
          <a:xfrm>
            <a:off x="4891467" y="2174990"/>
            <a:ext cx="1294667" cy="12379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99" name="Oval 98"/>
          <p:cNvSpPr/>
          <p:nvPr/>
        </p:nvSpPr>
        <p:spPr>
          <a:xfrm>
            <a:off x="5021363" y="2811545"/>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49" name="Oval 48"/>
          <p:cNvSpPr/>
          <p:nvPr/>
        </p:nvSpPr>
        <p:spPr>
          <a:xfrm>
            <a:off x="4994648" y="238907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94" name="Oval 93"/>
          <p:cNvSpPr/>
          <p:nvPr/>
        </p:nvSpPr>
        <p:spPr>
          <a:xfrm>
            <a:off x="5605550" y="2625530"/>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44" name="Oval 43"/>
          <p:cNvSpPr/>
          <p:nvPr/>
        </p:nvSpPr>
        <p:spPr>
          <a:xfrm>
            <a:off x="5447247" y="2149177"/>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27" name="Oval 26"/>
          <p:cNvSpPr/>
          <p:nvPr/>
        </p:nvSpPr>
        <p:spPr>
          <a:xfrm>
            <a:off x="3131710" y="3497702"/>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2" name="Oval 111"/>
          <p:cNvSpPr/>
          <p:nvPr/>
        </p:nvSpPr>
        <p:spPr>
          <a:xfrm>
            <a:off x="3343172" y="4242274"/>
            <a:ext cx="1294667" cy="12379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53" name="Oval 52"/>
          <p:cNvSpPr/>
          <p:nvPr/>
        </p:nvSpPr>
        <p:spPr>
          <a:xfrm>
            <a:off x="3658554" y="4474235"/>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6" name="Oval 15"/>
          <p:cNvSpPr/>
          <p:nvPr/>
        </p:nvSpPr>
        <p:spPr>
          <a:xfrm>
            <a:off x="3574273" y="4862712"/>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41" name="Oval 40"/>
          <p:cNvSpPr/>
          <p:nvPr/>
        </p:nvSpPr>
        <p:spPr>
          <a:xfrm>
            <a:off x="6195097" y="4815079"/>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3" name="Oval 112"/>
          <p:cNvSpPr/>
          <p:nvPr/>
        </p:nvSpPr>
        <p:spPr>
          <a:xfrm>
            <a:off x="4107578" y="4808082"/>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4" name="Oval 113"/>
          <p:cNvSpPr/>
          <p:nvPr/>
        </p:nvSpPr>
        <p:spPr>
          <a:xfrm>
            <a:off x="4082081" y="4358907"/>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5" name="Oval 114"/>
          <p:cNvSpPr/>
          <p:nvPr/>
        </p:nvSpPr>
        <p:spPr>
          <a:xfrm>
            <a:off x="3986320" y="592103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6" name="Oval 115"/>
          <p:cNvSpPr/>
          <p:nvPr/>
        </p:nvSpPr>
        <p:spPr>
          <a:xfrm>
            <a:off x="5594024" y="320375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7" name="Oval 116"/>
          <p:cNvSpPr/>
          <p:nvPr/>
        </p:nvSpPr>
        <p:spPr>
          <a:xfrm>
            <a:off x="2820866" y="139011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8" name="Oval 117"/>
          <p:cNvSpPr/>
          <p:nvPr/>
        </p:nvSpPr>
        <p:spPr>
          <a:xfrm>
            <a:off x="6676822" y="241930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9" name="Oval 118"/>
          <p:cNvSpPr/>
          <p:nvPr/>
        </p:nvSpPr>
        <p:spPr>
          <a:xfrm>
            <a:off x="5516143" y="364439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20" name="Oval 119"/>
          <p:cNvSpPr/>
          <p:nvPr/>
        </p:nvSpPr>
        <p:spPr>
          <a:xfrm>
            <a:off x="5367705" y="5819695"/>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21" name="Oval 120"/>
          <p:cNvSpPr/>
          <p:nvPr/>
        </p:nvSpPr>
        <p:spPr>
          <a:xfrm>
            <a:off x="3154585" y="400520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22" name="Oval 121"/>
          <p:cNvSpPr/>
          <p:nvPr/>
        </p:nvSpPr>
        <p:spPr>
          <a:xfrm>
            <a:off x="3192429" y="288675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23" name="Oval 122"/>
          <p:cNvSpPr/>
          <p:nvPr/>
        </p:nvSpPr>
        <p:spPr>
          <a:xfrm>
            <a:off x="6355625" y="3853750"/>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21" name="Oval 20"/>
          <p:cNvSpPr/>
          <p:nvPr/>
        </p:nvSpPr>
        <p:spPr>
          <a:xfrm rot="1595624">
            <a:off x="4856660" y="205823"/>
            <a:ext cx="4049166" cy="2502782"/>
          </a:xfrm>
          <a:prstGeom prst="ellipse">
            <a:avLst/>
          </a:prstGeom>
          <a:solidFill>
            <a:srgbClr val="CC99FF">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Wamego</a:t>
            </a:r>
          </a:p>
        </p:txBody>
      </p:sp>
      <p:sp>
        <p:nvSpPr>
          <p:cNvPr id="31" name="Oval 30"/>
          <p:cNvSpPr/>
          <p:nvPr/>
        </p:nvSpPr>
        <p:spPr>
          <a:xfrm rot="914060">
            <a:off x="4744579" y="2873759"/>
            <a:ext cx="4287844" cy="1422678"/>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err="1">
                <a:solidFill>
                  <a:srgbClr val="008080">
                    <a:lumMod val="50000"/>
                  </a:srgbClr>
                </a:solidFill>
              </a:rPr>
              <a:t>Timbercreek</a:t>
            </a:r>
            <a:endParaRPr lang="en-US" sz="3000" b="1" dirty="0">
              <a:solidFill>
                <a:srgbClr val="008080">
                  <a:lumMod val="50000"/>
                </a:srgbClr>
              </a:solidFill>
            </a:endParaRPr>
          </a:p>
        </p:txBody>
      </p:sp>
      <p:sp>
        <p:nvSpPr>
          <p:cNvPr id="60" name="Oval 59"/>
          <p:cNvSpPr/>
          <p:nvPr/>
        </p:nvSpPr>
        <p:spPr>
          <a:xfrm rot="920455">
            <a:off x="4802954" y="4372975"/>
            <a:ext cx="3743844" cy="1562595"/>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Tuttle Sandwich</a:t>
            </a:r>
          </a:p>
        </p:txBody>
      </p:sp>
      <p:sp>
        <p:nvSpPr>
          <p:cNvPr id="20" name="Oval 19"/>
          <p:cNvSpPr/>
          <p:nvPr/>
        </p:nvSpPr>
        <p:spPr>
          <a:xfrm rot="332835">
            <a:off x="1556587" y="-225019"/>
            <a:ext cx="3432869" cy="1959796"/>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err="1">
                <a:solidFill>
                  <a:srgbClr val="008080">
                    <a:lumMod val="50000"/>
                  </a:srgbClr>
                </a:solidFill>
              </a:rPr>
              <a:t>SoPo</a:t>
            </a:r>
            <a:endParaRPr lang="en-US" sz="3000" b="1" dirty="0">
              <a:solidFill>
                <a:srgbClr val="008080">
                  <a:lumMod val="50000"/>
                </a:srgbClr>
              </a:solidFill>
            </a:endParaRPr>
          </a:p>
        </p:txBody>
      </p:sp>
      <p:sp>
        <p:nvSpPr>
          <p:cNvPr id="57" name="Oval 56"/>
          <p:cNvSpPr/>
          <p:nvPr/>
        </p:nvSpPr>
        <p:spPr>
          <a:xfrm rot="447498">
            <a:off x="508434" y="1585578"/>
            <a:ext cx="3376966" cy="1228278"/>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City Park West</a:t>
            </a:r>
          </a:p>
        </p:txBody>
      </p:sp>
      <p:sp>
        <p:nvSpPr>
          <p:cNvPr id="61" name="Oval 60"/>
          <p:cNvSpPr/>
          <p:nvPr/>
        </p:nvSpPr>
        <p:spPr>
          <a:xfrm>
            <a:off x="367135" y="2796362"/>
            <a:ext cx="3314677" cy="1155565"/>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Jardine</a:t>
            </a:r>
          </a:p>
        </p:txBody>
      </p:sp>
      <p:sp>
        <p:nvSpPr>
          <p:cNvPr id="30" name="Oval 29"/>
          <p:cNvSpPr/>
          <p:nvPr/>
        </p:nvSpPr>
        <p:spPr>
          <a:xfrm rot="19971453">
            <a:off x="2467191" y="5701141"/>
            <a:ext cx="2206492" cy="1089036"/>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UP</a:t>
            </a:r>
          </a:p>
        </p:txBody>
      </p:sp>
      <p:sp>
        <p:nvSpPr>
          <p:cNvPr id="124" name="Oval 123"/>
          <p:cNvSpPr/>
          <p:nvPr/>
        </p:nvSpPr>
        <p:spPr>
          <a:xfrm rot="20277589">
            <a:off x="1318053" y="4826190"/>
            <a:ext cx="2665091" cy="1111385"/>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Ogden</a:t>
            </a:r>
          </a:p>
        </p:txBody>
      </p:sp>
      <p:sp>
        <p:nvSpPr>
          <p:cNvPr id="125" name="Oval 124"/>
          <p:cNvSpPr/>
          <p:nvPr/>
        </p:nvSpPr>
        <p:spPr>
          <a:xfrm rot="21075696">
            <a:off x="525563" y="3821914"/>
            <a:ext cx="3345341" cy="1155565"/>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Amherst</a:t>
            </a:r>
          </a:p>
        </p:txBody>
      </p:sp>
      <p:sp>
        <p:nvSpPr>
          <p:cNvPr id="126" name="Oval 125"/>
          <p:cNvSpPr/>
          <p:nvPr/>
        </p:nvSpPr>
        <p:spPr>
          <a:xfrm rot="1834275">
            <a:off x="4427665" y="5805972"/>
            <a:ext cx="2206492" cy="1089036"/>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JC</a:t>
            </a:r>
          </a:p>
        </p:txBody>
      </p:sp>
    </p:spTree>
    <p:extLst>
      <p:ext uri="{BB962C8B-B14F-4D97-AF65-F5344CB8AC3E}">
        <p14:creationId xmlns:p14="http://schemas.microsoft.com/office/powerpoint/2010/main" val="986758681"/>
      </p:ext>
    </p:extLst>
  </p:cSld>
  <p:clrMapOvr>
    <a:masterClrMapping/>
  </p:clrMapOvr>
  <p:transition advClick="0" advTm="20000">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4200" i="1" dirty="0">
                <a:solidFill>
                  <a:prstClr val="black"/>
                </a:solidFill>
              </a:rPr>
              <a:t>Who will you have compassion on?</a:t>
            </a:r>
          </a:p>
          <a:p>
            <a:pPr marL="0" indent="0">
              <a:buFont typeface="Arial" panose="020B0604020202020204" pitchFamily="34" charset="0"/>
              <a:buNone/>
            </a:pPr>
            <a:endParaRPr lang="en-US" sz="36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spTree>
    <p:extLst>
      <p:ext uri="{BB962C8B-B14F-4D97-AF65-F5344CB8AC3E}">
        <p14:creationId xmlns:p14="http://schemas.microsoft.com/office/powerpoint/2010/main" val="2606079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3600" dirty="0">
                <a:solidFill>
                  <a:prstClr val="black"/>
                </a:solidFill>
              </a:rPr>
              <a:t>Who will you have compassion on?</a:t>
            </a:r>
          </a:p>
          <a:p>
            <a:pPr marL="457200" indent="-457200">
              <a:buFont typeface="+mj-lt"/>
              <a:buAutoNum type="arabicPeriod"/>
            </a:pPr>
            <a:r>
              <a:rPr lang="en-US" sz="4200" i="1" dirty="0">
                <a:solidFill>
                  <a:prstClr val="black"/>
                </a:solidFill>
              </a:rPr>
              <a:t>How will you meet their need(s)?</a:t>
            </a:r>
          </a:p>
          <a:p>
            <a:pPr marL="0" indent="0">
              <a:buFont typeface="Arial" panose="020B0604020202020204" pitchFamily="34" charset="0"/>
              <a:buNone/>
            </a:pPr>
            <a:endParaRPr lang="en-US" sz="36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spTree>
    <p:extLst>
      <p:ext uri="{BB962C8B-B14F-4D97-AF65-F5344CB8AC3E}">
        <p14:creationId xmlns:p14="http://schemas.microsoft.com/office/powerpoint/2010/main" val="5618069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3600" dirty="0">
                <a:solidFill>
                  <a:prstClr val="black"/>
                </a:solidFill>
              </a:rPr>
              <a:t>Who will you have compassion on?</a:t>
            </a:r>
          </a:p>
          <a:p>
            <a:pPr marL="457200" indent="-457200">
              <a:buFont typeface="+mj-lt"/>
              <a:buAutoNum type="arabicPeriod"/>
            </a:pPr>
            <a:r>
              <a:rPr lang="en-US" sz="3600" dirty="0">
                <a:solidFill>
                  <a:prstClr val="black"/>
                </a:solidFill>
              </a:rPr>
              <a:t>How will you meet their need(s)?</a:t>
            </a:r>
          </a:p>
          <a:p>
            <a:pPr marL="457200" indent="-457200">
              <a:buFont typeface="+mj-lt"/>
              <a:buAutoNum type="arabicPeriod"/>
            </a:pPr>
            <a:r>
              <a:rPr lang="en-US" sz="4200" i="1" dirty="0">
                <a:solidFill>
                  <a:prstClr val="black"/>
                </a:solidFill>
              </a:rPr>
              <a:t>How will you learn neighboring from Jesus?</a:t>
            </a:r>
          </a:p>
          <a:p>
            <a:pPr marL="0" indent="0">
              <a:buFont typeface="Arial" panose="020B0604020202020204" pitchFamily="34" charset="0"/>
              <a:buNone/>
            </a:pPr>
            <a:endParaRPr lang="en-US" sz="36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spTree>
    <p:extLst>
      <p:ext uri="{BB962C8B-B14F-4D97-AF65-F5344CB8AC3E}">
        <p14:creationId xmlns:p14="http://schemas.microsoft.com/office/powerpoint/2010/main" val="38177786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3600" dirty="0">
                <a:solidFill>
                  <a:prstClr val="black"/>
                </a:solidFill>
              </a:rPr>
              <a:t>Who will you have compassion on?</a:t>
            </a:r>
          </a:p>
          <a:p>
            <a:pPr marL="457200" indent="-457200">
              <a:buFont typeface="+mj-lt"/>
              <a:buAutoNum type="arabicPeriod"/>
            </a:pPr>
            <a:r>
              <a:rPr lang="en-US" sz="3600" dirty="0">
                <a:solidFill>
                  <a:prstClr val="black"/>
                </a:solidFill>
              </a:rPr>
              <a:t>How will you meet their need(s)?</a:t>
            </a:r>
          </a:p>
          <a:p>
            <a:pPr marL="457200" indent="-457200">
              <a:buFont typeface="+mj-lt"/>
              <a:buAutoNum type="arabicPeriod"/>
            </a:pPr>
            <a:r>
              <a:rPr lang="en-US" sz="3600" dirty="0">
                <a:solidFill>
                  <a:prstClr val="black"/>
                </a:solidFill>
              </a:rPr>
              <a:t>How will you learn neighboring from Jesus?</a:t>
            </a:r>
          </a:p>
          <a:p>
            <a:pPr marL="0" indent="0">
              <a:buFont typeface="Arial" panose="020B0604020202020204" pitchFamily="34" charset="0"/>
              <a:buNone/>
            </a:pPr>
            <a:endParaRPr lang="en-US" sz="36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sp>
        <p:nvSpPr>
          <p:cNvPr id="11" name="Rounded Rectangle 10"/>
          <p:cNvSpPr/>
          <p:nvPr/>
        </p:nvSpPr>
        <p:spPr>
          <a:xfrm>
            <a:off x="2369465" y="4387790"/>
            <a:ext cx="6528045" cy="2077906"/>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prstClr val="white"/>
                </a:solidFill>
              </a:rPr>
              <a:t>What might God do through </a:t>
            </a:r>
          </a:p>
          <a:p>
            <a:pPr algn="ctr"/>
            <a:r>
              <a:rPr lang="en-US" sz="3600" i="1" dirty="0">
                <a:solidFill>
                  <a:prstClr val="white"/>
                </a:solidFill>
              </a:rPr>
              <a:t>our church if we learned to </a:t>
            </a:r>
          </a:p>
          <a:p>
            <a:pPr algn="ctr"/>
            <a:r>
              <a:rPr lang="en-US" sz="3600" i="1" dirty="0">
                <a:solidFill>
                  <a:prstClr val="white"/>
                </a:solidFill>
              </a:rPr>
              <a:t>neighbor as Jesus neighbored?</a:t>
            </a:r>
            <a:endParaRPr lang="en-US" sz="3600" dirty="0">
              <a:solidFill>
                <a:prstClr val="white"/>
              </a:solidFill>
            </a:endParaRPr>
          </a:p>
        </p:txBody>
      </p:sp>
    </p:spTree>
    <p:extLst>
      <p:ext uri="{BB962C8B-B14F-4D97-AF65-F5344CB8AC3E}">
        <p14:creationId xmlns:p14="http://schemas.microsoft.com/office/powerpoint/2010/main" val="9156242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2634144"/>
            <a:ext cx="9991288" cy="22146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C19357D-1697-4393-A579-D809837566FA}"/>
              </a:ext>
            </a:extLst>
          </p:cNvPr>
          <p:cNvSpPr txBox="1">
            <a:spLocks/>
          </p:cNvSpPr>
          <p:nvPr/>
        </p:nvSpPr>
        <p:spPr>
          <a:xfrm>
            <a:off x="130029" y="3761656"/>
            <a:ext cx="7772400"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schemeClr val="tx1">
                    <a:lumMod val="65000"/>
                    <a:lumOff val="35000"/>
                  </a:schemeClr>
                </a:solidFill>
                <a:latin typeface="Verdana Pro Cond Light" panose="020B0604020202020204" pitchFamily="34" charset="0"/>
              </a:rPr>
              <a:t>COMMENTS</a:t>
            </a:r>
            <a:br>
              <a:rPr lang="en-US" sz="6000" spc="1100" dirty="0">
                <a:solidFill>
                  <a:schemeClr val="tx1">
                    <a:lumMod val="65000"/>
                    <a:lumOff val="35000"/>
                  </a:schemeClr>
                </a:solidFill>
                <a:latin typeface="Verdana Pro Cond Light" panose="020B0604020202020204" pitchFamily="34" charset="0"/>
              </a:rPr>
            </a:br>
            <a:endParaRPr lang="en-US" sz="6000" spc="1100" dirty="0">
              <a:solidFill>
                <a:schemeClr val="tx1">
                  <a:lumMod val="65000"/>
                  <a:lumOff val="35000"/>
                </a:schemeClr>
              </a:solidFill>
              <a:latin typeface="Verdana Pro Cond Light" panose="020B0604020202020204" pitchFamily="34" charset="0"/>
            </a:endParaRPr>
          </a:p>
        </p:txBody>
      </p:sp>
      <p:sp>
        <p:nvSpPr>
          <p:cNvPr id="8" name="Rectangle 7">
            <a:extLst>
              <a:ext uri="{FF2B5EF4-FFF2-40B4-BE49-F238E27FC236}">
                <a16:creationId xmlns:a16="http://schemas.microsoft.com/office/drawing/2014/main" id="{6D97B893-52AF-497C-A57D-8A749B8C975D}"/>
              </a:ext>
            </a:extLst>
          </p:cNvPr>
          <p:cNvSpPr/>
          <p:nvPr/>
        </p:nvSpPr>
        <p:spPr>
          <a:xfrm>
            <a:off x="88084" y="2464874"/>
            <a:ext cx="6262382" cy="1323439"/>
          </a:xfrm>
          <a:prstGeom prst="rect">
            <a:avLst/>
          </a:prstGeom>
        </p:spPr>
        <p:txBody>
          <a:bodyPr wrap="square">
            <a:spAutoFit/>
          </a:bodyPr>
          <a:lstStyle/>
          <a:p>
            <a:r>
              <a:rPr lang="en-US" sz="8000" dirty="0">
                <a:solidFill>
                  <a:srgbClr val="C8780E"/>
                </a:solidFill>
                <a:latin typeface="+mj-lt"/>
              </a:rPr>
              <a:t>QUESTIONS</a:t>
            </a:r>
          </a:p>
        </p:txBody>
      </p:sp>
      <p:sp>
        <p:nvSpPr>
          <p:cNvPr id="11" name="Rectangle 10">
            <a:extLst>
              <a:ext uri="{FF2B5EF4-FFF2-40B4-BE49-F238E27FC236}">
                <a16:creationId xmlns:a16="http://schemas.microsoft.com/office/drawing/2014/main" id="{9C577B8A-4B83-4393-AF0A-AA479043E21F}"/>
              </a:ext>
            </a:extLst>
          </p:cNvPr>
          <p:cNvSpPr/>
          <p:nvPr/>
        </p:nvSpPr>
        <p:spPr>
          <a:xfrm>
            <a:off x="171974" y="3894634"/>
            <a:ext cx="6858000" cy="1015663"/>
          </a:xfrm>
          <a:prstGeom prst="rect">
            <a:avLst/>
          </a:prstGeom>
        </p:spPr>
        <p:txBody>
          <a:bodyPr wrap="square">
            <a:spAutoFit/>
          </a:bodyPr>
          <a:lstStyle/>
          <a:p>
            <a:pPr lvl="0"/>
            <a:r>
              <a:rPr lang="en-US" sz="6000" spc="1100" dirty="0">
                <a:solidFill>
                  <a:prstClr val="black">
                    <a:lumMod val="65000"/>
                    <a:lumOff val="35000"/>
                  </a:prstClr>
                </a:solidFill>
                <a:latin typeface="Verdana Pro Cond Light" panose="020B0604020202020204" pitchFamily="34" charset="0"/>
              </a:rPr>
              <a:t>TESTIMONIES</a:t>
            </a:r>
          </a:p>
        </p:txBody>
      </p:sp>
    </p:spTree>
    <p:extLst>
      <p:ext uri="{BB962C8B-B14F-4D97-AF65-F5344CB8AC3E}">
        <p14:creationId xmlns:p14="http://schemas.microsoft.com/office/powerpoint/2010/main" val="41931085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16265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a:extLst>
              <a:ext uri="{FF2B5EF4-FFF2-40B4-BE49-F238E27FC236}">
                <a16:creationId xmlns:a16="http://schemas.microsoft.com/office/drawing/2014/main" id="{EC19357D-1697-4393-A579-D809837566FA}"/>
              </a:ext>
            </a:extLst>
          </p:cNvPr>
          <p:cNvSpPr txBox="1">
            <a:spLocks/>
          </p:cNvSpPr>
          <p:nvPr/>
        </p:nvSpPr>
        <p:spPr>
          <a:xfrm>
            <a:off x="171974" y="3879102"/>
            <a:ext cx="7772400"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testimonies</a:t>
            </a:r>
          </a:p>
        </p:txBody>
      </p:sp>
      <p:sp>
        <p:nvSpPr>
          <p:cNvPr id="8" name="Rectangle 7">
            <a:extLst>
              <a:ext uri="{FF2B5EF4-FFF2-40B4-BE49-F238E27FC236}">
                <a16:creationId xmlns:a16="http://schemas.microsoft.com/office/drawing/2014/main" id="{6D97B893-52AF-497C-A57D-8A749B8C975D}"/>
              </a:ext>
            </a:extLst>
          </p:cNvPr>
          <p:cNvSpPr/>
          <p:nvPr/>
        </p:nvSpPr>
        <p:spPr>
          <a:xfrm>
            <a:off x="138417" y="3022288"/>
            <a:ext cx="8107085" cy="1323439"/>
          </a:xfrm>
          <a:prstGeom prst="rect">
            <a:avLst/>
          </a:prstGeom>
        </p:spPr>
        <p:txBody>
          <a:bodyPr wrap="square">
            <a:spAutoFit/>
          </a:bodyPr>
          <a:lstStyle/>
          <a:p>
            <a:r>
              <a:rPr lang="en-US" sz="8000" dirty="0">
                <a:solidFill>
                  <a:srgbClr val="C8780E"/>
                </a:solidFill>
              </a:rPr>
              <a:t>JOYS &amp; SORROWS</a:t>
            </a:r>
          </a:p>
        </p:txBody>
      </p:sp>
    </p:spTree>
    <p:extLst>
      <p:ext uri="{BB962C8B-B14F-4D97-AF65-F5344CB8AC3E}">
        <p14:creationId xmlns:p14="http://schemas.microsoft.com/office/powerpoint/2010/main" val="25302766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4715" y="342498"/>
            <a:ext cx="5172307" cy="7078861"/>
          </a:xfrm>
          <a:prstGeom prst="rect">
            <a:avLst/>
          </a:prstGeom>
        </p:spPr>
        <p:txBody>
          <a:bodyPr wrap="square">
            <a:spAutoFit/>
          </a:bodyPr>
          <a:lstStyle/>
          <a:p>
            <a:r>
              <a:rPr lang="en-US" sz="2600" u="sng" dirty="0">
                <a:solidFill>
                  <a:prstClr val="black"/>
                </a:solidFill>
              </a:rPr>
              <a:t>Songs for Response</a:t>
            </a:r>
            <a:endParaRPr lang="en-US" sz="2600" dirty="0">
              <a:solidFill>
                <a:prstClr val="black"/>
              </a:solidFill>
            </a:endParaRPr>
          </a:p>
          <a:p>
            <a:pPr fontAlgn="base">
              <a:spcAft>
                <a:spcPts val="800"/>
              </a:spcAft>
            </a:pPr>
            <a:r>
              <a:rPr lang="en-US" sz="3200" b="1" dirty="0">
                <a:solidFill>
                  <a:prstClr val="black"/>
                </a:solidFill>
              </a:rPr>
              <a:t>Yes and Amen</a:t>
            </a:r>
          </a:p>
          <a:p>
            <a:pPr fontAlgn="base">
              <a:spcAft>
                <a:spcPts val="800"/>
              </a:spcAft>
            </a:pPr>
            <a:r>
              <a:rPr lang="en-US" sz="3200" b="1" dirty="0">
                <a:solidFill>
                  <a:prstClr val="black"/>
                </a:solidFill>
              </a:rPr>
              <a:t>No Longer Slaves</a:t>
            </a:r>
          </a:p>
          <a:p>
            <a:pPr fontAlgn="base">
              <a:spcAft>
                <a:spcPts val="800"/>
              </a:spcAft>
            </a:pPr>
            <a:r>
              <a:rPr lang="en-US" sz="3200" b="1" dirty="0">
                <a:solidFill>
                  <a:prstClr val="black"/>
                </a:solidFill>
              </a:rPr>
              <a:t>Take Courage</a:t>
            </a:r>
          </a:p>
          <a:p>
            <a:pPr fontAlgn="base">
              <a:spcAft>
                <a:spcPts val="800"/>
              </a:spcAft>
            </a:pPr>
            <a:r>
              <a:rPr lang="en-US" sz="3200" b="1" dirty="0">
                <a:solidFill>
                  <a:prstClr val="black"/>
                </a:solidFill>
              </a:rPr>
              <a:t>Joy of the Lord</a:t>
            </a:r>
          </a:p>
          <a:p>
            <a:pPr fontAlgn="base">
              <a:spcAft>
                <a:spcPts val="800"/>
              </a:spcAft>
            </a:pPr>
            <a:r>
              <a:rPr lang="en-US" sz="3200" b="1" dirty="0">
                <a:solidFill>
                  <a:prstClr val="black"/>
                </a:solidFill>
              </a:rPr>
              <a:t>Joy</a:t>
            </a:r>
          </a:p>
          <a:p>
            <a:pPr fontAlgn="base">
              <a:spcAft>
                <a:spcPts val="800"/>
              </a:spcAft>
            </a:pPr>
            <a:r>
              <a:rPr lang="en-US" sz="3200" b="1" dirty="0">
                <a:solidFill>
                  <a:prstClr val="black"/>
                </a:solidFill>
              </a:rPr>
              <a:t>Reckless Love</a:t>
            </a:r>
          </a:p>
          <a:p>
            <a:pPr fontAlgn="base">
              <a:spcAft>
                <a:spcPts val="800"/>
              </a:spcAft>
            </a:pPr>
            <a:r>
              <a:rPr lang="en-US" sz="3200" b="1" dirty="0">
                <a:solidFill>
                  <a:prstClr val="black"/>
                </a:solidFill>
              </a:rPr>
              <a:t>How Deep the Father’s Love</a:t>
            </a:r>
          </a:p>
          <a:p>
            <a:pPr fontAlgn="base">
              <a:spcAft>
                <a:spcPts val="800"/>
              </a:spcAft>
            </a:pPr>
            <a:r>
              <a:rPr lang="en-US" sz="3200" b="1" dirty="0">
                <a:solidFill>
                  <a:prstClr val="black"/>
                </a:solidFill>
              </a:rPr>
              <a:t>Jesus We Love You</a:t>
            </a:r>
          </a:p>
          <a:p>
            <a:pPr fontAlgn="base">
              <a:spcAft>
                <a:spcPts val="800"/>
              </a:spcAft>
            </a:pPr>
            <a:r>
              <a:rPr lang="en-US" sz="3200" b="1" dirty="0">
                <a:solidFill>
                  <a:prstClr val="black"/>
                </a:solidFill>
              </a:rPr>
              <a:t>Jesus Paid It All</a:t>
            </a:r>
          </a:p>
          <a:p>
            <a:endParaRPr lang="en-US" sz="2200" i="1" dirty="0">
              <a:solidFill>
                <a:prstClr val="black"/>
              </a:solidFill>
            </a:endParaRPr>
          </a:p>
          <a:p>
            <a:endParaRPr lang="en-US" sz="2200" dirty="0">
              <a:solidFill>
                <a:prstClr val="black"/>
              </a:solidFill>
            </a:endParaRPr>
          </a:p>
          <a:p>
            <a:br>
              <a:rPr lang="en-US" dirty="0">
                <a:solidFill>
                  <a:prstClr val="black"/>
                </a:solidFill>
              </a:rPr>
            </a:br>
            <a:endParaRPr lang="en-US" dirty="0">
              <a:solidFill>
                <a:prstClr val="black"/>
              </a:solidFill>
            </a:endParaRPr>
          </a:p>
        </p:txBody>
      </p:sp>
      <p:sp>
        <p:nvSpPr>
          <p:cNvPr id="5" name="Rectangle 4"/>
          <p:cNvSpPr/>
          <p:nvPr/>
        </p:nvSpPr>
        <p:spPr>
          <a:xfrm>
            <a:off x="186853" y="346590"/>
            <a:ext cx="3518453" cy="5755422"/>
          </a:xfrm>
          <a:prstGeom prst="rect">
            <a:avLst/>
          </a:prstGeom>
        </p:spPr>
        <p:txBody>
          <a:bodyPr wrap="square">
            <a:spAutoFit/>
          </a:bodyPr>
          <a:lstStyle/>
          <a:p>
            <a:r>
              <a:rPr lang="en-US" sz="2600" u="sng" dirty="0">
                <a:solidFill>
                  <a:prstClr val="black"/>
                </a:solidFill>
              </a:rPr>
              <a:t>Questions for Testimony</a:t>
            </a:r>
            <a:endParaRPr lang="en-US" sz="2600" dirty="0">
              <a:solidFill>
                <a:prstClr val="black"/>
              </a:solidFill>
            </a:endParaRPr>
          </a:p>
          <a:p>
            <a:pPr fontAlgn="base"/>
            <a:endParaRPr lang="en-US" sz="400" dirty="0">
              <a:solidFill>
                <a:prstClr val="black"/>
              </a:solidFill>
            </a:endParaRPr>
          </a:p>
          <a:p>
            <a:pPr fontAlgn="base"/>
            <a:r>
              <a:rPr lang="en-US" sz="2400" dirty="0">
                <a:solidFill>
                  <a:prstClr val="black"/>
                </a:solidFill>
              </a:rPr>
              <a:t>What doubts are robbing you from resting in confidence in the Lord?</a:t>
            </a:r>
          </a:p>
          <a:p>
            <a:pPr fontAlgn="base"/>
            <a:endParaRPr lang="en-US" sz="1100" dirty="0">
              <a:solidFill>
                <a:prstClr val="black"/>
              </a:solidFill>
            </a:endParaRPr>
          </a:p>
          <a:p>
            <a:pPr fontAlgn="base"/>
            <a:r>
              <a:rPr lang="en-US" sz="2400" dirty="0">
                <a:solidFill>
                  <a:prstClr val="black"/>
                </a:solidFill>
              </a:rPr>
              <a:t>What fears are hindering you from doing what </a:t>
            </a:r>
            <a:r>
              <a:rPr lang="en-US" sz="2400">
                <a:solidFill>
                  <a:prstClr val="black"/>
                </a:solidFill>
              </a:rPr>
              <a:t>God is asking </a:t>
            </a:r>
            <a:r>
              <a:rPr lang="en-US" sz="2400" dirty="0">
                <a:solidFill>
                  <a:prstClr val="black"/>
                </a:solidFill>
              </a:rPr>
              <a:t>of you?</a:t>
            </a:r>
          </a:p>
          <a:p>
            <a:pPr fontAlgn="base"/>
            <a:endParaRPr lang="en-US" sz="1100" dirty="0">
              <a:solidFill>
                <a:prstClr val="black"/>
              </a:solidFill>
            </a:endParaRPr>
          </a:p>
          <a:p>
            <a:pPr fontAlgn="base"/>
            <a:r>
              <a:rPr lang="en-US" sz="2400" dirty="0">
                <a:solidFill>
                  <a:prstClr val="black"/>
                </a:solidFill>
              </a:rPr>
              <a:t>What is currently stealing or strengthening your joy?</a:t>
            </a:r>
          </a:p>
          <a:p>
            <a:pPr fontAlgn="base"/>
            <a:endParaRPr lang="en-US" sz="1400" dirty="0">
              <a:solidFill>
                <a:prstClr val="black"/>
              </a:solidFill>
            </a:endParaRPr>
          </a:p>
          <a:p>
            <a:pPr fontAlgn="base"/>
            <a:r>
              <a:rPr lang="en-US" sz="2400" dirty="0">
                <a:solidFill>
                  <a:prstClr val="black"/>
                </a:solidFill>
              </a:rPr>
              <a:t>In what ways has God relentlessly pursued you?</a:t>
            </a:r>
          </a:p>
          <a:p>
            <a:pPr fontAlgn="base"/>
            <a:endParaRPr lang="en-US" sz="1400" dirty="0">
              <a:solidFill>
                <a:prstClr val="black"/>
              </a:solidFill>
            </a:endParaRPr>
          </a:p>
          <a:p>
            <a:pPr fontAlgn="base"/>
            <a:r>
              <a:rPr lang="en-US" sz="2400" dirty="0">
                <a:solidFill>
                  <a:prstClr val="black"/>
                </a:solidFill>
              </a:rPr>
              <a:t>How has God assured you of His faithfulness/love?</a:t>
            </a:r>
          </a:p>
        </p:txBody>
      </p:sp>
      <p:cxnSp>
        <p:nvCxnSpPr>
          <p:cNvPr id="7" name="Straight Connector 6">
            <a:extLst>
              <a:ext uri="{FF2B5EF4-FFF2-40B4-BE49-F238E27FC236}">
                <a16:creationId xmlns:a16="http://schemas.microsoft.com/office/drawing/2014/main" id="{FB52CFEB-2AED-4C66-A79E-DF82161588A7}"/>
              </a:ext>
            </a:extLst>
          </p:cNvPr>
          <p:cNvCxnSpPr>
            <a:cxnSpLocks/>
          </p:cNvCxnSpPr>
          <p:nvPr/>
        </p:nvCxnSpPr>
        <p:spPr>
          <a:xfrm>
            <a:off x="3712418" y="302743"/>
            <a:ext cx="0" cy="6193473"/>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9333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76971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448582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4556103" y="5356862"/>
            <a:ext cx="6449367" cy="10439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61234" y="5501656"/>
            <a:ext cx="9148193"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5500" dirty="0"/>
              <a:t>Tallgrass KIDS</a:t>
            </a:r>
            <a:endParaRPr lang="en-US" dirty="0"/>
          </a:p>
        </p:txBody>
      </p:sp>
    </p:spTree>
    <p:extLst>
      <p:ext uri="{BB962C8B-B14F-4D97-AF65-F5344CB8AC3E}">
        <p14:creationId xmlns:p14="http://schemas.microsoft.com/office/powerpoint/2010/main" val="29068970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109091"/>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Father of kindness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have poured out grace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brought me out of darkness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have filled me with peace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Giver of mercy You're my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help in time of need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Lord I can't help but sing:</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13405298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38609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forever You will be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i="1" dirty="0">
                <a:solidFill>
                  <a:srgbClr val="000000"/>
                </a:solidFill>
                <a:latin typeface="Cooper Hewitt" pitchFamily="50" charset="0"/>
                <a:ea typeface="Cooper Hewitt" pitchFamily="50" charset="0"/>
              </a:rPr>
              <a:t>[See 2 Corinthians 1:20]</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33205017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58614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Beautiful Savior</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have brought me near</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pulled me from the ashes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have broken every curse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Blessed redeemer</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have set this captive free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Lord I can't help but sing:</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10118333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38609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forever You will be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i="1" dirty="0">
                <a:solidFill>
                  <a:srgbClr val="000000"/>
                </a:solidFill>
                <a:latin typeface="Cooper Hewitt" pitchFamily="50" charset="0"/>
                <a:ea typeface="Cooper Hewitt" pitchFamily="50" charset="0"/>
              </a:rPr>
              <a:t>[See 2 Corinthians 1:20]</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15694028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will rest in Your promises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My confidence is Your faithfulness</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4258104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38609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forever You will be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i="1" dirty="0">
                <a:solidFill>
                  <a:srgbClr val="000000"/>
                </a:solidFill>
                <a:latin typeface="Cooper Hewitt" pitchFamily="50" charset="0"/>
                <a:ea typeface="Cooper Hewitt" pitchFamily="50" charset="0"/>
              </a:rPr>
              <a:t>[See 2 Corinthians 1:20]</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23608190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258532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3849452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818685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You unravel me, with a melody</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You surround me with a song</a:t>
            </a:r>
          </a:p>
          <a:p>
            <a:pPr algn="ctr"/>
            <a:r>
              <a:rPr lang="en-US" sz="3100" dirty="0">
                <a:solidFill>
                  <a:prstClr val="black"/>
                </a:solidFill>
                <a:latin typeface="Cooper Hewitt" pitchFamily="50" charset="0"/>
                <a:ea typeface="Cooper Hewitt" pitchFamily="50" charset="0"/>
              </a:rPr>
              <a:t>Of deliverance, from my enemies</a:t>
            </a:r>
          </a:p>
          <a:p>
            <a:pPr algn="ctr"/>
            <a:r>
              <a:rPr lang="en-US" sz="3100" dirty="0">
                <a:solidFill>
                  <a:prstClr val="black"/>
                </a:solidFill>
                <a:latin typeface="Cooper Hewitt" pitchFamily="50" charset="0"/>
                <a:ea typeface="Cooper Hewitt" pitchFamily="50" charset="0"/>
              </a:rPr>
              <a:t>Till all my fears are gone</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no longer a slave to fear</a:t>
            </a:r>
          </a:p>
          <a:p>
            <a:pPr algn="ctr"/>
            <a:r>
              <a:rPr lang="en-US" sz="3100" dirty="0">
                <a:solidFill>
                  <a:prstClr val="black"/>
                </a:solidFill>
                <a:latin typeface="Cooper Hewitt" pitchFamily="50" charset="0"/>
                <a:ea typeface="Cooper Hewitt" pitchFamily="50" charset="0"/>
              </a:rPr>
              <a:t>I am a child of God (2x)</a:t>
            </a:r>
          </a:p>
          <a:p>
            <a:pPr algn="ct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8462712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8679299"/>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From my mother’s womb</a:t>
            </a:r>
          </a:p>
          <a:p>
            <a:pPr algn="ctr"/>
            <a:r>
              <a:rPr lang="en-US" sz="3100" dirty="0">
                <a:solidFill>
                  <a:prstClr val="black"/>
                </a:solidFill>
                <a:latin typeface="Cooper Hewitt" pitchFamily="50" charset="0"/>
                <a:ea typeface="Cooper Hewitt" pitchFamily="50" charset="0"/>
              </a:rPr>
              <a:t>You have chosen me</a:t>
            </a:r>
          </a:p>
          <a:p>
            <a:pPr algn="ctr"/>
            <a:r>
              <a:rPr lang="en-US" sz="3100" dirty="0">
                <a:solidFill>
                  <a:prstClr val="black"/>
                </a:solidFill>
                <a:latin typeface="Cooper Hewitt" pitchFamily="50" charset="0"/>
                <a:ea typeface="Cooper Hewitt" pitchFamily="50" charset="0"/>
              </a:rPr>
              <a:t>Love has called my name</a:t>
            </a:r>
          </a:p>
          <a:p>
            <a:pPr algn="ctr"/>
            <a:r>
              <a:rPr lang="en-US" sz="3100" dirty="0">
                <a:solidFill>
                  <a:prstClr val="black"/>
                </a:solidFill>
                <a:latin typeface="Cooper Hewitt" pitchFamily="50" charset="0"/>
                <a:ea typeface="Cooper Hewitt" pitchFamily="50" charset="0"/>
              </a:rPr>
              <a:t>I’ve been born again, into Your family</a:t>
            </a:r>
          </a:p>
          <a:p>
            <a:pPr algn="ctr"/>
            <a:r>
              <a:rPr lang="en-US" sz="3100" dirty="0">
                <a:solidFill>
                  <a:prstClr val="black"/>
                </a:solidFill>
                <a:latin typeface="Cooper Hewitt" pitchFamily="50" charset="0"/>
                <a:ea typeface="Cooper Hewitt" pitchFamily="50" charset="0"/>
              </a:rPr>
              <a:t>Your blood flows through my veins</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no longer a slave to fear</a:t>
            </a:r>
          </a:p>
          <a:p>
            <a:pPr algn="ctr"/>
            <a:r>
              <a:rPr lang="en-US" sz="3100" dirty="0">
                <a:solidFill>
                  <a:prstClr val="black"/>
                </a:solidFill>
                <a:latin typeface="Cooper Hewitt" pitchFamily="50" charset="0"/>
                <a:ea typeface="Cooper Hewitt" pitchFamily="50" charset="0"/>
              </a:rPr>
              <a:t>I am a child of God (4x)</a:t>
            </a:r>
          </a:p>
          <a:p>
            <a:pPr algn="ctr"/>
            <a:endParaRPr lang="en-US" sz="3100" dirty="0">
              <a:solidFill>
                <a:prstClr val="black"/>
              </a:solidFill>
              <a:latin typeface="Cooper Hewitt" pitchFamily="50" charset="0"/>
              <a:ea typeface="Cooper Hewitt" pitchFamily="50" charset="0"/>
            </a:endParaRPr>
          </a:p>
          <a:p>
            <a:br>
              <a:rPr lang="en-US" sz="3200" dirty="0">
                <a:solidFill>
                  <a:prstClr val="black"/>
                </a:solidFill>
              </a:rPr>
            </a:b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39783489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98026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   I am surrounded</a:t>
            </a:r>
          </a:p>
          <a:p>
            <a:pPr algn="ctr"/>
            <a:r>
              <a:rPr lang="en-US" sz="3100" dirty="0">
                <a:solidFill>
                  <a:prstClr val="black"/>
                </a:solidFill>
                <a:latin typeface="Cooper Hewitt" pitchFamily="50" charset="0"/>
                <a:ea typeface="Cooper Hewitt" pitchFamily="50" charset="0"/>
              </a:rPr>
              <a:t>  By the arms of the Father</a:t>
            </a:r>
          </a:p>
          <a:p>
            <a:pPr algn="ctr"/>
            <a:r>
              <a:rPr lang="en-US" sz="3100" dirty="0">
                <a:solidFill>
                  <a:prstClr val="black"/>
                </a:solidFill>
                <a:latin typeface="Cooper Hewitt" pitchFamily="50" charset="0"/>
                <a:ea typeface="Cooper Hewitt" pitchFamily="50" charset="0"/>
              </a:rPr>
              <a:t>  I am surrounded</a:t>
            </a:r>
          </a:p>
          <a:p>
            <a:pPr algn="ctr"/>
            <a:r>
              <a:rPr lang="en-US" sz="3100" dirty="0">
                <a:solidFill>
                  <a:prstClr val="black"/>
                </a:solidFill>
                <a:latin typeface="Cooper Hewitt" pitchFamily="50" charset="0"/>
                <a:ea typeface="Cooper Hewitt" pitchFamily="50" charset="0"/>
              </a:rPr>
              <a:t>By songs of Deliverance</a:t>
            </a:r>
            <a:endParaRPr lang="en-US" sz="1100" dirty="0">
              <a:solidFill>
                <a:prstClr val="black"/>
              </a:solidFill>
              <a:latin typeface="Cooper Hewitt" pitchFamily="50" charset="0"/>
              <a:ea typeface="Cooper Hewitt" pitchFamily="50" charset="0"/>
            </a:endParaRPr>
          </a:p>
          <a:p>
            <a:pPr algn="ctr"/>
            <a:r>
              <a:rPr lang="en-US" sz="1100" dirty="0">
                <a:solidFill>
                  <a:prstClr val="black"/>
                </a:solidFill>
                <a:latin typeface="Cooper Hewitt" pitchFamily="50" charset="0"/>
                <a:ea typeface="Cooper Hewitt" pitchFamily="50" charset="0"/>
              </a:rPr>
              <a:t> </a:t>
            </a:r>
          </a:p>
          <a:p>
            <a:pPr algn="ctr"/>
            <a:r>
              <a:rPr lang="en-US" sz="3100" dirty="0">
                <a:solidFill>
                  <a:prstClr val="black"/>
                </a:solidFill>
                <a:latin typeface="Cooper Hewitt" pitchFamily="50" charset="0"/>
                <a:ea typeface="Cooper Hewitt" pitchFamily="50" charset="0"/>
              </a:rPr>
              <a:t>We’ve been liberated</a:t>
            </a:r>
          </a:p>
          <a:p>
            <a:pPr algn="ctr"/>
            <a:r>
              <a:rPr lang="en-US" sz="3100" dirty="0">
                <a:solidFill>
                  <a:prstClr val="black"/>
                </a:solidFill>
                <a:latin typeface="Cooper Hewitt" pitchFamily="50" charset="0"/>
                <a:ea typeface="Cooper Hewitt" pitchFamily="50" charset="0"/>
              </a:rPr>
              <a:t> From our bondage</a:t>
            </a:r>
            <a:endParaRPr lang="en-US" sz="1100" dirty="0">
              <a:solidFill>
                <a:prstClr val="black"/>
              </a:solidFill>
              <a:latin typeface="Cooper Hewitt" pitchFamily="50" charset="0"/>
              <a:ea typeface="Cooper Hewitt" pitchFamily="50" charset="0"/>
            </a:endParaRPr>
          </a:p>
          <a:p>
            <a:pPr algn="ctr"/>
            <a:endParaRPr lang="en-US" sz="1100" dirty="0">
              <a:solidFill>
                <a:prstClr val="black"/>
              </a:solidFill>
              <a:latin typeface="Cooper Hewitt" pitchFamily="50" charset="0"/>
              <a:ea typeface="Cooper Hewitt" pitchFamily="50" charset="0"/>
            </a:endParaRPr>
          </a:p>
          <a:p>
            <a:pPr algn="ctr"/>
            <a:r>
              <a:rPr lang="en-US" sz="1100"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We’re the sons and the daughters</a:t>
            </a:r>
          </a:p>
          <a:p>
            <a:pPr algn="ctr"/>
            <a:r>
              <a:rPr lang="en-US" sz="3100" dirty="0">
                <a:solidFill>
                  <a:prstClr val="black"/>
                </a:solidFill>
                <a:latin typeface="Cooper Hewitt" pitchFamily="50" charset="0"/>
                <a:ea typeface="Cooper Hewitt" pitchFamily="50" charset="0"/>
              </a:rPr>
              <a:t> Let us sing our freedom!</a:t>
            </a:r>
          </a:p>
          <a:p>
            <a:pPr algn="ct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br>
              <a:rPr lang="en-US" sz="3200" dirty="0">
                <a:solidFill>
                  <a:prstClr val="black"/>
                </a:solidFill>
              </a:rPr>
            </a:b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842743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424022"/>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2063602"/>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1277010"/>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1896975" y="3496328"/>
            <a:ext cx="8130737" cy="259437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062076" y="3679759"/>
            <a:ext cx="8346180"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200" dirty="0">
                <a:solidFill>
                  <a:prstClr val="black"/>
                </a:solidFill>
              </a:rPr>
              <a:t>Tallgrass KIDS Pickup </a:t>
            </a:r>
            <a:r>
              <a:rPr lang="en-US" sz="3200" dirty="0">
                <a:solidFill>
                  <a:prstClr val="black"/>
                </a:solidFill>
              </a:rPr>
              <a:t>(Staggered)</a:t>
            </a:r>
            <a:r>
              <a:rPr lang="en-US" sz="4200" dirty="0">
                <a:solidFill>
                  <a:prstClr val="black"/>
                </a:solidFill>
              </a:rPr>
              <a:t>:</a:t>
            </a:r>
          </a:p>
          <a:p>
            <a:pPr marL="0" indent="0">
              <a:spcBef>
                <a:spcPts val="0"/>
              </a:spcBef>
              <a:buFont typeface="Arial" panose="020B0604020202020204" pitchFamily="34" charset="0"/>
              <a:buNone/>
            </a:pPr>
            <a:r>
              <a:rPr lang="en-US" sz="3600" dirty="0">
                <a:solidFill>
                  <a:prstClr val="black"/>
                </a:solidFill>
              </a:rPr>
              <a:t>6:20pm littles </a:t>
            </a:r>
          </a:p>
          <a:p>
            <a:pPr marL="0" indent="0">
              <a:spcBef>
                <a:spcPts val="0"/>
              </a:spcBef>
              <a:buFont typeface="Arial" panose="020B0604020202020204" pitchFamily="34" charset="0"/>
              <a:buNone/>
            </a:pPr>
            <a:r>
              <a:rPr lang="en-US" sz="3600" dirty="0">
                <a:solidFill>
                  <a:prstClr val="black"/>
                </a:solidFill>
              </a:rPr>
              <a:t>6:25pm 2s &amp; 3s</a:t>
            </a:r>
          </a:p>
          <a:p>
            <a:pPr marL="0" indent="0">
              <a:spcBef>
                <a:spcPts val="0"/>
              </a:spcBef>
              <a:buFont typeface="Arial" panose="020B0604020202020204" pitchFamily="34" charset="0"/>
              <a:buNone/>
            </a:pPr>
            <a:r>
              <a:rPr lang="en-US" sz="3600" dirty="0">
                <a:solidFill>
                  <a:prstClr val="black"/>
                </a:solidFill>
              </a:rPr>
              <a:t>6:30pm 4s-1</a:t>
            </a:r>
            <a:r>
              <a:rPr lang="en-US" sz="3600" baseline="30000" dirty="0">
                <a:solidFill>
                  <a:prstClr val="black"/>
                </a:solidFill>
              </a:rPr>
              <a:t>st</a:t>
            </a:r>
            <a:r>
              <a:rPr lang="en-US" sz="3600" dirty="0">
                <a:solidFill>
                  <a:prstClr val="black"/>
                </a:solidFill>
              </a:rPr>
              <a:t> Grade</a:t>
            </a:r>
          </a:p>
          <a:p>
            <a:pPr marL="0" indent="0">
              <a:buFont typeface="Arial" panose="020B0604020202020204" pitchFamily="34" charset="0"/>
              <a:buNone/>
            </a:pPr>
            <a:endParaRPr lang="en-US" sz="4200" dirty="0">
              <a:solidFill>
                <a:prstClr val="black"/>
              </a:solidFill>
            </a:endParaRPr>
          </a:p>
        </p:txBody>
      </p:sp>
    </p:spTree>
    <p:extLst>
      <p:ext uri="{BB962C8B-B14F-4D97-AF65-F5344CB8AC3E}">
        <p14:creationId xmlns:p14="http://schemas.microsoft.com/office/powerpoint/2010/main" val="9343423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915635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   You split the sea, so I could walk</a:t>
            </a:r>
          </a:p>
          <a:p>
            <a:pPr algn="ctr"/>
            <a:r>
              <a:rPr lang="en-US" sz="3100" dirty="0">
                <a:solidFill>
                  <a:prstClr val="black"/>
                </a:solidFill>
                <a:latin typeface="Cooper Hewitt" pitchFamily="50" charset="0"/>
                <a:ea typeface="Cooper Hewitt" pitchFamily="50" charset="0"/>
              </a:rPr>
              <a:t>right through it</a:t>
            </a:r>
          </a:p>
          <a:p>
            <a:pPr algn="ctr"/>
            <a:r>
              <a:rPr lang="en-US" sz="3100" dirty="0">
                <a:solidFill>
                  <a:prstClr val="black"/>
                </a:solidFill>
                <a:latin typeface="Cooper Hewitt" pitchFamily="50" charset="0"/>
                <a:ea typeface="Cooper Hewitt" pitchFamily="50" charset="0"/>
              </a:rPr>
              <a:t>You drowned my fears in perfect love</a:t>
            </a:r>
          </a:p>
          <a:p>
            <a:pPr algn="ctr"/>
            <a:r>
              <a:rPr lang="en-US" sz="3100" dirty="0">
                <a:solidFill>
                  <a:prstClr val="black"/>
                </a:solidFill>
                <a:latin typeface="Cooper Hewitt" pitchFamily="50" charset="0"/>
                <a:ea typeface="Cooper Hewitt" pitchFamily="50" charset="0"/>
              </a:rPr>
              <a:t>You rescued me, so I could stand &amp; sing</a:t>
            </a:r>
          </a:p>
          <a:p>
            <a:pPr algn="ctr"/>
            <a:r>
              <a:rPr lang="en-US" sz="3100" dirty="0">
                <a:solidFill>
                  <a:prstClr val="black"/>
                </a:solidFill>
                <a:latin typeface="Cooper Hewitt" pitchFamily="50" charset="0"/>
                <a:ea typeface="Cooper Hewitt" pitchFamily="50" charset="0"/>
              </a:rPr>
              <a:t>I am a child of God (2x)</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 am a child of God!</a:t>
            </a:r>
          </a:p>
          <a:p>
            <a:pPr algn="ct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br>
              <a:rPr lang="en-US" sz="3200" dirty="0">
                <a:solidFill>
                  <a:prstClr val="black"/>
                </a:solidFill>
              </a:rPr>
            </a:b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33819962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81697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I’m no longer a slave to fear</a:t>
            </a:r>
          </a:p>
          <a:p>
            <a:pPr algn="ctr"/>
            <a:r>
              <a:rPr lang="en-US" sz="3100" dirty="0">
                <a:solidFill>
                  <a:prstClr val="black"/>
                </a:solidFill>
                <a:latin typeface="Cooper Hewitt" pitchFamily="50" charset="0"/>
                <a:ea typeface="Cooper Hewitt" pitchFamily="50" charset="0"/>
              </a:rPr>
              <a:t>I am a child of God (2x)</a:t>
            </a:r>
          </a:p>
          <a:p>
            <a:pPr algn="ctr"/>
            <a:endParaRPr lang="en-US" sz="3100" dirty="0">
              <a:solidFill>
                <a:prstClr val="black"/>
              </a:solidFill>
              <a:latin typeface="Cooper Hewitt" pitchFamily="50" charset="0"/>
              <a:ea typeface="Cooper Hewitt" pitchFamily="50" charset="0"/>
            </a:endParaRPr>
          </a:p>
          <a:p>
            <a:br>
              <a:rPr lang="en-US" sz="3200" dirty="0">
                <a:solidFill>
                  <a:prstClr val="black"/>
                </a:solidFill>
              </a:rPr>
            </a:b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0088068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723549"/>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9823226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29375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Slow down, take time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"Breathe in," He said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He'd reveal what's to come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thoughts in His mind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Always higher than mine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He'll reveal all to come</a:t>
            </a:r>
          </a:p>
          <a:p>
            <a:pPr algn="ct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i="1" dirty="0">
                <a:solidFill>
                  <a:srgbClr val="000000"/>
                </a:solidFill>
                <a:latin typeface="Cooper Hewitt" pitchFamily="50" charset="0"/>
                <a:ea typeface="Cooper Hewitt" pitchFamily="50" charset="0"/>
              </a:rPr>
              <a:t>[See Isaiah 55:8-9]</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183850C-0D1C-4EB3-A6B3-FB78E0828B50}"/>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9963778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770811"/>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So take courage my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Stay steadfast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br>
              <a:rPr lang="en-US" sz="3100" dirty="0">
                <a:solidFill>
                  <a:srgbClr val="000000"/>
                </a:solidFill>
                <a:latin typeface="Cooper Hewitt" pitchFamily="50" charset="0"/>
                <a:ea typeface="Cooper Hewitt" pitchFamily="50" charset="0"/>
              </a:rPr>
            </a:br>
            <a:endParaRPr lang="en-US" sz="15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hold onto your hope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As your triumph unfolds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A82E7FB-7CDE-4270-B716-2A7144820A36}"/>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254316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29375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Sing praise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Find strength in joy</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Let His words lead you on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Do not forget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His great faithfulness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He'll finish all He's begun</a:t>
            </a:r>
          </a:p>
          <a:p>
            <a:pPr algn="ct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i="1" dirty="0">
                <a:solidFill>
                  <a:srgbClr val="000000"/>
                </a:solidFill>
                <a:latin typeface="Cooper Hewitt" pitchFamily="50" charset="0"/>
                <a:ea typeface="Cooper Hewitt" pitchFamily="50" charset="0"/>
              </a:rPr>
              <a:t>[See Nehemiah 8:10]</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53B2A91-9CF0-4763-B7AC-961898FFA9D8}"/>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5974362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770811"/>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So take courage my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Stay steadfast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br>
              <a:rPr lang="en-US" sz="3100" dirty="0">
                <a:solidFill>
                  <a:srgbClr val="000000"/>
                </a:solidFill>
                <a:latin typeface="Cooper Hewitt" pitchFamily="50" charset="0"/>
                <a:ea typeface="Cooper Hewitt" pitchFamily="50" charset="0"/>
              </a:rPr>
            </a:br>
            <a:endParaRPr lang="en-US" sz="15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hold onto your hope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As your triumph unfolds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75D6DFE-FB87-4A4C-BBA3-791C9C70A7DB}"/>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0858075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63176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You who hold the stars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Who call them each by name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Will surely keep Your promise to 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That I will rise in Your victory!</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566015D-BA30-4C0D-BD1D-7D18EDCA29AE}"/>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33828497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539978"/>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So take courage my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Stay steadfast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hold onto your hope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As your triumph unfolds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055837-EDEE-4E34-AB8D-6DF2A6D1156C}"/>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34621935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1549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30080854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14040</TotalTime>
  <Words>3340</Words>
  <Application>Microsoft Office PowerPoint</Application>
  <PresentationFormat>On-screen Show (4:3)</PresentationFormat>
  <Paragraphs>1137</Paragraphs>
  <Slides>155</Slides>
  <Notes>8</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155</vt:i4>
      </vt:variant>
    </vt:vector>
  </HeadingPairs>
  <TitlesOfParts>
    <vt:vector size="168" baseType="lpstr">
      <vt:lpstr>Arial</vt:lpstr>
      <vt:lpstr>Calibri</vt:lpstr>
      <vt:lpstr>Calibri Light</vt:lpstr>
      <vt:lpstr>Cooper Hewitt</vt:lpstr>
      <vt:lpstr>Creeper</vt:lpstr>
      <vt:lpstr>Verdana Pro Cond Light</vt:lpstr>
      <vt:lpstr>Office Theme</vt:lpstr>
      <vt:lpstr>1_Default Design</vt:lpstr>
      <vt:lpstr>1_Office Theme</vt:lpstr>
      <vt:lpstr>2_Office Theme</vt:lpstr>
      <vt:lpstr>3_Office Theme</vt:lpstr>
      <vt:lpstr>5_Office Theme</vt:lpstr>
      <vt:lpstr>4_Office Theme</vt:lpstr>
      <vt:lpstr>PowerPoint Presentation</vt:lpstr>
      <vt:lpstr>PowerPoint Presentation</vt:lpstr>
      <vt:lpstr>PowerPoint Presentation</vt:lpstr>
      <vt:lpstr>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HOPE COMMUNITY CHURCH</dc:creator>
  <cp:lastModifiedBy>NEW HOPE COMMUNITY CHURCH</cp:lastModifiedBy>
  <cp:revision>148</cp:revision>
  <cp:lastPrinted>2018-04-15T16:00:10Z</cp:lastPrinted>
  <dcterms:created xsi:type="dcterms:W3CDTF">2018-04-05T21:46:16Z</dcterms:created>
  <dcterms:modified xsi:type="dcterms:W3CDTF">2018-04-30T16:42:57Z</dcterms:modified>
</cp:coreProperties>
</file>