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306" r:id="rId3"/>
    <p:sldId id="307" r:id="rId4"/>
    <p:sldId id="257" r:id="rId5"/>
    <p:sldId id="311" r:id="rId6"/>
    <p:sldId id="309" r:id="rId7"/>
    <p:sldId id="310" r:id="rId8"/>
    <p:sldId id="312" r:id="rId9"/>
    <p:sldId id="313" r:id="rId10"/>
    <p:sldId id="308" r:id="rId11"/>
    <p:sldId id="261" r:id="rId12"/>
    <p:sldId id="314" r:id="rId13"/>
    <p:sldId id="265" r:id="rId14"/>
    <p:sldId id="315" r:id="rId15"/>
    <p:sldId id="316" r:id="rId16"/>
    <p:sldId id="317" r:id="rId17"/>
    <p:sldId id="318"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74C4FF"/>
    <a:srgbClr val="FED665"/>
    <a:srgbClr val="231F20"/>
    <a:srgbClr val="FFFFFF"/>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138"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A40D0-2BF1-4E53-99B9-195A015FAF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9552AE-508C-4BE9-A644-27FE8D107C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4DFEA8-0E64-479D-9913-F3E062353391}"/>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5" name="Footer Placeholder 4">
            <a:extLst>
              <a:ext uri="{FF2B5EF4-FFF2-40B4-BE49-F238E27FC236}">
                <a16:creationId xmlns:a16="http://schemas.microsoft.com/office/drawing/2014/main" id="{BB90E761-89DE-4C47-B26F-7EE490682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D32D6-615D-4DFD-B616-591F4F07E48D}"/>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224609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B29E-E242-4333-89F7-71F64F6737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EA5FB3-F3EE-44BA-879E-C58CEC5AFF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514C0-E8C1-4A1F-995C-63A624432EA4}"/>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5" name="Footer Placeholder 4">
            <a:extLst>
              <a:ext uri="{FF2B5EF4-FFF2-40B4-BE49-F238E27FC236}">
                <a16:creationId xmlns:a16="http://schemas.microsoft.com/office/drawing/2014/main" id="{EF5342FA-47CB-421C-8643-147639156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AF8D8B-D68A-4C95-9482-DAA960DB4A3B}"/>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164396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0CB135-6A6D-4C2A-ACF5-59E7E98406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F4D56C-335C-49C1-AE8B-3085689EF9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9DB08-5D0C-46E1-9133-0D892814B557}"/>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5" name="Footer Placeholder 4">
            <a:extLst>
              <a:ext uri="{FF2B5EF4-FFF2-40B4-BE49-F238E27FC236}">
                <a16:creationId xmlns:a16="http://schemas.microsoft.com/office/drawing/2014/main" id="{514E3315-CA5B-4AA9-B673-3265E6F45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9632B-F503-4079-8495-A0EAE516A24E}"/>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257066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36CDD-0B92-44DA-BFB9-4E9DD8C00B30}"/>
              </a:ext>
            </a:extLst>
          </p:cNvPr>
          <p:cNvSpPr>
            <a:spLocks noGrp="1"/>
          </p:cNvSpPr>
          <p:nvPr>
            <p:ph type="title" hasCustomPrompt="1"/>
          </p:nvPr>
        </p:nvSpPr>
        <p:spPr>
          <a:xfrm>
            <a:off x="838200" y="681037"/>
            <a:ext cx="10515600" cy="1009651"/>
          </a:xfrm>
        </p:spPr>
        <p:txBody>
          <a:bodyPr>
            <a:noAutofit/>
          </a:bodyPr>
          <a:lstStyle>
            <a:lvl1pPr algn="ctr">
              <a:defRPr sz="6000">
                <a:solidFill>
                  <a:schemeClr val="tx1">
                    <a:lumMod val="75000"/>
                    <a:lumOff val="25000"/>
                  </a:schemeClr>
                </a:solidFill>
                <a:latin typeface="SF Sports Night NS" panose="00000400000000000000" pitchFamily="2" charset="0"/>
              </a:defRPr>
            </a:lvl1pPr>
          </a:lstStyle>
          <a:p>
            <a:r>
              <a:rPr lang="en-US" dirty="0"/>
              <a:t>SF SPORTS NIGHT NS</a:t>
            </a:r>
          </a:p>
        </p:txBody>
      </p:sp>
      <p:sp>
        <p:nvSpPr>
          <p:cNvPr id="3" name="Content Placeholder 2">
            <a:extLst>
              <a:ext uri="{FF2B5EF4-FFF2-40B4-BE49-F238E27FC236}">
                <a16:creationId xmlns:a16="http://schemas.microsoft.com/office/drawing/2014/main" id="{8F696D02-4A65-47BA-9CC8-CA429BE7B0FB}"/>
              </a:ext>
            </a:extLst>
          </p:cNvPr>
          <p:cNvSpPr>
            <a:spLocks noGrp="1"/>
          </p:cNvSpPr>
          <p:nvPr>
            <p:ph idx="1" hasCustomPrompt="1"/>
          </p:nvPr>
        </p:nvSpPr>
        <p:spPr>
          <a:xfrm>
            <a:off x="838200" y="2124075"/>
            <a:ext cx="10515600" cy="4052888"/>
          </a:xfrm>
        </p:spPr>
        <p:txBody>
          <a:bodyPr/>
          <a:lstStyle>
            <a:lvl1pPr marL="0" indent="0" algn="ctr">
              <a:buFont typeface="Arial" panose="020B0604020202020204" pitchFamily="34" charset="0"/>
              <a:buNone/>
              <a:defRPr>
                <a:latin typeface="Ubuntu" panose="020B0504030602030204" pitchFamily="34" charset="0"/>
              </a:defRPr>
            </a:lvl1pPr>
            <a:lvl2pPr marL="457200" indent="0" algn="ctr">
              <a:buFont typeface="Arial" panose="020B0604020202020204" pitchFamily="34" charset="0"/>
              <a:buNone/>
              <a:defRPr>
                <a:latin typeface="Ubuntu" panose="020B0504030602030204" pitchFamily="34" charset="0"/>
              </a:defRPr>
            </a:lvl2pPr>
            <a:lvl3pPr marL="914400" indent="0" algn="ctr">
              <a:buFont typeface="Arial" panose="020B0604020202020204" pitchFamily="34" charset="0"/>
              <a:buNone/>
              <a:defRPr>
                <a:latin typeface="Ubuntu" panose="020B0504030602030204" pitchFamily="34" charset="0"/>
              </a:defRPr>
            </a:lvl3pPr>
            <a:lvl4pPr marL="1371600" indent="0" algn="ctr">
              <a:buFont typeface="Arial" panose="020B0604020202020204" pitchFamily="34" charset="0"/>
              <a:buNone/>
              <a:defRPr>
                <a:latin typeface="Ubuntu" panose="020B0504030602030204" pitchFamily="34" charset="0"/>
              </a:defRPr>
            </a:lvl4pPr>
            <a:lvl5pPr marL="1828800" indent="0" algn="ctr">
              <a:buFont typeface="Arial" panose="020B0604020202020204" pitchFamily="34" charset="0"/>
              <a:buNone/>
              <a:defRPr>
                <a:latin typeface="Ubuntu" panose="020B0504030602030204" pitchFamily="34" charset="0"/>
              </a:defRPr>
            </a:lvl5pPr>
          </a:lstStyle>
          <a:p>
            <a:pPr lvl="0"/>
            <a:r>
              <a:rPr lang="en-US" dirty="0"/>
              <a:t>Ubuntu</a:t>
            </a:r>
          </a:p>
        </p:txBody>
      </p:sp>
      <p:sp>
        <p:nvSpPr>
          <p:cNvPr id="4" name="Date Placeholder 3">
            <a:extLst>
              <a:ext uri="{FF2B5EF4-FFF2-40B4-BE49-F238E27FC236}">
                <a16:creationId xmlns:a16="http://schemas.microsoft.com/office/drawing/2014/main" id="{AC9D3129-65CB-42E7-923D-1A99C93450D1}"/>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5" name="Footer Placeholder 4">
            <a:extLst>
              <a:ext uri="{FF2B5EF4-FFF2-40B4-BE49-F238E27FC236}">
                <a16:creationId xmlns:a16="http://schemas.microsoft.com/office/drawing/2014/main" id="{ABA0138F-ED55-4243-9621-84657320C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2AA908-35FA-4098-9086-2523764C8C48}"/>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377669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4469D-360B-40DA-A4D3-0320E85CB4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ECD0BB-B01D-4957-9792-2FE28F3BF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C1C48F-CF72-4AB2-BCA7-626886E77A1B}"/>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5" name="Footer Placeholder 4">
            <a:extLst>
              <a:ext uri="{FF2B5EF4-FFF2-40B4-BE49-F238E27FC236}">
                <a16:creationId xmlns:a16="http://schemas.microsoft.com/office/drawing/2014/main" id="{29ECB3D3-218D-4344-919E-3DD1D4E1A1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D060-4056-45A0-84CE-BBA7297E2383}"/>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1897377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62049-384D-436A-83D9-1E4CF8BD5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99920B-719A-4052-BCA6-716F77D536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B32B-99CA-452B-A8C7-6B825A3E7E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00A231-6F7F-4057-8987-ED311B5495DE}"/>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6" name="Footer Placeholder 5">
            <a:extLst>
              <a:ext uri="{FF2B5EF4-FFF2-40B4-BE49-F238E27FC236}">
                <a16:creationId xmlns:a16="http://schemas.microsoft.com/office/drawing/2014/main" id="{17EA8891-B47A-4C69-92A8-233E1377E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3425A1-71F7-4AA5-8418-38117555C5E7}"/>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1510990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5DC18-886A-4B66-B643-15E00BF578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D0F221-80AD-4FBE-81F0-F475ACBE7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068FB9-B656-417B-8407-2F8D191D69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145DC0-BDAE-4AEB-8034-E80FCD227A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3095C-F246-40D9-A435-B260671EE96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E1C953-3FC9-4AE3-BCE6-25E3155AA851}"/>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8" name="Footer Placeholder 7">
            <a:extLst>
              <a:ext uri="{FF2B5EF4-FFF2-40B4-BE49-F238E27FC236}">
                <a16:creationId xmlns:a16="http://schemas.microsoft.com/office/drawing/2014/main" id="{5F30BEB9-AC7A-4ECF-9F7E-E34EC0B76F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A26338-3929-40C4-B03E-59BF2348CC44}"/>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4109832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BDB0A-6F2D-4DEC-8EBF-583BE7A4B9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E5528A-044E-47A4-A51E-09FB0A1E4216}"/>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4" name="Footer Placeholder 3">
            <a:extLst>
              <a:ext uri="{FF2B5EF4-FFF2-40B4-BE49-F238E27FC236}">
                <a16:creationId xmlns:a16="http://schemas.microsoft.com/office/drawing/2014/main" id="{E07A95BE-CB98-4B34-B0BA-B77EE0B81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D298B0-639E-4E77-AFBF-231B27547532}"/>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1444805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24EEF-04FA-4C2E-B79F-6B0699DDC9EB}"/>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3" name="Footer Placeholder 2">
            <a:extLst>
              <a:ext uri="{FF2B5EF4-FFF2-40B4-BE49-F238E27FC236}">
                <a16:creationId xmlns:a16="http://schemas.microsoft.com/office/drawing/2014/main" id="{F6B60F9E-5D1D-4A3D-8200-4BC7580546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3AE44D-F7A0-4BE9-BDF6-F8F1A83F0F00}"/>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2037495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4F435-FD54-4778-B0DB-895202A5A2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60EDDA-21C7-4BAC-B62D-773EE9A46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AB97EC-F4EB-4169-8B34-1C02E07135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FE9A17-4981-4029-A7A8-1E2FE87B12E3}"/>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6" name="Footer Placeholder 5">
            <a:extLst>
              <a:ext uri="{FF2B5EF4-FFF2-40B4-BE49-F238E27FC236}">
                <a16:creationId xmlns:a16="http://schemas.microsoft.com/office/drawing/2014/main" id="{ABE39E4F-EA63-479C-9DE6-BD44304EE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A454B1-B58C-4542-B02F-9FB99F6E59B1}"/>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64516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BB6C-40AC-4162-9743-03AD8B8964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5A09AE-A40E-42C0-BC7E-E5F294DDD8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0C617E-2D59-4B5E-800E-AF9D1D6174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7FDEA3-9918-4957-89BD-28F363419BCB}"/>
              </a:ext>
            </a:extLst>
          </p:cNvPr>
          <p:cNvSpPr>
            <a:spLocks noGrp="1"/>
          </p:cNvSpPr>
          <p:nvPr>
            <p:ph type="dt" sz="half" idx="10"/>
          </p:nvPr>
        </p:nvSpPr>
        <p:spPr/>
        <p:txBody>
          <a:bodyPr/>
          <a:lstStyle/>
          <a:p>
            <a:fld id="{C0E07A34-3D73-4760-8BD8-2E8EA1DB78AB}" type="datetimeFigureOut">
              <a:rPr lang="en-US" smtClean="0"/>
              <a:t>3/26/2022</a:t>
            </a:fld>
            <a:endParaRPr lang="en-US"/>
          </a:p>
        </p:txBody>
      </p:sp>
      <p:sp>
        <p:nvSpPr>
          <p:cNvPr id="6" name="Footer Placeholder 5">
            <a:extLst>
              <a:ext uri="{FF2B5EF4-FFF2-40B4-BE49-F238E27FC236}">
                <a16:creationId xmlns:a16="http://schemas.microsoft.com/office/drawing/2014/main" id="{C2A68AD0-EBB4-4E8D-956A-C8582A5387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AD276-D5D2-4525-A857-CB723F228C4B}"/>
              </a:ext>
            </a:extLst>
          </p:cNvPr>
          <p:cNvSpPr>
            <a:spLocks noGrp="1"/>
          </p:cNvSpPr>
          <p:nvPr>
            <p:ph type="sldNum" sz="quarter" idx="12"/>
          </p:nvPr>
        </p:nvSpPr>
        <p:spPr/>
        <p:txBody>
          <a:bodyPr/>
          <a:lstStyle/>
          <a:p>
            <a:fld id="{188E7A0D-8E3A-43B4-B4F2-A7D7D3D7BC1D}" type="slidenum">
              <a:rPr lang="en-US" smtClean="0"/>
              <a:t>‹#›</a:t>
            </a:fld>
            <a:endParaRPr lang="en-US"/>
          </a:p>
        </p:txBody>
      </p:sp>
    </p:spTree>
    <p:extLst>
      <p:ext uri="{BB962C8B-B14F-4D97-AF65-F5344CB8AC3E}">
        <p14:creationId xmlns:p14="http://schemas.microsoft.com/office/powerpoint/2010/main" val="157184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43DE25-E674-4049-87CE-1058E6C7D1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D6B8D8-DA87-42E5-AE7F-216895E291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20AAB-4916-4A48-9A43-FEEA3AFF85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E07A34-3D73-4760-8BD8-2E8EA1DB78AB}" type="datetimeFigureOut">
              <a:rPr lang="en-US" smtClean="0"/>
              <a:t>3/26/2022</a:t>
            </a:fld>
            <a:endParaRPr lang="en-US"/>
          </a:p>
        </p:txBody>
      </p:sp>
      <p:sp>
        <p:nvSpPr>
          <p:cNvPr id="5" name="Footer Placeholder 4">
            <a:extLst>
              <a:ext uri="{FF2B5EF4-FFF2-40B4-BE49-F238E27FC236}">
                <a16:creationId xmlns:a16="http://schemas.microsoft.com/office/drawing/2014/main" id="{C0FB2CD9-D678-4883-8768-8992489753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3517F2-2C10-4955-8428-24CCC94929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E7A0D-8E3A-43B4-B4F2-A7D7D3D7BC1D}" type="slidenum">
              <a:rPr lang="en-US" smtClean="0"/>
              <a:t>‹#›</a:t>
            </a:fld>
            <a:endParaRPr lang="en-US"/>
          </a:p>
        </p:txBody>
      </p:sp>
    </p:spTree>
    <p:extLst>
      <p:ext uri="{BB962C8B-B14F-4D97-AF65-F5344CB8AC3E}">
        <p14:creationId xmlns:p14="http://schemas.microsoft.com/office/powerpoint/2010/main" val="323224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85E2-4A67-4A0F-86FA-8002F03290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55E294-64F6-4145-939D-0E2FF4790DA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A100C31-BB11-48FE-8335-F2000237F8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56189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1" y="2124076"/>
            <a:ext cx="10572750" cy="4471278"/>
          </a:xfrm>
        </p:spPr>
        <p:txBody>
          <a:bodyPr>
            <a:noAutofit/>
          </a:bodyPr>
          <a:lstStyle/>
          <a:p>
            <a:pPr marR="0" lvl="0">
              <a:spcBef>
                <a:spcPts val="0"/>
              </a:spcBef>
              <a:spcAft>
                <a:spcPts val="500"/>
              </a:spcAft>
            </a:pPr>
            <a:r>
              <a:rPr lang="en-US" sz="3000" dirty="0">
                <a:solidFill>
                  <a:srgbClr val="212529"/>
                </a:solidFill>
                <a:effectLst/>
                <a:latin typeface="Segoe UI" panose="020B0502040204020203" pitchFamily="34" charset="0"/>
                <a:ea typeface="Times New Roman" panose="02020603050405020304" pitchFamily="18" charset="0"/>
              </a:rPr>
              <a:t>A separate group was asked to predict outcomes of the experiment and most believed those who spent money on themselves would be happier. Not only were they wrong, they were significantly wrong. The research suggests “thinking about money may propel individuals toward using their financial resources to benefit themselves, but </a:t>
            </a:r>
            <a:r>
              <a:rPr lang="en-US" sz="3000" b="1" dirty="0">
                <a:solidFill>
                  <a:srgbClr val="212529"/>
                </a:solidFill>
                <a:effectLst/>
                <a:latin typeface="Segoe UI" panose="020B0502040204020203" pitchFamily="34" charset="0"/>
                <a:ea typeface="Times New Roman" panose="02020603050405020304" pitchFamily="18" charset="0"/>
              </a:rPr>
              <a:t>spending money on others can provide a more effective route in increasing one’s own happiness.</a:t>
            </a:r>
            <a:r>
              <a:rPr lang="en-US" sz="3000" dirty="0">
                <a:solidFill>
                  <a:srgbClr val="212529"/>
                </a:solidFill>
                <a:effectLst/>
                <a:latin typeface="Segoe UI" panose="020B0502040204020203" pitchFamily="34" charset="0"/>
                <a:ea typeface="Times New Roman" panose="02020603050405020304" pitchFamily="18" charset="0"/>
              </a:rPr>
              <a:t>”</a:t>
            </a:r>
            <a:r>
              <a:rPr lang="en-US" sz="3000" baseline="30000" dirty="0">
                <a:solidFill>
                  <a:srgbClr val="212529"/>
                </a:solidFill>
                <a:effectLst/>
                <a:latin typeface="Segoe UI" panose="020B0502040204020203" pitchFamily="34" charset="0"/>
                <a:ea typeface="Times New Roman" panose="02020603050405020304" pitchFamily="18" charset="0"/>
              </a:rPr>
              <a:t> 2</a:t>
            </a:r>
          </a:p>
          <a:p>
            <a:pPr marR="0" lvl="0">
              <a:spcBef>
                <a:spcPts val="0"/>
              </a:spcBef>
              <a:spcAft>
                <a:spcPts val="500"/>
              </a:spcAft>
            </a:pPr>
            <a:endParaRPr lang="en-US" sz="3000" dirty="0">
              <a:solidFill>
                <a:srgbClr val="212529"/>
              </a:solidFill>
              <a:latin typeface="Segoe UI" panose="020B0502040204020203" pitchFamily="34" charset="0"/>
              <a:ea typeface="Times New Roman" panose="02020603050405020304" pitchFamily="18" charset="0"/>
            </a:endParaRPr>
          </a:p>
        </p:txBody>
      </p:sp>
      <p:sp>
        <p:nvSpPr>
          <p:cNvPr id="6" name="TextBox 5">
            <a:extLst>
              <a:ext uri="{FF2B5EF4-FFF2-40B4-BE49-F238E27FC236}">
                <a16:creationId xmlns:a16="http://schemas.microsoft.com/office/drawing/2014/main" id="{3AC366AC-8BD0-4E2F-BE65-4A171162C43D}"/>
              </a:ext>
            </a:extLst>
          </p:cNvPr>
          <p:cNvSpPr txBox="1"/>
          <p:nvPr/>
        </p:nvSpPr>
        <p:spPr>
          <a:xfrm>
            <a:off x="209550" y="5243927"/>
            <a:ext cx="10229850" cy="1467068"/>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50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rgbClr val="212529"/>
              </a:solidFill>
              <a:effectLst/>
              <a:uLnTx/>
              <a:uFillTx/>
              <a:latin typeface="Segoe UI" panose="020B0502040204020203" pitchFamily="34" charset="0"/>
              <a:ea typeface="Times New Roman" panose="02020603050405020304" pitchFamily="18" charset="0"/>
              <a:cs typeface="+mn-cs"/>
            </a:endParaRPr>
          </a:p>
          <a:p>
            <a:pPr marL="228600" marR="0" lvl="0" indent="-228600" defTabSz="914400" rtl="0" eaLnBrk="1" fontAlgn="auto" latinLnBrk="0" hangingPunct="1">
              <a:lnSpc>
                <a:spcPct val="90000"/>
              </a:lnSpc>
              <a:spcBef>
                <a:spcPts val="0"/>
              </a:spcBef>
              <a:spcAft>
                <a:spcPts val="500"/>
              </a:spcAft>
              <a:buClrTx/>
              <a:buSzTx/>
              <a:buFont typeface="+mj-lt"/>
              <a:buAutoNum type="arabicPeriod"/>
              <a:tabLst/>
              <a:defRPr/>
            </a:pPr>
            <a:r>
              <a:rPr kumimoji="0" lang="en-US" sz="1500" b="0" i="0" u="none" strike="noStrike" kern="1200" cap="none" spc="0" normalizeH="0" baseline="0" noProof="0" dirty="0">
                <a:ln>
                  <a:noFill/>
                </a:ln>
                <a:solidFill>
                  <a:srgbClr val="212529"/>
                </a:solidFill>
                <a:effectLst/>
                <a:uLnTx/>
                <a:uFillTx/>
                <a:latin typeface="Segoe UI" panose="020B0502040204020203" pitchFamily="34" charset="0"/>
                <a:ea typeface="Times New Roman" panose="02020603050405020304" pitchFamily="18" charset="0"/>
                <a:cs typeface="+mn-cs"/>
              </a:rPr>
              <a:t>Elizabeth W. Dunn, Lara B. Akin, Michael I. Norton (2008). Spending Money on Others Promotes Happiness. Science 21 March 2008: Vol. 319, Issue 5870, pp. 1687-1688.   </a:t>
            </a:r>
            <a:endParaRPr lang="en-US" sz="1500" dirty="0">
              <a:solidFill>
                <a:srgbClr val="212529"/>
              </a:solidFill>
              <a:latin typeface="Segoe UI" panose="020B0502040204020203" pitchFamily="34" charset="0"/>
              <a:ea typeface="Times New Roman" panose="02020603050405020304" pitchFamily="18" charset="0"/>
            </a:endParaRPr>
          </a:p>
          <a:p>
            <a:pPr marL="228600" marR="0" lvl="0" indent="-228600" defTabSz="914400" rtl="0" eaLnBrk="1" fontAlgn="auto" latinLnBrk="0" hangingPunct="1">
              <a:lnSpc>
                <a:spcPct val="90000"/>
              </a:lnSpc>
              <a:spcBef>
                <a:spcPts val="0"/>
              </a:spcBef>
              <a:spcAft>
                <a:spcPts val="500"/>
              </a:spcAft>
              <a:buClrTx/>
              <a:buSzTx/>
              <a:buFont typeface="+mj-lt"/>
              <a:buAutoNum type="arabicPeriod"/>
              <a:tabLst/>
              <a:defRPr/>
            </a:pPr>
            <a:r>
              <a:rPr kumimoji="0" lang="en-US" sz="1500" b="0" i="0" u="none" strike="noStrike" kern="1200" cap="none" spc="0" normalizeH="0" baseline="0" noProof="0" dirty="0">
                <a:ln>
                  <a:noFill/>
                </a:ln>
                <a:solidFill>
                  <a:srgbClr val="212529"/>
                </a:solidFill>
                <a:effectLst/>
                <a:uLnTx/>
                <a:uFillTx/>
                <a:latin typeface="Segoe UI" panose="020B0502040204020203" pitchFamily="34" charset="0"/>
                <a:ea typeface="Times New Roman" panose="02020603050405020304" pitchFamily="18" charset="0"/>
                <a:cs typeface="+mn-cs"/>
              </a:rPr>
              <a:t>Elizabeth W. Dunn, Lara B. Akin, Michael I. Norton (2014). Prosocial Spending and Happiness: Using Money to Benefit Others Pays Off. Current Directions in Psychological Science 2014 23:41.</a:t>
            </a:r>
            <a:endParaRPr kumimoji="0" lang="en-US" sz="24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8" name="Title 3">
            <a:extLst>
              <a:ext uri="{FF2B5EF4-FFF2-40B4-BE49-F238E27FC236}">
                <a16:creationId xmlns:a16="http://schemas.microsoft.com/office/drawing/2014/main" id="{F98FA90F-AE10-4DFB-9A57-5C2B8CCF4717}"/>
              </a:ext>
            </a:extLst>
          </p:cNvPr>
          <p:cNvSpPr txBox="1">
            <a:spLocks/>
          </p:cNvSpPr>
          <p:nvPr/>
        </p:nvSpPr>
        <p:spPr>
          <a:xfrm>
            <a:off x="295275" y="700087"/>
            <a:ext cx="11658600" cy="100965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lumMod val="75000"/>
                    <a:lumOff val="25000"/>
                  </a:schemeClr>
                </a:solidFill>
                <a:latin typeface="SF Sports Night NS" panose="00000400000000000000" pitchFamily="2" charset="0"/>
                <a:ea typeface="+mj-ea"/>
                <a:cs typeface="+mj-cs"/>
              </a:defRPr>
            </a:lvl1pPr>
          </a:lstStyle>
          <a:p>
            <a:r>
              <a:rPr lang="en-US"/>
              <a:t>GIVING MAKES YOU HAPPIER</a:t>
            </a:r>
            <a:endParaRPr lang="en-US" dirty="0"/>
          </a:p>
        </p:txBody>
      </p:sp>
    </p:spTree>
    <p:extLst>
      <p:ext uri="{BB962C8B-B14F-4D97-AF65-F5344CB8AC3E}">
        <p14:creationId xmlns:p14="http://schemas.microsoft.com/office/powerpoint/2010/main" val="1985296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ETERNAL REWARDS</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0" y="2314574"/>
            <a:ext cx="10515600" cy="3862387"/>
          </a:xfrm>
        </p:spPr>
        <p:txBody>
          <a:bodyPr>
            <a:normAutofit lnSpcReduction="10000"/>
          </a:bodyPr>
          <a:lstStyle/>
          <a:p>
            <a:r>
              <a:rPr lang="en-US" sz="3600" baseline="30000" dirty="0"/>
              <a:t>19 </a:t>
            </a:r>
            <a:r>
              <a:rPr lang="en-US" sz="3600" dirty="0"/>
              <a:t>Do not store up for yourselves treasures on earth, where moths and vermin destroy, and where thieves break in and steal. </a:t>
            </a:r>
            <a:r>
              <a:rPr lang="en-US" sz="3600" baseline="30000" dirty="0"/>
              <a:t>20 </a:t>
            </a:r>
            <a:r>
              <a:rPr lang="en-US" sz="3600" dirty="0"/>
              <a:t>But </a:t>
            </a:r>
            <a:r>
              <a:rPr lang="en-US" sz="3600" b="1" dirty="0"/>
              <a:t>store up for yourselves treasures in heaven</a:t>
            </a:r>
            <a:r>
              <a:rPr lang="en-US" sz="3600" dirty="0"/>
              <a:t>, where moths and vermin do not destroy, and where thieves do not break in and steal. </a:t>
            </a:r>
            <a:r>
              <a:rPr lang="en-US" sz="3600" baseline="30000" dirty="0"/>
              <a:t>21 </a:t>
            </a:r>
            <a:r>
              <a:rPr lang="en-US" sz="3600" dirty="0"/>
              <a:t>For where your treasure is, there your heart will be also.</a:t>
            </a:r>
            <a:br>
              <a:rPr lang="en-US" sz="3600" dirty="0"/>
            </a:br>
            <a:r>
              <a:rPr lang="en-US" sz="2800" i="1" dirty="0"/>
              <a:t>Matthew 6:19-21</a:t>
            </a:r>
          </a:p>
        </p:txBody>
      </p:sp>
    </p:spTree>
    <p:extLst>
      <p:ext uri="{BB962C8B-B14F-4D97-AF65-F5344CB8AC3E}">
        <p14:creationId xmlns:p14="http://schemas.microsoft.com/office/powerpoint/2010/main" val="1027910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ETERNAL REWARDS</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0" y="2314574"/>
            <a:ext cx="10515600" cy="3862387"/>
          </a:xfrm>
        </p:spPr>
        <p:txBody>
          <a:bodyPr>
            <a:normAutofit fontScale="92500" lnSpcReduction="10000"/>
          </a:bodyPr>
          <a:lstStyle/>
          <a:p>
            <a:r>
              <a:rPr lang="en-US" sz="3600" baseline="30000" dirty="0"/>
              <a:t>17</a:t>
            </a:r>
            <a:r>
              <a:rPr lang="en-US" sz="3600" dirty="0"/>
              <a:t>As for the rich in this present age, charge them not to be haughty, nor to set their hopes on the uncertainty of riches, but on God, who richly provides us with everything to enjoy. </a:t>
            </a:r>
            <a:r>
              <a:rPr lang="en-US" sz="3600" baseline="30000" dirty="0"/>
              <a:t>18</a:t>
            </a:r>
            <a:r>
              <a:rPr lang="en-US" sz="3600" dirty="0"/>
              <a:t>They are to do good, to be rich in good works, to be generous and ready to share, </a:t>
            </a:r>
            <a:r>
              <a:rPr lang="en-US" sz="3600" baseline="30000" dirty="0"/>
              <a:t>19</a:t>
            </a:r>
            <a:r>
              <a:rPr lang="en-US" sz="3600" dirty="0"/>
              <a:t>thus </a:t>
            </a:r>
            <a:r>
              <a:rPr lang="en-US" sz="3600" b="1" dirty="0"/>
              <a:t>storing up treasure for themselves</a:t>
            </a:r>
            <a:r>
              <a:rPr lang="en-US" sz="3600" dirty="0"/>
              <a:t> as a good foundation for the future, so that they may take hold of that which is truly life.</a:t>
            </a:r>
          </a:p>
          <a:p>
            <a:r>
              <a:rPr lang="en-US" sz="2800" i="1" dirty="0"/>
              <a:t>1 Timothy 6:17-19</a:t>
            </a:r>
          </a:p>
        </p:txBody>
      </p:sp>
    </p:spTree>
    <p:extLst>
      <p:ext uri="{BB962C8B-B14F-4D97-AF65-F5344CB8AC3E}">
        <p14:creationId xmlns:p14="http://schemas.microsoft.com/office/powerpoint/2010/main" val="53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228601" y="490537"/>
            <a:ext cx="11744324" cy="1009651"/>
          </a:xfrm>
        </p:spPr>
        <p:txBody>
          <a:bodyPr/>
          <a:lstStyle/>
          <a:p>
            <a:pPr>
              <a:lnSpc>
                <a:spcPct val="70000"/>
              </a:lnSpc>
            </a:pPr>
            <a:r>
              <a:rPr lang="en-US" dirty="0"/>
              <a:t>RANDY ALCORN: MONEY, POSSESSIONS, and ETERNITY</a:t>
            </a:r>
          </a:p>
        </p:txBody>
      </p:sp>
      <p:sp>
        <p:nvSpPr>
          <p:cNvPr id="3" name="Content Placeholder 4">
            <a:extLst>
              <a:ext uri="{FF2B5EF4-FFF2-40B4-BE49-F238E27FC236}">
                <a16:creationId xmlns:a16="http://schemas.microsoft.com/office/drawing/2014/main" id="{891F3012-6EB1-4C51-921F-D1D6FBC42D4F}"/>
              </a:ext>
            </a:extLst>
          </p:cNvPr>
          <p:cNvSpPr>
            <a:spLocks noGrp="1"/>
          </p:cNvSpPr>
          <p:nvPr>
            <p:ph idx="1"/>
          </p:nvPr>
        </p:nvSpPr>
        <p:spPr>
          <a:xfrm>
            <a:off x="438150" y="2076449"/>
            <a:ext cx="11277600" cy="3862387"/>
          </a:xfrm>
        </p:spPr>
        <p:txBody>
          <a:bodyPr>
            <a:noAutofit/>
          </a:bodyPr>
          <a:lstStyle/>
          <a:p>
            <a:pPr>
              <a:spcBef>
                <a:spcPts val="0"/>
              </a:spcBef>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Imagine you’re alive at the end of the Civil War. You’re living in the South, but you’re a Northerner. You plan to move home as soon as the war’s over. While in the South you’ve accumulated lots of Confederate currency. Now, suppose you know for a fact the North’s going to win the war, and the end is imminent. What will you do with your Confederate money? If you’re smart, there’s only one answer. You should immediately cash in your Confederate currency for U.S. currency—the only money that will have value once the war’s over. Keep only enough Confederate currency to meet your </a:t>
            </a:r>
            <a:br>
              <a:rPr lang="en-US" sz="3000" dirty="0">
                <a:effectLst/>
                <a:latin typeface="Calibri" panose="020F0502020204030204" pitchFamily="34" charset="0"/>
                <a:ea typeface="Calibri" panose="020F0502020204030204" pitchFamily="34" charset="0"/>
                <a:cs typeface="Times New Roman" panose="02020603050405020304" pitchFamily="18" charset="0"/>
              </a:rPr>
            </a:br>
            <a:r>
              <a:rPr lang="en-US" sz="3000" dirty="0">
                <a:effectLst/>
                <a:latin typeface="Calibri" panose="020F0502020204030204" pitchFamily="34" charset="0"/>
                <a:ea typeface="Calibri" panose="020F0502020204030204" pitchFamily="34" charset="0"/>
                <a:cs typeface="Times New Roman" panose="02020603050405020304" pitchFamily="18" charset="0"/>
              </a:rPr>
              <a:t>short-term needs.</a:t>
            </a:r>
          </a:p>
        </p:txBody>
      </p:sp>
    </p:spTree>
    <p:extLst>
      <p:ext uri="{BB962C8B-B14F-4D97-AF65-F5344CB8AC3E}">
        <p14:creationId xmlns:p14="http://schemas.microsoft.com/office/powerpoint/2010/main" val="253223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85E2-4A67-4A0F-86FA-8002F03290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55E294-64F6-4145-939D-0E2FF4790DA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A100C31-BB11-48FE-8335-F2000237F8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110953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NEXT STEPS</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0" y="2314574"/>
            <a:ext cx="10515600" cy="3862387"/>
          </a:xfrm>
        </p:spPr>
        <p:txBody>
          <a:bodyPr>
            <a:normAutofit/>
          </a:bodyPr>
          <a:lstStyle/>
          <a:p>
            <a:r>
              <a:rPr lang="en-US" sz="3600" dirty="0"/>
              <a:t>Become a child of the King</a:t>
            </a:r>
            <a:endParaRPr lang="en-US" sz="2800" i="1" dirty="0"/>
          </a:p>
        </p:txBody>
      </p:sp>
    </p:spTree>
    <p:extLst>
      <p:ext uri="{BB962C8B-B14F-4D97-AF65-F5344CB8AC3E}">
        <p14:creationId xmlns:p14="http://schemas.microsoft.com/office/powerpoint/2010/main" val="2775450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NEXT STEPS</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0" y="2314574"/>
            <a:ext cx="10515600" cy="3862387"/>
          </a:xfrm>
        </p:spPr>
        <p:txBody>
          <a:bodyPr>
            <a:normAutofit/>
          </a:bodyPr>
          <a:lstStyle/>
          <a:p>
            <a:r>
              <a:rPr lang="en-US" sz="3600" dirty="0"/>
              <a:t>Become a child of the King</a:t>
            </a:r>
          </a:p>
          <a:p>
            <a:r>
              <a:rPr lang="en-US" sz="3600" dirty="0"/>
              <a:t>Give 10% back to God through your church</a:t>
            </a:r>
          </a:p>
        </p:txBody>
      </p:sp>
    </p:spTree>
    <p:extLst>
      <p:ext uri="{BB962C8B-B14F-4D97-AF65-F5344CB8AC3E}">
        <p14:creationId xmlns:p14="http://schemas.microsoft.com/office/powerpoint/2010/main" val="302694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NEXT STEPS</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0" y="2314574"/>
            <a:ext cx="10515600" cy="3862387"/>
          </a:xfrm>
        </p:spPr>
        <p:txBody>
          <a:bodyPr>
            <a:normAutofit/>
          </a:bodyPr>
          <a:lstStyle/>
          <a:p>
            <a:r>
              <a:rPr lang="en-US" sz="3600" dirty="0"/>
              <a:t>Become a child of the King</a:t>
            </a:r>
          </a:p>
          <a:p>
            <a:r>
              <a:rPr lang="en-US" sz="3600" dirty="0"/>
              <a:t>Give 10% back to God through your church</a:t>
            </a:r>
          </a:p>
          <a:p>
            <a:r>
              <a:rPr lang="en-US" sz="3600" dirty="0"/>
              <a:t>Give above and beyond to others</a:t>
            </a:r>
          </a:p>
        </p:txBody>
      </p:sp>
    </p:spTree>
    <p:extLst>
      <p:ext uri="{BB962C8B-B14F-4D97-AF65-F5344CB8AC3E}">
        <p14:creationId xmlns:p14="http://schemas.microsoft.com/office/powerpoint/2010/main" val="28603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NEXT STEPS</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838200" y="2314574"/>
            <a:ext cx="10515600" cy="3862387"/>
          </a:xfrm>
        </p:spPr>
        <p:txBody>
          <a:bodyPr>
            <a:normAutofit/>
          </a:bodyPr>
          <a:lstStyle/>
          <a:p>
            <a:r>
              <a:rPr lang="en-US" sz="3600" dirty="0"/>
              <a:t>Become a child of the King</a:t>
            </a:r>
          </a:p>
          <a:p>
            <a:r>
              <a:rPr lang="en-US" sz="3600" dirty="0"/>
              <a:t>Give 10% back to God through your church</a:t>
            </a:r>
          </a:p>
          <a:p>
            <a:r>
              <a:rPr lang="en-US" sz="3600" dirty="0"/>
              <a:t>Give above and beyond to others</a:t>
            </a:r>
          </a:p>
          <a:p>
            <a:r>
              <a:rPr lang="en-US" sz="3600" dirty="0"/>
              <a:t>Talk to others about your giving journey</a:t>
            </a:r>
          </a:p>
        </p:txBody>
      </p:sp>
    </p:spTree>
    <p:extLst>
      <p:ext uri="{BB962C8B-B14F-4D97-AF65-F5344CB8AC3E}">
        <p14:creationId xmlns:p14="http://schemas.microsoft.com/office/powerpoint/2010/main" val="1907173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85E2-4A67-4A0F-86FA-8002F03290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55E294-64F6-4145-939D-0E2FF4790DA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A100C31-BB11-48FE-8335-F2000237F8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descr="A group of people in a helicopter&#10;&#10;Description automatically generated with low confidence">
            <a:extLst>
              <a:ext uri="{FF2B5EF4-FFF2-40B4-BE49-F238E27FC236}">
                <a16:creationId xmlns:a16="http://schemas.microsoft.com/office/drawing/2014/main" id="{25C4DD6D-31A2-438C-9B32-0BDFA87C2A5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903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E85E2-4A67-4A0F-86FA-8002F03290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55E294-64F6-4145-939D-0E2FF4790DA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A100C31-BB11-48FE-8335-F2000237F86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119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WHY DO WE GIVE?</a:t>
            </a:r>
          </a:p>
        </p:txBody>
      </p:sp>
      <p:sp>
        <p:nvSpPr>
          <p:cNvPr id="3" name="Content Placeholder 2">
            <a:extLst>
              <a:ext uri="{FF2B5EF4-FFF2-40B4-BE49-F238E27FC236}">
                <a16:creationId xmlns:a16="http://schemas.microsoft.com/office/drawing/2014/main" id="{83E68AB7-B64B-4350-9BE1-5EF3796AE3D1}"/>
              </a:ext>
            </a:extLst>
          </p:cNvPr>
          <p:cNvSpPr>
            <a:spLocks noGrp="1"/>
          </p:cNvSpPr>
          <p:nvPr>
            <p:ph idx="1"/>
          </p:nvPr>
        </p:nvSpPr>
        <p:spPr/>
        <p:txBody>
          <a:bodyPr>
            <a:normAutofit/>
          </a:bodyPr>
          <a:lstStyle/>
          <a:p>
            <a:r>
              <a:rPr lang="en-US" sz="3300" dirty="0"/>
              <a:t>We give to worship God</a:t>
            </a:r>
          </a:p>
        </p:txBody>
      </p:sp>
    </p:spTree>
    <p:extLst>
      <p:ext uri="{BB962C8B-B14F-4D97-AF65-F5344CB8AC3E}">
        <p14:creationId xmlns:p14="http://schemas.microsoft.com/office/powerpoint/2010/main" val="2221377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WHY DO WE GIVE?</a:t>
            </a:r>
          </a:p>
        </p:txBody>
      </p:sp>
      <p:sp>
        <p:nvSpPr>
          <p:cNvPr id="3" name="Content Placeholder 2">
            <a:extLst>
              <a:ext uri="{FF2B5EF4-FFF2-40B4-BE49-F238E27FC236}">
                <a16:creationId xmlns:a16="http://schemas.microsoft.com/office/drawing/2014/main" id="{83E68AB7-B64B-4350-9BE1-5EF3796AE3D1}"/>
              </a:ext>
            </a:extLst>
          </p:cNvPr>
          <p:cNvSpPr>
            <a:spLocks noGrp="1"/>
          </p:cNvSpPr>
          <p:nvPr>
            <p:ph idx="1"/>
          </p:nvPr>
        </p:nvSpPr>
        <p:spPr/>
        <p:txBody>
          <a:bodyPr>
            <a:normAutofit/>
          </a:bodyPr>
          <a:lstStyle/>
          <a:p>
            <a:r>
              <a:rPr lang="en-US" sz="3300" dirty="0"/>
              <a:t>We give to worship God</a:t>
            </a:r>
          </a:p>
          <a:p>
            <a:endParaRPr lang="en-US" sz="3000" dirty="0"/>
          </a:p>
          <a:p>
            <a:r>
              <a:rPr lang="en-US" sz="3000" dirty="0"/>
              <a:t>No one can serve two masters. Either you will hate the one and love the other, or you will be devoted to the one and despise the other. You cannot serve both God and money.</a:t>
            </a:r>
            <a:br>
              <a:rPr lang="en-US" sz="3000" dirty="0"/>
            </a:br>
            <a:r>
              <a:rPr lang="en-US" sz="2200" i="1" dirty="0"/>
              <a:t>Matthew 6:24</a:t>
            </a:r>
          </a:p>
        </p:txBody>
      </p:sp>
    </p:spTree>
    <p:extLst>
      <p:ext uri="{BB962C8B-B14F-4D97-AF65-F5344CB8AC3E}">
        <p14:creationId xmlns:p14="http://schemas.microsoft.com/office/powerpoint/2010/main" val="269441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WHY DO WE GIVE?</a:t>
            </a:r>
          </a:p>
        </p:txBody>
      </p:sp>
      <p:sp>
        <p:nvSpPr>
          <p:cNvPr id="3" name="Content Placeholder 2">
            <a:extLst>
              <a:ext uri="{FF2B5EF4-FFF2-40B4-BE49-F238E27FC236}">
                <a16:creationId xmlns:a16="http://schemas.microsoft.com/office/drawing/2014/main" id="{83E68AB7-B64B-4350-9BE1-5EF3796AE3D1}"/>
              </a:ext>
            </a:extLst>
          </p:cNvPr>
          <p:cNvSpPr>
            <a:spLocks noGrp="1"/>
          </p:cNvSpPr>
          <p:nvPr>
            <p:ph idx="1"/>
          </p:nvPr>
        </p:nvSpPr>
        <p:spPr/>
        <p:txBody>
          <a:bodyPr>
            <a:normAutofit/>
          </a:bodyPr>
          <a:lstStyle/>
          <a:p>
            <a:r>
              <a:rPr lang="en-US" sz="3300" dirty="0"/>
              <a:t>We give to worship God</a:t>
            </a:r>
          </a:p>
          <a:p>
            <a:r>
              <a:rPr lang="en-US" sz="3300" dirty="0"/>
              <a:t>We give to care for others</a:t>
            </a:r>
          </a:p>
        </p:txBody>
      </p:sp>
    </p:spTree>
    <p:extLst>
      <p:ext uri="{BB962C8B-B14F-4D97-AF65-F5344CB8AC3E}">
        <p14:creationId xmlns:p14="http://schemas.microsoft.com/office/powerpoint/2010/main" val="4277630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WHY DO WE GIVE?</a:t>
            </a:r>
          </a:p>
        </p:txBody>
      </p:sp>
      <p:sp>
        <p:nvSpPr>
          <p:cNvPr id="3" name="Content Placeholder 2">
            <a:extLst>
              <a:ext uri="{FF2B5EF4-FFF2-40B4-BE49-F238E27FC236}">
                <a16:creationId xmlns:a16="http://schemas.microsoft.com/office/drawing/2014/main" id="{83E68AB7-B64B-4350-9BE1-5EF3796AE3D1}"/>
              </a:ext>
            </a:extLst>
          </p:cNvPr>
          <p:cNvSpPr>
            <a:spLocks noGrp="1"/>
          </p:cNvSpPr>
          <p:nvPr>
            <p:ph idx="1"/>
          </p:nvPr>
        </p:nvSpPr>
        <p:spPr/>
        <p:txBody>
          <a:bodyPr>
            <a:normAutofit/>
          </a:bodyPr>
          <a:lstStyle/>
          <a:p>
            <a:r>
              <a:rPr lang="en-US" sz="3300" dirty="0"/>
              <a:t>We give to worship God</a:t>
            </a:r>
          </a:p>
          <a:p>
            <a:r>
              <a:rPr lang="en-US" sz="3300" dirty="0"/>
              <a:t>We give to care for others</a:t>
            </a:r>
          </a:p>
          <a:p>
            <a:r>
              <a:rPr lang="en-US" sz="3300" dirty="0"/>
              <a:t>We give to care for ourselves</a:t>
            </a:r>
          </a:p>
          <a:p>
            <a:endParaRPr lang="en-US" sz="3000" dirty="0"/>
          </a:p>
        </p:txBody>
      </p:sp>
    </p:spTree>
    <p:extLst>
      <p:ext uri="{BB962C8B-B14F-4D97-AF65-F5344CB8AC3E}">
        <p14:creationId xmlns:p14="http://schemas.microsoft.com/office/powerpoint/2010/main" val="3462426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838200" y="700087"/>
            <a:ext cx="10515600" cy="1009651"/>
          </a:xfrm>
        </p:spPr>
        <p:txBody>
          <a:bodyPr/>
          <a:lstStyle/>
          <a:p>
            <a:r>
              <a:rPr lang="en-US" dirty="0"/>
              <a:t>WHY DO WE GIVE?</a:t>
            </a:r>
          </a:p>
        </p:txBody>
      </p:sp>
      <p:sp>
        <p:nvSpPr>
          <p:cNvPr id="3" name="Content Placeholder 2">
            <a:extLst>
              <a:ext uri="{FF2B5EF4-FFF2-40B4-BE49-F238E27FC236}">
                <a16:creationId xmlns:a16="http://schemas.microsoft.com/office/drawing/2014/main" id="{83E68AB7-B64B-4350-9BE1-5EF3796AE3D1}"/>
              </a:ext>
            </a:extLst>
          </p:cNvPr>
          <p:cNvSpPr>
            <a:spLocks noGrp="1"/>
          </p:cNvSpPr>
          <p:nvPr>
            <p:ph idx="1"/>
          </p:nvPr>
        </p:nvSpPr>
        <p:spPr/>
        <p:txBody>
          <a:bodyPr>
            <a:normAutofit/>
          </a:bodyPr>
          <a:lstStyle/>
          <a:p>
            <a:r>
              <a:rPr lang="en-US" sz="3300" dirty="0"/>
              <a:t>We give to worship God</a:t>
            </a:r>
          </a:p>
          <a:p>
            <a:r>
              <a:rPr lang="en-US" sz="3300" dirty="0"/>
              <a:t>We give to care for others</a:t>
            </a:r>
          </a:p>
          <a:p>
            <a:r>
              <a:rPr lang="en-US" sz="3300" dirty="0"/>
              <a:t>We give to care for ourselves</a:t>
            </a:r>
          </a:p>
          <a:p>
            <a:endParaRPr lang="en-US" sz="3000" dirty="0"/>
          </a:p>
          <a:p>
            <a:r>
              <a:rPr lang="en-US" sz="3000" dirty="0"/>
              <a:t>…the Lord Jesus himself said: </a:t>
            </a:r>
            <a:br>
              <a:rPr lang="en-US" sz="3000" dirty="0"/>
            </a:br>
            <a:r>
              <a:rPr lang="en-US" sz="3000" dirty="0"/>
              <a:t>‘It is more blessed to give than to receive.’</a:t>
            </a:r>
            <a:br>
              <a:rPr lang="en-US" sz="3000" dirty="0"/>
            </a:br>
            <a:r>
              <a:rPr lang="en-US" sz="2200" i="1" dirty="0"/>
              <a:t>Acts 20:35</a:t>
            </a:r>
            <a:endParaRPr lang="en-US" sz="3000" dirty="0"/>
          </a:p>
        </p:txBody>
      </p:sp>
    </p:spTree>
    <p:extLst>
      <p:ext uri="{BB962C8B-B14F-4D97-AF65-F5344CB8AC3E}">
        <p14:creationId xmlns:p14="http://schemas.microsoft.com/office/powerpoint/2010/main" val="1783805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12113F-8D45-48B8-B599-10FE9F4E7896}"/>
              </a:ext>
            </a:extLst>
          </p:cNvPr>
          <p:cNvSpPr>
            <a:spLocks noGrp="1"/>
          </p:cNvSpPr>
          <p:nvPr>
            <p:ph type="title"/>
          </p:nvPr>
        </p:nvSpPr>
        <p:spPr>
          <a:xfrm>
            <a:off x="295275" y="700087"/>
            <a:ext cx="11658600" cy="1009651"/>
          </a:xfrm>
        </p:spPr>
        <p:txBody>
          <a:bodyPr/>
          <a:lstStyle/>
          <a:p>
            <a:r>
              <a:rPr lang="en-US" dirty="0"/>
              <a:t>GIVING MAKES YOU HAPPIER</a:t>
            </a:r>
          </a:p>
        </p:txBody>
      </p:sp>
      <p:sp>
        <p:nvSpPr>
          <p:cNvPr id="5" name="Content Placeholder 4">
            <a:extLst>
              <a:ext uri="{FF2B5EF4-FFF2-40B4-BE49-F238E27FC236}">
                <a16:creationId xmlns:a16="http://schemas.microsoft.com/office/drawing/2014/main" id="{BEFAF1E7-C3F0-4956-9915-1BF593B162F6}"/>
              </a:ext>
            </a:extLst>
          </p:cNvPr>
          <p:cNvSpPr>
            <a:spLocks noGrp="1"/>
          </p:cNvSpPr>
          <p:nvPr>
            <p:ph idx="1"/>
          </p:nvPr>
        </p:nvSpPr>
        <p:spPr>
          <a:xfrm>
            <a:off x="781051" y="2124076"/>
            <a:ext cx="10629900" cy="4471278"/>
          </a:xfrm>
        </p:spPr>
        <p:txBody>
          <a:bodyPr>
            <a:noAutofit/>
          </a:bodyPr>
          <a:lstStyle/>
          <a:p>
            <a:pPr marR="0" lvl="0">
              <a:spcBef>
                <a:spcPts val="0"/>
              </a:spcBef>
              <a:spcAft>
                <a:spcPts val="500"/>
              </a:spcAft>
            </a:pPr>
            <a:r>
              <a:rPr lang="en-US" sz="3000" dirty="0">
                <a:solidFill>
                  <a:srgbClr val="212529"/>
                </a:solidFill>
                <a:effectLst/>
                <a:latin typeface="Segoe UI" panose="020B0502040204020203" pitchFamily="34" charset="0"/>
                <a:ea typeface="Times New Roman" panose="02020603050405020304" pitchFamily="18" charset="0"/>
              </a:rPr>
              <a:t>In a 2008 study, subjects were asked to rate their happiness and given an envelope containing either $5 or $20. The participants were randomly assigned to either spend the money on themselves or on someone else by the end of the day.</a:t>
            </a:r>
            <a:r>
              <a:rPr lang="en-US" sz="3000" baseline="30000" dirty="0">
                <a:solidFill>
                  <a:srgbClr val="212529"/>
                </a:solidFill>
                <a:effectLst/>
                <a:latin typeface="Segoe UI" panose="020B0502040204020203" pitchFamily="34" charset="0"/>
                <a:ea typeface="Times New Roman" panose="02020603050405020304" pitchFamily="18" charset="0"/>
              </a:rPr>
              <a:t>1 </a:t>
            </a:r>
            <a:r>
              <a:rPr lang="en-US" sz="3000" b="1" dirty="0">
                <a:solidFill>
                  <a:srgbClr val="212529"/>
                </a:solidFill>
                <a:effectLst/>
                <a:latin typeface="Segoe UI" panose="020B0502040204020203" pitchFamily="34" charset="0"/>
                <a:ea typeface="Times New Roman" panose="02020603050405020304" pitchFamily="18" charset="0"/>
              </a:rPr>
              <a:t>Those who spent the money on someone else reported happier moods than those who spent the money on themselves.</a:t>
            </a:r>
            <a:r>
              <a:rPr lang="en-US" sz="3000" dirty="0">
                <a:solidFill>
                  <a:srgbClr val="212529"/>
                </a:solidFill>
                <a:effectLst/>
                <a:latin typeface="Segoe UI" panose="020B0502040204020203" pitchFamily="34" charset="0"/>
                <a:ea typeface="Times New Roman" panose="02020603050405020304" pitchFamily="18" charset="0"/>
              </a:rPr>
              <a:t> </a:t>
            </a:r>
            <a:br>
              <a:rPr lang="en-US" sz="3000" dirty="0">
                <a:solidFill>
                  <a:srgbClr val="212529"/>
                </a:solidFill>
                <a:effectLst/>
                <a:latin typeface="Segoe UI" panose="020B0502040204020203" pitchFamily="34" charset="0"/>
                <a:ea typeface="Times New Roman" panose="02020603050405020304" pitchFamily="18" charset="0"/>
              </a:rPr>
            </a:br>
            <a:endParaRPr lang="en-US" sz="2400" baseline="30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F3D4F0E7-B5A5-4F07-91A0-BEBA0567CD61}"/>
              </a:ext>
            </a:extLst>
          </p:cNvPr>
          <p:cNvSpPr txBox="1"/>
          <p:nvPr/>
        </p:nvSpPr>
        <p:spPr>
          <a:xfrm>
            <a:off x="209550" y="5243927"/>
            <a:ext cx="10229850" cy="1467068"/>
          </a:xfrm>
          <a:prstGeom prst="rect">
            <a:avLst/>
          </a:prstGeom>
          <a:noFill/>
        </p:spPr>
        <p:txBody>
          <a:bodyPr wrap="square">
            <a:spAutoFit/>
          </a:bodyPr>
          <a:lstStyle/>
          <a:p>
            <a:pPr marL="0" marR="0" lvl="0" indent="0" defTabSz="914400" rtl="0" eaLnBrk="1" fontAlgn="auto" latinLnBrk="0" hangingPunct="1">
              <a:lnSpc>
                <a:spcPct val="90000"/>
              </a:lnSpc>
              <a:spcBef>
                <a:spcPts val="0"/>
              </a:spcBef>
              <a:spcAft>
                <a:spcPts val="500"/>
              </a:spcAft>
              <a:buClrTx/>
              <a:buSzTx/>
              <a:buFont typeface="Arial" panose="020B0604020202020204" pitchFamily="34" charset="0"/>
              <a:buNone/>
              <a:tabLst/>
              <a:defRPr/>
            </a:pPr>
            <a:endParaRPr kumimoji="0" lang="en-US" sz="3000" b="0" i="0" u="none" strike="noStrike" kern="1200" cap="none" spc="0" normalizeH="0" baseline="0" noProof="0" dirty="0">
              <a:ln>
                <a:noFill/>
              </a:ln>
              <a:solidFill>
                <a:srgbClr val="212529"/>
              </a:solidFill>
              <a:effectLst/>
              <a:uLnTx/>
              <a:uFillTx/>
              <a:latin typeface="Segoe UI" panose="020B0502040204020203" pitchFamily="34" charset="0"/>
              <a:ea typeface="Times New Roman" panose="02020603050405020304" pitchFamily="18" charset="0"/>
              <a:cs typeface="+mn-cs"/>
            </a:endParaRPr>
          </a:p>
          <a:p>
            <a:pPr marL="228600" marR="0" lvl="0" indent="-228600" defTabSz="914400" rtl="0" eaLnBrk="1" fontAlgn="auto" latinLnBrk="0" hangingPunct="1">
              <a:lnSpc>
                <a:spcPct val="90000"/>
              </a:lnSpc>
              <a:spcBef>
                <a:spcPts val="0"/>
              </a:spcBef>
              <a:spcAft>
                <a:spcPts val="500"/>
              </a:spcAft>
              <a:buClrTx/>
              <a:buSzTx/>
              <a:buFont typeface="+mj-lt"/>
              <a:buAutoNum type="arabicPeriod"/>
              <a:tabLst/>
              <a:defRPr/>
            </a:pPr>
            <a:r>
              <a:rPr kumimoji="0" lang="en-US" sz="1500" b="0" i="0" u="none" strike="noStrike" kern="1200" cap="none" spc="0" normalizeH="0" baseline="0" noProof="0" dirty="0">
                <a:ln>
                  <a:noFill/>
                </a:ln>
                <a:solidFill>
                  <a:srgbClr val="212529"/>
                </a:solidFill>
                <a:effectLst/>
                <a:uLnTx/>
                <a:uFillTx/>
                <a:latin typeface="Segoe UI" panose="020B0502040204020203" pitchFamily="34" charset="0"/>
                <a:ea typeface="Times New Roman" panose="02020603050405020304" pitchFamily="18" charset="0"/>
                <a:cs typeface="+mn-cs"/>
              </a:rPr>
              <a:t>Elizabeth W. Dunn, Lara B. Akin, Michael I. Norton (2008). Spending Money on Others Promotes Happiness. Science 21 March 2008: Vol. 319, Issue 5870, pp. 1687-1688.   </a:t>
            </a:r>
            <a:endParaRPr lang="en-US" sz="1500" dirty="0">
              <a:solidFill>
                <a:srgbClr val="212529"/>
              </a:solidFill>
              <a:latin typeface="Segoe UI" panose="020B0502040204020203" pitchFamily="34" charset="0"/>
              <a:ea typeface="Times New Roman" panose="02020603050405020304" pitchFamily="18" charset="0"/>
            </a:endParaRPr>
          </a:p>
          <a:p>
            <a:pPr marL="228600" marR="0" lvl="0" indent="-228600" defTabSz="914400" rtl="0" eaLnBrk="1" fontAlgn="auto" latinLnBrk="0" hangingPunct="1">
              <a:lnSpc>
                <a:spcPct val="90000"/>
              </a:lnSpc>
              <a:spcBef>
                <a:spcPts val="0"/>
              </a:spcBef>
              <a:spcAft>
                <a:spcPts val="500"/>
              </a:spcAft>
              <a:buClrTx/>
              <a:buSzTx/>
              <a:buFont typeface="+mj-lt"/>
              <a:buAutoNum type="arabicPeriod"/>
              <a:tabLst/>
              <a:defRPr/>
            </a:pPr>
            <a:r>
              <a:rPr kumimoji="0" lang="en-US" sz="1500" b="0" i="0" u="none" strike="noStrike" kern="1200" cap="none" spc="0" normalizeH="0" baseline="0" noProof="0" dirty="0">
                <a:ln>
                  <a:noFill/>
                </a:ln>
                <a:solidFill>
                  <a:srgbClr val="212529"/>
                </a:solidFill>
                <a:effectLst/>
                <a:uLnTx/>
                <a:uFillTx/>
                <a:latin typeface="Segoe UI" panose="020B0502040204020203" pitchFamily="34" charset="0"/>
                <a:ea typeface="Times New Roman" panose="02020603050405020304" pitchFamily="18" charset="0"/>
                <a:cs typeface="+mn-cs"/>
              </a:rPr>
              <a:t>Elizabeth W. Dunn, Lara B. Akin, Michael I. Norton (2014). Prosocial Spending and Happiness: Using Money to Benefit Others Pays Off. Current Directions in Psychological Science 2014 23:41.</a:t>
            </a:r>
            <a:endParaRPr kumimoji="0" lang="en-US" sz="2400" b="0" i="0" u="none" strike="noStrike" kern="1200" cap="none" spc="0" normalizeH="0" baseline="3000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335875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2835</TotalTime>
  <Words>825</Words>
  <Application>Microsoft Office PowerPoint</Application>
  <PresentationFormat>Widescreen</PresentationFormat>
  <Paragraphs>50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Segoe UI</vt:lpstr>
      <vt:lpstr>SF Sports Night NS</vt:lpstr>
      <vt:lpstr>Times New Roman</vt:lpstr>
      <vt:lpstr>Ubuntu</vt:lpstr>
      <vt:lpstr>Office Theme</vt:lpstr>
      <vt:lpstr>PowerPoint Presentation</vt:lpstr>
      <vt:lpstr>PowerPoint Presentation</vt:lpstr>
      <vt:lpstr>PowerPoint Presentation</vt:lpstr>
      <vt:lpstr>WHY DO WE GIVE?</vt:lpstr>
      <vt:lpstr>WHY DO WE GIVE?</vt:lpstr>
      <vt:lpstr>WHY DO WE GIVE?</vt:lpstr>
      <vt:lpstr>WHY DO WE GIVE?</vt:lpstr>
      <vt:lpstr>WHY DO WE GIVE?</vt:lpstr>
      <vt:lpstr>GIVING MAKES YOU HAPPIER</vt:lpstr>
      <vt:lpstr>PowerPoint Presentation</vt:lpstr>
      <vt:lpstr>ETERNAL REWARDS</vt:lpstr>
      <vt:lpstr>ETERNAL REWARDS</vt:lpstr>
      <vt:lpstr>RANDY ALCORN: MONEY, POSSESSIONS, and ETERNITY</vt:lpstr>
      <vt:lpstr>PowerPoint Presentation</vt:lpstr>
      <vt:lpstr>NEXT STEPS</vt:lpstr>
      <vt:lpstr>NEXT STEPS</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Geldart</dc:creator>
  <cp:lastModifiedBy> </cp:lastModifiedBy>
  <cp:revision>13</cp:revision>
  <dcterms:created xsi:type="dcterms:W3CDTF">2022-01-19T20:31:12Z</dcterms:created>
  <dcterms:modified xsi:type="dcterms:W3CDTF">2022-03-27T05:23:59Z</dcterms:modified>
</cp:coreProperties>
</file>