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77" r:id="rId3"/>
    <p:sldId id="305" r:id="rId4"/>
    <p:sldId id="306" r:id="rId5"/>
    <p:sldId id="307" r:id="rId6"/>
    <p:sldId id="308" r:id="rId7"/>
    <p:sldId id="257" r:id="rId8"/>
    <p:sldId id="266" r:id="rId9"/>
    <p:sldId id="278" r:id="rId10"/>
    <p:sldId id="279" r:id="rId11"/>
    <p:sldId id="282" r:id="rId12"/>
    <p:sldId id="280" r:id="rId13"/>
    <p:sldId id="281" r:id="rId14"/>
    <p:sldId id="302" r:id="rId15"/>
    <p:sldId id="303" r:id="rId16"/>
    <p:sldId id="304" r:id="rId17"/>
    <p:sldId id="283" r:id="rId18"/>
    <p:sldId id="285" r:id="rId19"/>
    <p:sldId id="287" r:id="rId20"/>
    <p:sldId id="286" r:id="rId21"/>
    <p:sldId id="288" r:id="rId22"/>
    <p:sldId id="289" r:id="rId23"/>
    <p:sldId id="290" r:id="rId24"/>
    <p:sldId id="291" r:id="rId25"/>
    <p:sldId id="292" r:id="rId26"/>
    <p:sldId id="293" r:id="rId27"/>
    <p:sldId id="295" r:id="rId28"/>
    <p:sldId id="296" r:id="rId29"/>
    <p:sldId id="297" r:id="rId30"/>
    <p:sldId id="298" r:id="rId31"/>
    <p:sldId id="299" r:id="rId32"/>
    <p:sldId id="300" r:id="rId33"/>
    <p:sldId id="301" r:id="rId34"/>
    <p:sldId id="312" r:id="rId35"/>
    <p:sldId id="313" r:id="rId36"/>
    <p:sldId id="309" r:id="rId37"/>
    <p:sldId id="276" r:id="rId3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546C"/>
    <a:srgbClr val="41898F"/>
    <a:srgbClr val="467998"/>
    <a:srgbClr val="4C9FA6"/>
    <a:srgbClr val="124863"/>
    <a:srgbClr val="154B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8" d="100"/>
          <a:sy n="38" d="100"/>
        </p:scale>
        <p:origin x="94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ClrTx/>
              <a:buSzTx/>
              <a:buNone/>
              <a:defRPr sz="3200" i="1"/>
            </a:lvl1pPr>
          </a:lstStyle>
          <a:p>
            <a:r>
              <a:t>–Johnny Appleseed</a:t>
            </a:r>
          </a:p>
        </p:txBody>
      </p:sp>
      <p:sp>
        <p:nvSpPr>
          <p:cNvPr id="94"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ClrTx/>
              <a:buSzTx/>
              <a:buNone/>
              <a:defRPr>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river flowing through a tropical forest"/>
          <p:cNvSpPr>
            <a:spLocks noGrp="1"/>
          </p:cNvSpPr>
          <p:nvPr>
            <p:ph type="pic" idx="21"/>
          </p:nvPr>
        </p:nvSpPr>
        <p:spPr>
          <a:xfrm>
            <a:off x="0" y="-2290234"/>
            <a:ext cx="24384000" cy="18296468"/>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River flowing through a tropical forest"/>
          <p:cNvSpPr>
            <a:spLocks noGrp="1"/>
          </p:cNvSpPr>
          <p:nvPr>
            <p:ph type="pic" idx="21"/>
          </p:nvPr>
        </p:nvSpPr>
        <p:spPr>
          <a:xfrm>
            <a:off x="3125968" y="-1762099"/>
            <a:ext cx="18135601" cy="13607998"/>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Close-up of an orange flower surrounded by large tropical leaves"/>
          <p:cNvSpPr>
            <a:spLocks noGrp="1"/>
          </p:cNvSpPr>
          <p:nvPr>
            <p:ph type="pic" idx="21"/>
          </p:nvPr>
        </p:nvSpPr>
        <p:spPr>
          <a:xfrm>
            <a:off x="5803900" y="952500"/>
            <a:ext cx="17236029"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Close-up of a red-eyed tree frog perched on a leaf"/>
          <p:cNvSpPr>
            <a:spLocks noGrp="1"/>
          </p:cNvSpPr>
          <p:nvPr>
            <p:ph type="pic" sz="half" idx="21"/>
          </p:nvPr>
        </p:nvSpPr>
        <p:spPr>
          <a:xfrm>
            <a:off x="87503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buClrTx/>
              <a:defRPr sz="3800"/>
            </a:lvl1pPr>
            <a:lvl2pPr marL="1117600" indent="-558800">
              <a:spcBef>
                <a:spcPts val="4500"/>
              </a:spcBef>
              <a:buClrTx/>
              <a:defRPr sz="3800"/>
            </a:lvl2pPr>
            <a:lvl3pPr marL="1676400" indent="-558800">
              <a:spcBef>
                <a:spcPts val="4500"/>
              </a:spcBef>
              <a:buClrTx/>
              <a:defRPr sz="3800"/>
            </a:lvl3pPr>
            <a:lvl4pPr marL="2235200" indent="-558800">
              <a:spcBef>
                <a:spcPts val="4500"/>
              </a:spcBef>
              <a:buClrTx/>
              <a:defRPr sz="3800"/>
            </a:lvl4pPr>
            <a:lvl5pPr marL="2794000" indent="-558800">
              <a:spcBef>
                <a:spcPts val="4500"/>
              </a:spcBef>
              <a:buClrTx/>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Close-up of an orange flower surrounded by large tropical leaves"/>
          <p:cNvSpPr>
            <a:spLocks noGrp="1"/>
          </p:cNvSpPr>
          <p:nvPr>
            <p:ph type="pic" sz="quarter" idx="21"/>
          </p:nvPr>
        </p:nvSpPr>
        <p:spPr>
          <a:xfrm>
            <a:off x="15292127" y="6870700"/>
            <a:ext cx="8341246" cy="5549900"/>
          </a:xfrm>
          <a:prstGeom prst="rect">
            <a:avLst/>
          </a:prstGeom>
        </p:spPr>
        <p:txBody>
          <a:bodyPr lIns="91439" tIns="45719" rIns="91439" bIns="45719" anchor="t">
            <a:noAutofit/>
          </a:bodyPr>
          <a:lstStyle/>
          <a:p>
            <a:endParaRPr/>
          </a:p>
        </p:txBody>
      </p:sp>
      <p:sp>
        <p:nvSpPr>
          <p:cNvPr id="84" name="Close-up of a red-eyed tree frog perched on a leaf"/>
          <p:cNvSpPr>
            <a:spLocks noGrp="1"/>
          </p:cNvSpPr>
          <p:nvPr>
            <p:ph type="pic" sz="quarter" idx="22"/>
          </p:nvPr>
        </p:nvSpPr>
        <p:spPr>
          <a:xfrm>
            <a:off x="14859000" y="952500"/>
            <a:ext cx="8324850" cy="5549900"/>
          </a:xfrm>
          <a:prstGeom prst="rect">
            <a:avLst/>
          </a:prstGeom>
        </p:spPr>
        <p:txBody>
          <a:bodyPr lIns="91439" tIns="45719" rIns="91439" bIns="45719" anchor="t">
            <a:noAutofit/>
          </a:bodyPr>
          <a:lstStyle/>
          <a:p>
            <a:endParaRPr/>
          </a:p>
        </p:txBody>
      </p:sp>
      <p:sp>
        <p:nvSpPr>
          <p:cNvPr id="85" name="River flowing through a tropical forest"/>
          <p:cNvSpPr>
            <a:spLocks noGrp="1"/>
          </p:cNvSpPr>
          <p:nvPr>
            <p:ph type="pic" idx="23"/>
          </p:nvPr>
        </p:nvSpPr>
        <p:spPr>
          <a:xfrm>
            <a:off x="651237" y="952500"/>
            <a:ext cx="15283726"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extLst>
              <a:ext uri="{BEBA8EAE-BF5A-486C-A8C5-ECC9F3942E4B}">
                <a14:imgProps xmlns:a14="http://schemas.microsoft.com/office/drawing/2010/main">
                  <a14:imgLayer r:embed="rId15">
                    <a14:imgEffect>
                      <a14:brightnessContrast bright="1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TheWayOfJesus-Mark-Logo-main-brighter2.jpg" descr="TheWayOfJesus-Mark-Logo-main-brighter2.jpg"/>
          <p:cNvPicPr>
            <a:picLocks noChangeAspect="1"/>
          </p:cNvPicPr>
          <p:nvPr/>
        </p:nvPicPr>
        <p:blipFill>
          <a:blip r:embed="rId2">
            <a:extLst>
              <a:ext uri="{BEBA8EAE-BF5A-486C-A8C5-ECC9F3942E4B}">
                <a14:imgProps xmlns:a14="http://schemas.microsoft.com/office/drawing/2010/main">
                  <a14:imgLayer r:embed="rId3">
                    <a14:imgEffect>
                      <a14:brightnessContrast bright="7000"/>
                    </a14:imgEffect>
                  </a14:imgLayer>
                </a14:imgProps>
              </a:ext>
            </a:extLst>
          </a:blip>
          <a:stretch>
            <a:fillRect/>
          </a:stretch>
        </p:blipFill>
        <p:spPr>
          <a:xfrm>
            <a:off x="0" y="0"/>
            <a:ext cx="24384000" cy="1371600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Mark 2:13-14, NIV"/>
          <p:cNvSpPr txBox="1"/>
          <p:nvPr/>
        </p:nvSpPr>
        <p:spPr>
          <a:xfrm>
            <a:off x="6879649" y="1401207"/>
            <a:ext cx="10624704"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dirty="0"/>
              <a:t>Mark </a:t>
            </a:r>
            <a:r>
              <a:rPr lang="en-US" dirty="0"/>
              <a:t>14:35-36</a:t>
            </a:r>
            <a:r>
              <a:rPr lang="en-US" baseline="30000" dirty="0"/>
              <a:t> NIV</a:t>
            </a:r>
            <a:endParaRPr dirty="0"/>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4667919"/>
            <a:ext cx="22744587" cy="39190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sz="6200" baseline="30000" dirty="0">
                <a:solidFill>
                  <a:srgbClr val="000000"/>
                </a:solidFill>
                <a:effectLst/>
              </a:rPr>
              <a:t>35 </a:t>
            </a:r>
            <a:r>
              <a:rPr lang="en-US" sz="6200" dirty="0">
                <a:solidFill>
                  <a:srgbClr val="000000"/>
                </a:solidFill>
                <a:effectLst/>
              </a:rPr>
              <a:t>Going a little farther, he fell to the ground and prayed that if possible the hour might pass from him. </a:t>
            </a:r>
            <a:r>
              <a:rPr lang="en-US" sz="6200" baseline="30000" dirty="0">
                <a:solidFill>
                  <a:srgbClr val="000000"/>
                </a:solidFill>
                <a:effectLst/>
              </a:rPr>
              <a:t>36 </a:t>
            </a:r>
            <a:r>
              <a:rPr lang="en-US" sz="6200" dirty="0">
                <a:solidFill>
                  <a:srgbClr val="000000"/>
                </a:solidFill>
                <a:effectLst/>
              </a:rPr>
              <a:t>“Abba, Father,” he said, “everything is possible for you. Take this cup from me... </a:t>
            </a:r>
            <a:r>
              <a:rPr lang="en-US" sz="6200" b="1" dirty="0">
                <a:solidFill>
                  <a:srgbClr val="000000"/>
                </a:solidFill>
                <a:effectLst/>
              </a:rPr>
              <a:t>Yet not what I will, but what you will.”</a:t>
            </a:r>
          </a:p>
        </p:txBody>
      </p:sp>
    </p:spTree>
    <p:extLst>
      <p:ext uri="{BB962C8B-B14F-4D97-AF65-F5344CB8AC3E}">
        <p14:creationId xmlns:p14="http://schemas.microsoft.com/office/powerpoint/2010/main" val="236900909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Mark 2:13-14, NIV"/>
          <p:cNvSpPr txBox="1"/>
          <p:nvPr/>
        </p:nvSpPr>
        <p:spPr>
          <a:xfrm>
            <a:off x="6879649" y="1401207"/>
            <a:ext cx="10624704"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dirty="0"/>
              <a:t>Mark </a:t>
            </a:r>
            <a:r>
              <a:rPr lang="en-US" dirty="0"/>
              <a:t>14:35-36</a:t>
            </a:r>
            <a:r>
              <a:rPr lang="en-US" baseline="30000" dirty="0"/>
              <a:t> NIV</a:t>
            </a:r>
            <a:endParaRPr dirty="0"/>
          </a:p>
        </p:txBody>
      </p:sp>
      <p:sp>
        <p:nvSpPr>
          <p:cNvPr id="4" name="Rectangle: Rounded Corners 3">
            <a:extLst>
              <a:ext uri="{FF2B5EF4-FFF2-40B4-BE49-F238E27FC236}">
                <a16:creationId xmlns:a16="http://schemas.microsoft.com/office/drawing/2014/main" id="{961CF9A1-1CBE-4441-B603-1D69BCF4DD0B}"/>
              </a:ext>
            </a:extLst>
          </p:cNvPr>
          <p:cNvSpPr/>
          <p:nvPr/>
        </p:nvSpPr>
        <p:spPr>
          <a:xfrm>
            <a:off x="955040" y="10668458"/>
            <a:ext cx="22427738" cy="1428750"/>
          </a:xfrm>
          <a:prstGeom prst="roundRect">
            <a:avLst/>
          </a:prstGeom>
          <a:solidFill>
            <a:srgbClr val="1F546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TextBox 4">
            <a:extLst>
              <a:ext uri="{FF2B5EF4-FFF2-40B4-BE49-F238E27FC236}">
                <a16:creationId xmlns:a16="http://schemas.microsoft.com/office/drawing/2014/main" id="{DE1BDEB6-1C89-4D72-BFDF-63D82A789445}"/>
              </a:ext>
            </a:extLst>
          </p:cNvPr>
          <p:cNvSpPr txBox="1"/>
          <p:nvPr/>
        </p:nvSpPr>
        <p:spPr>
          <a:xfrm>
            <a:off x="1399942" y="10855216"/>
            <a:ext cx="21624965" cy="17953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6000" b="0" spc="-150" dirty="0">
                <a:effectLst/>
                <a:latin typeface="Ubuntu" panose="020B0504030602030204" pitchFamily="34" charset="0"/>
                <a:ea typeface="Calibri" panose="020F0502020204030204" pitchFamily="34" charset="0"/>
                <a:cs typeface="Times New Roman" panose="02020603050405020304" pitchFamily="18" charset="0"/>
              </a:rPr>
              <a:t>For the joy set before him he endured the cross… </a:t>
            </a:r>
            <a:r>
              <a:rPr lang="en-US" sz="6000" b="0" i="1" spc="-150" dirty="0">
                <a:effectLst/>
                <a:latin typeface="Ubuntu" panose="020B0504030602030204" pitchFamily="34" charset="0"/>
                <a:ea typeface="Calibri" panose="020F0502020204030204" pitchFamily="34" charset="0"/>
                <a:cs typeface="Times New Roman" panose="02020603050405020304" pitchFamily="18" charset="0"/>
              </a:rPr>
              <a:t>Heb 12:2b</a:t>
            </a:r>
            <a:endParaRPr lang="en-US" sz="6000" b="0" spc="-150" dirty="0">
              <a:effectLst/>
              <a:latin typeface="Ubuntu" panose="020B0504030602030204" pitchFamily="34" charset="0"/>
              <a:ea typeface="Calibri" panose="020F0502020204030204" pitchFamily="34" charset="0"/>
              <a:cs typeface="Times New Roman" panose="02020603050405020304" pitchFamily="18" charset="0"/>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5000" b="0" i="1" u="none" strike="noStrike" cap="none" spc="0" normalizeH="0" baseline="0" dirty="0">
              <a:ln>
                <a:noFill/>
              </a:ln>
              <a:solidFill>
                <a:srgbClr val="FFFFFF"/>
              </a:solidFill>
              <a:effectLst/>
              <a:uFillTx/>
              <a:latin typeface="Ubuntu" panose="020B0504030602030204" pitchFamily="34" charset="0"/>
              <a:sym typeface="Helvetica Neue"/>
            </a:endParaRPr>
          </a:p>
        </p:txBody>
      </p:sp>
      <p:sp>
        <p:nvSpPr>
          <p:cNvPr id="6" name="Once again Jesus went out beside the lake. A large crowd came to him, and he began to teach them. As he walked along, he saw Levi son of Alphaeus sitting at the tax collector's booth. &quot;Follow me,&quot; Jesus told him, and Levi got up and followed him. While J">
            <a:extLst>
              <a:ext uri="{FF2B5EF4-FFF2-40B4-BE49-F238E27FC236}">
                <a16:creationId xmlns:a16="http://schemas.microsoft.com/office/drawing/2014/main" id="{1EA6A678-01B7-4258-926D-EF842E8BCE43}"/>
              </a:ext>
            </a:extLst>
          </p:cNvPr>
          <p:cNvSpPr txBox="1"/>
          <p:nvPr/>
        </p:nvSpPr>
        <p:spPr>
          <a:xfrm>
            <a:off x="819706" y="4667919"/>
            <a:ext cx="22744587" cy="39190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sz="6200" baseline="30000" dirty="0">
                <a:solidFill>
                  <a:srgbClr val="000000"/>
                </a:solidFill>
                <a:effectLst/>
              </a:rPr>
              <a:t>35 </a:t>
            </a:r>
            <a:r>
              <a:rPr lang="en-US" sz="6200" dirty="0">
                <a:solidFill>
                  <a:srgbClr val="000000"/>
                </a:solidFill>
                <a:effectLst/>
              </a:rPr>
              <a:t>Going a little farther, he fell to the ground and prayed that if possible the hour might pass from him. </a:t>
            </a:r>
            <a:r>
              <a:rPr lang="en-US" sz="6200" baseline="30000" dirty="0">
                <a:solidFill>
                  <a:srgbClr val="000000"/>
                </a:solidFill>
                <a:effectLst/>
              </a:rPr>
              <a:t>36 </a:t>
            </a:r>
            <a:r>
              <a:rPr lang="en-US" sz="6200" dirty="0">
                <a:solidFill>
                  <a:srgbClr val="000000"/>
                </a:solidFill>
                <a:effectLst/>
              </a:rPr>
              <a:t>“Abba, Father,” he said, “everything is possible for you. Take this cup from me... </a:t>
            </a:r>
            <a:r>
              <a:rPr lang="en-US" sz="6200" b="1" dirty="0">
                <a:solidFill>
                  <a:srgbClr val="000000"/>
                </a:solidFill>
                <a:effectLst/>
              </a:rPr>
              <a:t>Yet not what I will, but what you will.”</a:t>
            </a:r>
          </a:p>
        </p:txBody>
      </p:sp>
    </p:spTree>
    <p:extLst>
      <p:ext uri="{BB962C8B-B14F-4D97-AF65-F5344CB8AC3E}">
        <p14:creationId xmlns:p14="http://schemas.microsoft.com/office/powerpoint/2010/main" val="39699504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Mark 2:13-14, NIV"/>
          <p:cNvSpPr txBox="1"/>
          <p:nvPr/>
        </p:nvSpPr>
        <p:spPr>
          <a:xfrm>
            <a:off x="5850522" y="1401207"/>
            <a:ext cx="12682960"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dirty="0"/>
              <a:t>Mark </a:t>
            </a:r>
            <a:r>
              <a:rPr lang="en-US" dirty="0"/>
              <a:t>15:33-34, 37</a:t>
            </a:r>
            <a:r>
              <a:rPr lang="en-US" baseline="30000" dirty="0"/>
              <a:t> NIV</a:t>
            </a:r>
            <a:endParaRPr dirty="0"/>
          </a:p>
        </p:txBody>
      </p:sp>
      <p:sp>
        <p:nvSpPr>
          <p:cNvPr id="5" name="Once again Jesus went out beside the lake. A large crowd came to him, and he began to teach them. As he walked along, he saw Levi son of Alphaeus sitting at the tax collector's booth. &quot;Follow me,&quot; Jesus told him, and Levi got up and followed him. While J">
            <a:extLst>
              <a:ext uri="{FF2B5EF4-FFF2-40B4-BE49-F238E27FC236}">
                <a16:creationId xmlns:a16="http://schemas.microsoft.com/office/drawing/2014/main" id="{121DAC24-D255-4A7B-91D1-52B6AF2BF719}"/>
              </a:ext>
            </a:extLst>
          </p:cNvPr>
          <p:cNvSpPr txBox="1"/>
          <p:nvPr/>
        </p:nvSpPr>
        <p:spPr>
          <a:xfrm>
            <a:off x="819706" y="3560946"/>
            <a:ext cx="22744587" cy="48731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sz="6200" baseline="30000" dirty="0">
                <a:solidFill>
                  <a:srgbClr val="000000"/>
                </a:solidFill>
                <a:effectLst/>
              </a:rPr>
              <a:t>33 </a:t>
            </a:r>
            <a:r>
              <a:rPr lang="en-US" sz="6200" dirty="0">
                <a:solidFill>
                  <a:srgbClr val="000000"/>
                </a:solidFill>
                <a:effectLst/>
              </a:rPr>
              <a:t>At noon, darkness came over the whole land until three in the afternoon. </a:t>
            </a:r>
            <a:r>
              <a:rPr lang="en-US" sz="6200" baseline="30000" dirty="0">
                <a:solidFill>
                  <a:srgbClr val="000000"/>
                </a:solidFill>
                <a:effectLst/>
              </a:rPr>
              <a:t>34 </a:t>
            </a:r>
            <a:r>
              <a:rPr lang="en-US" sz="6200" dirty="0">
                <a:solidFill>
                  <a:srgbClr val="000000"/>
                </a:solidFill>
                <a:effectLst/>
              </a:rPr>
              <a:t>And at three in the afternoon Jesus cried out in a loud voice, “Eloi, Eloi, </a:t>
            </a:r>
            <a:r>
              <a:rPr lang="en-US" sz="6200" dirty="0" err="1">
                <a:solidFill>
                  <a:srgbClr val="000000"/>
                </a:solidFill>
                <a:effectLst/>
              </a:rPr>
              <a:t>lema</a:t>
            </a:r>
            <a:r>
              <a:rPr lang="en-US" sz="6200" dirty="0">
                <a:solidFill>
                  <a:srgbClr val="000000"/>
                </a:solidFill>
                <a:effectLst/>
              </a:rPr>
              <a:t> </a:t>
            </a:r>
            <a:r>
              <a:rPr lang="en-US" sz="6200" dirty="0" err="1">
                <a:solidFill>
                  <a:srgbClr val="000000"/>
                </a:solidFill>
                <a:effectLst/>
              </a:rPr>
              <a:t>sabachthani</a:t>
            </a:r>
            <a:r>
              <a:rPr lang="en-US" sz="6200" dirty="0">
                <a:solidFill>
                  <a:srgbClr val="000000"/>
                </a:solidFill>
                <a:effectLst/>
              </a:rPr>
              <a:t>?” (which means “My God, my God, why have you forsaken me?”). </a:t>
            </a:r>
          </a:p>
          <a:p>
            <a:r>
              <a:rPr lang="en-US" sz="6200" baseline="30000" dirty="0">
                <a:solidFill>
                  <a:srgbClr val="000000"/>
                </a:solidFill>
                <a:effectLst/>
              </a:rPr>
              <a:t>37 </a:t>
            </a:r>
            <a:r>
              <a:rPr lang="en-US" sz="6200" dirty="0">
                <a:solidFill>
                  <a:srgbClr val="000000"/>
                </a:solidFill>
                <a:effectLst/>
              </a:rPr>
              <a:t>With a loud cry, Jesus breathed his last.</a:t>
            </a:r>
          </a:p>
        </p:txBody>
      </p:sp>
    </p:spTree>
    <p:extLst>
      <p:ext uri="{BB962C8B-B14F-4D97-AF65-F5344CB8AC3E}">
        <p14:creationId xmlns:p14="http://schemas.microsoft.com/office/powerpoint/2010/main" val="5267462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Mark 2:13-14, NIV"/>
          <p:cNvSpPr txBox="1"/>
          <p:nvPr/>
        </p:nvSpPr>
        <p:spPr>
          <a:xfrm>
            <a:off x="5850522" y="1401207"/>
            <a:ext cx="12682960"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dirty="0"/>
              <a:t>Mark </a:t>
            </a:r>
            <a:r>
              <a:rPr lang="en-US" dirty="0"/>
              <a:t>15:33-34, 37</a:t>
            </a:r>
            <a:r>
              <a:rPr lang="en-US" baseline="30000" dirty="0"/>
              <a:t> NIV</a:t>
            </a:r>
            <a:endParaRPr dirty="0"/>
          </a:p>
        </p:txBody>
      </p:sp>
      <p:sp>
        <p:nvSpPr>
          <p:cNvPr id="4" name="Rectangle: Rounded Corners 3">
            <a:extLst>
              <a:ext uri="{FF2B5EF4-FFF2-40B4-BE49-F238E27FC236}">
                <a16:creationId xmlns:a16="http://schemas.microsoft.com/office/drawing/2014/main" id="{F7B4B8DF-8CDB-436F-8F02-3BC0EE028D46}"/>
              </a:ext>
            </a:extLst>
          </p:cNvPr>
          <p:cNvSpPr/>
          <p:nvPr/>
        </p:nvSpPr>
        <p:spPr>
          <a:xfrm>
            <a:off x="2397760" y="10668458"/>
            <a:ext cx="20212858" cy="1428750"/>
          </a:xfrm>
          <a:prstGeom prst="roundRect">
            <a:avLst/>
          </a:prstGeom>
          <a:solidFill>
            <a:srgbClr val="1F546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TextBox 4">
            <a:extLst>
              <a:ext uri="{FF2B5EF4-FFF2-40B4-BE49-F238E27FC236}">
                <a16:creationId xmlns:a16="http://schemas.microsoft.com/office/drawing/2014/main" id="{8B354B38-791E-4D83-92DF-75A8D8A840DA}"/>
              </a:ext>
            </a:extLst>
          </p:cNvPr>
          <p:cNvSpPr txBox="1"/>
          <p:nvPr/>
        </p:nvSpPr>
        <p:spPr>
          <a:xfrm>
            <a:off x="2763383" y="10855216"/>
            <a:ext cx="19489364" cy="17953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6000" b="0" spc="-150" dirty="0">
                <a:effectLst/>
                <a:latin typeface="Ubuntu" panose="020B0504030602030204" pitchFamily="34" charset="0"/>
                <a:ea typeface="Calibri" panose="020F0502020204030204" pitchFamily="34" charset="0"/>
                <a:cs typeface="Times New Roman" panose="02020603050405020304" pitchFamily="18" charset="0"/>
              </a:rPr>
              <a:t>…gave/yielded up his spirit. </a:t>
            </a:r>
            <a:r>
              <a:rPr lang="en-US" sz="6000" b="0" i="1" spc="-150" dirty="0">
                <a:effectLst/>
                <a:latin typeface="Ubuntu" panose="020B0504030602030204" pitchFamily="34" charset="0"/>
                <a:ea typeface="Calibri" panose="020F0502020204030204" pitchFamily="34" charset="0"/>
                <a:cs typeface="Times New Roman" panose="02020603050405020304" pitchFamily="18" charset="0"/>
              </a:rPr>
              <a:t>Matt 27:50 &amp; Jn 19:30</a:t>
            </a:r>
            <a:endParaRPr lang="en-US" sz="6000" b="0" spc="-150" dirty="0">
              <a:effectLst/>
              <a:latin typeface="Ubuntu" panose="020B0504030602030204" pitchFamily="34" charset="0"/>
              <a:ea typeface="Calibri" panose="020F0502020204030204" pitchFamily="34" charset="0"/>
              <a:cs typeface="Times New Roman" panose="02020603050405020304" pitchFamily="18" charset="0"/>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5000" b="0" i="1" u="none" strike="noStrike" cap="none" spc="0" normalizeH="0" baseline="0" dirty="0">
              <a:ln>
                <a:noFill/>
              </a:ln>
              <a:solidFill>
                <a:srgbClr val="FFFFFF"/>
              </a:solidFill>
              <a:effectLst/>
              <a:uFillTx/>
              <a:latin typeface="Ubuntu" panose="020B0504030602030204" pitchFamily="34" charset="0"/>
              <a:sym typeface="Helvetica Neue"/>
            </a:endParaRPr>
          </a:p>
        </p:txBody>
      </p:sp>
      <p:sp>
        <p:nvSpPr>
          <p:cNvPr id="6" name="Once again Jesus went out beside the lake. A large crowd came to him, and he began to teach them. As he walked along, he saw Levi son of Alphaeus sitting at the tax collector's booth. &quot;Follow me,&quot; Jesus told him, and Levi got up and followed him. While J">
            <a:extLst>
              <a:ext uri="{FF2B5EF4-FFF2-40B4-BE49-F238E27FC236}">
                <a16:creationId xmlns:a16="http://schemas.microsoft.com/office/drawing/2014/main" id="{74D46C5A-DD87-4C3C-97AC-EF043E7909E4}"/>
              </a:ext>
            </a:extLst>
          </p:cNvPr>
          <p:cNvSpPr txBox="1"/>
          <p:nvPr/>
        </p:nvSpPr>
        <p:spPr>
          <a:xfrm>
            <a:off x="819706" y="3560946"/>
            <a:ext cx="22744587" cy="48731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sz="6200" baseline="30000" dirty="0">
                <a:solidFill>
                  <a:srgbClr val="000000"/>
                </a:solidFill>
                <a:effectLst/>
              </a:rPr>
              <a:t>33 </a:t>
            </a:r>
            <a:r>
              <a:rPr lang="en-US" sz="6200" dirty="0">
                <a:solidFill>
                  <a:srgbClr val="000000"/>
                </a:solidFill>
                <a:effectLst/>
              </a:rPr>
              <a:t>At noon, darkness came over the whole land until three in the afternoon. </a:t>
            </a:r>
            <a:r>
              <a:rPr lang="en-US" sz="6200" baseline="30000" dirty="0">
                <a:solidFill>
                  <a:srgbClr val="000000"/>
                </a:solidFill>
                <a:effectLst/>
              </a:rPr>
              <a:t>34 </a:t>
            </a:r>
            <a:r>
              <a:rPr lang="en-US" sz="6200" dirty="0">
                <a:solidFill>
                  <a:srgbClr val="000000"/>
                </a:solidFill>
                <a:effectLst/>
              </a:rPr>
              <a:t>And at three in the afternoon Jesus cried out in a loud voice, “Eloi, Eloi, </a:t>
            </a:r>
            <a:r>
              <a:rPr lang="en-US" sz="6200" dirty="0" err="1">
                <a:solidFill>
                  <a:srgbClr val="000000"/>
                </a:solidFill>
                <a:effectLst/>
              </a:rPr>
              <a:t>lema</a:t>
            </a:r>
            <a:r>
              <a:rPr lang="en-US" sz="6200" dirty="0">
                <a:solidFill>
                  <a:srgbClr val="000000"/>
                </a:solidFill>
                <a:effectLst/>
              </a:rPr>
              <a:t> </a:t>
            </a:r>
            <a:r>
              <a:rPr lang="en-US" sz="6200" dirty="0" err="1">
                <a:solidFill>
                  <a:srgbClr val="000000"/>
                </a:solidFill>
                <a:effectLst/>
              </a:rPr>
              <a:t>sabachthani</a:t>
            </a:r>
            <a:r>
              <a:rPr lang="en-US" sz="6200" dirty="0">
                <a:solidFill>
                  <a:srgbClr val="000000"/>
                </a:solidFill>
                <a:effectLst/>
              </a:rPr>
              <a:t>?” (which means “My God, my God, why have you forsaken me?”). </a:t>
            </a:r>
          </a:p>
          <a:p>
            <a:r>
              <a:rPr lang="en-US" sz="6200" baseline="30000" dirty="0">
                <a:solidFill>
                  <a:srgbClr val="000000"/>
                </a:solidFill>
                <a:effectLst/>
              </a:rPr>
              <a:t>37 </a:t>
            </a:r>
            <a:r>
              <a:rPr lang="en-US" sz="6200" dirty="0">
                <a:solidFill>
                  <a:srgbClr val="000000"/>
                </a:solidFill>
                <a:effectLst/>
              </a:rPr>
              <a:t>With a loud cry, Jesus breathed his last.</a:t>
            </a:r>
          </a:p>
        </p:txBody>
      </p:sp>
    </p:spTree>
    <p:extLst>
      <p:ext uri="{BB962C8B-B14F-4D97-AF65-F5344CB8AC3E}">
        <p14:creationId xmlns:p14="http://schemas.microsoft.com/office/powerpoint/2010/main" val="261256946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Mark 2:13-14, NIV"/>
          <p:cNvSpPr txBox="1"/>
          <p:nvPr/>
        </p:nvSpPr>
        <p:spPr>
          <a:xfrm>
            <a:off x="5850522" y="1401207"/>
            <a:ext cx="12682960"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dirty="0"/>
              <a:t>Mark </a:t>
            </a:r>
            <a:r>
              <a:rPr lang="en-US" dirty="0"/>
              <a:t>15:33-34, 37</a:t>
            </a:r>
            <a:r>
              <a:rPr lang="en-US" baseline="30000" dirty="0"/>
              <a:t> NIV</a:t>
            </a:r>
            <a:endParaRPr dirty="0"/>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3560946"/>
            <a:ext cx="22744587" cy="48731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sz="6200" baseline="30000" dirty="0">
                <a:solidFill>
                  <a:srgbClr val="000000"/>
                </a:solidFill>
                <a:effectLst/>
              </a:rPr>
              <a:t>33 </a:t>
            </a:r>
            <a:r>
              <a:rPr lang="en-US" sz="6200" dirty="0">
                <a:solidFill>
                  <a:srgbClr val="000000"/>
                </a:solidFill>
                <a:effectLst/>
              </a:rPr>
              <a:t>At noon, darkness came over the whole land until three in the afternoon. </a:t>
            </a:r>
            <a:r>
              <a:rPr lang="en-US" sz="6200" baseline="30000" dirty="0">
                <a:solidFill>
                  <a:srgbClr val="000000"/>
                </a:solidFill>
                <a:effectLst/>
              </a:rPr>
              <a:t>34 </a:t>
            </a:r>
            <a:r>
              <a:rPr lang="en-US" sz="6200" dirty="0">
                <a:solidFill>
                  <a:srgbClr val="000000"/>
                </a:solidFill>
                <a:effectLst/>
              </a:rPr>
              <a:t>And at three in the afternoon Jesus cried out in a loud voice, “Eloi, Eloi, </a:t>
            </a:r>
            <a:r>
              <a:rPr lang="en-US" sz="6200" dirty="0" err="1">
                <a:solidFill>
                  <a:srgbClr val="000000"/>
                </a:solidFill>
                <a:effectLst/>
              </a:rPr>
              <a:t>lema</a:t>
            </a:r>
            <a:r>
              <a:rPr lang="en-US" sz="6200" dirty="0">
                <a:solidFill>
                  <a:srgbClr val="000000"/>
                </a:solidFill>
                <a:effectLst/>
              </a:rPr>
              <a:t> </a:t>
            </a:r>
            <a:r>
              <a:rPr lang="en-US" sz="6200" dirty="0" err="1">
                <a:solidFill>
                  <a:srgbClr val="000000"/>
                </a:solidFill>
                <a:effectLst/>
              </a:rPr>
              <a:t>sabachthani</a:t>
            </a:r>
            <a:r>
              <a:rPr lang="en-US" sz="6200" dirty="0">
                <a:solidFill>
                  <a:srgbClr val="000000"/>
                </a:solidFill>
                <a:effectLst/>
              </a:rPr>
              <a:t>?” (which means “My God, my God, why have you forsaken me?”). </a:t>
            </a:r>
          </a:p>
          <a:p>
            <a:r>
              <a:rPr lang="en-US" sz="6200" baseline="30000" dirty="0">
                <a:solidFill>
                  <a:srgbClr val="000000"/>
                </a:solidFill>
                <a:effectLst/>
              </a:rPr>
              <a:t>37 </a:t>
            </a:r>
            <a:r>
              <a:rPr lang="en-US" sz="6200" dirty="0">
                <a:solidFill>
                  <a:srgbClr val="000000"/>
                </a:solidFill>
                <a:effectLst/>
              </a:rPr>
              <a:t>With a loud cry, Jesus breathed his last.</a:t>
            </a:r>
          </a:p>
        </p:txBody>
      </p:sp>
      <p:sp>
        <p:nvSpPr>
          <p:cNvPr id="4" name="Rectangle: Rounded Corners 3">
            <a:extLst>
              <a:ext uri="{FF2B5EF4-FFF2-40B4-BE49-F238E27FC236}">
                <a16:creationId xmlns:a16="http://schemas.microsoft.com/office/drawing/2014/main" id="{F7B4B8DF-8CDB-436F-8F02-3BC0EE028D46}"/>
              </a:ext>
            </a:extLst>
          </p:cNvPr>
          <p:cNvSpPr/>
          <p:nvPr/>
        </p:nvSpPr>
        <p:spPr>
          <a:xfrm>
            <a:off x="1239520" y="8778240"/>
            <a:ext cx="21965920" cy="4328160"/>
          </a:xfrm>
          <a:prstGeom prst="roundRect">
            <a:avLst/>
          </a:prstGeom>
          <a:solidFill>
            <a:srgbClr val="1F546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TextBox 4">
            <a:extLst>
              <a:ext uri="{FF2B5EF4-FFF2-40B4-BE49-F238E27FC236}">
                <a16:creationId xmlns:a16="http://schemas.microsoft.com/office/drawing/2014/main" id="{8B354B38-791E-4D83-92DF-75A8D8A840DA}"/>
              </a:ext>
            </a:extLst>
          </p:cNvPr>
          <p:cNvSpPr txBox="1"/>
          <p:nvPr/>
        </p:nvSpPr>
        <p:spPr>
          <a:xfrm>
            <a:off x="1648055" y="8948214"/>
            <a:ext cx="21120900" cy="45653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6000" b="0" spc="-150" dirty="0">
                <a:effectLst/>
                <a:latin typeface="Ubuntu" panose="020B0504030602030204" pitchFamily="34" charset="0"/>
                <a:ea typeface="Calibri" panose="020F0502020204030204" pitchFamily="34" charset="0"/>
                <a:cs typeface="Times New Roman" panose="02020603050405020304" pitchFamily="18" charset="0"/>
              </a:rPr>
              <a:t>This is how we know what love is: </a:t>
            </a:r>
            <a:br>
              <a:rPr lang="en-US" sz="6000" b="0" spc="-150" dirty="0">
                <a:effectLst/>
                <a:latin typeface="Ubuntu" panose="020B0504030602030204" pitchFamily="34" charset="0"/>
                <a:ea typeface="Calibri" panose="020F0502020204030204" pitchFamily="34" charset="0"/>
                <a:cs typeface="Times New Roman" panose="02020603050405020304" pitchFamily="18" charset="0"/>
              </a:rPr>
            </a:br>
            <a:r>
              <a:rPr lang="en-US" sz="6000" b="0" spc="-150" dirty="0">
                <a:effectLst/>
                <a:latin typeface="Ubuntu" panose="020B0504030602030204" pitchFamily="34" charset="0"/>
                <a:ea typeface="Calibri" panose="020F0502020204030204" pitchFamily="34" charset="0"/>
                <a:cs typeface="Times New Roman" panose="02020603050405020304" pitchFamily="18" charset="0"/>
              </a:rPr>
              <a:t>Jesus Christ laid down his life for us. </a:t>
            </a:r>
            <a:br>
              <a:rPr lang="en-US" sz="6000" b="0" spc="-150" dirty="0">
                <a:effectLst/>
                <a:latin typeface="Ubuntu" panose="020B0504030602030204" pitchFamily="34" charset="0"/>
                <a:ea typeface="Calibri" panose="020F0502020204030204" pitchFamily="34" charset="0"/>
                <a:cs typeface="Times New Roman" panose="02020603050405020304" pitchFamily="18" charset="0"/>
              </a:rPr>
            </a:br>
            <a:r>
              <a:rPr lang="en-US" sz="6000" b="0" spc="-150" dirty="0">
                <a:effectLst/>
                <a:latin typeface="Ubuntu" panose="020B0504030602030204" pitchFamily="34" charset="0"/>
                <a:ea typeface="Calibri" panose="020F0502020204030204" pitchFamily="34" charset="0"/>
                <a:cs typeface="Times New Roman" panose="02020603050405020304" pitchFamily="18" charset="0"/>
              </a:rPr>
              <a:t>And we ought to lay down our lives for our brothers and sisters. </a:t>
            </a:r>
            <a:r>
              <a:rPr lang="en-US" sz="6000" b="0" i="1" spc="-150" dirty="0">
                <a:effectLst/>
                <a:latin typeface="Ubuntu" panose="020B0504030602030204" pitchFamily="34" charset="0"/>
                <a:ea typeface="Calibri" panose="020F0502020204030204" pitchFamily="34" charset="0"/>
                <a:cs typeface="Times New Roman" panose="02020603050405020304" pitchFamily="18" charset="0"/>
              </a:rPr>
              <a:t>1 Jn 3:16</a:t>
            </a:r>
          </a:p>
          <a:p>
            <a:pPr marL="0" marR="0" indent="0" algn="ctr" defTabSz="825500" rtl="0" fontAlgn="auto" latinLnBrk="0" hangingPunct="0">
              <a:lnSpc>
                <a:spcPct val="100000"/>
              </a:lnSpc>
              <a:spcBef>
                <a:spcPts val="0"/>
              </a:spcBef>
              <a:spcAft>
                <a:spcPts val="0"/>
              </a:spcAft>
              <a:buClrTx/>
              <a:buSzTx/>
              <a:buFontTx/>
              <a:buNone/>
              <a:tabLst/>
            </a:pPr>
            <a:endParaRPr kumimoji="0" lang="en-US" sz="5000" b="0" i="1" u="none" strike="noStrike" cap="none" spc="0" normalizeH="0" baseline="0" dirty="0">
              <a:ln>
                <a:noFill/>
              </a:ln>
              <a:solidFill>
                <a:srgbClr val="FFFFFF"/>
              </a:solidFill>
              <a:effectLst/>
              <a:uFillTx/>
              <a:latin typeface="Ubuntu" panose="020B0504030602030204" pitchFamily="34" charset="0"/>
              <a:sym typeface="Helvetica Neue"/>
            </a:endParaRPr>
          </a:p>
        </p:txBody>
      </p:sp>
    </p:spTree>
    <p:extLst>
      <p:ext uri="{BB962C8B-B14F-4D97-AF65-F5344CB8AC3E}">
        <p14:creationId xmlns:p14="http://schemas.microsoft.com/office/powerpoint/2010/main" val="138789874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Mark 2:13-14, NIV"/>
          <p:cNvSpPr txBox="1"/>
          <p:nvPr/>
        </p:nvSpPr>
        <p:spPr>
          <a:xfrm>
            <a:off x="5850522" y="1401207"/>
            <a:ext cx="12682960"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dirty="0"/>
              <a:t>Mark </a:t>
            </a:r>
            <a:r>
              <a:rPr lang="en-US" dirty="0"/>
              <a:t>15:33-34, 37</a:t>
            </a:r>
            <a:r>
              <a:rPr lang="en-US" baseline="30000" dirty="0"/>
              <a:t> NIV</a:t>
            </a:r>
            <a:endParaRPr dirty="0"/>
          </a:p>
        </p:txBody>
      </p:sp>
      <p:sp>
        <p:nvSpPr>
          <p:cNvPr id="4" name="Rectangle: Rounded Corners 3">
            <a:extLst>
              <a:ext uri="{FF2B5EF4-FFF2-40B4-BE49-F238E27FC236}">
                <a16:creationId xmlns:a16="http://schemas.microsoft.com/office/drawing/2014/main" id="{F7B4B8DF-8CDB-436F-8F02-3BC0EE028D46}"/>
              </a:ext>
            </a:extLst>
          </p:cNvPr>
          <p:cNvSpPr/>
          <p:nvPr/>
        </p:nvSpPr>
        <p:spPr>
          <a:xfrm>
            <a:off x="2296160" y="9871006"/>
            <a:ext cx="20096480" cy="3235394"/>
          </a:xfrm>
          <a:prstGeom prst="roundRect">
            <a:avLst/>
          </a:prstGeom>
          <a:solidFill>
            <a:srgbClr val="1F546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TextBox 4">
            <a:extLst>
              <a:ext uri="{FF2B5EF4-FFF2-40B4-BE49-F238E27FC236}">
                <a16:creationId xmlns:a16="http://schemas.microsoft.com/office/drawing/2014/main" id="{8B354B38-791E-4D83-92DF-75A8D8A840DA}"/>
              </a:ext>
            </a:extLst>
          </p:cNvPr>
          <p:cNvSpPr txBox="1"/>
          <p:nvPr/>
        </p:nvSpPr>
        <p:spPr>
          <a:xfrm>
            <a:off x="2661783" y="10449540"/>
            <a:ext cx="19489364" cy="27186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6000" b="0" spc="-150" dirty="0">
                <a:effectLst/>
                <a:latin typeface="Ubuntu" panose="020B0504030602030204" pitchFamily="34" charset="0"/>
                <a:ea typeface="Calibri" panose="020F0502020204030204" pitchFamily="34" charset="0"/>
                <a:cs typeface="Times New Roman" panose="02020603050405020304" pitchFamily="18" charset="0"/>
              </a:rPr>
              <a:t>“Whoever wants to be my disciple must deny themselves and take up their cross and follow me.“ </a:t>
            </a:r>
            <a:r>
              <a:rPr lang="en-US" sz="6000" b="0" i="1" spc="-150" dirty="0">
                <a:effectLst/>
                <a:latin typeface="Ubuntu" panose="020B0504030602030204" pitchFamily="34" charset="0"/>
                <a:ea typeface="Calibri" panose="020F0502020204030204" pitchFamily="34" charset="0"/>
                <a:cs typeface="Times New Roman" panose="02020603050405020304" pitchFamily="18" charset="0"/>
              </a:rPr>
              <a:t>Mk 8:34</a:t>
            </a:r>
            <a:endParaRPr lang="en-US" sz="6000" b="0" spc="-150" dirty="0">
              <a:effectLst/>
              <a:latin typeface="Ubuntu" panose="020B0504030602030204" pitchFamily="34" charset="0"/>
              <a:ea typeface="Calibri" panose="020F0502020204030204" pitchFamily="34" charset="0"/>
              <a:cs typeface="Times New Roman" panose="02020603050405020304" pitchFamily="18" charset="0"/>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5000" b="0" i="1" u="none" strike="noStrike" cap="none" spc="0" normalizeH="0" baseline="0" dirty="0">
              <a:ln>
                <a:noFill/>
              </a:ln>
              <a:solidFill>
                <a:srgbClr val="FFFFFF"/>
              </a:solidFill>
              <a:effectLst/>
              <a:uFillTx/>
              <a:latin typeface="Ubuntu" panose="020B0504030602030204" pitchFamily="34" charset="0"/>
              <a:sym typeface="Helvetica Neue"/>
            </a:endParaRPr>
          </a:p>
        </p:txBody>
      </p:sp>
      <p:sp>
        <p:nvSpPr>
          <p:cNvPr id="6" name="Once again Jesus went out beside the lake. A large crowd came to him, and he began to teach them. As he walked along, he saw Levi son of Alphaeus sitting at the tax collector's booth. &quot;Follow me,&quot; Jesus told him, and Levi got up and followed him. While J">
            <a:extLst>
              <a:ext uri="{FF2B5EF4-FFF2-40B4-BE49-F238E27FC236}">
                <a16:creationId xmlns:a16="http://schemas.microsoft.com/office/drawing/2014/main" id="{74D46C5A-DD87-4C3C-97AC-EF043E7909E4}"/>
              </a:ext>
            </a:extLst>
          </p:cNvPr>
          <p:cNvSpPr txBox="1"/>
          <p:nvPr/>
        </p:nvSpPr>
        <p:spPr>
          <a:xfrm>
            <a:off x="819706" y="3560946"/>
            <a:ext cx="22744587" cy="48731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sz="6200" baseline="30000" dirty="0">
                <a:solidFill>
                  <a:srgbClr val="000000"/>
                </a:solidFill>
                <a:effectLst/>
              </a:rPr>
              <a:t>33 </a:t>
            </a:r>
            <a:r>
              <a:rPr lang="en-US" sz="6200" dirty="0">
                <a:solidFill>
                  <a:srgbClr val="000000"/>
                </a:solidFill>
                <a:effectLst/>
              </a:rPr>
              <a:t>At noon, darkness came over the whole land until three in the afternoon. </a:t>
            </a:r>
            <a:r>
              <a:rPr lang="en-US" sz="6200" baseline="30000" dirty="0">
                <a:solidFill>
                  <a:srgbClr val="000000"/>
                </a:solidFill>
                <a:effectLst/>
              </a:rPr>
              <a:t>34 </a:t>
            </a:r>
            <a:r>
              <a:rPr lang="en-US" sz="6200" dirty="0">
                <a:solidFill>
                  <a:srgbClr val="000000"/>
                </a:solidFill>
                <a:effectLst/>
              </a:rPr>
              <a:t>And at three in the afternoon Jesus cried out in a loud voice, “Eloi, Eloi, </a:t>
            </a:r>
            <a:r>
              <a:rPr lang="en-US" sz="6200" dirty="0" err="1">
                <a:solidFill>
                  <a:srgbClr val="000000"/>
                </a:solidFill>
                <a:effectLst/>
              </a:rPr>
              <a:t>lema</a:t>
            </a:r>
            <a:r>
              <a:rPr lang="en-US" sz="6200" dirty="0">
                <a:solidFill>
                  <a:srgbClr val="000000"/>
                </a:solidFill>
                <a:effectLst/>
              </a:rPr>
              <a:t> </a:t>
            </a:r>
            <a:r>
              <a:rPr lang="en-US" sz="6200" dirty="0" err="1">
                <a:solidFill>
                  <a:srgbClr val="000000"/>
                </a:solidFill>
                <a:effectLst/>
              </a:rPr>
              <a:t>sabachthani</a:t>
            </a:r>
            <a:r>
              <a:rPr lang="en-US" sz="6200" dirty="0">
                <a:solidFill>
                  <a:srgbClr val="000000"/>
                </a:solidFill>
                <a:effectLst/>
              </a:rPr>
              <a:t>?” (which means “My God, my God, why have you forsaken me?”). </a:t>
            </a:r>
          </a:p>
          <a:p>
            <a:r>
              <a:rPr lang="en-US" sz="6200" baseline="30000" dirty="0">
                <a:solidFill>
                  <a:srgbClr val="000000"/>
                </a:solidFill>
                <a:effectLst/>
              </a:rPr>
              <a:t>37 </a:t>
            </a:r>
            <a:r>
              <a:rPr lang="en-US" sz="6200" dirty="0">
                <a:solidFill>
                  <a:srgbClr val="000000"/>
                </a:solidFill>
                <a:effectLst/>
              </a:rPr>
              <a:t>With a loud cry, Jesus breathed his last.</a:t>
            </a:r>
          </a:p>
        </p:txBody>
      </p:sp>
    </p:spTree>
    <p:extLst>
      <p:ext uri="{BB962C8B-B14F-4D97-AF65-F5344CB8AC3E}">
        <p14:creationId xmlns:p14="http://schemas.microsoft.com/office/powerpoint/2010/main" val="31027168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earing a helmet&#10;&#10;Description automatically generated with low confidence">
            <a:extLst>
              <a:ext uri="{FF2B5EF4-FFF2-40B4-BE49-F238E27FC236}">
                <a16:creationId xmlns:a16="http://schemas.microsoft.com/office/drawing/2014/main" id="{4E96E6C8-29C6-4C2C-9D87-8F33FF3FF9A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24383980" cy="13715990"/>
          </a:xfrm>
          <a:prstGeom prst="rect">
            <a:avLst/>
          </a:prstGeom>
          <a:noFill/>
        </p:spPr>
      </p:pic>
    </p:spTree>
    <p:extLst>
      <p:ext uri="{BB962C8B-B14F-4D97-AF65-F5344CB8AC3E}">
        <p14:creationId xmlns:p14="http://schemas.microsoft.com/office/powerpoint/2010/main" val="117353883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Mark 2:13-14, NIV"/>
          <p:cNvSpPr txBox="1"/>
          <p:nvPr/>
        </p:nvSpPr>
        <p:spPr>
          <a:xfrm>
            <a:off x="5660569" y="1401207"/>
            <a:ext cx="13062871"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lang="en-US" dirty="0"/>
              <a:t>Ephesians 5:21-25 </a:t>
            </a:r>
            <a:r>
              <a:rPr lang="en-US" baseline="30000" dirty="0"/>
              <a:t>NIV</a:t>
            </a:r>
            <a:endParaRPr dirty="0"/>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4455957"/>
            <a:ext cx="22744587" cy="67813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sz="6200" baseline="30000" dirty="0">
                <a:solidFill>
                  <a:srgbClr val="000000"/>
                </a:solidFill>
                <a:effectLst/>
              </a:rPr>
              <a:t>21 </a:t>
            </a:r>
            <a:r>
              <a:rPr lang="en-US" sz="6200" dirty="0">
                <a:solidFill>
                  <a:srgbClr val="000000"/>
                </a:solidFill>
                <a:effectLst/>
              </a:rPr>
              <a:t>Submit to one another out of reverence for Christ. </a:t>
            </a:r>
            <a:r>
              <a:rPr lang="en-US" sz="6200" baseline="30000" dirty="0">
                <a:solidFill>
                  <a:srgbClr val="000000"/>
                </a:solidFill>
                <a:effectLst/>
              </a:rPr>
              <a:t>22 </a:t>
            </a:r>
            <a:r>
              <a:rPr lang="en-US" sz="6200" dirty="0">
                <a:solidFill>
                  <a:srgbClr val="000000"/>
                </a:solidFill>
                <a:effectLst/>
              </a:rPr>
              <a:t>Wives, submit yourselves to your own husbands as you do to the Lord. </a:t>
            </a:r>
            <a:r>
              <a:rPr lang="en-US" sz="6200" baseline="30000" dirty="0">
                <a:solidFill>
                  <a:srgbClr val="000000"/>
                </a:solidFill>
                <a:effectLst/>
              </a:rPr>
              <a:t>23 </a:t>
            </a:r>
            <a:r>
              <a:rPr lang="en-US" sz="6200" dirty="0">
                <a:solidFill>
                  <a:srgbClr val="000000"/>
                </a:solidFill>
                <a:effectLst/>
              </a:rPr>
              <a:t>For the husband is the head of the wife as Christ is the head of the church, his body, of which he is the Savior. </a:t>
            </a:r>
            <a:r>
              <a:rPr lang="en-US" sz="6200" baseline="30000" dirty="0">
                <a:solidFill>
                  <a:srgbClr val="000000"/>
                </a:solidFill>
                <a:effectLst/>
              </a:rPr>
              <a:t>24 </a:t>
            </a:r>
            <a:r>
              <a:rPr lang="en-US" sz="6200" dirty="0">
                <a:solidFill>
                  <a:srgbClr val="000000"/>
                </a:solidFill>
                <a:effectLst/>
              </a:rPr>
              <a:t>Now as the church submits to Christ, so also wives should submit to their husbands in everything. </a:t>
            </a:r>
            <a:r>
              <a:rPr lang="en-US" sz="6200" baseline="30000" dirty="0">
                <a:solidFill>
                  <a:srgbClr val="000000"/>
                </a:solidFill>
                <a:effectLst/>
              </a:rPr>
              <a:t>25 </a:t>
            </a:r>
            <a:r>
              <a:rPr lang="en-US" sz="6200" dirty="0">
                <a:solidFill>
                  <a:srgbClr val="000000"/>
                </a:solidFill>
                <a:effectLst/>
              </a:rPr>
              <a:t>Husbands, love your wives, just as Christ loved the church and gave himself up for her...</a:t>
            </a:r>
          </a:p>
        </p:txBody>
      </p:sp>
    </p:spTree>
    <p:extLst>
      <p:ext uri="{BB962C8B-B14F-4D97-AF65-F5344CB8AC3E}">
        <p14:creationId xmlns:p14="http://schemas.microsoft.com/office/powerpoint/2010/main" val="422040036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Mark 2:13-14, NIV"/>
          <p:cNvSpPr txBox="1"/>
          <p:nvPr/>
        </p:nvSpPr>
        <p:spPr>
          <a:xfrm>
            <a:off x="5660569" y="1401207"/>
            <a:ext cx="13062871"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lang="en-US" dirty="0"/>
              <a:t>Ephesians 5:21-25 </a:t>
            </a:r>
            <a:r>
              <a:rPr lang="en-US" baseline="30000" dirty="0"/>
              <a:t>NIV</a:t>
            </a:r>
            <a:endParaRPr dirty="0"/>
          </a:p>
        </p:txBody>
      </p:sp>
      <p:pic>
        <p:nvPicPr>
          <p:cNvPr id="3" name="Picture 2" descr="Graphical user interface, text, application, email&#10;&#10;Description automatically generated">
            <a:extLst>
              <a:ext uri="{FF2B5EF4-FFF2-40B4-BE49-F238E27FC236}">
                <a16:creationId xmlns:a16="http://schemas.microsoft.com/office/drawing/2014/main" id="{F9D33C52-6D74-4DB6-A2E4-A5AAFDB169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0"/>
            <a:ext cx="20573999" cy="13716000"/>
          </a:xfrm>
          <a:prstGeom prst="rect">
            <a:avLst/>
          </a:prstGeom>
        </p:spPr>
      </p:pic>
    </p:spTree>
    <p:extLst>
      <p:ext uri="{BB962C8B-B14F-4D97-AF65-F5344CB8AC3E}">
        <p14:creationId xmlns:p14="http://schemas.microsoft.com/office/powerpoint/2010/main" val="102473744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Mark 2:13-14, NIV"/>
          <p:cNvSpPr txBox="1"/>
          <p:nvPr/>
        </p:nvSpPr>
        <p:spPr>
          <a:xfrm>
            <a:off x="5660569" y="1401207"/>
            <a:ext cx="13062871"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lang="en-US" dirty="0"/>
              <a:t>Ephesians 5:21-25 </a:t>
            </a:r>
            <a:r>
              <a:rPr lang="en-US" baseline="30000" dirty="0"/>
              <a:t>NIV</a:t>
            </a:r>
            <a:endParaRPr dirty="0"/>
          </a:p>
        </p:txBody>
      </p:sp>
      <p:pic>
        <p:nvPicPr>
          <p:cNvPr id="6" name="Picture 5" descr="Graphical user interface, text, application, email&#10;&#10;Description automatically generated">
            <a:extLst>
              <a:ext uri="{FF2B5EF4-FFF2-40B4-BE49-F238E27FC236}">
                <a16:creationId xmlns:a16="http://schemas.microsoft.com/office/drawing/2014/main" id="{A89EA3D8-E27B-4B3A-BD7D-579AD4FDD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8778" y="0"/>
            <a:ext cx="20586443" cy="13716000"/>
          </a:xfrm>
          <a:prstGeom prst="rect">
            <a:avLst/>
          </a:prstGeom>
        </p:spPr>
      </p:pic>
    </p:spTree>
    <p:extLst>
      <p:ext uri="{BB962C8B-B14F-4D97-AF65-F5344CB8AC3E}">
        <p14:creationId xmlns:p14="http://schemas.microsoft.com/office/powerpoint/2010/main" val="54931638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TheWayOfJesus-Mark-Logo-main-brighter2.jpg" descr="TheWayOfJesus-Mark-Logo-main-brighter2.jpg"/>
          <p:cNvPicPr>
            <a:picLocks noChangeAspect="1"/>
          </p:cNvPicPr>
          <p:nvPr/>
        </p:nvPicPr>
        <p:blipFill>
          <a:blip r:embed="rId2">
            <a:extLst>
              <a:ext uri="{BEBA8EAE-BF5A-486C-A8C5-ECC9F3942E4B}">
                <a14:imgProps xmlns:a14="http://schemas.microsoft.com/office/drawing/2010/main">
                  <a14:imgLayer r:embed="rId3">
                    <a14:imgEffect>
                      <a14:brightnessContrast bright="7000"/>
                    </a14:imgEffect>
                  </a14:imgLayer>
                </a14:imgProps>
              </a:ext>
            </a:extLst>
          </a:blip>
          <a:stretch>
            <a:fillRect/>
          </a:stretch>
        </p:blipFill>
        <p:spPr>
          <a:xfrm>
            <a:off x="0" y="0"/>
            <a:ext cx="24384000" cy="13716000"/>
          </a:xfrm>
          <a:prstGeom prst="rect">
            <a:avLst/>
          </a:prstGeom>
          <a:ln w="12700">
            <a:miter lim="400000"/>
          </a:ln>
        </p:spPr>
      </p:pic>
      <p:sp>
        <p:nvSpPr>
          <p:cNvPr id="120" name="Fasting"/>
          <p:cNvSpPr txBox="1"/>
          <p:nvPr/>
        </p:nvSpPr>
        <p:spPr>
          <a:xfrm>
            <a:off x="1650456" y="7272821"/>
            <a:ext cx="9241063" cy="61042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4500" b="0">
                <a:latin typeface="Ubuntu"/>
                <a:ea typeface="Ubuntu"/>
                <a:cs typeface="Ubuntu"/>
                <a:sym typeface="Ubuntu"/>
              </a:defRPr>
            </a:lvl1pPr>
          </a:lstStyle>
          <a:p>
            <a:r>
              <a:rPr lang="en-US" sz="6500" dirty="0"/>
              <a:t>PRAYER &amp; SOLITUDE</a:t>
            </a:r>
          </a:p>
          <a:p>
            <a:r>
              <a:rPr lang="en-US" sz="6500" dirty="0"/>
              <a:t>FASTING</a:t>
            </a:r>
          </a:p>
          <a:p>
            <a:r>
              <a:rPr lang="en-US" sz="6500" dirty="0"/>
              <a:t>SCRIPTURE</a:t>
            </a:r>
          </a:p>
          <a:p>
            <a:r>
              <a:rPr lang="en-US" sz="6500" dirty="0"/>
              <a:t>SHARING GOOD NEWS</a:t>
            </a:r>
          </a:p>
          <a:p>
            <a:r>
              <a:rPr lang="en-US" sz="6500" dirty="0"/>
              <a:t>SERVING</a:t>
            </a:r>
          </a:p>
          <a:p>
            <a:r>
              <a:rPr lang="en-US" sz="6500" dirty="0"/>
              <a:t>WORSHIP</a:t>
            </a:r>
            <a:endParaRPr sz="6500" dirty="0"/>
          </a:p>
        </p:txBody>
      </p:sp>
    </p:spTree>
    <p:extLst>
      <p:ext uri="{BB962C8B-B14F-4D97-AF65-F5344CB8AC3E}">
        <p14:creationId xmlns:p14="http://schemas.microsoft.com/office/powerpoint/2010/main" val="4047997021"/>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Mark 2:13-14, NIV"/>
          <p:cNvSpPr txBox="1"/>
          <p:nvPr/>
        </p:nvSpPr>
        <p:spPr>
          <a:xfrm>
            <a:off x="5660569" y="1401207"/>
            <a:ext cx="13062871"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lang="en-US" dirty="0"/>
              <a:t>Ephesians 5:21-25 </a:t>
            </a:r>
            <a:r>
              <a:rPr lang="en-US" baseline="30000" dirty="0"/>
              <a:t>NIV</a:t>
            </a:r>
            <a:endParaRPr dirty="0"/>
          </a:p>
        </p:txBody>
      </p:sp>
      <p:pic>
        <p:nvPicPr>
          <p:cNvPr id="4" name="Picture 3" descr="Graphical user interface, text, application, email&#10;&#10;Description automatically generated">
            <a:extLst>
              <a:ext uri="{FF2B5EF4-FFF2-40B4-BE49-F238E27FC236}">
                <a16:creationId xmlns:a16="http://schemas.microsoft.com/office/drawing/2014/main" id="{595E2672-85CE-4512-9143-EEE1A11DC6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1386" y="0"/>
            <a:ext cx="20561228" cy="13716000"/>
          </a:xfrm>
          <a:prstGeom prst="rect">
            <a:avLst/>
          </a:prstGeom>
        </p:spPr>
      </p:pic>
    </p:spTree>
    <p:extLst>
      <p:ext uri="{BB962C8B-B14F-4D97-AF65-F5344CB8AC3E}">
        <p14:creationId xmlns:p14="http://schemas.microsoft.com/office/powerpoint/2010/main" val="266471163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Mark 2:13-14, NIV"/>
          <p:cNvSpPr txBox="1"/>
          <p:nvPr/>
        </p:nvSpPr>
        <p:spPr>
          <a:xfrm>
            <a:off x="4123295" y="1401207"/>
            <a:ext cx="16137431"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lang="en-US" dirty="0"/>
              <a:t>Josephus, </a:t>
            </a:r>
            <a:r>
              <a:rPr lang="en-US" i="1" dirty="0"/>
              <a:t>Against </a:t>
            </a:r>
            <a:r>
              <a:rPr lang="en-US" i="1" dirty="0" err="1"/>
              <a:t>apion</a:t>
            </a:r>
            <a:endParaRPr dirty="0"/>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3732682"/>
            <a:ext cx="22744587" cy="82278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sz="6200" dirty="0">
                <a:solidFill>
                  <a:srgbClr val="000000"/>
                </a:solidFill>
                <a:effectLst/>
              </a:rPr>
              <a:t>"It (laws about marriage) commands us also, when we marry, not to have regard to a portion; nor to take a woman by violence; nor to persuade her deceitfully and knavishly: but to demand her in marriage of him who hath power to dispose of her, and is fit to give her away by the nearness of his kindred. For, says the scripture, *</a:t>
            </a:r>
            <a:r>
              <a:rPr lang="en-US" sz="6200" i="1" dirty="0">
                <a:solidFill>
                  <a:srgbClr val="000000"/>
                </a:solidFill>
                <a:effectLst/>
              </a:rPr>
              <a:t>A woman is inferior to her husband in all things.</a:t>
            </a:r>
            <a:r>
              <a:rPr lang="en-US" sz="6200" dirty="0">
                <a:solidFill>
                  <a:srgbClr val="000000"/>
                </a:solidFill>
                <a:effectLst/>
              </a:rPr>
              <a:t> Let her therefore be obedient to him."</a:t>
            </a:r>
          </a:p>
          <a:p>
            <a:endParaRPr lang="en-US" sz="3600" dirty="0">
              <a:solidFill>
                <a:srgbClr val="000000"/>
              </a:solidFill>
              <a:effectLst/>
            </a:endParaRPr>
          </a:p>
          <a:p>
            <a:r>
              <a:rPr lang="en-US" sz="5800" dirty="0">
                <a:solidFill>
                  <a:srgbClr val="000000"/>
                </a:solidFill>
                <a:effectLst/>
              </a:rPr>
              <a:t>*This text is no where in our present copies of the Old Testament.</a:t>
            </a:r>
          </a:p>
        </p:txBody>
      </p:sp>
    </p:spTree>
    <p:extLst>
      <p:ext uri="{BB962C8B-B14F-4D97-AF65-F5344CB8AC3E}">
        <p14:creationId xmlns:p14="http://schemas.microsoft.com/office/powerpoint/2010/main" val="108868862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Mark 2:13-14, NIV"/>
          <p:cNvSpPr txBox="1"/>
          <p:nvPr/>
        </p:nvSpPr>
        <p:spPr>
          <a:xfrm>
            <a:off x="5984385" y="1401207"/>
            <a:ext cx="12415258"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lang="en-US" dirty="0" err="1"/>
              <a:t>aristotle</a:t>
            </a:r>
            <a:r>
              <a:rPr lang="en-US" dirty="0"/>
              <a:t>, </a:t>
            </a:r>
            <a:r>
              <a:rPr lang="en-US" i="1" dirty="0"/>
              <a:t>politics</a:t>
            </a:r>
            <a:endParaRPr dirty="0"/>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4455956"/>
            <a:ext cx="22744587" cy="67813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sz="6200" dirty="0">
                <a:solidFill>
                  <a:srgbClr val="000000"/>
                </a:solidFill>
                <a:effectLst/>
              </a:rPr>
              <a:t>"Of household management... A husband and father, we saw, rules over wife and children, both free, but the rule differs, the rule over his children being a royal, over his wife a constitutional rule. For although there may be exceptions to the order of nature, the male is by nature fitter for command than the female, just as the elder and full-grown is superior to the younger and more immature."</a:t>
            </a:r>
            <a:endParaRPr lang="en-US" sz="5800" dirty="0">
              <a:solidFill>
                <a:srgbClr val="000000"/>
              </a:solidFill>
              <a:effectLst/>
            </a:endParaRPr>
          </a:p>
        </p:txBody>
      </p:sp>
    </p:spTree>
    <p:extLst>
      <p:ext uri="{BB962C8B-B14F-4D97-AF65-F5344CB8AC3E}">
        <p14:creationId xmlns:p14="http://schemas.microsoft.com/office/powerpoint/2010/main" val="24685070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Mark 2:13-14, NIV"/>
          <p:cNvSpPr txBox="1"/>
          <p:nvPr/>
        </p:nvSpPr>
        <p:spPr>
          <a:xfrm>
            <a:off x="700091" y="1439679"/>
            <a:ext cx="22983856" cy="15645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lang="en-US" sz="9500" dirty="0"/>
              <a:t>Ben Witherington </a:t>
            </a:r>
            <a:r>
              <a:rPr lang="en-US" sz="9500" dirty="0" err="1"/>
              <a:t>Iii</a:t>
            </a:r>
            <a:r>
              <a:rPr lang="en-US" sz="9500" dirty="0"/>
              <a:t>, </a:t>
            </a:r>
            <a:r>
              <a:rPr lang="en-US" sz="9500" i="1" dirty="0"/>
              <a:t>the </a:t>
            </a:r>
            <a:r>
              <a:rPr lang="en-US" sz="9500" i="1" dirty="0" err="1"/>
              <a:t>paul</a:t>
            </a:r>
            <a:r>
              <a:rPr lang="en-US" sz="9500" i="1" dirty="0"/>
              <a:t> quest</a:t>
            </a:r>
            <a:endParaRPr sz="9500" dirty="0"/>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4933010"/>
            <a:ext cx="22744587" cy="58272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sz="6200" dirty="0">
                <a:solidFill>
                  <a:srgbClr val="000000"/>
                </a:solidFill>
                <a:effectLst/>
              </a:rPr>
              <a:t>"Even if beginning in verse 22 Paul is taking over a traditional household code, the connecting of verse 22 to 21 means that whatever submit means in the relationship of all Christians to each other, including males to females ('submit to one another'), is also what it means for a Christian wife in relationship to her husband."</a:t>
            </a:r>
            <a:endParaRPr lang="en-US" sz="5800" dirty="0">
              <a:solidFill>
                <a:srgbClr val="000000"/>
              </a:solidFill>
              <a:effectLst/>
            </a:endParaRPr>
          </a:p>
        </p:txBody>
      </p:sp>
    </p:spTree>
    <p:extLst>
      <p:ext uri="{BB962C8B-B14F-4D97-AF65-F5344CB8AC3E}">
        <p14:creationId xmlns:p14="http://schemas.microsoft.com/office/powerpoint/2010/main" val="9070385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Mark 2:13-14, NIV"/>
          <p:cNvSpPr txBox="1"/>
          <p:nvPr/>
        </p:nvSpPr>
        <p:spPr>
          <a:xfrm>
            <a:off x="700091" y="1439679"/>
            <a:ext cx="22983856" cy="15645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lang="en-US" sz="9500" dirty="0"/>
              <a:t>Ben Witherington </a:t>
            </a:r>
            <a:r>
              <a:rPr lang="en-US" sz="9500" dirty="0" err="1"/>
              <a:t>Iii</a:t>
            </a:r>
            <a:r>
              <a:rPr lang="en-US" sz="9500" dirty="0"/>
              <a:t>, </a:t>
            </a:r>
            <a:r>
              <a:rPr lang="en-US" sz="9500" i="1" dirty="0"/>
              <a:t>the </a:t>
            </a:r>
            <a:r>
              <a:rPr lang="en-US" sz="9500" i="1" dirty="0" err="1"/>
              <a:t>paul</a:t>
            </a:r>
            <a:r>
              <a:rPr lang="en-US" sz="9500" i="1" dirty="0"/>
              <a:t> quest</a:t>
            </a:r>
            <a:endParaRPr sz="9500" dirty="0"/>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3978903"/>
            <a:ext cx="22744587" cy="77354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sz="6200" dirty="0">
                <a:solidFill>
                  <a:srgbClr val="000000"/>
                </a:solidFill>
                <a:effectLst/>
              </a:rPr>
              <a:t>"Put another way, the submission of wives to husbands is simply a particular example of how all Christians should submit to one another out of respect. When the text goes on to say, 'Husbands, love your wives...' and then describes Christ's self-sacrificial act, even submitting to death, as the model of this love, we see that the husband also is submitting to the wife... Thus in fact verse 22-33 serve as one large explication of how husband and wife submit to each other and serve each other."</a:t>
            </a:r>
            <a:endParaRPr lang="en-US" sz="5800" dirty="0">
              <a:solidFill>
                <a:srgbClr val="000000"/>
              </a:solidFill>
              <a:effectLst/>
            </a:endParaRPr>
          </a:p>
        </p:txBody>
      </p:sp>
    </p:spTree>
    <p:extLst>
      <p:ext uri="{BB962C8B-B14F-4D97-AF65-F5344CB8AC3E}">
        <p14:creationId xmlns:p14="http://schemas.microsoft.com/office/powerpoint/2010/main" val="327376020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4455957"/>
            <a:ext cx="22744587" cy="67813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sz="6200" dirty="0">
                <a:solidFill>
                  <a:srgbClr val="000000"/>
                </a:solidFill>
                <a:effectLst/>
              </a:rPr>
              <a:t>"The call for Christians to live the cross-life is rooted in the cross-life of Jesus himself. The Discipline of submission has been terribly misconstrued and abused from failure to see this wider context. Submission is an ethical theme that runs the gamut of the New Testament. It is a posture obligatory upon all Christians: men as well as women, fathers as well as children, masters as well as slaves.”</a:t>
            </a:r>
            <a:endParaRPr lang="en-US" sz="5800" dirty="0">
              <a:solidFill>
                <a:srgbClr val="000000"/>
              </a:solidFill>
              <a:effectLst/>
            </a:endParaRPr>
          </a:p>
        </p:txBody>
      </p:sp>
      <p:sp>
        <p:nvSpPr>
          <p:cNvPr id="4" name="Mark 2:13-14, NIV">
            <a:extLst>
              <a:ext uri="{FF2B5EF4-FFF2-40B4-BE49-F238E27FC236}">
                <a16:creationId xmlns:a16="http://schemas.microsoft.com/office/drawing/2014/main" id="{75D0F19A-EAA3-4F67-AEDA-2642E5337E03}"/>
              </a:ext>
            </a:extLst>
          </p:cNvPr>
          <p:cNvSpPr txBox="1"/>
          <p:nvPr/>
        </p:nvSpPr>
        <p:spPr>
          <a:xfrm>
            <a:off x="387496" y="1516623"/>
            <a:ext cx="23609027" cy="14106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lang="en-US" sz="8500" dirty="0"/>
              <a:t>Richard foster, </a:t>
            </a:r>
            <a:r>
              <a:rPr lang="en-US" sz="8500" i="1" dirty="0"/>
              <a:t>celebration of discipline</a:t>
            </a:r>
            <a:endParaRPr sz="8500" dirty="0"/>
          </a:p>
        </p:txBody>
      </p:sp>
    </p:spTree>
    <p:extLst>
      <p:ext uri="{BB962C8B-B14F-4D97-AF65-F5344CB8AC3E}">
        <p14:creationId xmlns:p14="http://schemas.microsoft.com/office/powerpoint/2010/main" val="135311547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4455957"/>
            <a:ext cx="22744587" cy="67813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sz="6200" dirty="0">
                <a:solidFill>
                  <a:srgbClr val="000000"/>
                </a:solidFill>
                <a:effectLst/>
              </a:rPr>
              <a:t>“We are commanded to live a life of submission because Jesus lived a life of submission, not because we are in a particular place or station in life. Self-denial is a posture fitting for all those who follow the crucified Lord. Everywhere in the </a:t>
            </a:r>
            <a:r>
              <a:rPr lang="en-US" sz="6200" dirty="0" err="1">
                <a:solidFill>
                  <a:srgbClr val="000000"/>
                </a:solidFill>
                <a:effectLst/>
              </a:rPr>
              <a:t>Hausetafel</a:t>
            </a:r>
            <a:r>
              <a:rPr lang="en-US" sz="6200" dirty="0">
                <a:solidFill>
                  <a:srgbClr val="000000"/>
                </a:solidFill>
                <a:effectLst/>
              </a:rPr>
              <a:t> (house-table, a table of rules for the Christian household) the one and only compelling reason for submission is the example of Jesus."</a:t>
            </a:r>
            <a:endParaRPr lang="en-US" sz="5800" dirty="0">
              <a:solidFill>
                <a:srgbClr val="000000"/>
              </a:solidFill>
              <a:effectLst/>
            </a:endParaRPr>
          </a:p>
        </p:txBody>
      </p:sp>
      <p:sp>
        <p:nvSpPr>
          <p:cNvPr id="4" name="Mark 2:13-14, NIV">
            <a:extLst>
              <a:ext uri="{FF2B5EF4-FFF2-40B4-BE49-F238E27FC236}">
                <a16:creationId xmlns:a16="http://schemas.microsoft.com/office/drawing/2014/main" id="{96B5DD43-B373-4043-93E0-DA8286564FB1}"/>
              </a:ext>
            </a:extLst>
          </p:cNvPr>
          <p:cNvSpPr txBox="1"/>
          <p:nvPr/>
        </p:nvSpPr>
        <p:spPr>
          <a:xfrm>
            <a:off x="387496" y="1516623"/>
            <a:ext cx="23609027" cy="14106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lang="en-US" sz="8500" dirty="0"/>
              <a:t>Richard foster, </a:t>
            </a:r>
            <a:r>
              <a:rPr lang="en-US" sz="8500" i="1" dirty="0"/>
              <a:t>celebration of discipline</a:t>
            </a:r>
            <a:endParaRPr sz="8500" dirty="0"/>
          </a:p>
        </p:txBody>
      </p:sp>
    </p:spTree>
    <p:extLst>
      <p:ext uri="{BB962C8B-B14F-4D97-AF65-F5344CB8AC3E}">
        <p14:creationId xmlns:p14="http://schemas.microsoft.com/office/powerpoint/2010/main" val="326575524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6841224"/>
            <a:ext cx="22744587" cy="20108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sz="6200" baseline="30000" dirty="0">
                <a:solidFill>
                  <a:srgbClr val="000000"/>
                </a:solidFill>
                <a:effectLst/>
              </a:rPr>
              <a:t>4 </a:t>
            </a:r>
            <a:r>
              <a:rPr lang="en-US" sz="6200" dirty="0">
                <a:solidFill>
                  <a:srgbClr val="000000"/>
                </a:solidFill>
                <a:effectLst/>
              </a:rPr>
              <a:t>The wife does not have authority over her own body </a:t>
            </a:r>
          </a:p>
          <a:p>
            <a:r>
              <a:rPr lang="en-US" sz="6200" dirty="0">
                <a:solidFill>
                  <a:srgbClr val="000000"/>
                </a:solidFill>
                <a:effectLst/>
              </a:rPr>
              <a:t>but yields it to her husband. </a:t>
            </a:r>
          </a:p>
        </p:txBody>
      </p:sp>
      <p:sp>
        <p:nvSpPr>
          <p:cNvPr id="4" name="Mark 2:13-14, NIV">
            <a:extLst>
              <a:ext uri="{FF2B5EF4-FFF2-40B4-BE49-F238E27FC236}">
                <a16:creationId xmlns:a16="http://schemas.microsoft.com/office/drawing/2014/main" id="{8A3C58A0-7E04-4B8F-BD09-D173528EC67F}"/>
              </a:ext>
            </a:extLst>
          </p:cNvPr>
          <p:cNvSpPr txBox="1"/>
          <p:nvPr/>
        </p:nvSpPr>
        <p:spPr>
          <a:xfrm>
            <a:off x="4612205" y="1401207"/>
            <a:ext cx="15159599"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lang="en-US" dirty="0"/>
              <a:t>1 Corinthians 7:4-5</a:t>
            </a:r>
            <a:r>
              <a:rPr lang="en-US" cap="none" dirty="0"/>
              <a:t>a</a:t>
            </a:r>
            <a:r>
              <a:rPr lang="en-US" dirty="0"/>
              <a:t> </a:t>
            </a:r>
            <a:r>
              <a:rPr lang="en-US" baseline="30000" dirty="0"/>
              <a:t>NIV</a:t>
            </a:r>
            <a:endParaRPr dirty="0"/>
          </a:p>
        </p:txBody>
      </p:sp>
    </p:spTree>
    <p:extLst>
      <p:ext uri="{BB962C8B-B14F-4D97-AF65-F5344CB8AC3E}">
        <p14:creationId xmlns:p14="http://schemas.microsoft.com/office/powerpoint/2010/main" val="328414025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5410063"/>
            <a:ext cx="22744587" cy="48731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sz="6200" baseline="30000" dirty="0">
                <a:solidFill>
                  <a:srgbClr val="000000"/>
                </a:solidFill>
                <a:effectLst/>
              </a:rPr>
              <a:t>4 </a:t>
            </a:r>
            <a:r>
              <a:rPr lang="en-US" sz="6200" dirty="0">
                <a:solidFill>
                  <a:srgbClr val="000000"/>
                </a:solidFill>
                <a:effectLst/>
              </a:rPr>
              <a:t>The wife does not have authority over her own body </a:t>
            </a:r>
          </a:p>
          <a:p>
            <a:r>
              <a:rPr lang="en-US" sz="6200" dirty="0">
                <a:solidFill>
                  <a:srgbClr val="000000"/>
                </a:solidFill>
                <a:effectLst/>
              </a:rPr>
              <a:t>but yields it to her husband. </a:t>
            </a:r>
          </a:p>
          <a:p>
            <a:r>
              <a:rPr lang="en-US" sz="6200" dirty="0">
                <a:solidFill>
                  <a:srgbClr val="000000"/>
                </a:solidFill>
                <a:effectLst/>
              </a:rPr>
              <a:t>In the same way, </a:t>
            </a:r>
          </a:p>
          <a:p>
            <a:r>
              <a:rPr lang="en-US" sz="6200" dirty="0">
                <a:solidFill>
                  <a:srgbClr val="000000"/>
                </a:solidFill>
                <a:effectLst/>
              </a:rPr>
              <a:t>the husband does not have authority over his own body </a:t>
            </a:r>
          </a:p>
          <a:p>
            <a:r>
              <a:rPr lang="en-US" sz="6200" dirty="0">
                <a:solidFill>
                  <a:srgbClr val="000000"/>
                </a:solidFill>
                <a:effectLst/>
              </a:rPr>
              <a:t>but yields it to his wife. </a:t>
            </a:r>
          </a:p>
        </p:txBody>
      </p:sp>
      <p:sp>
        <p:nvSpPr>
          <p:cNvPr id="4" name="Mark 2:13-14, NIV">
            <a:extLst>
              <a:ext uri="{FF2B5EF4-FFF2-40B4-BE49-F238E27FC236}">
                <a16:creationId xmlns:a16="http://schemas.microsoft.com/office/drawing/2014/main" id="{8A3C58A0-7E04-4B8F-BD09-D173528EC67F}"/>
              </a:ext>
            </a:extLst>
          </p:cNvPr>
          <p:cNvSpPr txBox="1"/>
          <p:nvPr/>
        </p:nvSpPr>
        <p:spPr>
          <a:xfrm>
            <a:off x="4612205" y="1401207"/>
            <a:ext cx="15159599"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lang="en-US" dirty="0"/>
              <a:t>1 Corinthians 7:4-5</a:t>
            </a:r>
            <a:r>
              <a:rPr lang="en-US" cap="none" dirty="0"/>
              <a:t>a</a:t>
            </a:r>
            <a:r>
              <a:rPr lang="en-US" dirty="0"/>
              <a:t> </a:t>
            </a:r>
            <a:r>
              <a:rPr lang="en-US" baseline="30000" dirty="0"/>
              <a:t>NIV</a:t>
            </a:r>
            <a:endParaRPr dirty="0"/>
          </a:p>
        </p:txBody>
      </p:sp>
    </p:spTree>
    <p:extLst>
      <p:ext uri="{BB962C8B-B14F-4D97-AF65-F5344CB8AC3E}">
        <p14:creationId xmlns:p14="http://schemas.microsoft.com/office/powerpoint/2010/main" val="213787773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4455956"/>
            <a:ext cx="22744587" cy="67813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sz="6200" baseline="30000" dirty="0">
                <a:solidFill>
                  <a:srgbClr val="000000"/>
                </a:solidFill>
                <a:effectLst/>
              </a:rPr>
              <a:t>4 </a:t>
            </a:r>
            <a:r>
              <a:rPr lang="en-US" sz="6200" dirty="0">
                <a:solidFill>
                  <a:srgbClr val="000000"/>
                </a:solidFill>
                <a:effectLst/>
              </a:rPr>
              <a:t>The wife does not have authority over her own body </a:t>
            </a:r>
          </a:p>
          <a:p>
            <a:r>
              <a:rPr lang="en-US" sz="6200" dirty="0">
                <a:solidFill>
                  <a:srgbClr val="000000"/>
                </a:solidFill>
                <a:effectLst/>
              </a:rPr>
              <a:t>but yields it to her husband. </a:t>
            </a:r>
          </a:p>
          <a:p>
            <a:r>
              <a:rPr lang="en-US" sz="6200" dirty="0">
                <a:solidFill>
                  <a:srgbClr val="000000"/>
                </a:solidFill>
                <a:effectLst/>
              </a:rPr>
              <a:t>In the same way, </a:t>
            </a:r>
          </a:p>
          <a:p>
            <a:r>
              <a:rPr lang="en-US" sz="6200" dirty="0">
                <a:solidFill>
                  <a:srgbClr val="000000"/>
                </a:solidFill>
                <a:effectLst/>
              </a:rPr>
              <a:t>the husband does not have authority over his own body </a:t>
            </a:r>
          </a:p>
          <a:p>
            <a:r>
              <a:rPr lang="en-US" sz="6200" dirty="0">
                <a:solidFill>
                  <a:srgbClr val="000000"/>
                </a:solidFill>
                <a:effectLst/>
              </a:rPr>
              <a:t>but yields it to his wife. </a:t>
            </a:r>
          </a:p>
          <a:p>
            <a:r>
              <a:rPr lang="en-US" sz="6200" baseline="30000" dirty="0">
                <a:solidFill>
                  <a:srgbClr val="000000"/>
                </a:solidFill>
                <a:effectLst/>
              </a:rPr>
              <a:t>5a </a:t>
            </a:r>
            <a:r>
              <a:rPr lang="en-US" sz="6200" dirty="0">
                <a:solidFill>
                  <a:srgbClr val="000000"/>
                </a:solidFill>
                <a:effectLst/>
              </a:rPr>
              <a:t>Do not deprive each other except perhaps </a:t>
            </a:r>
          </a:p>
          <a:p>
            <a:r>
              <a:rPr lang="en-US" sz="6200" dirty="0">
                <a:solidFill>
                  <a:srgbClr val="000000"/>
                </a:solidFill>
                <a:effectLst/>
              </a:rPr>
              <a:t>by mutual consent and for a time…</a:t>
            </a:r>
            <a:endParaRPr lang="en-US" sz="5800" dirty="0">
              <a:solidFill>
                <a:srgbClr val="000000"/>
              </a:solidFill>
              <a:effectLst/>
            </a:endParaRPr>
          </a:p>
        </p:txBody>
      </p:sp>
      <p:sp>
        <p:nvSpPr>
          <p:cNvPr id="4" name="Mark 2:13-14, NIV">
            <a:extLst>
              <a:ext uri="{FF2B5EF4-FFF2-40B4-BE49-F238E27FC236}">
                <a16:creationId xmlns:a16="http://schemas.microsoft.com/office/drawing/2014/main" id="{8A3C58A0-7E04-4B8F-BD09-D173528EC67F}"/>
              </a:ext>
            </a:extLst>
          </p:cNvPr>
          <p:cNvSpPr txBox="1"/>
          <p:nvPr/>
        </p:nvSpPr>
        <p:spPr>
          <a:xfrm>
            <a:off x="4612205" y="1401207"/>
            <a:ext cx="15159599"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lang="en-US" dirty="0"/>
              <a:t>1 Corinthians 7:4-5</a:t>
            </a:r>
            <a:r>
              <a:rPr lang="en-US" cap="none" dirty="0"/>
              <a:t>a</a:t>
            </a:r>
            <a:r>
              <a:rPr lang="en-US" dirty="0"/>
              <a:t> </a:t>
            </a:r>
            <a:r>
              <a:rPr lang="en-US" baseline="30000" dirty="0"/>
              <a:t>NIV</a:t>
            </a:r>
            <a:endParaRPr dirty="0"/>
          </a:p>
        </p:txBody>
      </p:sp>
    </p:spTree>
    <p:extLst>
      <p:ext uri="{BB962C8B-B14F-4D97-AF65-F5344CB8AC3E}">
        <p14:creationId xmlns:p14="http://schemas.microsoft.com/office/powerpoint/2010/main" val="221019043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TheWayOfJesus-Mark-Logo-main-brighter2.jpg" descr="TheWayOfJesus-Mark-Logo-main-brighter2.jpg"/>
          <p:cNvPicPr>
            <a:picLocks noChangeAspect="1"/>
          </p:cNvPicPr>
          <p:nvPr/>
        </p:nvPicPr>
        <p:blipFill>
          <a:blip r:embed="rId2">
            <a:extLst>
              <a:ext uri="{BEBA8EAE-BF5A-486C-A8C5-ECC9F3942E4B}">
                <a14:imgProps xmlns:a14="http://schemas.microsoft.com/office/drawing/2010/main">
                  <a14:imgLayer r:embed="rId3">
                    <a14:imgEffect>
                      <a14:brightnessContrast bright="7000"/>
                    </a14:imgEffect>
                  </a14:imgLayer>
                </a14:imgProps>
              </a:ext>
            </a:extLst>
          </a:blip>
          <a:stretch>
            <a:fillRect/>
          </a:stretch>
        </p:blipFill>
        <p:spPr>
          <a:xfrm>
            <a:off x="0" y="0"/>
            <a:ext cx="24384000" cy="13716000"/>
          </a:xfrm>
          <a:prstGeom prst="rect">
            <a:avLst/>
          </a:prstGeom>
          <a:ln w="12700">
            <a:miter lim="400000"/>
          </a:ln>
        </p:spPr>
      </p:pic>
      <p:sp>
        <p:nvSpPr>
          <p:cNvPr id="120" name="Fasting"/>
          <p:cNvSpPr txBox="1"/>
          <p:nvPr/>
        </p:nvSpPr>
        <p:spPr>
          <a:xfrm>
            <a:off x="1589497" y="10850465"/>
            <a:ext cx="6625912"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4500" b="0">
                <a:latin typeface="Ubuntu"/>
                <a:ea typeface="Ubuntu"/>
                <a:cs typeface="Ubuntu"/>
                <a:sym typeface="Ubuntu"/>
              </a:defRPr>
            </a:lvl1pPr>
          </a:lstStyle>
          <a:p>
            <a:r>
              <a:rPr lang="en-US" sz="6500" dirty="0"/>
              <a:t>SUBMISSION</a:t>
            </a:r>
            <a:endParaRPr sz="6500" dirty="0"/>
          </a:p>
        </p:txBody>
      </p:sp>
    </p:spTree>
    <p:extLst>
      <p:ext uri="{BB962C8B-B14F-4D97-AF65-F5344CB8AC3E}">
        <p14:creationId xmlns:p14="http://schemas.microsoft.com/office/powerpoint/2010/main" val="348492263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3501850"/>
            <a:ext cx="22744587" cy="86895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sz="6200" dirty="0">
                <a:solidFill>
                  <a:srgbClr val="000000"/>
                </a:solidFill>
                <a:effectLst/>
              </a:rPr>
              <a:t>"This singular rationale for submission is staggering when we compare it to other first-century writings. In them there was a constant appeal to submission because that was the way the gods had created things; it was one's station in life. Not a single New Testament writer appeals to submission on that basis. The teaching is revolutionary. They completely ignored all the contemporary customs of superordinate and subordinate and called everyone to 'count others better than yourselves’ </a:t>
            </a:r>
          </a:p>
          <a:p>
            <a:r>
              <a:rPr lang="en-US" sz="6200" dirty="0">
                <a:solidFill>
                  <a:srgbClr val="000000"/>
                </a:solidFill>
                <a:effectLst/>
              </a:rPr>
              <a:t>(Phil. 2:3)."</a:t>
            </a:r>
            <a:endParaRPr lang="en-US" sz="5800" dirty="0">
              <a:solidFill>
                <a:srgbClr val="000000"/>
              </a:solidFill>
              <a:effectLst/>
            </a:endParaRPr>
          </a:p>
        </p:txBody>
      </p:sp>
      <p:sp>
        <p:nvSpPr>
          <p:cNvPr id="4" name="Mark 2:13-14, NIV">
            <a:extLst>
              <a:ext uri="{FF2B5EF4-FFF2-40B4-BE49-F238E27FC236}">
                <a16:creationId xmlns:a16="http://schemas.microsoft.com/office/drawing/2014/main" id="{96B5DD43-B373-4043-93E0-DA8286564FB1}"/>
              </a:ext>
            </a:extLst>
          </p:cNvPr>
          <p:cNvSpPr txBox="1"/>
          <p:nvPr/>
        </p:nvSpPr>
        <p:spPr>
          <a:xfrm>
            <a:off x="387496" y="1516623"/>
            <a:ext cx="23609027" cy="1410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lang="en-US" sz="8500" dirty="0"/>
              <a:t>Richard foster, </a:t>
            </a:r>
            <a:r>
              <a:rPr lang="en-US" sz="8500" i="1" dirty="0"/>
              <a:t>celebration of discipline</a:t>
            </a:r>
            <a:endParaRPr sz="8500" dirty="0"/>
          </a:p>
        </p:txBody>
      </p:sp>
    </p:spTree>
    <p:extLst>
      <p:ext uri="{BB962C8B-B14F-4D97-AF65-F5344CB8AC3E}">
        <p14:creationId xmlns:p14="http://schemas.microsoft.com/office/powerpoint/2010/main" val="351880911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3501849"/>
            <a:ext cx="22744587" cy="86895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sz="6200" baseline="30000" dirty="0">
                <a:solidFill>
                  <a:srgbClr val="000000"/>
                </a:solidFill>
                <a:effectLst/>
              </a:rPr>
              <a:t>3 </a:t>
            </a:r>
            <a:r>
              <a:rPr lang="en-US" sz="6200" dirty="0">
                <a:solidFill>
                  <a:srgbClr val="000000"/>
                </a:solidFill>
                <a:effectLst/>
              </a:rPr>
              <a:t>Do nothing out of selfish ambition or vain conceit. </a:t>
            </a:r>
          </a:p>
          <a:p>
            <a:r>
              <a:rPr lang="en-US" sz="6200" dirty="0">
                <a:solidFill>
                  <a:srgbClr val="000000"/>
                </a:solidFill>
                <a:effectLst/>
              </a:rPr>
              <a:t>Rather, in humility value others above yourselves, </a:t>
            </a:r>
          </a:p>
          <a:p>
            <a:r>
              <a:rPr lang="en-US" sz="6200" baseline="30000" dirty="0">
                <a:solidFill>
                  <a:srgbClr val="000000"/>
                </a:solidFill>
                <a:effectLst/>
              </a:rPr>
              <a:t>4 </a:t>
            </a:r>
            <a:r>
              <a:rPr lang="en-US" sz="6200" dirty="0">
                <a:solidFill>
                  <a:srgbClr val="000000"/>
                </a:solidFill>
                <a:effectLst/>
              </a:rPr>
              <a:t>not looking to your own interests </a:t>
            </a:r>
          </a:p>
          <a:p>
            <a:r>
              <a:rPr lang="en-US" sz="6200" dirty="0">
                <a:solidFill>
                  <a:srgbClr val="000000"/>
                </a:solidFill>
                <a:effectLst/>
              </a:rPr>
              <a:t>but each of you to the interests of the others.</a:t>
            </a:r>
          </a:p>
          <a:p>
            <a:r>
              <a:rPr lang="en-US" sz="6200" baseline="30000" dirty="0">
                <a:solidFill>
                  <a:srgbClr val="000000"/>
                </a:solidFill>
                <a:effectLst/>
              </a:rPr>
              <a:t>5 </a:t>
            </a:r>
            <a:r>
              <a:rPr lang="en-US" sz="6200" dirty="0">
                <a:solidFill>
                  <a:srgbClr val="000000"/>
                </a:solidFill>
                <a:effectLst/>
              </a:rPr>
              <a:t>In your relationships with one another, </a:t>
            </a:r>
          </a:p>
          <a:p>
            <a:r>
              <a:rPr lang="en-US" sz="6200" dirty="0">
                <a:solidFill>
                  <a:srgbClr val="000000"/>
                </a:solidFill>
                <a:effectLst/>
              </a:rPr>
              <a:t>have the same mindset as Christ Jesus:</a:t>
            </a:r>
          </a:p>
          <a:p>
            <a:r>
              <a:rPr lang="en-US" sz="6200" baseline="30000" dirty="0">
                <a:solidFill>
                  <a:srgbClr val="000000"/>
                </a:solidFill>
                <a:effectLst/>
              </a:rPr>
              <a:t>6 </a:t>
            </a:r>
            <a:r>
              <a:rPr lang="en-US" sz="6200" dirty="0">
                <a:solidFill>
                  <a:srgbClr val="000000"/>
                </a:solidFill>
                <a:effectLst/>
              </a:rPr>
              <a:t>Who, being in very nature God,</a:t>
            </a:r>
          </a:p>
          <a:p>
            <a:r>
              <a:rPr lang="en-US" sz="6200" dirty="0">
                <a:solidFill>
                  <a:srgbClr val="000000"/>
                </a:solidFill>
                <a:effectLst/>
              </a:rPr>
              <a:t>    did not consider equality with God </a:t>
            </a:r>
          </a:p>
          <a:p>
            <a:r>
              <a:rPr lang="en-US" sz="6200" dirty="0">
                <a:solidFill>
                  <a:srgbClr val="000000"/>
                </a:solidFill>
                <a:effectLst/>
              </a:rPr>
              <a:t>something to be used to his own advantage;</a:t>
            </a:r>
            <a:endParaRPr lang="en-US" sz="5800" dirty="0">
              <a:solidFill>
                <a:srgbClr val="000000"/>
              </a:solidFill>
              <a:effectLst/>
            </a:endParaRPr>
          </a:p>
        </p:txBody>
      </p:sp>
      <p:sp>
        <p:nvSpPr>
          <p:cNvPr id="4" name="Mark 2:13-14, NIV">
            <a:extLst>
              <a:ext uri="{FF2B5EF4-FFF2-40B4-BE49-F238E27FC236}">
                <a16:creationId xmlns:a16="http://schemas.microsoft.com/office/drawing/2014/main" id="{8A3C58A0-7E04-4B8F-BD09-D173528EC67F}"/>
              </a:ext>
            </a:extLst>
          </p:cNvPr>
          <p:cNvSpPr txBox="1"/>
          <p:nvPr/>
        </p:nvSpPr>
        <p:spPr>
          <a:xfrm>
            <a:off x="5639735" y="1401207"/>
            <a:ext cx="13104549"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lang="en-US" dirty="0"/>
              <a:t>Philippians 2:3-11 </a:t>
            </a:r>
            <a:r>
              <a:rPr lang="en-US" baseline="30000" dirty="0"/>
              <a:t>NIV</a:t>
            </a:r>
            <a:endParaRPr dirty="0"/>
          </a:p>
        </p:txBody>
      </p:sp>
    </p:spTree>
    <p:extLst>
      <p:ext uri="{BB962C8B-B14F-4D97-AF65-F5344CB8AC3E}">
        <p14:creationId xmlns:p14="http://schemas.microsoft.com/office/powerpoint/2010/main" val="327742949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4455956"/>
            <a:ext cx="22744587" cy="67813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sz="6200" baseline="30000" dirty="0">
                <a:solidFill>
                  <a:srgbClr val="000000"/>
                </a:solidFill>
                <a:effectLst/>
              </a:rPr>
              <a:t>7 </a:t>
            </a:r>
            <a:r>
              <a:rPr lang="en-US" sz="6200" dirty="0">
                <a:solidFill>
                  <a:srgbClr val="000000"/>
                </a:solidFill>
                <a:effectLst/>
              </a:rPr>
              <a:t>rather, he made himself nothing</a:t>
            </a:r>
          </a:p>
          <a:p>
            <a:r>
              <a:rPr lang="en-US" sz="6200" dirty="0">
                <a:solidFill>
                  <a:srgbClr val="000000"/>
                </a:solidFill>
                <a:effectLst/>
              </a:rPr>
              <a:t>    by taking the very nature of a servant,</a:t>
            </a:r>
          </a:p>
          <a:p>
            <a:r>
              <a:rPr lang="en-US" sz="6200" dirty="0">
                <a:solidFill>
                  <a:srgbClr val="000000"/>
                </a:solidFill>
                <a:effectLst/>
              </a:rPr>
              <a:t>    being made in human likeness.</a:t>
            </a:r>
          </a:p>
          <a:p>
            <a:r>
              <a:rPr lang="en-US" sz="6200" baseline="30000" dirty="0">
                <a:solidFill>
                  <a:srgbClr val="000000"/>
                </a:solidFill>
                <a:effectLst/>
              </a:rPr>
              <a:t>8 </a:t>
            </a:r>
            <a:r>
              <a:rPr lang="en-US" sz="6200" dirty="0">
                <a:solidFill>
                  <a:srgbClr val="000000"/>
                </a:solidFill>
                <a:effectLst/>
              </a:rPr>
              <a:t>And being found in appearance as a man,</a:t>
            </a:r>
          </a:p>
          <a:p>
            <a:r>
              <a:rPr lang="en-US" sz="6200" dirty="0">
                <a:solidFill>
                  <a:srgbClr val="000000"/>
                </a:solidFill>
                <a:effectLst/>
              </a:rPr>
              <a:t>    he humbled himself</a:t>
            </a:r>
          </a:p>
          <a:p>
            <a:r>
              <a:rPr lang="en-US" sz="6200" dirty="0">
                <a:solidFill>
                  <a:srgbClr val="000000"/>
                </a:solidFill>
                <a:effectLst/>
              </a:rPr>
              <a:t>    by becoming obedient to death—</a:t>
            </a:r>
          </a:p>
          <a:p>
            <a:r>
              <a:rPr lang="en-US" sz="6200" dirty="0">
                <a:solidFill>
                  <a:srgbClr val="000000"/>
                </a:solidFill>
                <a:effectLst/>
              </a:rPr>
              <a:t>        even death on a cross!</a:t>
            </a:r>
          </a:p>
        </p:txBody>
      </p:sp>
      <p:sp>
        <p:nvSpPr>
          <p:cNvPr id="4" name="Mark 2:13-14, NIV">
            <a:extLst>
              <a:ext uri="{FF2B5EF4-FFF2-40B4-BE49-F238E27FC236}">
                <a16:creationId xmlns:a16="http://schemas.microsoft.com/office/drawing/2014/main" id="{8A3C58A0-7E04-4B8F-BD09-D173528EC67F}"/>
              </a:ext>
            </a:extLst>
          </p:cNvPr>
          <p:cNvSpPr txBox="1"/>
          <p:nvPr/>
        </p:nvSpPr>
        <p:spPr>
          <a:xfrm>
            <a:off x="5639735" y="1401207"/>
            <a:ext cx="13104549"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lang="en-US" dirty="0"/>
              <a:t>Philippians 2:3-11 </a:t>
            </a:r>
            <a:r>
              <a:rPr lang="en-US" baseline="30000" dirty="0"/>
              <a:t>NIV</a:t>
            </a:r>
            <a:endParaRPr dirty="0"/>
          </a:p>
        </p:txBody>
      </p:sp>
    </p:spTree>
    <p:extLst>
      <p:ext uri="{BB962C8B-B14F-4D97-AF65-F5344CB8AC3E}">
        <p14:creationId xmlns:p14="http://schemas.microsoft.com/office/powerpoint/2010/main" val="213518577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4933010"/>
            <a:ext cx="22744587" cy="58272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sz="6200" baseline="30000" dirty="0">
                <a:solidFill>
                  <a:srgbClr val="000000"/>
                </a:solidFill>
                <a:effectLst/>
              </a:rPr>
              <a:t>9 </a:t>
            </a:r>
            <a:r>
              <a:rPr lang="en-US" sz="6200" dirty="0">
                <a:solidFill>
                  <a:srgbClr val="000000"/>
                </a:solidFill>
                <a:effectLst/>
              </a:rPr>
              <a:t>Therefore God exalted him to the highest place</a:t>
            </a:r>
          </a:p>
          <a:p>
            <a:r>
              <a:rPr lang="en-US" sz="6200" dirty="0">
                <a:solidFill>
                  <a:srgbClr val="000000"/>
                </a:solidFill>
                <a:effectLst/>
              </a:rPr>
              <a:t>    and gave him the name that is above every name,</a:t>
            </a:r>
          </a:p>
          <a:p>
            <a:r>
              <a:rPr lang="en-US" sz="6200" baseline="30000" dirty="0">
                <a:solidFill>
                  <a:srgbClr val="000000"/>
                </a:solidFill>
                <a:effectLst/>
              </a:rPr>
              <a:t>10 </a:t>
            </a:r>
            <a:r>
              <a:rPr lang="en-US" sz="6200" dirty="0">
                <a:solidFill>
                  <a:srgbClr val="000000"/>
                </a:solidFill>
                <a:effectLst/>
              </a:rPr>
              <a:t>that at the name of Jesus every knee should bow,</a:t>
            </a:r>
          </a:p>
          <a:p>
            <a:r>
              <a:rPr lang="en-US" sz="6200" dirty="0">
                <a:solidFill>
                  <a:srgbClr val="000000"/>
                </a:solidFill>
                <a:effectLst/>
              </a:rPr>
              <a:t>    in heaven and on earth and under the earth,</a:t>
            </a:r>
          </a:p>
          <a:p>
            <a:r>
              <a:rPr lang="en-US" sz="6200" baseline="30000" dirty="0">
                <a:solidFill>
                  <a:srgbClr val="000000"/>
                </a:solidFill>
                <a:effectLst/>
              </a:rPr>
              <a:t>11 </a:t>
            </a:r>
            <a:r>
              <a:rPr lang="en-US" sz="6200" dirty="0">
                <a:solidFill>
                  <a:srgbClr val="000000"/>
                </a:solidFill>
                <a:effectLst/>
              </a:rPr>
              <a:t>and every tongue acknowledge that Jesus Christ is Lord,</a:t>
            </a:r>
          </a:p>
          <a:p>
            <a:r>
              <a:rPr lang="en-US" sz="6200" dirty="0">
                <a:solidFill>
                  <a:srgbClr val="000000"/>
                </a:solidFill>
                <a:effectLst/>
              </a:rPr>
              <a:t>    to the glory of God the Father.</a:t>
            </a:r>
          </a:p>
        </p:txBody>
      </p:sp>
      <p:sp>
        <p:nvSpPr>
          <p:cNvPr id="4" name="Mark 2:13-14, NIV">
            <a:extLst>
              <a:ext uri="{FF2B5EF4-FFF2-40B4-BE49-F238E27FC236}">
                <a16:creationId xmlns:a16="http://schemas.microsoft.com/office/drawing/2014/main" id="{8A3C58A0-7E04-4B8F-BD09-D173528EC67F}"/>
              </a:ext>
            </a:extLst>
          </p:cNvPr>
          <p:cNvSpPr txBox="1"/>
          <p:nvPr/>
        </p:nvSpPr>
        <p:spPr>
          <a:xfrm>
            <a:off x="5639735" y="1401207"/>
            <a:ext cx="13104549"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lang="en-US" dirty="0"/>
              <a:t>Philippians 2:3-11 </a:t>
            </a:r>
            <a:r>
              <a:rPr lang="en-US" baseline="30000" dirty="0"/>
              <a:t>NIV</a:t>
            </a:r>
            <a:endParaRPr dirty="0"/>
          </a:p>
        </p:txBody>
      </p:sp>
    </p:spTree>
    <p:extLst>
      <p:ext uri="{BB962C8B-B14F-4D97-AF65-F5344CB8AC3E}">
        <p14:creationId xmlns:p14="http://schemas.microsoft.com/office/powerpoint/2010/main" val="266206815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TheWayOfJesus-Mark-Logo-main-brighter2.jpg" descr="TheWayOfJesus-Mark-Logo-main-brighter2.jpg"/>
          <p:cNvPicPr>
            <a:picLocks noChangeAspect="1"/>
          </p:cNvPicPr>
          <p:nvPr/>
        </p:nvPicPr>
        <p:blipFill>
          <a:blip r:embed="rId2">
            <a:extLst>
              <a:ext uri="{BEBA8EAE-BF5A-486C-A8C5-ECC9F3942E4B}">
                <a14:imgProps xmlns:a14="http://schemas.microsoft.com/office/drawing/2010/main">
                  <a14:imgLayer r:embed="rId3">
                    <a14:imgEffect>
                      <a14:brightnessContrast bright="7000"/>
                    </a14:imgEffect>
                  </a14:imgLayer>
                </a14:imgProps>
              </a:ext>
            </a:extLst>
          </a:blip>
          <a:stretch>
            <a:fillRect/>
          </a:stretch>
        </p:blipFill>
        <p:spPr>
          <a:xfrm>
            <a:off x="0" y="0"/>
            <a:ext cx="24384000" cy="13716000"/>
          </a:xfrm>
          <a:prstGeom prst="rect">
            <a:avLst/>
          </a:prstGeom>
          <a:ln w="12700">
            <a:miter lim="400000"/>
          </a:ln>
        </p:spPr>
      </p:pic>
      <p:sp>
        <p:nvSpPr>
          <p:cNvPr id="3" name="Rectangle: Rounded Corners 2">
            <a:extLst>
              <a:ext uri="{FF2B5EF4-FFF2-40B4-BE49-F238E27FC236}">
                <a16:creationId xmlns:a16="http://schemas.microsoft.com/office/drawing/2014/main" id="{13C30DAE-FECE-4BE3-BBF3-BF1E45186170}"/>
              </a:ext>
            </a:extLst>
          </p:cNvPr>
          <p:cNvSpPr/>
          <p:nvPr/>
        </p:nvSpPr>
        <p:spPr>
          <a:xfrm>
            <a:off x="528320" y="9931966"/>
            <a:ext cx="23266400" cy="3235394"/>
          </a:xfrm>
          <a:prstGeom prst="roundRect">
            <a:avLst/>
          </a:prstGeom>
          <a:solidFill>
            <a:srgbClr val="1F546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TextBox 3">
            <a:extLst>
              <a:ext uri="{FF2B5EF4-FFF2-40B4-BE49-F238E27FC236}">
                <a16:creationId xmlns:a16="http://schemas.microsoft.com/office/drawing/2014/main" id="{8E63BAC0-5B51-4F73-AF57-5FF82B52E123}"/>
              </a:ext>
            </a:extLst>
          </p:cNvPr>
          <p:cNvSpPr txBox="1"/>
          <p:nvPr/>
        </p:nvSpPr>
        <p:spPr>
          <a:xfrm>
            <a:off x="947350" y="10856749"/>
            <a:ext cx="22563520" cy="20261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1371600" indent="-1371600">
              <a:buAutoNum type="arabicPeriod"/>
            </a:pPr>
            <a:r>
              <a:rPr lang="en-US" sz="7500" b="0" spc="-150" dirty="0">
                <a:effectLst/>
                <a:latin typeface="Ubuntu" panose="020B0504030602030204" pitchFamily="34" charset="0"/>
                <a:ea typeface="Calibri" panose="020F0502020204030204" pitchFamily="34" charset="0"/>
                <a:cs typeface="Times New Roman" panose="02020603050405020304" pitchFamily="18" charset="0"/>
              </a:rPr>
              <a:t>Submit to the Father, the Son, and the Holy Spirit</a:t>
            </a:r>
          </a:p>
          <a:p>
            <a:pPr marL="0" marR="0" indent="0" algn="ctr" defTabSz="825500" rtl="0" fontAlgn="auto" latinLnBrk="0" hangingPunct="0">
              <a:lnSpc>
                <a:spcPct val="100000"/>
              </a:lnSpc>
              <a:spcBef>
                <a:spcPts val="0"/>
              </a:spcBef>
              <a:spcAft>
                <a:spcPts val="0"/>
              </a:spcAft>
              <a:buClrTx/>
              <a:buSzTx/>
              <a:buFontTx/>
              <a:buNone/>
              <a:tabLst/>
            </a:pPr>
            <a:endParaRPr kumimoji="0" lang="en-US" sz="5000" b="0" i="1" u="none" strike="noStrike" cap="none" spc="0" normalizeH="0" baseline="0" dirty="0">
              <a:ln>
                <a:noFill/>
              </a:ln>
              <a:solidFill>
                <a:srgbClr val="FFFFFF"/>
              </a:solidFill>
              <a:effectLst/>
              <a:uFillTx/>
              <a:latin typeface="Ubuntu" panose="020B0504030602030204" pitchFamily="34" charset="0"/>
              <a:sym typeface="Helvetica Neue"/>
            </a:endParaRPr>
          </a:p>
        </p:txBody>
      </p:sp>
    </p:spTree>
    <p:extLst>
      <p:ext uri="{BB962C8B-B14F-4D97-AF65-F5344CB8AC3E}">
        <p14:creationId xmlns:p14="http://schemas.microsoft.com/office/powerpoint/2010/main" val="256372724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TheWayOfJesus-Mark-Logo-main-brighter2.jpg" descr="TheWayOfJesus-Mark-Logo-main-brighter2.jpg"/>
          <p:cNvPicPr>
            <a:picLocks noChangeAspect="1"/>
          </p:cNvPicPr>
          <p:nvPr/>
        </p:nvPicPr>
        <p:blipFill>
          <a:blip r:embed="rId2">
            <a:extLst>
              <a:ext uri="{BEBA8EAE-BF5A-486C-A8C5-ECC9F3942E4B}">
                <a14:imgProps xmlns:a14="http://schemas.microsoft.com/office/drawing/2010/main">
                  <a14:imgLayer r:embed="rId3">
                    <a14:imgEffect>
                      <a14:brightnessContrast bright="7000"/>
                    </a14:imgEffect>
                  </a14:imgLayer>
                </a14:imgProps>
              </a:ext>
            </a:extLst>
          </a:blip>
          <a:stretch>
            <a:fillRect/>
          </a:stretch>
        </p:blipFill>
        <p:spPr>
          <a:xfrm>
            <a:off x="0" y="0"/>
            <a:ext cx="24384000" cy="13716000"/>
          </a:xfrm>
          <a:prstGeom prst="rect">
            <a:avLst/>
          </a:prstGeom>
          <a:ln w="12700">
            <a:miter lim="400000"/>
          </a:ln>
        </p:spPr>
      </p:pic>
      <p:sp>
        <p:nvSpPr>
          <p:cNvPr id="3" name="Rectangle: Rounded Corners 2">
            <a:extLst>
              <a:ext uri="{FF2B5EF4-FFF2-40B4-BE49-F238E27FC236}">
                <a16:creationId xmlns:a16="http://schemas.microsoft.com/office/drawing/2014/main" id="{13C30DAE-FECE-4BE3-BBF3-BF1E45186170}"/>
              </a:ext>
            </a:extLst>
          </p:cNvPr>
          <p:cNvSpPr/>
          <p:nvPr/>
        </p:nvSpPr>
        <p:spPr>
          <a:xfrm>
            <a:off x="528320" y="9931966"/>
            <a:ext cx="23266400" cy="3235394"/>
          </a:xfrm>
          <a:prstGeom prst="roundRect">
            <a:avLst/>
          </a:prstGeom>
          <a:solidFill>
            <a:srgbClr val="1F546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TextBox 3">
            <a:extLst>
              <a:ext uri="{FF2B5EF4-FFF2-40B4-BE49-F238E27FC236}">
                <a16:creationId xmlns:a16="http://schemas.microsoft.com/office/drawing/2014/main" id="{8E63BAC0-5B51-4F73-AF57-5FF82B52E123}"/>
              </a:ext>
            </a:extLst>
          </p:cNvPr>
          <p:cNvSpPr txBox="1"/>
          <p:nvPr/>
        </p:nvSpPr>
        <p:spPr>
          <a:xfrm>
            <a:off x="947350" y="10279668"/>
            <a:ext cx="22563520" cy="31803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1371600" indent="-1371600">
              <a:buAutoNum type="arabicPeriod"/>
            </a:pPr>
            <a:r>
              <a:rPr lang="en-US" sz="7500" b="0" spc="-150" dirty="0">
                <a:effectLst/>
                <a:latin typeface="Ubuntu" panose="020B0504030602030204" pitchFamily="34" charset="0"/>
                <a:ea typeface="Calibri" panose="020F0502020204030204" pitchFamily="34" charset="0"/>
                <a:cs typeface="Times New Roman" panose="02020603050405020304" pitchFamily="18" charset="0"/>
              </a:rPr>
              <a:t>Submit to the Father, the Son, and the Holy Spirit</a:t>
            </a:r>
          </a:p>
          <a:p>
            <a:pPr marL="1371600" indent="-1371600">
              <a:buFontTx/>
              <a:buAutoNum type="arabicPeriod"/>
            </a:pPr>
            <a:r>
              <a:rPr lang="en-US" sz="7500" b="0" spc="-150" dirty="0">
                <a:effectLst/>
                <a:latin typeface="Ubuntu" panose="020B0504030602030204" pitchFamily="34" charset="0"/>
                <a:ea typeface="Calibri" panose="020F0502020204030204" pitchFamily="34" charset="0"/>
                <a:cs typeface="Times New Roman" panose="02020603050405020304" pitchFamily="18" charset="0"/>
              </a:rPr>
              <a:t>Submit to one another</a:t>
            </a:r>
          </a:p>
          <a:p>
            <a:pPr marL="0" marR="0" indent="0" algn="ctr" defTabSz="825500" rtl="0" fontAlgn="auto" latinLnBrk="0" hangingPunct="0">
              <a:lnSpc>
                <a:spcPct val="100000"/>
              </a:lnSpc>
              <a:spcBef>
                <a:spcPts val="0"/>
              </a:spcBef>
              <a:spcAft>
                <a:spcPts val="0"/>
              </a:spcAft>
              <a:buClrTx/>
              <a:buSzTx/>
              <a:buFontTx/>
              <a:buNone/>
              <a:tabLst/>
            </a:pPr>
            <a:endParaRPr kumimoji="0" lang="en-US" sz="5000" b="0" i="1" u="none" strike="noStrike" cap="none" spc="0" normalizeH="0" baseline="0" dirty="0">
              <a:ln>
                <a:noFill/>
              </a:ln>
              <a:solidFill>
                <a:srgbClr val="FFFFFF"/>
              </a:solidFill>
              <a:effectLst/>
              <a:uFillTx/>
              <a:latin typeface="Ubuntu" panose="020B0504030602030204" pitchFamily="34" charset="0"/>
              <a:sym typeface="Helvetica Neue"/>
            </a:endParaRPr>
          </a:p>
        </p:txBody>
      </p:sp>
    </p:spTree>
    <p:extLst>
      <p:ext uri="{BB962C8B-B14F-4D97-AF65-F5344CB8AC3E}">
        <p14:creationId xmlns:p14="http://schemas.microsoft.com/office/powerpoint/2010/main" val="419363055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Mark 2:13-14, NIV"/>
          <p:cNvSpPr txBox="1"/>
          <p:nvPr/>
        </p:nvSpPr>
        <p:spPr>
          <a:xfrm>
            <a:off x="4629842" y="1401207"/>
            <a:ext cx="15124333"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lang="en-US" dirty="0"/>
              <a:t>PRACTICING SUBMISSION</a:t>
            </a:r>
            <a:endParaRPr dirty="0"/>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3514694"/>
            <a:ext cx="22744587" cy="73199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spAutoFit/>
          </a:bodyPr>
          <a:lstStyle>
            <a:lvl1pPr>
              <a:defRPr sz="7000" b="0">
                <a:solidFill>
                  <a:srgbClr val="000000"/>
                </a:solidFill>
                <a:latin typeface="Ubuntu"/>
                <a:ea typeface="Ubuntu"/>
                <a:cs typeface="Ubuntu"/>
                <a:sym typeface="Ubuntu"/>
              </a:defRPr>
            </a:lvl1pPr>
          </a:lstStyle>
          <a:p>
            <a:r>
              <a:rPr lang="en-US" sz="11100" b="1" dirty="0">
                <a:latin typeface="Wedding" panose="03000600000000090000" pitchFamily="66" charset="0"/>
              </a:rPr>
              <a:t>Beginning</a:t>
            </a:r>
            <a:r>
              <a:rPr lang="en-US" dirty="0">
                <a:solidFill>
                  <a:srgbClr val="000000"/>
                </a:solidFill>
                <a:effectLst/>
              </a:rPr>
              <a:t>: Practice submission in small ways</a:t>
            </a:r>
            <a:br>
              <a:rPr lang="en-US" dirty="0">
                <a:solidFill>
                  <a:srgbClr val="000000"/>
                </a:solidFill>
                <a:effectLst/>
              </a:rPr>
            </a:br>
            <a:endParaRPr lang="en-US" sz="3300" dirty="0">
              <a:solidFill>
                <a:srgbClr val="000000"/>
              </a:solidFill>
              <a:effectLst/>
            </a:endParaRPr>
          </a:p>
          <a:p>
            <a:r>
              <a:rPr lang="en-US" sz="11100" b="1" dirty="0">
                <a:latin typeface="Wedding" panose="03000600000000090000" pitchFamily="66" charset="0"/>
              </a:rPr>
              <a:t>Baseline</a:t>
            </a:r>
            <a:r>
              <a:rPr lang="en-US" dirty="0"/>
              <a:t>: Ask the Father where you need to yield to Him during Lent (starts March 2</a:t>
            </a:r>
            <a:r>
              <a:rPr lang="en-US" baseline="30000" dirty="0"/>
              <a:t>nd</a:t>
            </a:r>
            <a:r>
              <a:rPr lang="en-US" dirty="0"/>
              <a:t>)</a:t>
            </a:r>
            <a:br>
              <a:rPr lang="en-US" dirty="0"/>
            </a:br>
            <a:endParaRPr lang="en-US" sz="3300" dirty="0"/>
          </a:p>
          <a:p>
            <a:r>
              <a:rPr lang="en-US" sz="11100" b="1" dirty="0">
                <a:latin typeface="Wedding" panose="03000600000000090000" pitchFamily="66" charset="0"/>
              </a:rPr>
              <a:t>Stretch</a:t>
            </a:r>
            <a:r>
              <a:rPr lang="en-US" dirty="0"/>
              <a:t>: Cultivate a lifestyle of sacrificial submission</a:t>
            </a:r>
          </a:p>
        </p:txBody>
      </p:sp>
    </p:spTree>
    <p:extLst>
      <p:ext uri="{BB962C8B-B14F-4D97-AF65-F5344CB8AC3E}">
        <p14:creationId xmlns:p14="http://schemas.microsoft.com/office/powerpoint/2010/main" val="2264652274"/>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TheWayOfJesus-Mark-Logo-main-brighter2.jpg" descr="TheWayOfJesus-Mark-Logo-main-brighter2.jpg"/>
          <p:cNvPicPr>
            <a:picLocks noChangeAspect="1"/>
          </p:cNvPicPr>
          <p:nvPr/>
        </p:nvPicPr>
        <p:blipFill>
          <a:blip r:embed="rId2">
            <a:extLst>
              <a:ext uri="{BEBA8EAE-BF5A-486C-A8C5-ECC9F3942E4B}">
                <a14:imgProps xmlns:a14="http://schemas.microsoft.com/office/drawing/2010/main">
                  <a14:imgLayer r:embed="rId3">
                    <a14:imgEffect>
                      <a14:brightnessContrast bright="7000"/>
                    </a14:imgEffect>
                  </a14:imgLayer>
                </a14:imgProps>
              </a:ext>
            </a:extLst>
          </a:blip>
          <a:stretch>
            <a:fillRect/>
          </a:stretch>
        </p:blipFill>
        <p:spPr>
          <a:xfrm>
            <a:off x="0" y="0"/>
            <a:ext cx="24384000" cy="13716000"/>
          </a:xfrm>
          <a:prstGeom prst="rect">
            <a:avLst/>
          </a:prstGeom>
          <a:ln w="12700">
            <a:miter lim="400000"/>
          </a:ln>
        </p:spPr>
      </p:pic>
    </p:spTree>
    <p:extLst>
      <p:ext uri="{BB962C8B-B14F-4D97-AF65-F5344CB8AC3E}">
        <p14:creationId xmlns:p14="http://schemas.microsoft.com/office/powerpoint/2010/main" val="212731029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sport&#10;&#10;Description automatically generated">
            <a:extLst>
              <a:ext uri="{FF2B5EF4-FFF2-40B4-BE49-F238E27FC236}">
                <a16:creationId xmlns:a16="http://schemas.microsoft.com/office/drawing/2014/main" id="{A46AAE38-A6EB-4B2E-9F74-B634CF56FCF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24383980" cy="13715990"/>
          </a:xfrm>
          <a:prstGeom prst="rect">
            <a:avLst/>
          </a:prstGeom>
          <a:noFill/>
        </p:spPr>
      </p:pic>
    </p:spTree>
    <p:extLst>
      <p:ext uri="{BB962C8B-B14F-4D97-AF65-F5344CB8AC3E}">
        <p14:creationId xmlns:p14="http://schemas.microsoft.com/office/powerpoint/2010/main" val="106799081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Mark 2:13-14, NIV"/>
          <p:cNvSpPr txBox="1"/>
          <p:nvPr/>
        </p:nvSpPr>
        <p:spPr>
          <a:xfrm>
            <a:off x="6597523" y="1401207"/>
            <a:ext cx="11188961"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lang="en-US" dirty="0"/>
              <a:t>HEBREWS 13:17 </a:t>
            </a:r>
            <a:r>
              <a:rPr lang="en-US" baseline="30000" dirty="0"/>
              <a:t>NIV</a:t>
            </a:r>
            <a:endParaRPr dirty="0"/>
          </a:p>
        </p:txBody>
      </p:sp>
      <p:sp>
        <p:nvSpPr>
          <p:cNvPr id="4" name="Once again Jesus went out beside the lake. A large crowd came to him, and he began to teach them. As he walked along, he saw Levi son of Alphaeus sitting at the tax collector's booth. &quot;Follow me,&quot; Jesus told him, and Levi got up and followed him. While J">
            <a:extLst>
              <a:ext uri="{FF2B5EF4-FFF2-40B4-BE49-F238E27FC236}">
                <a16:creationId xmlns:a16="http://schemas.microsoft.com/office/drawing/2014/main" id="{66E741A6-B923-4CD8-9B59-743137F3C2FC}"/>
              </a:ext>
            </a:extLst>
          </p:cNvPr>
          <p:cNvSpPr txBox="1"/>
          <p:nvPr/>
        </p:nvSpPr>
        <p:spPr>
          <a:xfrm>
            <a:off x="819706" y="4667919"/>
            <a:ext cx="22744587" cy="39190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sz="6200" dirty="0">
                <a:solidFill>
                  <a:srgbClr val="000000"/>
                </a:solidFill>
                <a:effectLst/>
              </a:rPr>
              <a:t>Have confidence in your leaders and </a:t>
            </a:r>
            <a:r>
              <a:rPr lang="en-US" sz="6200" b="1" dirty="0">
                <a:solidFill>
                  <a:srgbClr val="000000"/>
                </a:solidFill>
                <a:effectLst/>
              </a:rPr>
              <a:t>submit to their authority</a:t>
            </a:r>
            <a:r>
              <a:rPr lang="en-US" sz="6200" dirty="0">
                <a:solidFill>
                  <a:srgbClr val="000000"/>
                </a:solidFill>
                <a:effectLst/>
              </a:rPr>
              <a:t>, because they keep watch over you as those who must give an account. Do this so that their work will be a joy, not a burden, for that would be of no benefit to you.</a:t>
            </a:r>
            <a:endParaRPr lang="en-US" sz="6200" b="1" dirty="0">
              <a:solidFill>
                <a:srgbClr val="000000"/>
              </a:solidFill>
              <a:effectLst/>
            </a:endParaRPr>
          </a:p>
        </p:txBody>
      </p:sp>
    </p:spTree>
    <p:extLst>
      <p:ext uri="{BB962C8B-B14F-4D97-AF65-F5344CB8AC3E}">
        <p14:creationId xmlns:p14="http://schemas.microsoft.com/office/powerpoint/2010/main" val="221702628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Mark 2:13-14, NIV"/>
          <p:cNvSpPr txBox="1"/>
          <p:nvPr/>
        </p:nvSpPr>
        <p:spPr>
          <a:xfrm>
            <a:off x="6597523" y="1401207"/>
            <a:ext cx="11188961"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lang="en-US" dirty="0"/>
              <a:t>HEBREWS 13:17 </a:t>
            </a:r>
            <a:r>
              <a:rPr lang="en-US" baseline="30000" dirty="0"/>
              <a:t>NIV</a:t>
            </a:r>
            <a:endParaRPr dirty="0"/>
          </a:p>
        </p:txBody>
      </p:sp>
      <p:sp>
        <p:nvSpPr>
          <p:cNvPr id="4" name="Once again Jesus went out beside the lake. A large crowd came to him, and he began to teach them. As he walked along, he saw Levi son of Alphaeus sitting at the tax collector's booth. &quot;Follow me,&quot; Jesus told him, and Levi got up and followed him. While J">
            <a:extLst>
              <a:ext uri="{FF2B5EF4-FFF2-40B4-BE49-F238E27FC236}">
                <a16:creationId xmlns:a16="http://schemas.microsoft.com/office/drawing/2014/main" id="{66E741A6-B923-4CD8-9B59-743137F3C2FC}"/>
              </a:ext>
            </a:extLst>
          </p:cNvPr>
          <p:cNvSpPr txBox="1"/>
          <p:nvPr/>
        </p:nvSpPr>
        <p:spPr>
          <a:xfrm>
            <a:off x="819706" y="4667919"/>
            <a:ext cx="22744587" cy="39190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sz="6200" dirty="0">
                <a:solidFill>
                  <a:srgbClr val="000000"/>
                </a:solidFill>
                <a:effectLst/>
              </a:rPr>
              <a:t>Have confidence in your leaders and </a:t>
            </a:r>
            <a:r>
              <a:rPr lang="en-US" sz="6200" b="1" dirty="0">
                <a:solidFill>
                  <a:srgbClr val="000000"/>
                </a:solidFill>
                <a:effectLst/>
              </a:rPr>
              <a:t>submit to their authority</a:t>
            </a:r>
            <a:r>
              <a:rPr lang="en-US" sz="6200" dirty="0">
                <a:solidFill>
                  <a:srgbClr val="000000"/>
                </a:solidFill>
                <a:effectLst/>
              </a:rPr>
              <a:t>, because they keep watch over you as those who must give an account. Do this so that their work will be a joy, not a burden, for that would be of no benefit to you.</a:t>
            </a:r>
            <a:endParaRPr lang="en-US" sz="6200" b="1" dirty="0">
              <a:solidFill>
                <a:srgbClr val="000000"/>
              </a:solidFill>
              <a:effectLst/>
            </a:endParaRPr>
          </a:p>
        </p:txBody>
      </p:sp>
      <p:pic>
        <p:nvPicPr>
          <p:cNvPr id="3" name="Picture 2" descr="Graphical user interface, website&#10;&#10;Description automatically generated">
            <a:extLst>
              <a:ext uri="{FF2B5EF4-FFF2-40B4-BE49-F238E27FC236}">
                <a16:creationId xmlns:a16="http://schemas.microsoft.com/office/drawing/2014/main" id="{7465C442-18EE-4B3A-9AC6-296D5177E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67" y="700603"/>
            <a:ext cx="24300666" cy="12314793"/>
          </a:xfrm>
          <a:prstGeom prst="rect">
            <a:avLst/>
          </a:prstGeom>
        </p:spPr>
      </p:pic>
    </p:spTree>
    <p:extLst>
      <p:ext uri="{BB962C8B-B14F-4D97-AF65-F5344CB8AC3E}">
        <p14:creationId xmlns:p14="http://schemas.microsoft.com/office/powerpoint/2010/main" val="380885191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Mark 2:13-14, NIV"/>
          <p:cNvSpPr txBox="1"/>
          <p:nvPr/>
        </p:nvSpPr>
        <p:spPr>
          <a:xfrm>
            <a:off x="387496" y="1516623"/>
            <a:ext cx="23609027" cy="14106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lang="en-US" sz="8500" dirty="0"/>
              <a:t>Richard foster, </a:t>
            </a:r>
            <a:r>
              <a:rPr lang="en-US" sz="8500" i="1" dirty="0"/>
              <a:t>celebration of discipline</a:t>
            </a:r>
            <a:endParaRPr sz="8500" dirty="0"/>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3501850"/>
            <a:ext cx="22744587" cy="86895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sz="6200" dirty="0">
                <a:solidFill>
                  <a:srgbClr val="000000"/>
                </a:solidFill>
                <a:effectLst/>
              </a:rPr>
              <a:t>"Of all the Spiritual Disciplines none has been more abused than the Discipline of submission. Somehow the human species has an extraordinary knack for taking the best teaching and turning it to the worst ends. Nothing can put people into bondage like religion, and nothing in religion has done more to manipulate and destroy people than a deficient teaching on submission. Therefore, we must work our way through this Discipline with great care and discernment in order to ensure that we are the minister of life, not death."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Mark 2:13-14, NIV"/>
          <p:cNvSpPr txBox="1"/>
          <p:nvPr/>
        </p:nvSpPr>
        <p:spPr>
          <a:xfrm>
            <a:off x="7602603" y="1401207"/>
            <a:ext cx="9178795"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dirty="0"/>
              <a:t>Mark </a:t>
            </a:r>
            <a:r>
              <a:rPr lang="en-US" dirty="0"/>
              <a:t>1:9-11</a:t>
            </a:r>
            <a:r>
              <a:rPr lang="en-US" baseline="30000" dirty="0"/>
              <a:t> NIV</a:t>
            </a:r>
            <a:endParaRPr dirty="0"/>
          </a:p>
        </p:txBody>
      </p:sp>
      <p:sp>
        <p:nvSpPr>
          <p:cNvPr id="124" name="Once again Jesus went out beside the lake. A large crowd came to him, and he began to teach them. As he walked along, he saw Levi son of Alphaeus sitting at the tax collector's booth. &quot;Follow me,&quot; Jesus told him, and Levi got up and followed him. While J"/>
          <p:cNvSpPr txBox="1"/>
          <p:nvPr/>
        </p:nvSpPr>
        <p:spPr>
          <a:xfrm>
            <a:off x="819706" y="3978904"/>
            <a:ext cx="22744587" cy="77354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sz="6200" baseline="30000" dirty="0">
                <a:solidFill>
                  <a:srgbClr val="000000"/>
                </a:solidFill>
                <a:effectLst/>
              </a:rPr>
              <a:t>9 </a:t>
            </a:r>
            <a:r>
              <a:rPr lang="en-US" sz="6200" dirty="0">
                <a:solidFill>
                  <a:srgbClr val="000000"/>
                </a:solidFill>
                <a:effectLst/>
              </a:rPr>
              <a:t>At that time Jesus came from Nazareth in Galilee </a:t>
            </a:r>
          </a:p>
          <a:p>
            <a:r>
              <a:rPr lang="en-US" sz="6200" dirty="0">
                <a:solidFill>
                  <a:srgbClr val="000000"/>
                </a:solidFill>
                <a:effectLst/>
              </a:rPr>
              <a:t>and was baptized by John in the Jordan. </a:t>
            </a:r>
          </a:p>
          <a:p>
            <a:r>
              <a:rPr lang="en-US" sz="6200" baseline="30000" dirty="0">
                <a:solidFill>
                  <a:srgbClr val="000000"/>
                </a:solidFill>
                <a:effectLst/>
              </a:rPr>
              <a:t>10 </a:t>
            </a:r>
            <a:r>
              <a:rPr lang="en-US" sz="6200" dirty="0">
                <a:solidFill>
                  <a:srgbClr val="000000"/>
                </a:solidFill>
                <a:effectLst/>
              </a:rPr>
              <a:t>Just as Jesus was coming up out of the water, </a:t>
            </a:r>
          </a:p>
          <a:p>
            <a:r>
              <a:rPr lang="en-US" sz="6200" dirty="0">
                <a:solidFill>
                  <a:srgbClr val="000000"/>
                </a:solidFill>
                <a:effectLst/>
              </a:rPr>
              <a:t>he saw heaven being torn open and </a:t>
            </a:r>
          </a:p>
          <a:p>
            <a:r>
              <a:rPr lang="en-US" sz="6200" dirty="0">
                <a:solidFill>
                  <a:srgbClr val="000000"/>
                </a:solidFill>
                <a:effectLst/>
              </a:rPr>
              <a:t>the Spirit descending on him like a dove. </a:t>
            </a:r>
          </a:p>
          <a:p>
            <a:r>
              <a:rPr lang="en-US" sz="6200" baseline="30000" dirty="0">
                <a:solidFill>
                  <a:srgbClr val="000000"/>
                </a:solidFill>
                <a:effectLst/>
              </a:rPr>
              <a:t>11 </a:t>
            </a:r>
            <a:r>
              <a:rPr lang="en-US" sz="6200" dirty="0">
                <a:solidFill>
                  <a:srgbClr val="000000"/>
                </a:solidFill>
                <a:effectLst/>
              </a:rPr>
              <a:t>And a voice came from heaven: </a:t>
            </a:r>
          </a:p>
          <a:p>
            <a:r>
              <a:rPr lang="en-US" sz="6200" dirty="0">
                <a:solidFill>
                  <a:srgbClr val="000000"/>
                </a:solidFill>
                <a:effectLst/>
              </a:rPr>
              <a:t>“You are my Son, whom I love; with you I am well pleased.” </a:t>
            </a:r>
          </a:p>
          <a:p>
            <a:r>
              <a:rPr lang="en-US" sz="6200" baseline="30000" dirty="0">
                <a:solidFill>
                  <a:srgbClr val="000000"/>
                </a:solidFill>
                <a:effectLst/>
              </a:rPr>
              <a:t>12 </a:t>
            </a:r>
            <a:r>
              <a:rPr lang="en-US" sz="6200" dirty="0">
                <a:solidFill>
                  <a:srgbClr val="000000"/>
                </a:solidFill>
                <a:effectLst/>
              </a:rPr>
              <a:t>At once the Spirit sent him out into the wilderness... </a:t>
            </a:r>
          </a:p>
        </p:txBody>
      </p:sp>
    </p:spTree>
    <p:extLst>
      <p:ext uri="{BB962C8B-B14F-4D97-AF65-F5344CB8AC3E}">
        <p14:creationId xmlns:p14="http://schemas.microsoft.com/office/powerpoint/2010/main" val="385684624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Mark 2:13-14, NIV"/>
          <p:cNvSpPr txBox="1"/>
          <p:nvPr/>
        </p:nvSpPr>
        <p:spPr>
          <a:xfrm>
            <a:off x="6879649" y="1401207"/>
            <a:ext cx="10624704"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000" b="0" cap="all">
                <a:latin typeface="Ubuntu"/>
                <a:ea typeface="Ubuntu"/>
                <a:cs typeface="Ubuntu"/>
                <a:sym typeface="Ubuntu"/>
              </a:defRPr>
            </a:lvl1pPr>
          </a:lstStyle>
          <a:p>
            <a:r>
              <a:rPr dirty="0"/>
              <a:t>Mark </a:t>
            </a:r>
            <a:r>
              <a:rPr lang="en-US" dirty="0"/>
              <a:t>14:35-36</a:t>
            </a:r>
            <a:r>
              <a:rPr lang="en-US" baseline="30000" dirty="0"/>
              <a:t> NIV</a:t>
            </a:r>
            <a:endParaRPr dirty="0"/>
          </a:p>
        </p:txBody>
      </p:sp>
      <p:sp>
        <p:nvSpPr>
          <p:cNvPr id="4" name="Once again Jesus went out beside the lake. A large crowd came to him, and he began to teach them. As he walked along, he saw Levi son of Alphaeus sitting at the tax collector's booth. &quot;Follow me,&quot; Jesus told him, and Levi got up and followed him. While J">
            <a:extLst>
              <a:ext uri="{FF2B5EF4-FFF2-40B4-BE49-F238E27FC236}">
                <a16:creationId xmlns:a16="http://schemas.microsoft.com/office/drawing/2014/main" id="{66E741A6-B923-4CD8-9B59-743137F3C2FC}"/>
              </a:ext>
            </a:extLst>
          </p:cNvPr>
          <p:cNvSpPr txBox="1"/>
          <p:nvPr/>
        </p:nvSpPr>
        <p:spPr>
          <a:xfrm>
            <a:off x="819706" y="5144973"/>
            <a:ext cx="22744587" cy="29649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7000" b="0">
                <a:solidFill>
                  <a:srgbClr val="000000"/>
                </a:solidFill>
                <a:latin typeface="Ubuntu"/>
                <a:ea typeface="Ubuntu"/>
                <a:cs typeface="Ubuntu"/>
                <a:sym typeface="Ubuntu"/>
              </a:defRPr>
            </a:lvl1pPr>
          </a:lstStyle>
          <a:p>
            <a:r>
              <a:rPr lang="en-US" sz="6200" baseline="30000" dirty="0">
                <a:solidFill>
                  <a:srgbClr val="000000"/>
                </a:solidFill>
                <a:effectLst/>
              </a:rPr>
              <a:t>35 </a:t>
            </a:r>
            <a:r>
              <a:rPr lang="en-US" sz="6200" dirty="0">
                <a:solidFill>
                  <a:srgbClr val="000000"/>
                </a:solidFill>
                <a:effectLst/>
              </a:rPr>
              <a:t>Going a little farther, he fell to the ground and prayed that if possible the hour might pass from him. </a:t>
            </a:r>
            <a:r>
              <a:rPr lang="en-US" sz="6200" baseline="30000" dirty="0">
                <a:solidFill>
                  <a:srgbClr val="000000"/>
                </a:solidFill>
                <a:effectLst/>
              </a:rPr>
              <a:t>36 </a:t>
            </a:r>
            <a:r>
              <a:rPr lang="en-US" sz="6200" dirty="0">
                <a:solidFill>
                  <a:srgbClr val="000000"/>
                </a:solidFill>
                <a:effectLst/>
              </a:rPr>
              <a:t>“Abba, Father,” he said, “everything is possible for you. Take this cup from me...”</a:t>
            </a:r>
            <a:endParaRPr lang="en-US" sz="6200" b="1" dirty="0">
              <a:solidFill>
                <a:srgbClr val="000000"/>
              </a:solidFill>
              <a:effectLst/>
            </a:endParaRPr>
          </a:p>
        </p:txBody>
      </p:sp>
    </p:spTree>
    <p:extLst>
      <p:ext uri="{BB962C8B-B14F-4D97-AF65-F5344CB8AC3E}">
        <p14:creationId xmlns:p14="http://schemas.microsoft.com/office/powerpoint/2010/main" val="2378877656"/>
      </p:ext>
    </p:extLst>
  </p:cSld>
  <p:clrMapOvr>
    <a:masterClrMapping/>
  </p:clrMapOvr>
  <p:transition spd="med"/>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5050</TotalTime>
  <Words>1976</Words>
  <Application>Microsoft Office PowerPoint</Application>
  <PresentationFormat>Custom</PresentationFormat>
  <Paragraphs>115</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Helvetica Neue</vt:lpstr>
      <vt:lpstr>Helvetica Neue Light</vt:lpstr>
      <vt:lpstr>Helvetica Neue Medium</vt:lpstr>
      <vt:lpstr>Ubuntu</vt:lpstr>
      <vt:lpstr>Wedding</vt: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Deaver</dc:creator>
  <cp:lastModifiedBy>Benjamin Deaver</cp:lastModifiedBy>
  <cp:revision>21</cp:revision>
  <dcterms:modified xsi:type="dcterms:W3CDTF">2022-02-27T14:33:31Z</dcterms:modified>
</cp:coreProperties>
</file>