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77" r:id="rId3"/>
    <p:sldId id="265" r:id="rId4"/>
    <p:sldId id="275" r:id="rId5"/>
    <p:sldId id="257" r:id="rId6"/>
    <p:sldId id="266" r:id="rId7"/>
    <p:sldId id="268" r:id="rId8"/>
    <p:sldId id="267" r:id="rId9"/>
    <p:sldId id="269" r:id="rId10"/>
    <p:sldId id="270" r:id="rId11"/>
    <p:sldId id="271" r:id="rId12"/>
    <p:sldId id="272" r:id="rId13"/>
    <p:sldId id="264" r:id="rId14"/>
    <p:sldId id="273" r:id="rId15"/>
    <p:sldId id="274" r:id="rId16"/>
    <p:sldId id="276"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98F"/>
    <a:srgbClr val="467998"/>
    <a:srgbClr val="4C9FA6"/>
    <a:srgbClr val="124863"/>
    <a:srgbClr val="154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5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river flowing through a tropical forest"/>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River flowing through a tropical forest"/>
          <p:cNvSpPr>
            <a:spLocks noGrp="1"/>
          </p:cNvSpPr>
          <p:nvPr>
            <p:ph type="pic" idx="21"/>
          </p:nvPr>
        </p:nvSpPr>
        <p:spPr>
          <a:xfrm>
            <a:off x="3125968" y="-1762099"/>
            <a:ext cx="18135601" cy="136079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n orange flower surrounded by large tropical leaves"/>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red-eyed tree frog perched on a leaf"/>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Close-up of an orange flower surrounded by large tropical leaves"/>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Close-up of a red-eyed tree frog perched on a leaf"/>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River flowing through a tropical forest"/>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518176" y="1401207"/>
            <a:ext cx="11347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ROMANS 12:1-2</a:t>
            </a:r>
            <a:r>
              <a:rPr lang="en-US" baseline="30000" dirty="0"/>
              <a:t> MSG</a:t>
            </a:r>
            <a:endParaRPr baseline="30000"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00656" y="3902701"/>
            <a:ext cx="22744587" cy="7735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pPr marR="0" lvl="0"/>
            <a:r>
              <a:rPr lang="en-US" sz="6200" dirty="0">
                <a:solidFill>
                  <a:srgbClr val="000000"/>
                </a:solidFill>
                <a:effectLst/>
                <a:latin typeface="Ubuntu" panose="020B0504030602030204" pitchFamily="34" charset="0"/>
                <a:ea typeface="Times New Roman" panose="02020603050405020304" pitchFamily="18" charset="0"/>
              </a:rPr>
              <a:t>So here’s what I want you to do, God helping you: Take your everyday, ordinary life—your sleeping, eating, going-to-work, and walking-around life—and place it before God as an offering. Embracing what God does for you is the best thing you can do for him. Don’t become so well-adjusted to your culture that you fit into it without even thinking. Instead, </a:t>
            </a:r>
            <a:br>
              <a:rPr lang="en-US" sz="6200" dirty="0">
                <a:solidFill>
                  <a:srgbClr val="000000"/>
                </a:solidFill>
                <a:effectLst/>
                <a:latin typeface="Ubuntu" panose="020B0504030602030204" pitchFamily="34" charset="0"/>
                <a:ea typeface="Times New Roman" panose="02020603050405020304" pitchFamily="18" charset="0"/>
              </a:rPr>
            </a:br>
            <a:r>
              <a:rPr lang="en-US" sz="6200" dirty="0">
                <a:solidFill>
                  <a:srgbClr val="000000"/>
                </a:solidFill>
                <a:effectLst/>
                <a:latin typeface="Ubuntu" panose="020B0504030602030204" pitchFamily="34" charset="0"/>
                <a:ea typeface="Times New Roman" panose="02020603050405020304" pitchFamily="18" charset="0"/>
              </a:rPr>
              <a:t>fix your attention on God. You’ll be changed</a:t>
            </a:r>
            <a:br>
              <a:rPr lang="en-US" sz="6200" dirty="0">
                <a:solidFill>
                  <a:srgbClr val="000000"/>
                </a:solidFill>
                <a:effectLst/>
                <a:latin typeface="Ubuntu" panose="020B0504030602030204" pitchFamily="34" charset="0"/>
                <a:ea typeface="Times New Roman" panose="02020603050405020304" pitchFamily="18" charset="0"/>
              </a:rPr>
            </a:br>
            <a:r>
              <a:rPr lang="en-US" sz="6200" dirty="0">
                <a:solidFill>
                  <a:srgbClr val="000000"/>
                </a:solidFill>
                <a:effectLst/>
                <a:latin typeface="Ubuntu" panose="020B0504030602030204" pitchFamily="34" charset="0"/>
                <a:ea typeface="Times New Roman" panose="02020603050405020304" pitchFamily="18" charset="0"/>
              </a:rPr>
              <a:t>from the inside out. </a:t>
            </a:r>
          </a:p>
        </p:txBody>
      </p:sp>
    </p:spTree>
    <p:extLst>
      <p:ext uri="{BB962C8B-B14F-4D97-AF65-F5344CB8AC3E}">
        <p14:creationId xmlns:p14="http://schemas.microsoft.com/office/powerpoint/2010/main" val="5296205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605268" y="1401207"/>
            <a:ext cx="1317347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Habakkuk 3:16-19</a:t>
            </a:r>
            <a:r>
              <a:rPr lang="en-US" baseline="30000" dirty="0"/>
              <a:t> CSB</a:t>
            </a:r>
            <a:endParaRPr baseline="30000"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00656" y="3425647"/>
            <a:ext cx="22744587" cy="8689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pPr marR="0" lvl="0"/>
            <a:r>
              <a:rPr lang="en-US" sz="6200" baseline="30000" dirty="0">
                <a:solidFill>
                  <a:srgbClr val="000000"/>
                </a:solidFill>
                <a:effectLst/>
                <a:latin typeface="Ubuntu" panose="020B0504030602030204" pitchFamily="34" charset="0"/>
                <a:ea typeface="Times New Roman" panose="02020603050405020304" pitchFamily="18" charset="0"/>
              </a:rPr>
              <a:t>16 </a:t>
            </a:r>
            <a:r>
              <a:rPr lang="en-US" sz="6200" dirty="0">
                <a:solidFill>
                  <a:srgbClr val="000000"/>
                </a:solidFill>
                <a:effectLst/>
                <a:latin typeface="Ubuntu" panose="020B0504030602030204" pitchFamily="34" charset="0"/>
                <a:ea typeface="Times New Roman" panose="02020603050405020304" pitchFamily="18" charset="0"/>
              </a:rPr>
              <a:t>I heard, and I trembled within;</a:t>
            </a:r>
          </a:p>
          <a:p>
            <a:pPr marR="0" lvl="0"/>
            <a:r>
              <a:rPr lang="en-US" sz="6200" dirty="0">
                <a:solidFill>
                  <a:srgbClr val="000000"/>
                </a:solidFill>
                <a:effectLst/>
                <a:latin typeface="Ubuntu" panose="020B0504030602030204" pitchFamily="34" charset="0"/>
                <a:ea typeface="Times New Roman" panose="02020603050405020304" pitchFamily="18" charset="0"/>
              </a:rPr>
              <a:t>my lips quivered at the sound.</a:t>
            </a:r>
          </a:p>
          <a:p>
            <a:pPr marR="0" lvl="0"/>
            <a:r>
              <a:rPr lang="en-US" sz="6200" dirty="0">
                <a:solidFill>
                  <a:srgbClr val="000000"/>
                </a:solidFill>
                <a:effectLst/>
                <a:latin typeface="Ubuntu" panose="020B0504030602030204" pitchFamily="34" charset="0"/>
                <a:ea typeface="Times New Roman" panose="02020603050405020304" pitchFamily="18" charset="0"/>
              </a:rPr>
              <a:t>Rottenness entered my bones;</a:t>
            </a:r>
          </a:p>
          <a:p>
            <a:pPr marR="0" lvl="0"/>
            <a:r>
              <a:rPr lang="en-US" sz="6200" dirty="0">
                <a:solidFill>
                  <a:srgbClr val="000000"/>
                </a:solidFill>
                <a:effectLst/>
                <a:latin typeface="Ubuntu" panose="020B0504030602030204" pitchFamily="34" charset="0"/>
                <a:ea typeface="Times New Roman" panose="02020603050405020304" pitchFamily="18" charset="0"/>
              </a:rPr>
              <a:t>I trembled where I stood.</a:t>
            </a:r>
          </a:p>
          <a:p>
            <a:pPr marR="0" lvl="0"/>
            <a:r>
              <a:rPr lang="en-US" sz="6200" dirty="0">
                <a:solidFill>
                  <a:srgbClr val="000000"/>
                </a:solidFill>
                <a:effectLst/>
                <a:latin typeface="Ubuntu" panose="020B0504030602030204" pitchFamily="34" charset="0"/>
                <a:ea typeface="Times New Roman" panose="02020603050405020304" pitchFamily="18" charset="0"/>
              </a:rPr>
              <a:t>Now I must quietly wait for the day of distress</a:t>
            </a:r>
          </a:p>
          <a:p>
            <a:pPr marR="0" lvl="0"/>
            <a:r>
              <a:rPr lang="en-US" sz="6200" dirty="0">
                <a:solidFill>
                  <a:srgbClr val="000000"/>
                </a:solidFill>
                <a:effectLst/>
                <a:latin typeface="Ubuntu" panose="020B0504030602030204" pitchFamily="34" charset="0"/>
                <a:ea typeface="Times New Roman" panose="02020603050405020304" pitchFamily="18" charset="0"/>
              </a:rPr>
              <a:t>to come against the people invading us.</a:t>
            </a:r>
          </a:p>
          <a:p>
            <a:pPr marR="0" lvl="0"/>
            <a:r>
              <a:rPr lang="en-US" sz="6200" baseline="30000" dirty="0">
                <a:solidFill>
                  <a:srgbClr val="000000"/>
                </a:solidFill>
                <a:effectLst/>
                <a:latin typeface="Ubuntu" panose="020B0504030602030204" pitchFamily="34" charset="0"/>
                <a:ea typeface="Times New Roman" panose="02020603050405020304" pitchFamily="18" charset="0"/>
              </a:rPr>
              <a:t>17 </a:t>
            </a:r>
            <a:r>
              <a:rPr lang="en-US" sz="6200" dirty="0">
                <a:solidFill>
                  <a:srgbClr val="000000"/>
                </a:solidFill>
                <a:effectLst/>
                <a:latin typeface="Ubuntu" panose="020B0504030602030204" pitchFamily="34" charset="0"/>
                <a:ea typeface="Times New Roman" panose="02020603050405020304" pitchFamily="18" charset="0"/>
              </a:rPr>
              <a:t>Though the fig tree does not bud</a:t>
            </a:r>
          </a:p>
          <a:p>
            <a:pPr marR="0" lvl="0"/>
            <a:r>
              <a:rPr lang="en-US" sz="6200" dirty="0">
                <a:solidFill>
                  <a:srgbClr val="000000"/>
                </a:solidFill>
                <a:effectLst/>
                <a:latin typeface="Ubuntu" panose="020B0504030602030204" pitchFamily="34" charset="0"/>
                <a:ea typeface="Times New Roman" panose="02020603050405020304" pitchFamily="18" charset="0"/>
              </a:rPr>
              <a:t>and there is no fruit on the vines,</a:t>
            </a:r>
          </a:p>
          <a:p>
            <a:pPr marR="0" lvl="0"/>
            <a:r>
              <a:rPr lang="en-US" sz="6200" dirty="0">
                <a:solidFill>
                  <a:srgbClr val="000000"/>
                </a:solidFill>
                <a:effectLst/>
                <a:latin typeface="Ubuntu" panose="020B0504030602030204" pitchFamily="34" charset="0"/>
                <a:ea typeface="Times New Roman" panose="02020603050405020304" pitchFamily="18" charset="0"/>
              </a:rPr>
              <a:t>though the olive crop fails</a:t>
            </a:r>
          </a:p>
        </p:txBody>
      </p:sp>
    </p:spTree>
    <p:extLst>
      <p:ext uri="{BB962C8B-B14F-4D97-AF65-F5344CB8AC3E}">
        <p14:creationId xmlns:p14="http://schemas.microsoft.com/office/powerpoint/2010/main" val="35507950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605268" y="1401207"/>
            <a:ext cx="1317347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Habakkuk 3:16-19</a:t>
            </a:r>
            <a:r>
              <a:rPr lang="en-US" baseline="30000" dirty="0"/>
              <a:t> CSB</a:t>
            </a:r>
            <a:endParaRPr baseline="30000"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00656" y="3464551"/>
            <a:ext cx="22744587" cy="7735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pPr marR="0" lvl="0"/>
            <a:r>
              <a:rPr lang="en-US" sz="6200" dirty="0">
                <a:solidFill>
                  <a:srgbClr val="000000"/>
                </a:solidFill>
                <a:effectLst/>
                <a:latin typeface="Ubuntu" panose="020B0504030602030204" pitchFamily="34" charset="0"/>
                <a:ea typeface="Times New Roman" panose="02020603050405020304" pitchFamily="18" charset="0"/>
              </a:rPr>
              <a:t>and the fields produce no food,</a:t>
            </a:r>
          </a:p>
          <a:p>
            <a:pPr marR="0" lvl="0"/>
            <a:r>
              <a:rPr lang="en-US" sz="6200" dirty="0">
                <a:solidFill>
                  <a:srgbClr val="000000"/>
                </a:solidFill>
                <a:effectLst/>
                <a:latin typeface="Ubuntu" panose="020B0504030602030204" pitchFamily="34" charset="0"/>
                <a:ea typeface="Times New Roman" panose="02020603050405020304" pitchFamily="18" charset="0"/>
              </a:rPr>
              <a:t>though the flocks disappear from the pen</a:t>
            </a:r>
          </a:p>
          <a:p>
            <a:pPr marR="0" lvl="0"/>
            <a:r>
              <a:rPr lang="en-US" sz="6200" dirty="0">
                <a:solidFill>
                  <a:srgbClr val="000000"/>
                </a:solidFill>
                <a:effectLst/>
                <a:latin typeface="Ubuntu" panose="020B0504030602030204" pitchFamily="34" charset="0"/>
                <a:ea typeface="Times New Roman" panose="02020603050405020304" pitchFamily="18" charset="0"/>
              </a:rPr>
              <a:t>and there are no herds in the stalls,</a:t>
            </a:r>
          </a:p>
          <a:p>
            <a:pPr marR="0" lvl="0"/>
            <a:r>
              <a:rPr lang="en-US" sz="6200" baseline="30000" dirty="0">
                <a:solidFill>
                  <a:srgbClr val="000000"/>
                </a:solidFill>
                <a:effectLst/>
                <a:latin typeface="Ubuntu" panose="020B0504030602030204" pitchFamily="34" charset="0"/>
                <a:ea typeface="Times New Roman" panose="02020603050405020304" pitchFamily="18" charset="0"/>
              </a:rPr>
              <a:t>18 </a:t>
            </a:r>
            <a:r>
              <a:rPr lang="en-US" sz="6200" dirty="0">
                <a:solidFill>
                  <a:srgbClr val="000000"/>
                </a:solidFill>
                <a:effectLst/>
                <a:latin typeface="Ubuntu" panose="020B0504030602030204" pitchFamily="34" charset="0"/>
                <a:ea typeface="Times New Roman" panose="02020603050405020304" pitchFamily="18" charset="0"/>
              </a:rPr>
              <a:t>yet I will celebrate in the Lord;</a:t>
            </a:r>
          </a:p>
          <a:p>
            <a:pPr marR="0" lvl="0"/>
            <a:r>
              <a:rPr lang="en-US" sz="6200" dirty="0">
                <a:solidFill>
                  <a:srgbClr val="000000"/>
                </a:solidFill>
                <a:effectLst/>
                <a:latin typeface="Ubuntu" panose="020B0504030602030204" pitchFamily="34" charset="0"/>
                <a:ea typeface="Times New Roman" panose="02020603050405020304" pitchFamily="18" charset="0"/>
              </a:rPr>
              <a:t>I will rejoice in the God of my salvation!</a:t>
            </a:r>
          </a:p>
          <a:p>
            <a:pPr marR="0" lvl="0"/>
            <a:r>
              <a:rPr lang="en-US" sz="6200" baseline="30000" dirty="0">
                <a:solidFill>
                  <a:srgbClr val="000000"/>
                </a:solidFill>
                <a:effectLst/>
                <a:latin typeface="Ubuntu" panose="020B0504030602030204" pitchFamily="34" charset="0"/>
                <a:ea typeface="Times New Roman" panose="02020603050405020304" pitchFamily="18" charset="0"/>
              </a:rPr>
              <a:t>19 </a:t>
            </a:r>
            <a:r>
              <a:rPr lang="en-US" sz="6200" dirty="0">
                <a:solidFill>
                  <a:srgbClr val="000000"/>
                </a:solidFill>
                <a:effectLst/>
                <a:latin typeface="Ubuntu" panose="020B0504030602030204" pitchFamily="34" charset="0"/>
                <a:ea typeface="Times New Roman" panose="02020603050405020304" pitchFamily="18" charset="0"/>
              </a:rPr>
              <a:t>The Lord my Lord is my strength;</a:t>
            </a:r>
          </a:p>
          <a:p>
            <a:pPr marR="0" lvl="0"/>
            <a:r>
              <a:rPr lang="en-US" sz="6200" dirty="0">
                <a:solidFill>
                  <a:srgbClr val="000000"/>
                </a:solidFill>
                <a:effectLst/>
                <a:latin typeface="Ubuntu" panose="020B0504030602030204" pitchFamily="34" charset="0"/>
                <a:ea typeface="Times New Roman" panose="02020603050405020304" pitchFamily="18" charset="0"/>
              </a:rPr>
              <a:t>he makes my feet like those of a deer</a:t>
            </a:r>
          </a:p>
          <a:p>
            <a:pPr marR="0" lvl="0"/>
            <a:r>
              <a:rPr lang="en-US" sz="6200" dirty="0">
                <a:solidFill>
                  <a:srgbClr val="000000"/>
                </a:solidFill>
                <a:effectLst/>
                <a:latin typeface="Ubuntu" panose="020B0504030602030204" pitchFamily="34" charset="0"/>
                <a:ea typeface="Times New Roman" panose="02020603050405020304" pitchFamily="18" charset="0"/>
              </a:rPr>
              <a:t>and enables me to walk on mountain heights!</a:t>
            </a:r>
          </a:p>
        </p:txBody>
      </p:sp>
    </p:spTree>
    <p:extLst>
      <p:ext uri="{BB962C8B-B14F-4D97-AF65-F5344CB8AC3E}">
        <p14:creationId xmlns:p14="http://schemas.microsoft.com/office/powerpoint/2010/main" val="21041707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522712" y="1401207"/>
            <a:ext cx="1333858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PRACTICING WORSHIP</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14694"/>
            <a:ext cx="22744587" cy="2887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a:defRPr sz="7000" b="0">
                <a:solidFill>
                  <a:srgbClr val="000000"/>
                </a:solidFill>
                <a:latin typeface="Ubuntu"/>
                <a:ea typeface="Ubuntu"/>
                <a:cs typeface="Ubuntu"/>
                <a:sym typeface="Ubuntu"/>
              </a:defRPr>
            </a:lvl1pPr>
          </a:lstStyle>
          <a:p>
            <a:r>
              <a:rPr lang="en-US" sz="11100" b="1" dirty="0">
                <a:latin typeface="Wedding" panose="03000600000000090000" pitchFamily="66" charset="0"/>
              </a:rPr>
              <a:t>Beginning</a:t>
            </a:r>
            <a:r>
              <a:rPr lang="en-US" dirty="0">
                <a:solidFill>
                  <a:srgbClr val="000000"/>
                </a:solidFill>
                <a:effectLst/>
              </a:rPr>
              <a:t>: Sing and pray during church</a:t>
            </a:r>
            <a:br>
              <a:rPr lang="en-US" dirty="0">
                <a:solidFill>
                  <a:srgbClr val="000000"/>
                </a:solidFill>
                <a:effectLst/>
              </a:rPr>
            </a:br>
            <a:endParaRPr lang="en-US" dirty="0">
              <a:solidFill>
                <a:srgbClr val="000000"/>
              </a:solidFill>
              <a:effectLst/>
            </a:endParaRPr>
          </a:p>
        </p:txBody>
      </p:sp>
    </p:spTree>
    <p:extLst>
      <p:ext uri="{BB962C8B-B14F-4D97-AF65-F5344CB8AC3E}">
        <p14:creationId xmlns:p14="http://schemas.microsoft.com/office/powerpoint/2010/main" val="16402853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522712" y="1401207"/>
            <a:ext cx="1333858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PRACTICING WORSHIP</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14694"/>
            <a:ext cx="22744587" cy="5611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defRPr sz="7000" b="0">
                <a:solidFill>
                  <a:srgbClr val="000000"/>
                </a:solidFill>
                <a:latin typeface="Ubuntu"/>
                <a:ea typeface="Ubuntu"/>
                <a:cs typeface="Ubuntu"/>
                <a:sym typeface="Ubuntu"/>
              </a:defRPr>
            </a:lvl1pPr>
          </a:lstStyle>
          <a:p>
            <a:r>
              <a:rPr lang="en-US" sz="11100" b="1" dirty="0">
                <a:latin typeface="Wedding" panose="03000600000000090000" pitchFamily="66" charset="0"/>
              </a:rPr>
              <a:t>Beginning</a:t>
            </a:r>
            <a:r>
              <a:rPr lang="en-US" dirty="0">
                <a:solidFill>
                  <a:srgbClr val="000000"/>
                </a:solidFill>
                <a:effectLst/>
              </a:rPr>
              <a:t>: Sing and pray during church</a:t>
            </a:r>
            <a:br>
              <a:rPr lang="en-US" dirty="0">
                <a:solidFill>
                  <a:srgbClr val="000000"/>
                </a:solidFill>
                <a:effectLst/>
              </a:rPr>
            </a:br>
            <a:endParaRPr lang="en-US" sz="3300" dirty="0">
              <a:solidFill>
                <a:srgbClr val="000000"/>
              </a:solidFill>
              <a:effectLst/>
            </a:endParaRPr>
          </a:p>
          <a:p>
            <a:r>
              <a:rPr lang="en-US" sz="11100" b="1" dirty="0">
                <a:latin typeface="Wedding" panose="03000600000000090000" pitchFamily="66" charset="0"/>
              </a:rPr>
              <a:t>Baseline</a:t>
            </a:r>
            <a:r>
              <a:rPr lang="en-US" dirty="0"/>
              <a:t>: Worship God throughout the week</a:t>
            </a:r>
            <a:br>
              <a:rPr lang="en-US" dirty="0"/>
            </a:br>
            <a:r>
              <a:rPr lang="en-US" dirty="0"/>
              <a:t>in song, prayer, and meditating on His Word</a:t>
            </a:r>
            <a:br>
              <a:rPr lang="en-US" dirty="0"/>
            </a:br>
            <a:endParaRPr lang="en-US" sz="3300" dirty="0"/>
          </a:p>
        </p:txBody>
      </p:sp>
    </p:spTree>
    <p:extLst>
      <p:ext uri="{BB962C8B-B14F-4D97-AF65-F5344CB8AC3E}">
        <p14:creationId xmlns:p14="http://schemas.microsoft.com/office/powerpoint/2010/main" val="40930080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522712" y="1401207"/>
            <a:ext cx="1333858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PRACTICING WORSHIP</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14694"/>
            <a:ext cx="22744587" cy="8397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a:defRPr sz="7000" b="0">
                <a:solidFill>
                  <a:srgbClr val="000000"/>
                </a:solidFill>
                <a:latin typeface="Ubuntu"/>
                <a:ea typeface="Ubuntu"/>
                <a:cs typeface="Ubuntu"/>
                <a:sym typeface="Ubuntu"/>
              </a:defRPr>
            </a:lvl1pPr>
          </a:lstStyle>
          <a:p>
            <a:r>
              <a:rPr lang="en-US" sz="11100" b="1" dirty="0">
                <a:latin typeface="Wedding" panose="03000600000000090000" pitchFamily="66" charset="0"/>
              </a:rPr>
              <a:t>Beginning</a:t>
            </a:r>
            <a:r>
              <a:rPr lang="en-US" dirty="0">
                <a:solidFill>
                  <a:srgbClr val="000000"/>
                </a:solidFill>
                <a:effectLst/>
              </a:rPr>
              <a:t>: Sing and pray during church</a:t>
            </a:r>
            <a:br>
              <a:rPr lang="en-US" dirty="0">
                <a:solidFill>
                  <a:srgbClr val="000000"/>
                </a:solidFill>
                <a:effectLst/>
              </a:rPr>
            </a:br>
            <a:endParaRPr lang="en-US" sz="3300" dirty="0">
              <a:solidFill>
                <a:srgbClr val="000000"/>
              </a:solidFill>
              <a:effectLst/>
            </a:endParaRPr>
          </a:p>
          <a:p>
            <a:r>
              <a:rPr lang="en-US" sz="11100" b="1" dirty="0">
                <a:latin typeface="Wedding" panose="03000600000000090000" pitchFamily="66" charset="0"/>
              </a:rPr>
              <a:t>Baseline</a:t>
            </a:r>
            <a:r>
              <a:rPr lang="en-US" dirty="0"/>
              <a:t>: Worship God throughout the week</a:t>
            </a:r>
            <a:br>
              <a:rPr lang="en-US" dirty="0"/>
            </a:br>
            <a:r>
              <a:rPr lang="en-US" dirty="0"/>
              <a:t>in song, prayer, and meditating on His Word</a:t>
            </a:r>
            <a:br>
              <a:rPr lang="en-US" dirty="0"/>
            </a:br>
            <a:endParaRPr lang="en-US" sz="3300" dirty="0"/>
          </a:p>
          <a:p>
            <a:r>
              <a:rPr lang="en-US" sz="11100" b="1" dirty="0">
                <a:latin typeface="Wedding" panose="03000600000000090000" pitchFamily="66" charset="0"/>
              </a:rPr>
              <a:t>Stretch</a:t>
            </a:r>
            <a:r>
              <a:rPr lang="en-US" dirty="0"/>
              <a:t>: Get creative by worshiping in </a:t>
            </a:r>
            <a:br>
              <a:rPr lang="en-US" dirty="0"/>
            </a:br>
            <a:r>
              <a:rPr lang="en-US" dirty="0"/>
              <a:t>everyday moments</a:t>
            </a:r>
          </a:p>
        </p:txBody>
      </p:sp>
    </p:spTree>
    <p:extLst>
      <p:ext uri="{BB962C8B-B14F-4D97-AF65-F5344CB8AC3E}">
        <p14:creationId xmlns:p14="http://schemas.microsoft.com/office/powerpoint/2010/main" val="37418255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Tree>
    <p:extLst>
      <p:ext uri="{BB962C8B-B14F-4D97-AF65-F5344CB8AC3E}">
        <p14:creationId xmlns:p14="http://schemas.microsoft.com/office/powerpoint/2010/main" val="21273102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
        <p:nvSpPr>
          <p:cNvPr id="120" name="Fasting"/>
          <p:cNvSpPr txBox="1"/>
          <p:nvPr/>
        </p:nvSpPr>
        <p:spPr>
          <a:xfrm>
            <a:off x="1589497" y="10850465"/>
            <a:ext cx="6625912"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500" b="0">
                <a:latin typeface="Ubuntu"/>
                <a:ea typeface="Ubuntu"/>
                <a:cs typeface="Ubuntu"/>
                <a:sym typeface="Ubuntu"/>
              </a:defRPr>
            </a:lvl1pPr>
          </a:lstStyle>
          <a:p>
            <a:r>
              <a:rPr lang="en-US" sz="6500" dirty="0"/>
              <a:t>WORSHIP = ?</a:t>
            </a:r>
            <a:endParaRPr sz="6500" dirty="0"/>
          </a:p>
        </p:txBody>
      </p:sp>
    </p:spTree>
    <p:extLst>
      <p:ext uri="{BB962C8B-B14F-4D97-AF65-F5344CB8AC3E}">
        <p14:creationId xmlns:p14="http://schemas.microsoft.com/office/powerpoint/2010/main" val="40479970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
        <p:nvSpPr>
          <p:cNvPr id="120" name="Fasting"/>
          <p:cNvSpPr txBox="1"/>
          <p:nvPr/>
        </p:nvSpPr>
        <p:spPr>
          <a:xfrm>
            <a:off x="1589497" y="10850465"/>
            <a:ext cx="12763812"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500" b="0">
                <a:latin typeface="Ubuntu"/>
                <a:ea typeface="Ubuntu"/>
                <a:cs typeface="Ubuntu"/>
                <a:sym typeface="Ubuntu"/>
              </a:defRPr>
            </a:lvl1pPr>
          </a:lstStyle>
          <a:p>
            <a:r>
              <a:rPr lang="en-US" sz="6500" dirty="0"/>
              <a:t>WORSHIP = singing + music?</a:t>
            </a:r>
            <a:endParaRPr sz="6500" dirty="0"/>
          </a:p>
        </p:txBody>
      </p:sp>
    </p:spTree>
    <p:extLst>
      <p:ext uri="{BB962C8B-B14F-4D97-AF65-F5344CB8AC3E}">
        <p14:creationId xmlns:p14="http://schemas.microsoft.com/office/powerpoint/2010/main" val="21507903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13853"/>
            <a:ext cx="24384000" cy="13716000"/>
          </a:xfrm>
          <a:prstGeom prst="rect">
            <a:avLst/>
          </a:prstGeom>
          <a:ln w="12700">
            <a:miter lim="400000"/>
          </a:ln>
        </p:spPr>
      </p:pic>
      <p:sp>
        <p:nvSpPr>
          <p:cNvPr id="120" name="Fasting"/>
          <p:cNvSpPr txBox="1"/>
          <p:nvPr/>
        </p:nvSpPr>
        <p:spPr>
          <a:xfrm>
            <a:off x="1589497" y="10850465"/>
            <a:ext cx="6625912"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500" b="0">
                <a:latin typeface="Ubuntu"/>
                <a:ea typeface="Ubuntu"/>
                <a:cs typeface="Ubuntu"/>
                <a:sym typeface="Ubuntu"/>
              </a:defRPr>
            </a:lvl1pPr>
          </a:lstStyle>
          <a:p>
            <a:r>
              <a:rPr lang="en-US" sz="6500" dirty="0"/>
              <a:t>WORSHIP = </a:t>
            </a:r>
            <a:endParaRPr sz="6500" dirty="0"/>
          </a:p>
        </p:txBody>
      </p:sp>
      <p:sp>
        <p:nvSpPr>
          <p:cNvPr id="2" name="Rectangle: Rounded Corners 1">
            <a:extLst>
              <a:ext uri="{FF2B5EF4-FFF2-40B4-BE49-F238E27FC236}">
                <a16:creationId xmlns:a16="http://schemas.microsoft.com/office/drawing/2014/main" id="{83673CD3-CAD5-4F2D-A314-FA3AE950920B}"/>
              </a:ext>
            </a:extLst>
          </p:cNvPr>
          <p:cNvSpPr/>
          <p:nvPr/>
        </p:nvSpPr>
        <p:spPr>
          <a:xfrm>
            <a:off x="6243204" y="10737273"/>
            <a:ext cx="16367414" cy="1428750"/>
          </a:xfrm>
          <a:prstGeom prst="roundRect">
            <a:avLst/>
          </a:prstGeom>
          <a:solidFill>
            <a:srgbClr val="4189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Box 2">
            <a:extLst>
              <a:ext uri="{FF2B5EF4-FFF2-40B4-BE49-F238E27FC236}">
                <a16:creationId xmlns:a16="http://schemas.microsoft.com/office/drawing/2014/main" id="{4D49034D-3650-49FE-9B94-81EAD9BBF11D}"/>
              </a:ext>
            </a:extLst>
          </p:cNvPr>
          <p:cNvSpPr txBox="1"/>
          <p:nvPr/>
        </p:nvSpPr>
        <p:spPr>
          <a:xfrm>
            <a:off x="6471183" y="10924031"/>
            <a:ext cx="15781563" cy="179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6000" b="0" spc="-150" dirty="0">
                <a:effectLst/>
                <a:latin typeface="Ubuntu" panose="020B0504030602030204" pitchFamily="34" charset="0"/>
                <a:ea typeface="Calibri" panose="020F0502020204030204" pitchFamily="34" charset="0"/>
                <a:cs typeface="Times New Roman" panose="02020603050405020304" pitchFamily="18" charset="0"/>
              </a:rPr>
              <a:t>intentionally praising, honoring, or obeying God</a:t>
            </a: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1" u="none" strike="noStrike" cap="none" spc="0" normalizeH="0" baseline="0" dirty="0">
              <a:ln>
                <a:noFill/>
              </a:ln>
              <a:solidFill>
                <a:srgbClr val="FFFFFF"/>
              </a:solidFill>
              <a:effectLst/>
              <a:uFillTx/>
              <a:latin typeface="Ubuntu" panose="020B0504030602030204" pitchFamily="34" charset="0"/>
              <a:sym typeface="Helvetica Neue"/>
            </a:endParaRPr>
          </a:p>
        </p:txBody>
      </p:sp>
    </p:spTree>
    <p:extLst>
      <p:ext uri="{BB962C8B-B14F-4D97-AF65-F5344CB8AC3E}">
        <p14:creationId xmlns:p14="http://schemas.microsoft.com/office/powerpoint/2010/main" val="10312957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817933" y="1401207"/>
            <a:ext cx="10748135"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12</a:t>
            </a:r>
            <a:r>
              <a:rPr dirty="0"/>
              <a:t>:</a:t>
            </a:r>
            <a:r>
              <a:rPr lang="en-US" dirty="0"/>
              <a:t>28-34</a:t>
            </a:r>
            <a:r>
              <a:rPr lang="en-US" baseline="30000" dirty="0"/>
              <a:t> CSB</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01850"/>
            <a:ext cx="22744587" cy="8689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28 </a:t>
            </a:r>
            <a:r>
              <a:rPr lang="en-US" sz="6200" dirty="0">
                <a:solidFill>
                  <a:srgbClr val="000000"/>
                </a:solidFill>
                <a:effectLst/>
              </a:rPr>
              <a:t>One of the scribes approached. When he heard them debating and saw that Jesus answered them well, he asked him, “Which command is the most important of all?”</a:t>
            </a:r>
          </a:p>
          <a:p>
            <a:r>
              <a:rPr lang="en-US" sz="6200" baseline="30000" dirty="0">
                <a:solidFill>
                  <a:srgbClr val="000000"/>
                </a:solidFill>
                <a:effectLst/>
              </a:rPr>
              <a:t>29 </a:t>
            </a:r>
            <a:r>
              <a:rPr lang="en-US" sz="6200" dirty="0">
                <a:solidFill>
                  <a:srgbClr val="000000"/>
                </a:solidFill>
                <a:effectLst/>
              </a:rPr>
              <a:t>Jesus answered, “The most important is ‘Listen, Israel! The Lord our God, the Lord is one. </a:t>
            </a:r>
            <a:r>
              <a:rPr lang="en-US" sz="6200" baseline="30000" dirty="0">
                <a:solidFill>
                  <a:srgbClr val="000000"/>
                </a:solidFill>
                <a:effectLst/>
              </a:rPr>
              <a:t>30 </a:t>
            </a:r>
            <a:r>
              <a:rPr lang="en-US" sz="6200" dirty="0">
                <a:solidFill>
                  <a:srgbClr val="000000"/>
                </a:solidFill>
                <a:effectLst/>
              </a:rPr>
              <a:t>Love the Lord your God with all your heart, with all your soul, with all your mind, and with all your strength.’ </a:t>
            </a:r>
            <a:r>
              <a:rPr lang="en-US" sz="6200" baseline="30000" dirty="0">
                <a:solidFill>
                  <a:srgbClr val="000000"/>
                </a:solidFill>
                <a:effectLst/>
              </a:rPr>
              <a:t>31 </a:t>
            </a:r>
            <a:r>
              <a:rPr lang="en-US" sz="6200" dirty="0">
                <a:solidFill>
                  <a:srgbClr val="000000"/>
                </a:solidFill>
                <a:effectLst/>
              </a:rPr>
              <a:t>The second is, ‘Love your neighbor as yourself.’ There is no other command</a:t>
            </a:r>
            <a:br>
              <a:rPr lang="en-US" sz="6200" dirty="0">
                <a:solidFill>
                  <a:srgbClr val="000000"/>
                </a:solidFill>
                <a:effectLst/>
              </a:rPr>
            </a:br>
            <a:r>
              <a:rPr lang="en-US" sz="6200" dirty="0">
                <a:solidFill>
                  <a:srgbClr val="000000"/>
                </a:solidFill>
                <a:effectLst/>
              </a:rPr>
              <a:t>greater than these.”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817933" y="1401207"/>
            <a:ext cx="10748135"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12</a:t>
            </a:r>
            <a:r>
              <a:rPr dirty="0"/>
              <a:t>:</a:t>
            </a:r>
            <a:r>
              <a:rPr lang="en-US" dirty="0"/>
              <a:t>28-34</a:t>
            </a:r>
            <a:r>
              <a:rPr lang="en-US" baseline="30000" dirty="0"/>
              <a:t> CSB</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01850"/>
            <a:ext cx="22744587" cy="8689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32 </a:t>
            </a:r>
            <a:r>
              <a:rPr lang="en-US" sz="6200" dirty="0">
                <a:solidFill>
                  <a:srgbClr val="000000"/>
                </a:solidFill>
                <a:effectLst/>
              </a:rPr>
              <a:t>Then the scribe said to him, “You are right, teacher. You have correctly said that he is one, and there is no one else except him. </a:t>
            </a:r>
            <a:r>
              <a:rPr lang="en-US" sz="6200" baseline="30000" dirty="0">
                <a:solidFill>
                  <a:srgbClr val="000000"/>
                </a:solidFill>
                <a:effectLst/>
              </a:rPr>
              <a:t>33 </a:t>
            </a:r>
            <a:r>
              <a:rPr lang="en-US" sz="6200" dirty="0">
                <a:solidFill>
                  <a:srgbClr val="000000"/>
                </a:solidFill>
                <a:effectLst/>
              </a:rPr>
              <a:t>And to love him with all your heart, with all your understanding, and with all your strength, and to love your neighbor as yourself, is far more important than all the burnt offerings and sacrifices.” </a:t>
            </a:r>
            <a:r>
              <a:rPr lang="en-US" sz="6200" baseline="30000" dirty="0">
                <a:solidFill>
                  <a:srgbClr val="000000"/>
                </a:solidFill>
                <a:effectLst/>
              </a:rPr>
              <a:t>34 </a:t>
            </a:r>
            <a:r>
              <a:rPr lang="en-US" sz="6200" dirty="0">
                <a:solidFill>
                  <a:srgbClr val="000000"/>
                </a:solidFill>
                <a:effectLst/>
              </a:rPr>
              <a:t>When Jesus saw that he answered wisely, he said to him, “You are not far from the kingdom of God.” And no one dared to question him</a:t>
            </a:r>
            <a:br>
              <a:rPr lang="en-US" sz="6200" dirty="0">
                <a:solidFill>
                  <a:srgbClr val="000000"/>
                </a:solidFill>
                <a:effectLst/>
              </a:rPr>
            </a:br>
            <a:r>
              <a:rPr lang="en-US" sz="6200" dirty="0">
                <a:solidFill>
                  <a:srgbClr val="000000"/>
                </a:solidFill>
                <a:effectLst/>
              </a:rPr>
              <a:t>any longer.</a:t>
            </a:r>
          </a:p>
        </p:txBody>
      </p:sp>
    </p:spTree>
    <p:extLst>
      <p:ext uri="{BB962C8B-B14F-4D97-AF65-F5344CB8AC3E}">
        <p14:creationId xmlns:p14="http://schemas.microsoft.com/office/powerpoint/2010/main" val="385684624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7231507" y="1401207"/>
            <a:ext cx="9920986"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JOHN 4</a:t>
            </a:r>
            <a:r>
              <a:rPr dirty="0"/>
              <a:t>:</a:t>
            </a:r>
            <a:r>
              <a:rPr lang="en-US" dirty="0"/>
              <a:t>19-26</a:t>
            </a:r>
            <a:r>
              <a:rPr lang="en-US" baseline="30000" dirty="0"/>
              <a:t> CSB</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865405"/>
            <a:ext cx="22744587" cy="678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pPr marR="0" lvl="0"/>
            <a:r>
              <a:rPr lang="en-US" sz="6200" baseline="30000" dirty="0">
                <a:solidFill>
                  <a:srgbClr val="000000"/>
                </a:solidFill>
                <a:effectLst/>
                <a:latin typeface="Ubuntu" panose="020B0504030602030204" pitchFamily="34" charset="0"/>
                <a:ea typeface="Times New Roman" panose="02020603050405020304" pitchFamily="18" charset="0"/>
              </a:rPr>
              <a:t>19 </a:t>
            </a:r>
            <a:r>
              <a:rPr lang="en-US" sz="6200" dirty="0">
                <a:solidFill>
                  <a:srgbClr val="000000"/>
                </a:solidFill>
                <a:effectLst/>
                <a:latin typeface="Ubuntu" panose="020B0504030602030204" pitchFamily="34" charset="0"/>
                <a:ea typeface="Times New Roman" panose="02020603050405020304" pitchFamily="18" charset="0"/>
              </a:rPr>
              <a:t>“Sir,” the woman replied, “I see that you are a prophet. </a:t>
            </a:r>
            <a:r>
              <a:rPr lang="en-US" sz="6200" baseline="30000" dirty="0">
                <a:solidFill>
                  <a:srgbClr val="000000"/>
                </a:solidFill>
                <a:effectLst/>
                <a:latin typeface="Ubuntu" panose="020B0504030602030204" pitchFamily="34" charset="0"/>
                <a:ea typeface="Times New Roman" panose="02020603050405020304" pitchFamily="18" charset="0"/>
              </a:rPr>
              <a:t>20 </a:t>
            </a:r>
            <a:r>
              <a:rPr lang="en-US" sz="6200" dirty="0">
                <a:solidFill>
                  <a:srgbClr val="000000"/>
                </a:solidFill>
                <a:effectLst/>
                <a:latin typeface="Ubuntu" panose="020B0504030602030204" pitchFamily="34" charset="0"/>
                <a:ea typeface="Times New Roman" panose="02020603050405020304" pitchFamily="18" charset="0"/>
              </a:rPr>
              <a:t>Our ancestors worshiped on this mountain, but you Jews say that the place to worship is in Jerusalem.” </a:t>
            </a:r>
            <a:r>
              <a:rPr lang="en-US" sz="6200" baseline="30000" dirty="0">
                <a:solidFill>
                  <a:srgbClr val="000000"/>
                </a:solidFill>
                <a:effectLst/>
                <a:latin typeface="Ubuntu" panose="020B0504030602030204" pitchFamily="34" charset="0"/>
                <a:ea typeface="Times New Roman" panose="02020603050405020304" pitchFamily="18" charset="0"/>
              </a:rPr>
              <a:t>21 </a:t>
            </a:r>
            <a:r>
              <a:rPr lang="en-US" sz="6200" dirty="0">
                <a:solidFill>
                  <a:srgbClr val="000000"/>
                </a:solidFill>
                <a:effectLst/>
                <a:latin typeface="Ubuntu" panose="020B0504030602030204" pitchFamily="34" charset="0"/>
                <a:ea typeface="Times New Roman" panose="02020603050405020304" pitchFamily="18" charset="0"/>
              </a:rPr>
              <a:t>Jesus told her, “Believe me, woman, an hour is coming when you will worship the Father neither on this mountain nor in Jerusalem. </a:t>
            </a:r>
            <a:r>
              <a:rPr lang="en-US" sz="6200" baseline="30000" dirty="0">
                <a:solidFill>
                  <a:srgbClr val="000000"/>
                </a:solidFill>
                <a:effectLst/>
                <a:latin typeface="Ubuntu" panose="020B0504030602030204" pitchFamily="34" charset="0"/>
                <a:ea typeface="Times New Roman" panose="02020603050405020304" pitchFamily="18" charset="0"/>
              </a:rPr>
              <a:t>22 </a:t>
            </a:r>
            <a:r>
              <a:rPr lang="en-US" sz="6200" dirty="0">
                <a:solidFill>
                  <a:srgbClr val="000000"/>
                </a:solidFill>
                <a:effectLst/>
                <a:latin typeface="Ubuntu" panose="020B0504030602030204" pitchFamily="34" charset="0"/>
                <a:ea typeface="Times New Roman" panose="02020603050405020304" pitchFamily="18" charset="0"/>
              </a:rPr>
              <a:t>You Samaritans worship what you do not know. We worship what we do know, because salvation is from the Jews. </a:t>
            </a:r>
          </a:p>
        </p:txBody>
      </p:sp>
    </p:spTree>
    <p:extLst>
      <p:ext uri="{BB962C8B-B14F-4D97-AF65-F5344CB8AC3E}">
        <p14:creationId xmlns:p14="http://schemas.microsoft.com/office/powerpoint/2010/main" val="31630858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7231507" y="1401207"/>
            <a:ext cx="992098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JOHN 4</a:t>
            </a:r>
            <a:r>
              <a:rPr dirty="0"/>
              <a:t>:</a:t>
            </a:r>
            <a:r>
              <a:rPr lang="en-US" dirty="0"/>
              <a:t>19-26</a:t>
            </a:r>
            <a:r>
              <a:rPr lang="en-US" baseline="30000" dirty="0"/>
              <a:t> CSB</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863798"/>
            <a:ext cx="22744587" cy="8689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pPr marR="0" lvl="0"/>
            <a:r>
              <a:rPr lang="en-US" sz="6200" baseline="30000" dirty="0">
                <a:solidFill>
                  <a:srgbClr val="000000"/>
                </a:solidFill>
                <a:effectLst/>
                <a:latin typeface="Ubuntu" panose="020B0504030602030204" pitchFamily="34" charset="0"/>
                <a:ea typeface="Times New Roman" panose="02020603050405020304" pitchFamily="18" charset="0"/>
              </a:rPr>
              <a:t>23 </a:t>
            </a:r>
            <a:r>
              <a:rPr lang="en-US" sz="6200" dirty="0">
                <a:solidFill>
                  <a:srgbClr val="000000"/>
                </a:solidFill>
                <a:effectLst/>
                <a:latin typeface="Ubuntu" panose="020B0504030602030204" pitchFamily="34" charset="0"/>
                <a:ea typeface="Times New Roman" panose="02020603050405020304" pitchFamily="18" charset="0"/>
              </a:rPr>
              <a:t>But an hour is coming, and is now here, when the true worshipers will worship the Father in Spirit and in truth. Yes, the Father wants such people to worship him. </a:t>
            </a:r>
            <a:r>
              <a:rPr lang="en-US" sz="6200" baseline="30000" dirty="0">
                <a:solidFill>
                  <a:srgbClr val="000000"/>
                </a:solidFill>
                <a:effectLst/>
                <a:latin typeface="Ubuntu" panose="020B0504030602030204" pitchFamily="34" charset="0"/>
                <a:ea typeface="Times New Roman" panose="02020603050405020304" pitchFamily="18" charset="0"/>
              </a:rPr>
              <a:t>24 </a:t>
            </a:r>
            <a:r>
              <a:rPr lang="en-US" sz="6200" dirty="0">
                <a:solidFill>
                  <a:srgbClr val="000000"/>
                </a:solidFill>
                <a:effectLst/>
                <a:latin typeface="Ubuntu" panose="020B0504030602030204" pitchFamily="34" charset="0"/>
                <a:ea typeface="Times New Roman" panose="02020603050405020304" pitchFamily="18" charset="0"/>
              </a:rPr>
              <a:t>God is spirit, and those who worship him must worship in Spirit and in truth.” </a:t>
            </a:r>
            <a:r>
              <a:rPr lang="en-US" sz="6200" baseline="30000" dirty="0">
                <a:solidFill>
                  <a:srgbClr val="000000"/>
                </a:solidFill>
                <a:effectLst/>
                <a:latin typeface="Ubuntu" panose="020B0504030602030204" pitchFamily="34" charset="0"/>
                <a:ea typeface="Times New Roman" panose="02020603050405020304" pitchFamily="18" charset="0"/>
              </a:rPr>
              <a:t>25 </a:t>
            </a:r>
            <a:r>
              <a:rPr lang="en-US" sz="6200" dirty="0">
                <a:solidFill>
                  <a:srgbClr val="000000"/>
                </a:solidFill>
                <a:effectLst/>
                <a:latin typeface="Ubuntu" panose="020B0504030602030204" pitchFamily="34" charset="0"/>
                <a:ea typeface="Times New Roman" panose="02020603050405020304" pitchFamily="18" charset="0"/>
              </a:rPr>
              <a:t>The woman said to him, “I know that the Messiah is coming” (who is called Christ). “When he comes, he will explain everything to us.” </a:t>
            </a:r>
            <a:r>
              <a:rPr lang="en-US" sz="6200" baseline="30000" dirty="0">
                <a:solidFill>
                  <a:srgbClr val="000000"/>
                </a:solidFill>
                <a:effectLst/>
                <a:latin typeface="Ubuntu" panose="020B0504030602030204" pitchFamily="34" charset="0"/>
                <a:ea typeface="Times New Roman" panose="02020603050405020304" pitchFamily="18" charset="0"/>
              </a:rPr>
              <a:t>26 </a:t>
            </a:r>
            <a:r>
              <a:rPr lang="en-US" sz="6200" dirty="0">
                <a:solidFill>
                  <a:srgbClr val="000000"/>
                </a:solidFill>
                <a:effectLst/>
                <a:latin typeface="Ubuntu" panose="020B0504030602030204" pitchFamily="34" charset="0"/>
                <a:ea typeface="Times New Roman" panose="02020603050405020304" pitchFamily="18" charset="0"/>
              </a:rPr>
              <a:t>Jesus told her, “I, the one</a:t>
            </a:r>
            <a:br>
              <a:rPr lang="en-US" sz="6200" dirty="0">
                <a:solidFill>
                  <a:srgbClr val="000000"/>
                </a:solidFill>
                <a:effectLst/>
                <a:latin typeface="Ubuntu" panose="020B0504030602030204" pitchFamily="34" charset="0"/>
                <a:ea typeface="Times New Roman" panose="02020603050405020304" pitchFamily="18" charset="0"/>
              </a:rPr>
            </a:br>
            <a:r>
              <a:rPr lang="en-US" sz="6200" dirty="0">
                <a:solidFill>
                  <a:srgbClr val="000000"/>
                </a:solidFill>
                <a:effectLst/>
                <a:latin typeface="Ubuntu" panose="020B0504030602030204" pitchFamily="34" charset="0"/>
                <a:ea typeface="Times New Roman" panose="02020603050405020304" pitchFamily="18" charset="0"/>
              </a:rPr>
              <a:t>speaking to you, am he.”</a:t>
            </a:r>
          </a:p>
          <a:p>
            <a:pPr marR="0" lvl="0"/>
            <a:endParaRPr lang="en-US" sz="6200" dirty="0">
              <a:solidFill>
                <a:srgbClr val="000000"/>
              </a:solidFill>
              <a:effectLst/>
              <a:latin typeface="Ubuntu" panose="020B0504030602030204" pitchFamily="34" charset="0"/>
              <a:ea typeface="Times New Roman" panose="02020603050405020304" pitchFamily="18" charset="0"/>
            </a:endParaRPr>
          </a:p>
        </p:txBody>
      </p:sp>
    </p:spTree>
    <p:extLst>
      <p:ext uri="{BB962C8B-B14F-4D97-AF65-F5344CB8AC3E}">
        <p14:creationId xmlns:p14="http://schemas.microsoft.com/office/powerpoint/2010/main" val="11348167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637599" y="1401207"/>
            <a:ext cx="1110881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ROMANS 12:1-2</a:t>
            </a:r>
            <a:r>
              <a:rPr lang="en-US" baseline="30000" dirty="0"/>
              <a:t> CSB</a:t>
            </a:r>
            <a:endParaRPr baseline="30000"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00656" y="4933812"/>
            <a:ext cx="22744587" cy="4873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pPr marR="0" lvl="0"/>
            <a:r>
              <a:rPr lang="en-US" sz="6200" baseline="30000" dirty="0">
                <a:solidFill>
                  <a:srgbClr val="000000"/>
                </a:solidFill>
                <a:effectLst/>
                <a:latin typeface="Ubuntu" panose="020B0504030602030204" pitchFamily="34" charset="0"/>
                <a:ea typeface="Times New Roman" panose="02020603050405020304" pitchFamily="18" charset="0"/>
              </a:rPr>
              <a:t>1 </a:t>
            </a:r>
            <a:r>
              <a:rPr lang="en-US" sz="6200" dirty="0">
                <a:solidFill>
                  <a:srgbClr val="000000"/>
                </a:solidFill>
                <a:effectLst/>
                <a:latin typeface="Ubuntu" panose="020B0504030602030204" pitchFamily="34" charset="0"/>
                <a:ea typeface="Times New Roman" panose="02020603050405020304" pitchFamily="18" charset="0"/>
              </a:rPr>
              <a:t>Therefore, brothers and sisters, in view of the mercies of God, I urge you to present your bodies as a living sacrifice, holy and pleasing to God; this is your true* worship. </a:t>
            </a:r>
            <a:r>
              <a:rPr lang="en-US" sz="6200" baseline="30000" dirty="0">
                <a:solidFill>
                  <a:srgbClr val="000000"/>
                </a:solidFill>
                <a:effectLst/>
                <a:latin typeface="Ubuntu" panose="020B0504030602030204" pitchFamily="34" charset="0"/>
                <a:ea typeface="Times New Roman" panose="02020603050405020304" pitchFamily="18" charset="0"/>
              </a:rPr>
              <a:t>2 </a:t>
            </a:r>
            <a:r>
              <a:rPr lang="en-US" sz="6200" dirty="0">
                <a:solidFill>
                  <a:srgbClr val="000000"/>
                </a:solidFill>
                <a:effectLst/>
                <a:latin typeface="Ubuntu" panose="020B0504030602030204" pitchFamily="34" charset="0"/>
                <a:ea typeface="Times New Roman" panose="02020603050405020304" pitchFamily="18" charset="0"/>
              </a:rPr>
              <a:t>Do not be conformed to this age, but be transformed </a:t>
            </a:r>
            <a:br>
              <a:rPr lang="en-US" sz="6200" dirty="0">
                <a:solidFill>
                  <a:srgbClr val="000000"/>
                </a:solidFill>
                <a:effectLst/>
                <a:latin typeface="Ubuntu" panose="020B0504030602030204" pitchFamily="34" charset="0"/>
                <a:ea typeface="Times New Roman" panose="02020603050405020304" pitchFamily="18" charset="0"/>
              </a:rPr>
            </a:br>
            <a:r>
              <a:rPr lang="en-US" sz="6200" dirty="0">
                <a:solidFill>
                  <a:srgbClr val="000000"/>
                </a:solidFill>
                <a:effectLst/>
                <a:latin typeface="Ubuntu" panose="020B0504030602030204" pitchFamily="34" charset="0"/>
                <a:ea typeface="Times New Roman" panose="02020603050405020304" pitchFamily="18" charset="0"/>
              </a:rPr>
              <a:t>by the renewing of your mind</a:t>
            </a:r>
          </a:p>
        </p:txBody>
      </p:sp>
    </p:spTree>
    <p:extLst>
      <p:ext uri="{BB962C8B-B14F-4D97-AF65-F5344CB8AC3E}">
        <p14:creationId xmlns:p14="http://schemas.microsoft.com/office/powerpoint/2010/main" val="3891968161"/>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2687</TotalTime>
  <Words>829</Words>
  <Application>Microsoft Office PowerPoint</Application>
  <PresentationFormat>Custom</PresentationFormat>
  <Paragraphs>45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Helvetica Neue</vt:lpstr>
      <vt:lpstr>Helvetica Neue Light</vt:lpstr>
      <vt:lpstr>Helvetica Neue Medium</vt:lpstr>
      <vt:lpstr>Ubuntu</vt:lpstr>
      <vt:lpstr>Wedding</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Deaver</dc:creator>
  <cp:lastModifiedBy> </cp:lastModifiedBy>
  <cp:revision>15</cp:revision>
  <dcterms:modified xsi:type="dcterms:W3CDTF">2022-02-19T17:25:25Z</dcterms:modified>
</cp:coreProperties>
</file>