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64" r:id="rId4"/>
    <p:sldId id="265" r:id="rId5"/>
    <p:sldId id="266" r:id="rId6"/>
    <p:sldId id="267" r:id="rId7"/>
    <p:sldId id="268" r:id="rId8"/>
    <p:sldId id="269" r:id="rId9"/>
    <p:sldId id="270" r:id="rId10"/>
    <p:sldId id="287" r:id="rId11"/>
    <p:sldId id="288" r:id="rId12"/>
    <p:sldId id="289" r:id="rId13"/>
    <p:sldId id="272" r:id="rId14"/>
    <p:sldId id="273" r:id="rId15"/>
    <p:sldId id="274" r:id="rId16"/>
    <p:sldId id="275" r:id="rId17"/>
    <p:sldId id="276" r:id="rId18"/>
    <p:sldId id="277" r:id="rId19"/>
    <p:sldId id="281" r:id="rId20"/>
    <p:sldId id="292" r:id="rId21"/>
    <p:sldId id="282" r:id="rId22"/>
    <p:sldId id="283" r:id="rId23"/>
    <p:sldId id="284" r:id="rId24"/>
    <p:sldId id="285" r:id="rId25"/>
    <p:sldId id="259" r:id="rId26"/>
    <p:sldId id="286" r:id="rId27"/>
    <p:sldId id="291" r:id="rId28"/>
    <p:sldId id="263" r:id="rId29"/>
    <p:sldId id="293"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9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river flowing through a tropical forest"/>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River flowing through a tropical forest"/>
          <p:cNvSpPr>
            <a:spLocks noGrp="1"/>
          </p:cNvSpPr>
          <p:nvPr>
            <p:ph type="pic" idx="21"/>
          </p:nvPr>
        </p:nvSpPr>
        <p:spPr>
          <a:xfrm>
            <a:off x="3125968" y="-1762099"/>
            <a:ext cx="18135601" cy="136079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n orange flower surrounded by large tropical leaves"/>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red-eyed tree frog perched on a leaf"/>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Close-up of an orange flower surrounded by large tropical leaves"/>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Close-up of a red-eyed tree frog perched on a leaf"/>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River flowing through a tropical forest"/>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0" name="Fasting"/>
          <p:cNvSpPr txBox="1"/>
          <p:nvPr/>
        </p:nvSpPr>
        <p:spPr>
          <a:xfrm>
            <a:off x="1741897" y="11042453"/>
            <a:ext cx="6625912"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500" b="0">
                <a:latin typeface="Ubuntu"/>
                <a:ea typeface="Ubuntu"/>
                <a:cs typeface="Ubuntu"/>
                <a:sym typeface="Ubuntu"/>
              </a:defRPr>
            </a:lvl1pPr>
          </a:lstStyle>
          <a:p>
            <a:r>
              <a:rPr lang="en-US" dirty="0"/>
              <a:t>Scripture</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4986504" y="1401207"/>
            <a:ext cx="14410996"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t>
            </a:r>
            <a:r>
              <a:rPr lang="en-US" dirty="0"/>
              <a:t>atthew</a:t>
            </a:r>
            <a:r>
              <a:rPr dirty="0"/>
              <a:t> </a:t>
            </a:r>
            <a:r>
              <a:rPr lang="en-US" dirty="0"/>
              <a:t>13</a:t>
            </a:r>
            <a:r>
              <a:rPr dirty="0"/>
              <a:t>:1</a:t>
            </a:r>
            <a:r>
              <a:rPr lang="en-US" dirty="0"/>
              <a:t>4-15</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157403"/>
            <a:ext cx="22744587" cy="9797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In them is fulfilled the prophecy of Isaiah </a:t>
            </a:r>
            <a:r>
              <a:rPr lang="en-US" i="1" dirty="0">
                <a:solidFill>
                  <a:srgbClr val="000000"/>
                </a:solidFill>
                <a:effectLst/>
              </a:rPr>
              <a:t>(chapter 6)</a:t>
            </a:r>
            <a:r>
              <a:rPr lang="en-US" dirty="0">
                <a:solidFill>
                  <a:srgbClr val="000000"/>
                </a:solidFill>
                <a:effectLst/>
              </a:rPr>
              <a:t>:</a:t>
            </a:r>
            <a:endParaRPr lang="en-US" dirty="0">
              <a:effectLst/>
            </a:endParaRPr>
          </a:p>
          <a:p>
            <a:r>
              <a:rPr lang="en-US" dirty="0">
                <a:solidFill>
                  <a:srgbClr val="000000"/>
                </a:solidFill>
                <a:effectLst/>
              </a:rPr>
              <a:t>“‘You will be ever hearing but never understanding; </a:t>
            </a:r>
          </a:p>
          <a:p>
            <a:r>
              <a:rPr lang="en-US" dirty="0">
                <a:solidFill>
                  <a:srgbClr val="000000"/>
                </a:solidFill>
                <a:effectLst/>
              </a:rPr>
              <a:t>you will be ever seeing but never perceiving.</a:t>
            </a:r>
            <a:r>
              <a:rPr lang="en-US" dirty="0"/>
              <a:t> </a:t>
            </a:r>
          </a:p>
          <a:p>
            <a:r>
              <a:rPr lang="en-US" dirty="0">
                <a:solidFill>
                  <a:srgbClr val="000000"/>
                </a:solidFill>
                <a:effectLst/>
              </a:rPr>
              <a:t>For this people’s heart has become calloused;</a:t>
            </a:r>
            <a:r>
              <a:rPr lang="en-US" dirty="0"/>
              <a:t> </a:t>
            </a:r>
          </a:p>
          <a:p>
            <a:r>
              <a:rPr lang="en-US" dirty="0">
                <a:solidFill>
                  <a:srgbClr val="000000"/>
                </a:solidFill>
                <a:effectLst/>
              </a:rPr>
              <a:t>they hardly hear with their ears, </a:t>
            </a:r>
          </a:p>
          <a:p>
            <a:r>
              <a:rPr lang="en-US" dirty="0">
                <a:solidFill>
                  <a:srgbClr val="000000"/>
                </a:solidFill>
                <a:effectLst/>
              </a:rPr>
              <a:t>and they have closed their eyes.</a:t>
            </a:r>
            <a:r>
              <a:rPr lang="en-US" dirty="0"/>
              <a:t> </a:t>
            </a:r>
          </a:p>
          <a:p>
            <a:r>
              <a:rPr lang="en-US" dirty="0">
                <a:solidFill>
                  <a:srgbClr val="000000"/>
                </a:solidFill>
                <a:effectLst/>
              </a:rPr>
              <a:t>Otherwise they might see with their eyes, </a:t>
            </a:r>
          </a:p>
          <a:p>
            <a:r>
              <a:rPr lang="en-US" dirty="0">
                <a:solidFill>
                  <a:srgbClr val="000000"/>
                </a:solidFill>
                <a:effectLst/>
              </a:rPr>
              <a:t>hear with their ears, understand with their hearts </a:t>
            </a:r>
          </a:p>
          <a:p>
            <a:r>
              <a:rPr lang="en-US" dirty="0">
                <a:solidFill>
                  <a:srgbClr val="000000"/>
                </a:solidFill>
                <a:effectLst/>
              </a:rPr>
              <a:t>and turn, and I would heal them.’</a:t>
            </a:r>
          </a:p>
        </p:txBody>
      </p:sp>
    </p:spTree>
    <p:extLst>
      <p:ext uri="{BB962C8B-B14F-4D97-AF65-F5344CB8AC3E}">
        <p14:creationId xmlns:p14="http://schemas.microsoft.com/office/powerpoint/2010/main" val="22671085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4986504" y="1401207"/>
            <a:ext cx="14410996"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t>
            </a:r>
            <a:r>
              <a:rPr lang="en-US" dirty="0"/>
              <a:t>atthew</a:t>
            </a:r>
            <a:r>
              <a:rPr dirty="0"/>
              <a:t> </a:t>
            </a:r>
            <a:r>
              <a:rPr lang="en-US" dirty="0"/>
              <a:t>13</a:t>
            </a:r>
            <a:r>
              <a:rPr dirty="0"/>
              <a:t>:1</a:t>
            </a:r>
            <a:r>
              <a:rPr lang="en-US" dirty="0"/>
              <a:t>4-15</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080459"/>
            <a:ext cx="22744587" cy="9951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In them is fulfilled the prophecy of Isaiah </a:t>
            </a:r>
            <a:r>
              <a:rPr lang="en-US" i="1" dirty="0">
                <a:solidFill>
                  <a:srgbClr val="000000"/>
                </a:solidFill>
                <a:effectLst/>
              </a:rPr>
              <a:t>(chapter 6)</a:t>
            </a:r>
            <a:r>
              <a:rPr lang="en-US" dirty="0">
                <a:solidFill>
                  <a:srgbClr val="000000"/>
                </a:solidFill>
                <a:effectLst/>
              </a:rPr>
              <a:t>:</a:t>
            </a:r>
            <a:endParaRPr lang="en-US" dirty="0">
              <a:effectLst/>
            </a:endParaRPr>
          </a:p>
          <a:p>
            <a:r>
              <a:rPr lang="en-US" dirty="0">
                <a:solidFill>
                  <a:srgbClr val="000000"/>
                </a:solidFill>
                <a:effectLst/>
              </a:rPr>
              <a:t>“‘You will be ever hearing but never understanding; </a:t>
            </a:r>
          </a:p>
          <a:p>
            <a:r>
              <a:rPr lang="en-US" dirty="0">
                <a:solidFill>
                  <a:srgbClr val="000000"/>
                </a:solidFill>
                <a:effectLst/>
              </a:rPr>
              <a:t>you will be ever seeing but never perceiving.</a:t>
            </a:r>
            <a:r>
              <a:rPr lang="en-US" dirty="0"/>
              <a:t> </a:t>
            </a:r>
          </a:p>
          <a:p>
            <a:r>
              <a:rPr lang="en-US" sz="8000" b="1" dirty="0">
                <a:solidFill>
                  <a:srgbClr val="000000"/>
                </a:solidFill>
                <a:effectLst/>
              </a:rPr>
              <a:t>For this people’s heart has become calloused</a:t>
            </a:r>
            <a:r>
              <a:rPr lang="en-US" dirty="0">
                <a:solidFill>
                  <a:srgbClr val="000000"/>
                </a:solidFill>
                <a:effectLst/>
              </a:rPr>
              <a:t>;</a:t>
            </a:r>
            <a:r>
              <a:rPr lang="en-US" dirty="0"/>
              <a:t> </a:t>
            </a:r>
          </a:p>
          <a:p>
            <a:r>
              <a:rPr lang="en-US" dirty="0">
                <a:solidFill>
                  <a:srgbClr val="000000"/>
                </a:solidFill>
                <a:effectLst/>
              </a:rPr>
              <a:t>they hardly hear with their ears, </a:t>
            </a:r>
          </a:p>
          <a:p>
            <a:r>
              <a:rPr lang="en-US" dirty="0">
                <a:solidFill>
                  <a:srgbClr val="000000"/>
                </a:solidFill>
                <a:effectLst/>
              </a:rPr>
              <a:t>and they have closed their eyes.</a:t>
            </a:r>
            <a:r>
              <a:rPr lang="en-US" dirty="0"/>
              <a:t> </a:t>
            </a:r>
          </a:p>
          <a:p>
            <a:r>
              <a:rPr lang="en-US" dirty="0">
                <a:solidFill>
                  <a:srgbClr val="000000"/>
                </a:solidFill>
                <a:effectLst/>
              </a:rPr>
              <a:t>Otherwise they might see with their eyes, </a:t>
            </a:r>
          </a:p>
          <a:p>
            <a:r>
              <a:rPr lang="en-US" dirty="0">
                <a:solidFill>
                  <a:srgbClr val="000000"/>
                </a:solidFill>
                <a:effectLst/>
              </a:rPr>
              <a:t>hear with their ears, understand with their hearts </a:t>
            </a:r>
          </a:p>
          <a:p>
            <a:r>
              <a:rPr lang="en-US" dirty="0">
                <a:solidFill>
                  <a:srgbClr val="000000"/>
                </a:solidFill>
                <a:effectLst/>
              </a:rPr>
              <a:t>and turn, and I would heal them.’</a:t>
            </a:r>
          </a:p>
        </p:txBody>
      </p:sp>
    </p:spTree>
    <p:extLst>
      <p:ext uri="{BB962C8B-B14F-4D97-AF65-F5344CB8AC3E}">
        <p14:creationId xmlns:p14="http://schemas.microsoft.com/office/powerpoint/2010/main" val="29631017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5149212" y="1401207"/>
            <a:ext cx="1408558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Ephesians 5</a:t>
            </a:r>
            <a:r>
              <a:rPr dirty="0"/>
              <a:t>:1</a:t>
            </a:r>
            <a:r>
              <a:rPr lang="en-US" dirty="0"/>
              <a:t>8-19</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42124"/>
            <a:ext cx="22744587" cy="9028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They are darkened in their understanding </a:t>
            </a:r>
          </a:p>
          <a:p>
            <a:r>
              <a:rPr lang="en-US" dirty="0">
                <a:solidFill>
                  <a:srgbClr val="000000"/>
                </a:solidFill>
                <a:effectLst/>
              </a:rPr>
              <a:t>and separated from the life of God </a:t>
            </a:r>
          </a:p>
          <a:p>
            <a:r>
              <a:rPr lang="en-US" dirty="0">
                <a:solidFill>
                  <a:srgbClr val="000000"/>
                </a:solidFill>
                <a:effectLst/>
              </a:rPr>
              <a:t>because of the ignorance that is in them due </a:t>
            </a:r>
          </a:p>
          <a:p>
            <a:r>
              <a:rPr lang="en-US" sz="8000" b="1" dirty="0">
                <a:solidFill>
                  <a:srgbClr val="000000"/>
                </a:solidFill>
                <a:effectLst/>
              </a:rPr>
              <a:t>to the hardening of their hearts. </a:t>
            </a:r>
          </a:p>
          <a:p>
            <a:r>
              <a:rPr lang="en-US" sz="8000" b="1" dirty="0">
                <a:solidFill>
                  <a:srgbClr val="000000"/>
                </a:solidFill>
                <a:effectLst/>
              </a:rPr>
              <a:t>Having lost all sensitivity</a:t>
            </a:r>
            <a:r>
              <a:rPr lang="en-US" dirty="0">
                <a:solidFill>
                  <a:srgbClr val="000000"/>
                </a:solidFill>
                <a:effectLst/>
              </a:rPr>
              <a:t>, </a:t>
            </a:r>
          </a:p>
          <a:p>
            <a:r>
              <a:rPr lang="en-US" dirty="0">
                <a:solidFill>
                  <a:srgbClr val="000000"/>
                </a:solidFill>
                <a:effectLst/>
              </a:rPr>
              <a:t>they have given themselves over to sensuality </a:t>
            </a:r>
          </a:p>
          <a:p>
            <a:r>
              <a:rPr lang="en-US" dirty="0">
                <a:solidFill>
                  <a:srgbClr val="000000"/>
                </a:solidFill>
                <a:effectLst/>
              </a:rPr>
              <a:t>so as to indulge in every kind of impurity, </a:t>
            </a:r>
          </a:p>
          <a:p>
            <a:r>
              <a:rPr lang="en-US" dirty="0">
                <a:solidFill>
                  <a:srgbClr val="000000"/>
                </a:solidFill>
                <a:effectLst/>
              </a:rPr>
              <a:t>and they are full of greed.</a:t>
            </a:r>
          </a:p>
        </p:txBody>
      </p:sp>
    </p:spTree>
    <p:extLst>
      <p:ext uri="{BB962C8B-B14F-4D97-AF65-F5344CB8AC3E}">
        <p14:creationId xmlns:p14="http://schemas.microsoft.com/office/powerpoint/2010/main" val="22760989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46417" y="1401207"/>
            <a:ext cx="1109117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Amos 8:11-12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779457"/>
            <a:ext cx="22744587" cy="3334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“The days are coming,” declares the Sovereign Lord, “when I will send a famine through the land—</a:t>
            </a:r>
          </a:p>
          <a:p>
            <a:r>
              <a:rPr lang="en-US" dirty="0">
                <a:solidFill>
                  <a:srgbClr val="000000"/>
                </a:solidFill>
                <a:effectLst/>
              </a:rPr>
              <a:t>not a famine of food or a thirst for water</a:t>
            </a:r>
            <a:r>
              <a:rPr lang="en-US" dirty="0"/>
              <a:t>…</a:t>
            </a:r>
            <a:endParaRPr lang="en-US" dirty="0">
              <a:effectLst/>
            </a:endParaRPr>
          </a:p>
        </p:txBody>
      </p:sp>
    </p:spTree>
    <p:extLst>
      <p:ext uri="{BB962C8B-B14F-4D97-AF65-F5344CB8AC3E}">
        <p14:creationId xmlns:p14="http://schemas.microsoft.com/office/powerpoint/2010/main" val="5828290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46417" y="1401207"/>
            <a:ext cx="1109117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Amos 8:11-12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625295"/>
            <a:ext cx="22744587"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“The days are coming,” declares the Sovereign Lord, “when I will send a famine through the land—</a:t>
            </a:r>
          </a:p>
          <a:p>
            <a:r>
              <a:rPr lang="en-US" dirty="0">
                <a:solidFill>
                  <a:srgbClr val="000000"/>
                </a:solidFill>
                <a:effectLst/>
              </a:rPr>
              <a:t>not a famine of food or a thirst for water, </a:t>
            </a:r>
            <a:endParaRPr lang="en-US" dirty="0">
              <a:effectLst/>
            </a:endParaRPr>
          </a:p>
          <a:p>
            <a:r>
              <a:rPr lang="en-US" sz="8000" b="1" dirty="0">
                <a:effectLst/>
              </a:rPr>
              <a:t>but a famine of hearing the words of the Lord.</a:t>
            </a:r>
            <a:r>
              <a:rPr lang="en-US" sz="8000" b="1" dirty="0"/>
              <a:t> </a:t>
            </a:r>
            <a:endParaRPr lang="en-US" sz="8000" b="1" dirty="0">
              <a:effectLst/>
            </a:endParaRPr>
          </a:p>
          <a:p>
            <a:endParaRPr lang="en-US" dirty="0"/>
          </a:p>
        </p:txBody>
      </p:sp>
    </p:spTree>
    <p:extLst>
      <p:ext uri="{BB962C8B-B14F-4D97-AF65-F5344CB8AC3E}">
        <p14:creationId xmlns:p14="http://schemas.microsoft.com/office/powerpoint/2010/main" val="23192611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46417" y="1401207"/>
            <a:ext cx="1109117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Amos 8:11-12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009468"/>
            <a:ext cx="22744587" cy="8874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“The days are coming,” declares the Sovereign Lord, “when I will send a famine through the land—</a:t>
            </a:r>
          </a:p>
          <a:p>
            <a:r>
              <a:rPr lang="en-US" dirty="0">
                <a:solidFill>
                  <a:srgbClr val="000000"/>
                </a:solidFill>
                <a:effectLst/>
              </a:rPr>
              <a:t>not a famine of food or a thirst for water, </a:t>
            </a:r>
            <a:endParaRPr lang="en-US" dirty="0">
              <a:effectLst/>
            </a:endParaRPr>
          </a:p>
          <a:p>
            <a:r>
              <a:rPr lang="en-US" sz="8000" b="1" dirty="0">
                <a:effectLst/>
              </a:rPr>
              <a:t>but a famine of hearing the words of the Lord.</a:t>
            </a:r>
            <a:r>
              <a:rPr lang="en-US" sz="8000" b="1" dirty="0"/>
              <a:t> </a:t>
            </a:r>
          </a:p>
          <a:p>
            <a:r>
              <a:rPr lang="en-US" dirty="0">
                <a:effectLst/>
              </a:rPr>
              <a:t>People will stagger from sea to sea </a:t>
            </a:r>
          </a:p>
          <a:p>
            <a:r>
              <a:rPr lang="en-US" dirty="0">
                <a:effectLst/>
              </a:rPr>
              <a:t>and wander from north to east, </a:t>
            </a:r>
          </a:p>
          <a:p>
            <a:r>
              <a:rPr lang="en-US" dirty="0">
                <a:effectLst/>
              </a:rPr>
              <a:t>searching for the word of the Lord, </a:t>
            </a:r>
          </a:p>
          <a:p>
            <a:r>
              <a:rPr lang="en-US" dirty="0">
                <a:effectLst/>
              </a:rPr>
              <a:t>but they will not find it.</a:t>
            </a:r>
            <a:endParaRPr lang="en-US" dirty="0"/>
          </a:p>
        </p:txBody>
      </p:sp>
    </p:spTree>
    <p:extLst>
      <p:ext uri="{BB962C8B-B14F-4D97-AF65-F5344CB8AC3E}">
        <p14:creationId xmlns:p14="http://schemas.microsoft.com/office/powerpoint/2010/main" val="7411820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4944834" y="1401207"/>
            <a:ext cx="14494352"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Deuteronomy 8:3</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625021"/>
            <a:ext cx="22744587" cy="7643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He humbled you, </a:t>
            </a:r>
          </a:p>
          <a:p>
            <a:r>
              <a:rPr lang="en-US" dirty="0">
                <a:solidFill>
                  <a:srgbClr val="000000"/>
                </a:solidFill>
                <a:effectLst/>
              </a:rPr>
              <a:t>causing you to hunger </a:t>
            </a:r>
          </a:p>
          <a:p>
            <a:r>
              <a:rPr lang="en-US" dirty="0">
                <a:solidFill>
                  <a:srgbClr val="000000"/>
                </a:solidFill>
                <a:effectLst/>
              </a:rPr>
              <a:t>and then feeding you with manna, </a:t>
            </a:r>
          </a:p>
          <a:p>
            <a:r>
              <a:rPr lang="en-US" dirty="0">
                <a:solidFill>
                  <a:srgbClr val="000000"/>
                </a:solidFill>
                <a:effectLst/>
              </a:rPr>
              <a:t>which neither you nor your ancestors had known, </a:t>
            </a:r>
          </a:p>
          <a:p>
            <a:r>
              <a:rPr lang="en-US" dirty="0">
                <a:solidFill>
                  <a:srgbClr val="000000"/>
                </a:solidFill>
                <a:effectLst/>
              </a:rPr>
              <a:t>to teach you that man does not live on bread alone </a:t>
            </a:r>
          </a:p>
          <a:p>
            <a:r>
              <a:rPr lang="en-US" dirty="0">
                <a:solidFill>
                  <a:srgbClr val="000000"/>
                </a:solidFill>
                <a:effectLst/>
              </a:rPr>
              <a:t>but on every word that comes </a:t>
            </a:r>
          </a:p>
          <a:p>
            <a:r>
              <a:rPr lang="en-US" dirty="0">
                <a:solidFill>
                  <a:srgbClr val="000000"/>
                </a:solidFill>
                <a:effectLst/>
              </a:rPr>
              <a:t>from the mouth of the Lord.</a:t>
            </a:r>
            <a:endParaRPr lang="en-US" dirty="0"/>
          </a:p>
        </p:txBody>
      </p:sp>
    </p:spTree>
    <p:extLst>
      <p:ext uri="{BB962C8B-B14F-4D97-AF65-F5344CB8AC3E}">
        <p14:creationId xmlns:p14="http://schemas.microsoft.com/office/powerpoint/2010/main" val="14533211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51195" y="1401207"/>
            <a:ext cx="2308164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Richard </a:t>
            </a:r>
            <a:r>
              <a:rPr lang="en-US" dirty="0" err="1"/>
              <a:t>horsley</a:t>
            </a:r>
            <a:r>
              <a:rPr dirty="0"/>
              <a:t>, </a:t>
            </a:r>
            <a:r>
              <a:rPr lang="en-US" i="1" dirty="0"/>
              <a:t>Jesus and empire</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163630"/>
            <a:ext cx="22744587" cy="6565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“Whereas the Providence which has guided our whole existence and which has shown such care and liberality, has brought our life to the peak of perfection in giving to us Augustus Caesar, whom Providence filled with virtue for the welfare of mankind, and who, </a:t>
            </a:r>
          </a:p>
          <a:p>
            <a:r>
              <a:rPr lang="en-US" dirty="0">
                <a:solidFill>
                  <a:srgbClr val="000000"/>
                </a:solidFill>
                <a:effectLst/>
              </a:rPr>
              <a:t>being sent to us and to our descendants as a savior,</a:t>
            </a:r>
            <a:endParaRPr lang="en-US" dirty="0"/>
          </a:p>
        </p:txBody>
      </p:sp>
    </p:spTree>
    <p:extLst>
      <p:ext uri="{BB962C8B-B14F-4D97-AF65-F5344CB8AC3E}">
        <p14:creationId xmlns:p14="http://schemas.microsoft.com/office/powerpoint/2010/main" val="18897715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51195" y="1401207"/>
            <a:ext cx="2308164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Richard </a:t>
            </a:r>
            <a:r>
              <a:rPr lang="en-US" dirty="0" err="1"/>
              <a:t>horsley</a:t>
            </a:r>
            <a:r>
              <a:rPr dirty="0"/>
              <a:t>, </a:t>
            </a:r>
            <a:r>
              <a:rPr lang="en-US" i="1" dirty="0"/>
              <a:t>Jesus and empire</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48077"/>
            <a:ext cx="22744587" cy="7797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has put an end to war and has set all things in order; </a:t>
            </a:r>
          </a:p>
          <a:p>
            <a:r>
              <a:rPr lang="en-US" dirty="0">
                <a:solidFill>
                  <a:srgbClr val="000000"/>
                </a:solidFill>
                <a:effectLst/>
              </a:rPr>
              <a:t>and whereas, having become visible… </a:t>
            </a:r>
          </a:p>
          <a:p>
            <a:r>
              <a:rPr lang="en-US" dirty="0">
                <a:solidFill>
                  <a:srgbClr val="000000"/>
                </a:solidFill>
                <a:effectLst/>
              </a:rPr>
              <a:t>and whereas, finally that the birthday of the god, </a:t>
            </a:r>
          </a:p>
          <a:p>
            <a:r>
              <a:rPr lang="en-US" dirty="0">
                <a:solidFill>
                  <a:srgbClr val="000000"/>
                </a:solidFill>
                <a:effectLst/>
              </a:rPr>
              <a:t>Caesar Augustus, has been for the whole world </a:t>
            </a:r>
          </a:p>
          <a:p>
            <a:r>
              <a:rPr lang="en-US" sz="8000" b="1" dirty="0">
                <a:solidFill>
                  <a:srgbClr val="000000"/>
                </a:solidFill>
                <a:effectLst/>
              </a:rPr>
              <a:t>the beginning of the gospel concerning him</a:t>
            </a:r>
            <a:r>
              <a:rPr lang="en-US" dirty="0">
                <a:solidFill>
                  <a:srgbClr val="000000"/>
                </a:solidFill>
                <a:effectLst/>
              </a:rPr>
              <a:t>, </a:t>
            </a:r>
          </a:p>
          <a:p>
            <a:r>
              <a:rPr lang="en-US" dirty="0">
                <a:solidFill>
                  <a:srgbClr val="000000"/>
                </a:solidFill>
                <a:effectLst/>
              </a:rPr>
              <a:t>therefore, let all reckon a new era </a:t>
            </a:r>
          </a:p>
          <a:p>
            <a:r>
              <a:rPr lang="en-US" dirty="0">
                <a:solidFill>
                  <a:srgbClr val="000000"/>
                </a:solidFill>
                <a:effectLst/>
              </a:rPr>
              <a:t>beginning from the date of his birth.”</a:t>
            </a:r>
            <a:endParaRPr lang="en-US" dirty="0"/>
          </a:p>
        </p:txBody>
      </p:sp>
    </p:spTree>
    <p:extLst>
      <p:ext uri="{BB962C8B-B14F-4D97-AF65-F5344CB8AC3E}">
        <p14:creationId xmlns:p14="http://schemas.microsoft.com/office/powerpoint/2010/main" val="364186570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80097" y="1401207"/>
            <a:ext cx="11023852"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Mark 4:13-20</a:t>
            </a:r>
            <a:r>
              <a:rPr dirty="0"/>
              <a:t>,</a:t>
            </a:r>
            <a:r>
              <a:rPr lang="en-US" dirty="0"/>
              <a:t> </a:t>
            </a:r>
            <a:r>
              <a:rPr lang="en-US" dirty="0" err="1"/>
              <a:t>niv</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240848"/>
            <a:ext cx="22744587"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Then Jesus said to them, </a:t>
            </a:r>
          </a:p>
          <a:p>
            <a:r>
              <a:rPr lang="en-US" dirty="0">
                <a:solidFill>
                  <a:srgbClr val="000000"/>
                </a:solidFill>
                <a:effectLst/>
              </a:rPr>
              <a:t>“Don’t you understand this parable? </a:t>
            </a:r>
          </a:p>
          <a:p>
            <a:r>
              <a:rPr lang="en-US" dirty="0">
                <a:solidFill>
                  <a:srgbClr val="000000"/>
                </a:solidFill>
                <a:effectLst/>
              </a:rPr>
              <a:t>How then will you understand any parable? </a:t>
            </a:r>
          </a:p>
          <a:p>
            <a:r>
              <a:rPr lang="en-US" dirty="0">
                <a:solidFill>
                  <a:srgbClr val="000000"/>
                </a:solidFill>
                <a:effectLst/>
              </a:rPr>
              <a:t>The farmer sows the word.</a:t>
            </a:r>
            <a:r>
              <a:rPr lang="en-US" dirty="0">
                <a:effectLst/>
              </a:rPr>
              <a:t> </a:t>
            </a:r>
            <a:r>
              <a:rPr lang="en-US" dirty="0"/>
              <a:t> </a:t>
            </a:r>
          </a:p>
        </p:txBody>
      </p:sp>
    </p:spTree>
    <p:extLst>
      <p:ext uri="{BB962C8B-B14F-4D97-AF65-F5344CB8AC3E}">
        <p14:creationId xmlns:p14="http://schemas.microsoft.com/office/powerpoint/2010/main" val="6095879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7041552" y="1401207"/>
            <a:ext cx="1030089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086686"/>
            <a:ext cx="22744587" cy="67197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Again Jesus began to teach by the lake. The crowd that gathered around him was so large that he got into a boat and sat in it out on the lake, while all the people were along the shore at the water’s edge.</a:t>
            </a:r>
            <a:r>
              <a:rPr lang="en-US" dirty="0">
                <a:effectLst/>
              </a:rPr>
              <a:t> </a:t>
            </a:r>
            <a:r>
              <a:rPr lang="en-US" dirty="0">
                <a:solidFill>
                  <a:srgbClr val="000000"/>
                </a:solidFill>
                <a:effectLst/>
              </a:rPr>
              <a:t>He taught them many things by parables, and in his teaching said: </a:t>
            </a:r>
            <a:endParaRPr lang="en-US" dirty="0">
              <a:effectLst/>
            </a:endParaRPr>
          </a:p>
          <a:p>
            <a:r>
              <a:rPr lang="en-US" sz="8000" b="1" dirty="0">
                <a:solidFill>
                  <a:srgbClr val="000000"/>
                </a:solidFill>
                <a:effectLst/>
              </a:rPr>
              <a:t>“Listen!</a:t>
            </a:r>
            <a:endParaRPr lang="en-US" sz="8000" b="1"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80097" y="1401207"/>
            <a:ext cx="11023852"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Mark 4:13-20</a:t>
            </a:r>
            <a:r>
              <a:rPr dirty="0"/>
              <a:t>,</a:t>
            </a:r>
            <a:r>
              <a:rPr lang="en-US" dirty="0"/>
              <a:t> </a:t>
            </a:r>
            <a:r>
              <a:rPr lang="en-US" dirty="0" err="1"/>
              <a:t>niv</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240848"/>
            <a:ext cx="22744587" cy="441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Then Jesus said to them, </a:t>
            </a:r>
          </a:p>
          <a:p>
            <a:r>
              <a:rPr lang="en-US" dirty="0">
                <a:solidFill>
                  <a:srgbClr val="000000"/>
                </a:solidFill>
                <a:effectLst/>
              </a:rPr>
              <a:t>“Don’t you understand this parable? </a:t>
            </a:r>
          </a:p>
          <a:p>
            <a:r>
              <a:rPr lang="en-US" dirty="0">
                <a:solidFill>
                  <a:srgbClr val="000000"/>
                </a:solidFill>
                <a:effectLst/>
              </a:rPr>
              <a:t>How then will you understand any parable? </a:t>
            </a:r>
          </a:p>
          <a:p>
            <a:r>
              <a:rPr lang="en-US" dirty="0">
                <a:solidFill>
                  <a:srgbClr val="000000"/>
                </a:solidFill>
                <a:effectLst/>
              </a:rPr>
              <a:t>The farmer sows the word.</a:t>
            </a:r>
            <a:r>
              <a:rPr lang="en-US" dirty="0">
                <a:effectLst/>
              </a:rPr>
              <a:t> </a:t>
            </a:r>
            <a:r>
              <a:rPr lang="en-US" dirty="0"/>
              <a:t> </a:t>
            </a:r>
          </a:p>
        </p:txBody>
      </p:sp>
      <p:pic>
        <p:nvPicPr>
          <p:cNvPr id="5" name="Picture 4" descr="A picture containing graphical user interface&#10;&#10;Description automatically generated">
            <a:extLst>
              <a:ext uri="{FF2B5EF4-FFF2-40B4-BE49-F238E27FC236}">
                <a16:creationId xmlns:a16="http://schemas.microsoft.com/office/drawing/2014/main" id="{28113C96-8C28-451B-A54C-F1855AAE3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24" y="9542840"/>
            <a:ext cx="3961994" cy="396199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7F92902F-E394-4A63-ABDF-6DE6926CF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3709" y="240947"/>
            <a:ext cx="3961994" cy="3961994"/>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8893E8AB-1488-435A-82F3-D1AF8A6A2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7581" y="9542840"/>
            <a:ext cx="3961994" cy="3961994"/>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B9AB0CA2-DB3B-4881-9FD5-25CD8AA2D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23" y="240947"/>
            <a:ext cx="3961994" cy="3961994"/>
          </a:xfrm>
          <a:prstGeom prst="rect">
            <a:avLst/>
          </a:prstGeom>
        </p:spPr>
      </p:pic>
    </p:spTree>
    <p:extLst>
      <p:ext uri="{BB962C8B-B14F-4D97-AF65-F5344CB8AC3E}">
        <p14:creationId xmlns:p14="http://schemas.microsoft.com/office/powerpoint/2010/main" val="11118063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80074" y="1401207"/>
            <a:ext cx="11023852"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3-20</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702239"/>
            <a:ext cx="22744587" cy="5488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Some people are like seed along the path, </a:t>
            </a:r>
          </a:p>
          <a:p>
            <a:r>
              <a:rPr lang="en-US" dirty="0">
                <a:solidFill>
                  <a:srgbClr val="000000"/>
                </a:solidFill>
                <a:effectLst/>
              </a:rPr>
              <a:t>where the word is sown. </a:t>
            </a:r>
          </a:p>
          <a:p>
            <a:r>
              <a:rPr lang="en-US" dirty="0">
                <a:solidFill>
                  <a:srgbClr val="000000"/>
                </a:solidFill>
                <a:effectLst/>
              </a:rPr>
              <a:t>As soon as they hear it, </a:t>
            </a:r>
          </a:p>
          <a:p>
            <a:r>
              <a:rPr lang="en-US" dirty="0">
                <a:solidFill>
                  <a:srgbClr val="000000"/>
                </a:solidFill>
                <a:effectLst/>
              </a:rPr>
              <a:t>Satan comes and takes away the word </a:t>
            </a:r>
          </a:p>
          <a:p>
            <a:r>
              <a:rPr lang="en-US" dirty="0">
                <a:solidFill>
                  <a:srgbClr val="000000"/>
                </a:solidFill>
                <a:effectLst/>
              </a:rPr>
              <a:t>that was sown in them. </a:t>
            </a:r>
            <a:endParaRPr lang="en-US" dirty="0"/>
          </a:p>
        </p:txBody>
      </p:sp>
      <p:sp>
        <p:nvSpPr>
          <p:cNvPr id="5" name="Fasting">
            <a:extLst>
              <a:ext uri="{FF2B5EF4-FFF2-40B4-BE49-F238E27FC236}">
                <a16:creationId xmlns:a16="http://schemas.microsoft.com/office/drawing/2014/main" id="{B806808C-FC80-48D4-967C-019EEEF2129C}"/>
              </a:ext>
            </a:extLst>
          </p:cNvPr>
          <p:cNvSpPr txBox="1"/>
          <p:nvPr/>
        </p:nvSpPr>
        <p:spPr>
          <a:xfrm>
            <a:off x="10826243" y="3293353"/>
            <a:ext cx="2731517"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1</a:t>
            </a:r>
            <a:r>
              <a:rPr lang="en-US" baseline="30000" dirty="0"/>
              <a:t>st</a:t>
            </a:r>
            <a:r>
              <a:rPr lang="en-US" dirty="0"/>
              <a:t> Soil</a:t>
            </a:r>
            <a:endParaRPr dirty="0"/>
          </a:p>
        </p:txBody>
      </p:sp>
    </p:spTree>
    <p:extLst>
      <p:ext uri="{BB962C8B-B14F-4D97-AF65-F5344CB8AC3E}">
        <p14:creationId xmlns:p14="http://schemas.microsoft.com/office/powerpoint/2010/main" val="313352737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80074" y="1401207"/>
            <a:ext cx="11023852"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3-20</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702239"/>
            <a:ext cx="22744587" cy="5488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Others, like seed sown on rocky places, </a:t>
            </a:r>
          </a:p>
          <a:p>
            <a:r>
              <a:rPr lang="en-US" dirty="0">
                <a:solidFill>
                  <a:srgbClr val="000000"/>
                </a:solidFill>
                <a:effectLst/>
              </a:rPr>
              <a:t>hear the word and at once receive it with joy. </a:t>
            </a:r>
          </a:p>
          <a:p>
            <a:r>
              <a:rPr lang="en-US" dirty="0">
                <a:solidFill>
                  <a:srgbClr val="000000"/>
                </a:solidFill>
                <a:effectLst/>
              </a:rPr>
              <a:t>But since they have no root, they last only a short time. When trouble or persecution comes because of the word, they quickly fall away. </a:t>
            </a:r>
            <a:endParaRPr lang="en-US" dirty="0"/>
          </a:p>
        </p:txBody>
      </p:sp>
      <p:sp>
        <p:nvSpPr>
          <p:cNvPr id="5" name="Fasting">
            <a:extLst>
              <a:ext uri="{FF2B5EF4-FFF2-40B4-BE49-F238E27FC236}">
                <a16:creationId xmlns:a16="http://schemas.microsoft.com/office/drawing/2014/main" id="{B806808C-FC80-48D4-967C-019EEEF2129C}"/>
              </a:ext>
            </a:extLst>
          </p:cNvPr>
          <p:cNvSpPr txBox="1"/>
          <p:nvPr/>
        </p:nvSpPr>
        <p:spPr>
          <a:xfrm>
            <a:off x="10718841" y="3293353"/>
            <a:ext cx="2946319"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2</a:t>
            </a:r>
            <a:r>
              <a:rPr lang="en-US" baseline="30000" dirty="0"/>
              <a:t>nd</a:t>
            </a:r>
            <a:r>
              <a:rPr lang="en-US" dirty="0"/>
              <a:t> Soil</a:t>
            </a:r>
            <a:endParaRPr dirty="0"/>
          </a:p>
        </p:txBody>
      </p:sp>
    </p:spTree>
    <p:extLst>
      <p:ext uri="{BB962C8B-B14F-4D97-AF65-F5344CB8AC3E}">
        <p14:creationId xmlns:p14="http://schemas.microsoft.com/office/powerpoint/2010/main" val="34570633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80074" y="1401207"/>
            <a:ext cx="11023852"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3-20</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702239"/>
            <a:ext cx="22744587" cy="5488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Still others, like seed sown among thorns, </a:t>
            </a:r>
          </a:p>
          <a:p>
            <a:r>
              <a:rPr lang="en-US" dirty="0">
                <a:solidFill>
                  <a:srgbClr val="000000"/>
                </a:solidFill>
                <a:effectLst/>
              </a:rPr>
              <a:t>hear the word; but the worries of this life, </a:t>
            </a:r>
          </a:p>
          <a:p>
            <a:r>
              <a:rPr lang="en-US" dirty="0">
                <a:solidFill>
                  <a:srgbClr val="000000"/>
                </a:solidFill>
                <a:effectLst/>
              </a:rPr>
              <a:t>the deceitfulness of wealth and the desires </a:t>
            </a:r>
          </a:p>
          <a:p>
            <a:r>
              <a:rPr lang="en-US" dirty="0">
                <a:solidFill>
                  <a:srgbClr val="000000"/>
                </a:solidFill>
                <a:effectLst/>
              </a:rPr>
              <a:t>for other things come in and choke the word, </a:t>
            </a:r>
          </a:p>
          <a:p>
            <a:r>
              <a:rPr lang="en-US" dirty="0">
                <a:solidFill>
                  <a:srgbClr val="000000"/>
                </a:solidFill>
                <a:effectLst/>
              </a:rPr>
              <a:t>making it unfruitful.</a:t>
            </a:r>
            <a:endParaRPr lang="en-US" dirty="0"/>
          </a:p>
        </p:txBody>
      </p:sp>
      <p:sp>
        <p:nvSpPr>
          <p:cNvPr id="5" name="Fasting">
            <a:extLst>
              <a:ext uri="{FF2B5EF4-FFF2-40B4-BE49-F238E27FC236}">
                <a16:creationId xmlns:a16="http://schemas.microsoft.com/office/drawing/2014/main" id="{B806808C-FC80-48D4-967C-019EEEF2129C}"/>
              </a:ext>
            </a:extLst>
          </p:cNvPr>
          <p:cNvSpPr txBox="1"/>
          <p:nvPr/>
        </p:nvSpPr>
        <p:spPr>
          <a:xfrm>
            <a:off x="10740481" y="3293353"/>
            <a:ext cx="2903038"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3</a:t>
            </a:r>
            <a:r>
              <a:rPr lang="en-US" baseline="30000" dirty="0"/>
              <a:t>rd</a:t>
            </a:r>
            <a:r>
              <a:rPr lang="en-US" dirty="0"/>
              <a:t> Soil</a:t>
            </a:r>
            <a:endParaRPr dirty="0"/>
          </a:p>
        </p:txBody>
      </p:sp>
    </p:spTree>
    <p:extLst>
      <p:ext uri="{BB962C8B-B14F-4D97-AF65-F5344CB8AC3E}">
        <p14:creationId xmlns:p14="http://schemas.microsoft.com/office/powerpoint/2010/main" val="231803991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6680074" y="1401207"/>
            <a:ext cx="11023852"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3-20</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240848"/>
            <a:ext cx="22744587"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Others, like seed sown on good soil, </a:t>
            </a:r>
          </a:p>
          <a:p>
            <a:r>
              <a:rPr lang="en-US" dirty="0">
                <a:solidFill>
                  <a:srgbClr val="000000"/>
                </a:solidFill>
                <a:effectLst/>
              </a:rPr>
              <a:t>hear the word, accept it, and produce a crop—</a:t>
            </a:r>
          </a:p>
          <a:p>
            <a:r>
              <a:rPr lang="en-US" dirty="0">
                <a:solidFill>
                  <a:srgbClr val="000000"/>
                </a:solidFill>
                <a:effectLst/>
              </a:rPr>
              <a:t>some thirty, some sixty, some a hundred times </a:t>
            </a:r>
          </a:p>
          <a:p>
            <a:r>
              <a:rPr lang="en-US" dirty="0">
                <a:solidFill>
                  <a:srgbClr val="000000"/>
                </a:solidFill>
                <a:effectLst/>
              </a:rPr>
              <a:t>what was sown.”</a:t>
            </a:r>
            <a:endParaRPr lang="en-US" dirty="0"/>
          </a:p>
        </p:txBody>
      </p:sp>
      <p:sp>
        <p:nvSpPr>
          <p:cNvPr id="5" name="Fasting">
            <a:extLst>
              <a:ext uri="{FF2B5EF4-FFF2-40B4-BE49-F238E27FC236}">
                <a16:creationId xmlns:a16="http://schemas.microsoft.com/office/drawing/2014/main" id="{B806808C-FC80-48D4-967C-019EEEF2129C}"/>
              </a:ext>
            </a:extLst>
          </p:cNvPr>
          <p:cNvSpPr txBox="1"/>
          <p:nvPr/>
        </p:nvSpPr>
        <p:spPr>
          <a:xfrm>
            <a:off x="10762120" y="3293353"/>
            <a:ext cx="2859757"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4</a:t>
            </a:r>
            <a:r>
              <a:rPr lang="en-US" baseline="30000" dirty="0"/>
              <a:t>th</a:t>
            </a:r>
            <a:r>
              <a:rPr lang="en-US" dirty="0"/>
              <a:t> Soil</a:t>
            </a:r>
            <a:endParaRPr dirty="0"/>
          </a:p>
        </p:txBody>
      </p:sp>
    </p:spTree>
    <p:extLst>
      <p:ext uri="{BB962C8B-B14F-4D97-AF65-F5344CB8AC3E}">
        <p14:creationId xmlns:p14="http://schemas.microsoft.com/office/powerpoint/2010/main" val="40945090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31" name="APPRENTICESHIP TO JESUS IS:"/>
          <p:cNvSpPr txBox="1"/>
          <p:nvPr/>
        </p:nvSpPr>
        <p:spPr>
          <a:xfrm>
            <a:off x="3355975" y="1458674"/>
            <a:ext cx="17672051" cy="152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APPRENTICESHIP TO JESUS IS:</a:t>
            </a:r>
          </a:p>
        </p:txBody>
      </p:sp>
      <p:sp>
        <p:nvSpPr>
          <p:cNvPr id="132" name="Being with Jesus…"/>
          <p:cNvSpPr txBox="1"/>
          <p:nvPr/>
        </p:nvSpPr>
        <p:spPr>
          <a:xfrm>
            <a:off x="819705" y="4828363"/>
            <a:ext cx="22744588" cy="5488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7000" b="0">
                <a:solidFill>
                  <a:srgbClr val="000000"/>
                </a:solidFill>
                <a:latin typeface="Ubuntu"/>
                <a:ea typeface="Ubuntu"/>
                <a:cs typeface="Ubuntu"/>
                <a:sym typeface="Ubuntu"/>
              </a:defRPr>
            </a:pPr>
            <a:r>
              <a:rPr dirty="0"/>
              <a:t>Being with Jesus</a:t>
            </a:r>
            <a:r>
              <a:rPr lang="en-US" dirty="0"/>
              <a:t> </a:t>
            </a:r>
            <a:r>
              <a:rPr lang="en-US" sz="5500" i="1" dirty="0"/>
              <a:t>(John 5:39-40; Matthew 4:4)</a:t>
            </a:r>
            <a:endParaRPr sz="5500" i="1" dirty="0"/>
          </a:p>
          <a:p>
            <a:pPr>
              <a:defRPr sz="7000" b="0">
                <a:solidFill>
                  <a:srgbClr val="000000"/>
                </a:solidFill>
                <a:latin typeface="Ubuntu"/>
                <a:ea typeface="Ubuntu"/>
                <a:cs typeface="Ubuntu"/>
                <a:sym typeface="Ubuntu"/>
              </a:defRPr>
            </a:pPr>
            <a:endParaRPr dirty="0"/>
          </a:p>
          <a:p>
            <a:pPr>
              <a:defRPr sz="7000" b="0">
                <a:solidFill>
                  <a:srgbClr val="000000"/>
                </a:solidFill>
                <a:latin typeface="Ubuntu"/>
                <a:ea typeface="Ubuntu"/>
                <a:cs typeface="Ubuntu"/>
                <a:sym typeface="Ubuntu"/>
              </a:defRPr>
            </a:pPr>
            <a:r>
              <a:rPr dirty="0"/>
              <a:t>Being like Jesus</a:t>
            </a:r>
            <a:r>
              <a:rPr lang="en-US" dirty="0"/>
              <a:t> </a:t>
            </a:r>
            <a:r>
              <a:rPr lang="en-US" sz="5500" i="1" dirty="0"/>
              <a:t>(Hebrews 4:12; Romans 12:2)</a:t>
            </a:r>
            <a:endParaRPr sz="5500" i="1" dirty="0"/>
          </a:p>
          <a:p>
            <a:pPr>
              <a:defRPr sz="7000" b="0">
                <a:solidFill>
                  <a:srgbClr val="000000"/>
                </a:solidFill>
                <a:latin typeface="Ubuntu"/>
                <a:ea typeface="Ubuntu"/>
                <a:cs typeface="Ubuntu"/>
                <a:sym typeface="Ubuntu"/>
              </a:defRPr>
            </a:pPr>
            <a:endParaRPr dirty="0"/>
          </a:p>
          <a:p>
            <a:pPr>
              <a:defRPr sz="7000" b="0">
                <a:solidFill>
                  <a:srgbClr val="000000"/>
                </a:solidFill>
                <a:latin typeface="Ubuntu"/>
                <a:ea typeface="Ubuntu"/>
                <a:cs typeface="Ubuntu"/>
                <a:sym typeface="Ubuntu"/>
              </a:defRPr>
            </a:pPr>
            <a:r>
              <a:rPr dirty="0"/>
              <a:t>Doing what Jesus does</a:t>
            </a:r>
            <a:r>
              <a:rPr lang="en-US" dirty="0"/>
              <a:t> </a:t>
            </a:r>
            <a:r>
              <a:rPr lang="en-US" sz="5500" i="1" dirty="0"/>
              <a:t>(2 Timothy 3:16-17)</a:t>
            </a:r>
            <a:endParaRPr sz="5500" i="1" dirty="0"/>
          </a:p>
        </p:txBody>
      </p:sp>
    </p:spTree>
    <p:extLst>
      <p:ext uri="{BB962C8B-B14F-4D97-AF65-F5344CB8AC3E}">
        <p14:creationId xmlns:p14="http://schemas.microsoft.com/office/powerpoint/2010/main" val="42635844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5709458" y="1401207"/>
            <a:ext cx="1296508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t>
            </a:r>
            <a:r>
              <a:rPr lang="en-US" dirty="0"/>
              <a:t>atthew</a:t>
            </a:r>
            <a:r>
              <a:rPr dirty="0"/>
              <a:t> </a:t>
            </a:r>
            <a:r>
              <a:rPr lang="en-US" dirty="0"/>
              <a:t>13</a:t>
            </a:r>
            <a:r>
              <a:rPr dirty="0"/>
              <a:t>:1</a:t>
            </a:r>
            <a:r>
              <a:rPr lang="en-US" dirty="0"/>
              <a:t>6</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6318066"/>
            <a:ext cx="22744587"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But blessed are your eyes because they see, </a:t>
            </a:r>
          </a:p>
          <a:p>
            <a:r>
              <a:rPr lang="en-US" dirty="0">
                <a:solidFill>
                  <a:srgbClr val="000000"/>
                </a:solidFill>
                <a:effectLst/>
              </a:rPr>
              <a:t>and your ears because they hear. </a:t>
            </a:r>
          </a:p>
        </p:txBody>
      </p:sp>
    </p:spTree>
    <p:extLst>
      <p:ext uri="{BB962C8B-B14F-4D97-AF65-F5344CB8AC3E}">
        <p14:creationId xmlns:p14="http://schemas.microsoft.com/office/powerpoint/2010/main" val="234452175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5709458" y="1401207"/>
            <a:ext cx="1296508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t>
            </a:r>
            <a:r>
              <a:rPr lang="en-US" dirty="0"/>
              <a:t>atthew</a:t>
            </a:r>
            <a:r>
              <a:rPr dirty="0"/>
              <a:t> </a:t>
            </a:r>
            <a:r>
              <a:rPr lang="en-US" dirty="0"/>
              <a:t>13</a:t>
            </a:r>
            <a:r>
              <a:rPr dirty="0"/>
              <a:t>:1</a:t>
            </a:r>
            <a:r>
              <a:rPr lang="en-US" dirty="0"/>
              <a:t>6</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240848"/>
            <a:ext cx="22744587"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But blessed are your eyes because they see, </a:t>
            </a:r>
          </a:p>
          <a:p>
            <a:r>
              <a:rPr lang="en-US" dirty="0">
                <a:solidFill>
                  <a:srgbClr val="000000"/>
                </a:solidFill>
                <a:effectLst/>
              </a:rPr>
              <a:t>and your ears because they hear. </a:t>
            </a:r>
          </a:p>
          <a:p>
            <a:endParaRPr lang="en-US" dirty="0"/>
          </a:p>
          <a:p>
            <a:r>
              <a:rPr lang="en-US" b="1" dirty="0">
                <a:effectLst/>
              </a:rPr>
              <a:t>Psalm 34:8   </a:t>
            </a:r>
            <a:r>
              <a:rPr lang="en-US" dirty="0">
                <a:effectLst/>
              </a:rPr>
              <a:t>Taste and see that the L</a:t>
            </a:r>
            <a:r>
              <a:rPr lang="en-US" cap="small" dirty="0">
                <a:effectLst/>
              </a:rPr>
              <a:t>ord</a:t>
            </a:r>
            <a:r>
              <a:rPr lang="en-US" dirty="0">
                <a:effectLst/>
              </a:rPr>
              <a:t> is good…</a:t>
            </a:r>
            <a:endParaRPr lang="en-US" b="1" dirty="0">
              <a:effectLst/>
            </a:endParaRPr>
          </a:p>
        </p:txBody>
      </p:sp>
    </p:spTree>
    <p:extLst>
      <p:ext uri="{BB962C8B-B14F-4D97-AF65-F5344CB8AC3E}">
        <p14:creationId xmlns:p14="http://schemas.microsoft.com/office/powerpoint/2010/main" val="2300938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marklogo-bkgrnd-plain-brighter2.jpg" descr="marklogo-bkgrnd-plain-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47" name="THIS WEEK'S PRACTICE"/>
          <p:cNvSpPr txBox="1"/>
          <p:nvPr/>
        </p:nvSpPr>
        <p:spPr>
          <a:xfrm>
            <a:off x="5418455" y="1458674"/>
            <a:ext cx="13547091" cy="152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0000" b="0" cap="all">
                <a:latin typeface="Ubuntu"/>
                <a:ea typeface="Ubuntu"/>
                <a:cs typeface="Ubuntu"/>
                <a:sym typeface="Ubuntu"/>
              </a:defRPr>
            </a:pPr>
            <a:r>
              <a:t>THIS WEEK'S PRACTICE</a:t>
            </a:r>
          </a:p>
        </p:txBody>
      </p:sp>
      <p:sp>
        <p:nvSpPr>
          <p:cNvPr id="148" name="Beginning: Abstain from one meal per day throughout and/or digital media usage and use the time for prayer…"/>
          <p:cNvSpPr txBox="1"/>
          <p:nvPr/>
        </p:nvSpPr>
        <p:spPr>
          <a:xfrm>
            <a:off x="1554480" y="3951095"/>
            <a:ext cx="21275039" cy="8504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5800" b="0">
                <a:solidFill>
                  <a:srgbClr val="000000"/>
                </a:solidFill>
                <a:latin typeface="Ubuntu"/>
                <a:ea typeface="Ubuntu"/>
                <a:cs typeface="Ubuntu"/>
                <a:sym typeface="Ubuntu"/>
              </a:defRPr>
            </a:pPr>
            <a:r>
              <a:rPr dirty="0"/>
              <a:t>Beginning: </a:t>
            </a:r>
            <a:endParaRPr lang="en-US" dirty="0"/>
          </a:p>
          <a:p>
            <a:pPr marL="857250" indent="-857250" algn="l">
              <a:buFont typeface="Arial" panose="020B0604020202020204" pitchFamily="34" charset="0"/>
              <a:buChar char="•"/>
              <a:defRPr sz="5800" b="0">
                <a:solidFill>
                  <a:srgbClr val="000000"/>
                </a:solidFill>
                <a:latin typeface="Ubuntu"/>
                <a:ea typeface="Ubuntu"/>
                <a:cs typeface="Ubuntu"/>
                <a:sym typeface="Ubuntu"/>
              </a:defRPr>
            </a:pPr>
            <a:r>
              <a:rPr lang="en-US" dirty="0"/>
              <a:t>Start reading some Scripture sometime this week</a:t>
            </a:r>
          </a:p>
          <a:p>
            <a:pPr marL="857250" indent="-857250" algn="l">
              <a:buFont typeface="Arial" panose="020B0604020202020204" pitchFamily="34" charset="0"/>
              <a:buChar char="•"/>
              <a:defRPr sz="5800" b="0">
                <a:solidFill>
                  <a:srgbClr val="000000"/>
                </a:solidFill>
                <a:latin typeface="Ubuntu"/>
                <a:ea typeface="Ubuntu"/>
                <a:cs typeface="Ubuntu"/>
                <a:sym typeface="Ubuntu"/>
              </a:defRPr>
            </a:pPr>
            <a:r>
              <a:rPr lang="en-US" dirty="0"/>
              <a:t>Meditate on a phrase</a:t>
            </a:r>
            <a:endParaRPr dirty="0"/>
          </a:p>
          <a:p>
            <a:pPr algn="l">
              <a:defRPr sz="5800" b="0">
                <a:solidFill>
                  <a:srgbClr val="000000"/>
                </a:solidFill>
                <a:latin typeface="Ubuntu"/>
                <a:ea typeface="Ubuntu"/>
                <a:cs typeface="Ubuntu"/>
                <a:sym typeface="Ubuntu"/>
              </a:defRPr>
            </a:pPr>
            <a:endParaRPr sz="1200" dirty="0"/>
          </a:p>
          <a:p>
            <a:pPr algn="l">
              <a:defRPr sz="5800" b="0">
                <a:solidFill>
                  <a:srgbClr val="000000"/>
                </a:solidFill>
                <a:latin typeface="Ubuntu"/>
                <a:ea typeface="Ubuntu"/>
                <a:cs typeface="Ubuntu"/>
                <a:sym typeface="Ubuntu"/>
              </a:defRPr>
            </a:pPr>
            <a:r>
              <a:rPr dirty="0"/>
              <a:t>Baseline: </a:t>
            </a:r>
            <a:endParaRPr lang="en-US" dirty="0"/>
          </a:p>
          <a:p>
            <a:pPr marL="857250" indent="-857250" algn="l">
              <a:buFont typeface="Arial" panose="020B0604020202020204" pitchFamily="34" charset="0"/>
              <a:buChar char="•"/>
              <a:defRPr sz="5800" b="0">
                <a:solidFill>
                  <a:srgbClr val="000000"/>
                </a:solidFill>
                <a:latin typeface="Ubuntu"/>
                <a:ea typeface="Ubuntu"/>
                <a:cs typeface="Ubuntu"/>
                <a:sym typeface="Ubuntu"/>
              </a:defRPr>
            </a:pPr>
            <a:r>
              <a:rPr lang="en-US" dirty="0"/>
              <a:t>Read a 21-day reading plan from bible.com</a:t>
            </a:r>
          </a:p>
          <a:p>
            <a:pPr marL="857250" indent="-857250" algn="l">
              <a:buFont typeface="Arial" panose="020B0604020202020204" pitchFamily="34" charset="0"/>
              <a:buChar char="•"/>
              <a:defRPr sz="5800" b="0">
                <a:solidFill>
                  <a:srgbClr val="000000"/>
                </a:solidFill>
                <a:latin typeface="Ubuntu"/>
                <a:ea typeface="Ubuntu"/>
                <a:cs typeface="Ubuntu"/>
                <a:sym typeface="Ubuntu"/>
              </a:defRPr>
            </a:pPr>
            <a:r>
              <a:rPr lang="en-US" dirty="0"/>
              <a:t>Memorize a verse</a:t>
            </a:r>
            <a:endParaRPr dirty="0"/>
          </a:p>
          <a:p>
            <a:pPr algn="l">
              <a:defRPr sz="5800" b="0">
                <a:solidFill>
                  <a:srgbClr val="000000"/>
                </a:solidFill>
                <a:latin typeface="Ubuntu"/>
                <a:ea typeface="Ubuntu"/>
                <a:cs typeface="Ubuntu"/>
                <a:sym typeface="Ubuntu"/>
              </a:defRPr>
            </a:pPr>
            <a:endParaRPr lang="en-US" sz="1200" dirty="0"/>
          </a:p>
          <a:p>
            <a:pPr algn="l">
              <a:defRPr sz="5800" b="0">
                <a:solidFill>
                  <a:srgbClr val="000000"/>
                </a:solidFill>
                <a:latin typeface="Ubuntu"/>
                <a:ea typeface="Ubuntu"/>
                <a:cs typeface="Ubuntu"/>
                <a:sym typeface="Ubuntu"/>
              </a:defRPr>
            </a:pPr>
            <a:r>
              <a:rPr dirty="0"/>
              <a:t>Stretch: </a:t>
            </a:r>
            <a:endParaRPr lang="en-US" dirty="0"/>
          </a:p>
          <a:p>
            <a:pPr marL="857250" indent="-857250" algn="l">
              <a:buFont typeface="Arial" panose="020B0604020202020204" pitchFamily="34" charset="0"/>
              <a:buChar char="•"/>
              <a:defRPr sz="5800" b="0">
                <a:solidFill>
                  <a:srgbClr val="000000"/>
                </a:solidFill>
                <a:latin typeface="Ubuntu"/>
                <a:ea typeface="Ubuntu"/>
                <a:cs typeface="Ubuntu"/>
                <a:sym typeface="Ubuntu"/>
              </a:defRPr>
            </a:pPr>
            <a:r>
              <a:rPr lang="en-US" dirty="0"/>
              <a:t>Read Scripture </a:t>
            </a:r>
            <a:r>
              <a:rPr lang="en-US"/>
              <a:t>daily &amp; </a:t>
            </a:r>
            <a:r>
              <a:rPr lang="en-US" dirty="0"/>
              <a:t>incorporate into our other practices</a:t>
            </a:r>
          </a:p>
          <a:p>
            <a:pPr marL="857250" indent="-857250" algn="l">
              <a:buFont typeface="Arial" panose="020B0604020202020204" pitchFamily="34" charset="0"/>
              <a:buChar char="•"/>
              <a:defRPr sz="5800" b="0">
                <a:solidFill>
                  <a:srgbClr val="000000"/>
                </a:solidFill>
                <a:latin typeface="Ubuntu"/>
                <a:ea typeface="Ubuntu"/>
                <a:cs typeface="Ubuntu"/>
                <a:sym typeface="Ubuntu"/>
              </a:defRPr>
            </a:pPr>
            <a:r>
              <a:rPr lang="en-US" dirty="0"/>
              <a:t>Write a passage out</a:t>
            </a:r>
            <a:endParaRPr dirty="0"/>
          </a:p>
        </p:txBody>
      </p:sp>
      <p:sp>
        <p:nvSpPr>
          <p:cNvPr id="149" name="Fasting"/>
          <p:cNvSpPr txBox="1"/>
          <p:nvPr/>
        </p:nvSpPr>
        <p:spPr>
          <a:xfrm>
            <a:off x="9062941" y="2663433"/>
            <a:ext cx="6258123"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Scripture Study</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0" name="Fasting"/>
          <p:cNvSpPr txBox="1"/>
          <p:nvPr/>
        </p:nvSpPr>
        <p:spPr>
          <a:xfrm>
            <a:off x="1741897" y="11042453"/>
            <a:ext cx="6625912"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500" b="0">
                <a:latin typeface="Ubuntu"/>
                <a:ea typeface="Ubuntu"/>
                <a:cs typeface="Ubuntu"/>
                <a:sym typeface="Ubuntu"/>
              </a:defRPr>
            </a:lvl1pPr>
          </a:lstStyle>
          <a:p>
            <a:r>
              <a:rPr lang="en-US" dirty="0"/>
              <a:t>Scripture</a:t>
            </a:r>
            <a:endParaRPr dirty="0"/>
          </a:p>
        </p:txBody>
      </p:sp>
    </p:spTree>
    <p:extLst>
      <p:ext uri="{BB962C8B-B14F-4D97-AF65-F5344CB8AC3E}">
        <p14:creationId xmlns:p14="http://schemas.microsoft.com/office/powerpoint/2010/main" val="22263911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7041552" y="1401207"/>
            <a:ext cx="1030089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240848"/>
            <a:ext cx="22744587"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A farmer went out to sow his seed.</a:t>
            </a:r>
            <a:r>
              <a:rPr lang="en-US" dirty="0">
                <a:effectLst/>
              </a:rPr>
              <a:t> </a:t>
            </a:r>
          </a:p>
          <a:p>
            <a:r>
              <a:rPr lang="en-US" dirty="0">
                <a:solidFill>
                  <a:srgbClr val="000000"/>
                </a:solidFill>
                <a:effectLst/>
              </a:rPr>
              <a:t>As he was scattering the seed, </a:t>
            </a:r>
          </a:p>
          <a:p>
            <a:r>
              <a:rPr lang="en-US" dirty="0">
                <a:solidFill>
                  <a:srgbClr val="000000"/>
                </a:solidFill>
                <a:effectLst/>
              </a:rPr>
              <a:t>some fell along the path, </a:t>
            </a:r>
          </a:p>
          <a:p>
            <a:r>
              <a:rPr lang="en-US" dirty="0">
                <a:solidFill>
                  <a:srgbClr val="000000"/>
                </a:solidFill>
                <a:effectLst/>
              </a:rPr>
              <a:t>and the birds came and ate it up.</a:t>
            </a:r>
            <a:r>
              <a:rPr lang="en-US" dirty="0"/>
              <a:t> </a:t>
            </a:r>
          </a:p>
        </p:txBody>
      </p:sp>
      <p:sp>
        <p:nvSpPr>
          <p:cNvPr id="5" name="Fasting">
            <a:extLst>
              <a:ext uri="{FF2B5EF4-FFF2-40B4-BE49-F238E27FC236}">
                <a16:creationId xmlns:a16="http://schemas.microsoft.com/office/drawing/2014/main" id="{B806808C-FC80-48D4-967C-019EEEF2129C}"/>
              </a:ext>
            </a:extLst>
          </p:cNvPr>
          <p:cNvSpPr txBox="1"/>
          <p:nvPr/>
        </p:nvSpPr>
        <p:spPr>
          <a:xfrm>
            <a:off x="10826243" y="3293353"/>
            <a:ext cx="2731517"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1</a:t>
            </a:r>
            <a:r>
              <a:rPr lang="en-US" baseline="30000" dirty="0"/>
              <a:t>st</a:t>
            </a:r>
            <a:r>
              <a:rPr lang="en-US" dirty="0"/>
              <a:t> Soil</a:t>
            </a:r>
            <a:endParaRPr dirty="0"/>
          </a:p>
        </p:txBody>
      </p:sp>
    </p:spTree>
    <p:extLst>
      <p:ext uri="{BB962C8B-B14F-4D97-AF65-F5344CB8AC3E}">
        <p14:creationId xmlns:p14="http://schemas.microsoft.com/office/powerpoint/2010/main" val="16402853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7041552" y="1401207"/>
            <a:ext cx="1030089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702239"/>
            <a:ext cx="22744587" cy="5488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Some fell on rocky places, </a:t>
            </a:r>
          </a:p>
          <a:p>
            <a:r>
              <a:rPr lang="en-US" dirty="0">
                <a:solidFill>
                  <a:srgbClr val="000000"/>
                </a:solidFill>
                <a:effectLst/>
              </a:rPr>
              <a:t>where it did not have much soil. </a:t>
            </a:r>
          </a:p>
          <a:p>
            <a:r>
              <a:rPr lang="en-US" dirty="0">
                <a:solidFill>
                  <a:srgbClr val="000000"/>
                </a:solidFill>
                <a:effectLst/>
              </a:rPr>
              <a:t>It sprang up quickly, because the soil was shallow. </a:t>
            </a:r>
          </a:p>
          <a:p>
            <a:r>
              <a:rPr lang="en-US" dirty="0">
                <a:solidFill>
                  <a:srgbClr val="000000"/>
                </a:solidFill>
                <a:effectLst/>
              </a:rPr>
              <a:t>But when the sun came up, the plants were scorched, and they withered because they had no root.</a:t>
            </a:r>
            <a:r>
              <a:rPr lang="en-US" dirty="0"/>
              <a:t> </a:t>
            </a:r>
          </a:p>
        </p:txBody>
      </p:sp>
      <p:sp>
        <p:nvSpPr>
          <p:cNvPr id="5" name="Fasting">
            <a:extLst>
              <a:ext uri="{FF2B5EF4-FFF2-40B4-BE49-F238E27FC236}">
                <a16:creationId xmlns:a16="http://schemas.microsoft.com/office/drawing/2014/main" id="{8A49E1C5-D9B0-4985-A5EB-CA525FBA0C99}"/>
              </a:ext>
            </a:extLst>
          </p:cNvPr>
          <p:cNvSpPr txBox="1"/>
          <p:nvPr/>
        </p:nvSpPr>
        <p:spPr>
          <a:xfrm>
            <a:off x="10718841" y="3293353"/>
            <a:ext cx="2946319"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2</a:t>
            </a:r>
            <a:r>
              <a:rPr lang="en-US" baseline="30000" dirty="0"/>
              <a:t>nd</a:t>
            </a:r>
            <a:r>
              <a:rPr lang="en-US" dirty="0"/>
              <a:t> Soil</a:t>
            </a:r>
            <a:endParaRPr dirty="0"/>
          </a:p>
        </p:txBody>
      </p:sp>
    </p:spTree>
    <p:extLst>
      <p:ext uri="{BB962C8B-B14F-4D97-AF65-F5344CB8AC3E}">
        <p14:creationId xmlns:p14="http://schemas.microsoft.com/office/powerpoint/2010/main" val="5838650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7041552" y="1401207"/>
            <a:ext cx="1030089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779457"/>
            <a:ext cx="22744587" cy="3334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Other seed fell among thorns, </a:t>
            </a:r>
          </a:p>
          <a:p>
            <a:r>
              <a:rPr lang="en-US" dirty="0">
                <a:solidFill>
                  <a:srgbClr val="000000"/>
                </a:solidFill>
                <a:effectLst/>
              </a:rPr>
              <a:t>which grew up and choked the plants, </a:t>
            </a:r>
          </a:p>
          <a:p>
            <a:r>
              <a:rPr lang="en-US" dirty="0">
                <a:solidFill>
                  <a:srgbClr val="000000"/>
                </a:solidFill>
                <a:effectLst/>
              </a:rPr>
              <a:t>so that they did not bear grain. </a:t>
            </a:r>
            <a:r>
              <a:rPr lang="en-US" dirty="0"/>
              <a:t> </a:t>
            </a:r>
          </a:p>
        </p:txBody>
      </p:sp>
      <p:sp>
        <p:nvSpPr>
          <p:cNvPr id="5" name="Fasting">
            <a:extLst>
              <a:ext uri="{FF2B5EF4-FFF2-40B4-BE49-F238E27FC236}">
                <a16:creationId xmlns:a16="http://schemas.microsoft.com/office/drawing/2014/main" id="{7111904D-6B0E-4DCC-9195-1341F0EEA211}"/>
              </a:ext>
            </a:extLst>
          </p:cNvPr>
          <p:cNvSpPr txBox="1"/>
          <p:nvPr/>
        </p:nvSpPr>
        <p:spPr>
          <a:xfrm>
            <a:off x="10740482" y="3293353"/>
            <a:ext cx="2903038"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3</a:t>
            </a:r>
            <a:r>
              <a:rPr lang="en-US" baseline="30000" dirty="0"/>
              <a:t>rd</a:t>
            </a:r>
            <a:r>
              <a:rPr lang="en-US" dirty="0"/>
              <a:t> Soil</a:t>
            </a:r>
            <a:endParaRPr dirty="0"/>
          </a:p>
        </p:txBody>
      </p:sp>
    </p:spTree>
    <p:extLst>
      <p:ext uri="{BB962C8B-B14F-4D97-AF65-F5344CB8AC3E}">
        <p14:creationId xmlns:p14="http://schemas.microsoft.com/office/powerpoint/2010/main" val="34213091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7041552" y="1401207"/>
            <a:ext cx="1030089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240848"/>
            <a:ext cx="22744587"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Still other seed fell on good soil. </a:t>
            </a:r>
          </a:p>
          <a:p>
            <a:r>
              <a:rPr lang="en-US" dirty="0">
                <a:solidFill>
                  <a:srgbClr val="000000"/>
                </a:solidFill>
                <a:effectLst/>
              </a:rPr>
              <a:t>It came up, grew and produced a crop, </a:t>
            </a:r>
          </a:p>
          <a:p>
            <a:r>
              <a:rPr lang="en-US" dirty="0">
                <a:solidFill>
                  <a:srgbClr val="000000"/>
                </a:solidFill>
                <a:effectLst/>
              </a:rPr>
              <a:t>some multiplying thirty, some sixty, </a:t>
            </a:r>
          </a:p>
          <a:p>
            <a:r>
              <a:rPr lang="en-US" dirty="0">
                <a:solidFill>
                  <a:srgbClr val="000000"/>
                </a:solidFill>
                <a:effectLst/>
              </a:rPr>
              <a:t>some a hundred times.”</a:t>
            </a:r>
            <a:r>
              <a:rPr lang="en-US" dirty="0"/>
              <a:t> </a:t>
            </a:r>
          </a:p>
        </p:txBody>
      </p:sp>
      <p:sp>
        <p:nvSpPr>
          <p:cNvPr id="5" name="Fasting">
            <a:extLst>
              <a:ext uri="{FF2B5EF4-FFF2-40B4-BE49-F238E27FC236}">
                <a16:creationId xmlns:a16="http://schemas.microsoft.com/office/drawing/2014/main" id="{4211B15F-7EB0-4DAB-8C88-FE811D7AF9A1}"/>
              </a:ext>
            </a:extLst>
          </p:cNvPr>
          <p:cNvSpPr txBox="1"/>
          <p:nvPr/>
        </p:nvSpPr>
        <p:spPr>
          <a:xfrm>
            <a:off x="10762122" y="3293353"/>
            <a:ext cx="2859757"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latin typeface="Wedding"/>
                <a:ea typeface="Wedding"/>
                <a:cs typeface="Wedding"/>
                <a:sym typeface="Wedding"/>
              </a:defRPr>
            </a:lvl1pPr>
          </a:lstStyle>
          <a:p>
            <a:r>
              <a:rPr lang="en-US" dirty="0"/>
              <a:t>4</a:t>
            </a:r>
            <a:r>
              <a:rPr lang="en-US" baseline="30000" dirty="0"/>
              <a:t>th</a:t>
            </a:r>
            <a:r>
              <a:rPr lang="en-US" dirty="0"/>
              <a:t> Soil</a:t>
            </a:r>
            <a:endParaRPr dirty="0"/>
          </a:p>
        </p:txBody>
      </p:sp>
    </p:spTree>
    <p:extLst>
      <p:ext uri="{BB962C8B-B14F-4D97-AF65-F5344CB8AC3E}">
        <p14:creationId xmlns:p14="http://schemas.microsoft.com/office/powerpoint/2010/main" val="6626868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7041552" y="1401207"/>
            <a:ext cx="1030089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779457"/>
            <a:ext cx="22744587" cy="3334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Then Jesus said, </a:t>
            </a:r>
          </a:p>
          <a:p>
            <a:r>
              <a:rPr lang="en-US" dirty="0">
                <a:solidFill>
                  <a:srgbClr val="000000"/>
                </a:solidFill>
                <a:effectLst/>
              </a:rPr>
              <a:t>“Whoever has ears to hear, </a:t>
            </a:r>
          </a:p>
          <a:p>
            <a:r>
              <a:rPr lang="en-US" dirty="0">
                <a:solidFill>
                  <a:srgbClr val="000000"/>
                </a:solidFill>
                <a:effectLst/>
              </a:rPr>
              <a:t>let them hear.”</a:t>
            </a:r>
            <a:r>
              <a:rPr lang="en-US" dirty="0"/>
              <a:t> </a:t>
            </a:r>
          </a:p>
        </p:txBody>
      </p:sp>
    </p:spTree>
    <p:extLst>
      <p:ext uri="{BB962C8B-B14F-4D97-AF65-F5344CB8AC3E}">
        <p14:creationId xmlns:p14="http://schemas.microsoft.com/office/powerpoint/2010/main" val="38662625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7041552" y="1401207"/>
            <a:ext cx="1030089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4</a:t>
            </a:r>
            <a:r>
              <a:rPr dirty="0"/>
              <a:t>:1</a:t>
            </a:r>
            <a:r>
              <a:rPr lang="en-US" dirty="0"/>
              <a:t>-12</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086412"/>
            <a:ext cx="22744587" cy="8720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When he was alone, the Twelve and the others </a:t>
            </a:r>
          </a:p>
          <a:p>
            <a:r>
              <a:rPr lang="en-US" dirty="0">
                <a:solidFill>
                  <a:srgbClr val="000000"/>
                </a:solidFill>
                <a:effectLst/>
              </a:rPr>
              <a:t>around him asked him about the parables. </a:t>
            </a:r>
          </a:p>
          <a:p>
            <a:r>
              <a:rPr lang="en-US" dirty="0">
                <a:solidFill>
                  <a:srgbClr val="000000"/>
                </a:solidFill>
                <a:effectLst/>
              </a:rPr>
              <a:t>He told them, “The secret of the kingdom of God has been given to you. But to those on the outside everything is said in parables</a:t>
            </a:r>
            <a:r>
              <a:rPr lang="en-US" dirty="0">
                <a:effectLst/>
              </a:rPr>
              <a:t> so that, </a:t>
            </a:r>
          </a:p>
          <a:p>
            <a:r>
              <a:rPr lang="en-US" dirty="0">
                <a:effectLst/>
              </a:rPr>
              <a:t>“‘they may be ever seeing but never perceiving, </a:t>
            </a:r>
          </a:p>
          <a:p>
            <a:r>
              <a:rPr lang="en-US" dirty="0">
                <a:effectLst/>
              </a:rPr>
              <a:t>and ever hearing but never understanding; </a:t>
            </a:r>
          </a:p>
          <a:p>
            <a:r>
              <a:rPr lang="en-US" dirty="0">
                <a:effectLst/>
              </a:rPr>
              <a:t>otherwise they might turn and be forgiven!’”</a:t>
            </a:r>
            <a:r>
              <a:rPr lang="en-US" dirty="0"/>
              <a:t> </a:t>
            </a:r>
          </a:p>
        </p:txBody>
      </p:sp>
    </p:spTree>
    <p:extLst>
      <p:ext uri="{BB962C8B-B14F-4D97-AF65-F5344CB8AC3E}">
        <p14:creationId xmlns:p14="http://schemas.microsoft.com/office/powerpoint/2010/main" val="9078065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marklogo-bkgrnd-with-red-line-brighter2.jpg" descr="marklogo-bkgrnd-with-red-line-brighter2.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3" name="Mark 2:13-14, NIV"/>
          <p:cNvSpPr txBox="1"/>
          <p:nvPr/>
        </p:nvSpPr>
        <p:spPr>
          <a:xfrm>
            <a:off x="4986504" y="1401207"/>
            <a:ext cx="1441099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t>
            </a:r>
            <a:r>
              <a:rPr lang="en-US" dirty="0"/>
              <a:t>atthew</a:t>
            </a:r>
            <a:r>
              <a:rPr dirty="0"/>
              <a:t> </a:t>
            </a:r>
            <a:r>
              <a:rPr lang="en-US" dirty="0"/>
              <a:t>13</a:t>
            </a:r>
            <a:r>
              <a:rPr dirty="0"/>
              <a:t>:1</a:t>
            </a:r>
            <a:r>
              <a:rPr lang="en-US" dirty="0"/>
              <a:t>4-15</a:t>
            </a:r>
            <a:r>
              <a:rPr dirty="0"/>
              <a:t>, NIV</a:t>
            </a:r>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163630"/>
            <a:ext cx="22744587" cy="656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dirty="0">
                <a:solidFill>
                  <a:srgbClr val="000000"/>
                </a:solidFill>
                <a:effectLst/>
              </a:rPr>
              <a:t>In them is fulfilled the prophecy of Isaiah </a:t>
            </a:r>
            <a:r>
              <a:rPr lang="en-US" i="1" dirty="0">
                <a:solidFill>
                  <a:srgbClr val="000000"/>
                </a:solidFill>
                <a:effectLst/>
              </a:rPr>
              <a:t>(chapter 6)</a:t>
            </a:r>
            <a:r>
              <a:rPr lang="en-US" dirty="0">
                <a:solidFill>
                  <a:srgbClr val="000000"/>
                </a:solidFill>
                <a:effectLst/>
              </a:rPr>
              <a:t>:</a:t>
            </a:r>
            <a:endParaRPr lang="en-US" dirty="0">
              <a:effectLst/>
            </a:endParaRPr>
          </a:p>
          <a:p>
            <a:r>
              <a:rPr lang="en-US" dirty="0">
                <a:solidFill>
                  <a:srgbClr val="000000"/>
                </a:solidFill>
                <a:effectLst/>
              </a:rPr>
              <a:t>“‘You will be ever hearing but never understanding; </a:t>
            </a:r>
          </a:p>
          <a:p>
            <a:r>
              <a:rPr lang="en-US" dirty="0">
                <a:solidFill>
                  <a:srgbClr val="000000"/>
                </a:solidFill>
                <a:effectLst/>
              </a:rPr>
              <a:t>you will be ever seeing but never perceiving.</a:t>
            </a:r>
            <a:r>
              <a:rPr lang="en-US" dirty="0"/>
              <a:t> </a:t>
            </a:r>
          </a:p>
          <a:p>
            <a:r>
              <a:rPr lang="en-US" dirty="0">
                <a:solidFill>
                  <a:srgbClr val="000000"/>
                </a:solidFill>
                <a:effectLst/>
              </a:rPr>
              <a:t>For this people’s heart has become calloused;</a:t>
            </a:r>
            <a:r>
              <a:rPr lang="en-US" dirty="0"/>
              <a:t> </a:t>
            </a:r>
          </a:p>
          <a:p>
            <a:r>
              <a:rPr lang="en-US" dirty="0">
                <a:solidFill>
                  <a:srgbClr val="000000"/>
                </a:solidFill>
                <a:effectLst/>
              </a:rPr>
              <a:t>they hardly hear with their ears, </a:t>
            </a:r>
          </a:p>
          <a:p>
            <a:r>
              <a:rPr lang="en-US" dirty="0">
                <a:solidFill>
                  <a:srgbClr val="000000"/>
                </a:solidFill>
                <a:effectLst/>
              </a:rPr>
              <a:t>and they have closed their eyes.</a:t>
            </a:r>
            <a:r>
              <a:rPr lang="en-US" dirty="0"/>
              <a:t> </a:t>
            </a:r>
          </a:p>
        </p:txBody>
      </p:sp>
    </p:spTree>
    <p:extLst>
      <p:ext uri="{BB962C8B-B14F-4D97-AF65-F5344CB8AC3E}">
        <p14:creationId xmlns:p14="http://schemas.microsoft.com/office/powerpoint/2010/main" val="341267733"/>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1157</TotalTime>
  <Words>1374</Words>
  <Application>Microsoft Office PowerPoint</Application>
  <PresentationFormat>Custom</PresentationFormat>
  <Paragraphs>171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Helvetica Neue</vt:lpstr>
      <vt:lpstr>Helvetica Neue Light</vt:lpstr>
      <vt:lpstr>Helvetica Neue Medium</vt:lpstr>
      <vt:lpstr>Ubuntu</vt:lpstr>
      <vt:lpstr>Wedding</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Deaver</dc:creator>
  <cp:lastModifiedBy>Benjamin Deaver</cp:lastModifiedBy>
  <cp:revision>8</cp:revision>
  <dcterms:modified xsi:type="dcterms:W3CDTF">2022-01-30T15:00:58Z</dcterms:modified>
</cp:coreProperties>
</file>