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3380" r:id="rId3"/>
    <p:sldId id="3379" r:id="rId4"/>
    <p:sldId id="3298" r:id="rId5"/>
    <p:sldId id="3382" r:id="rId6"/>
    <p:sldId id="3381" r:id="rId7"/>
    <p:sldId id="257" r:id="rId8"/>
    <p:sldId id="3376" r:id="rId9"/>
    <p:sldId id="3343" r:id="rId10"/>
    <p:sldId id="292" r:id="rId11"/>
    <p:sldId id="3378" r:id="rId12"/>
    <p:sldId id="3377" r:id="rId13"/>
    <p:sldId id="3345" r:id="rId14"/>
    <p:sldId id="3346" r:id="rId15"/>
    <p:sldId id="3347" r:id="rId16"/>
    <p:sldId id="3348" r:id="rId17"/>
    <p:sldId id="3318" r:id="rId18"/>
    <p:sldId id="3334" r:id="rId19"/>
    <p:sldId id="3349" r:id="rId20"/>
    <p:sldId id="3353" r:id="rId21"/>
    <p:sldId id="3354" r:id="rId22"/>
    <p:sldId id="3355" r:id="rId23"/>
    <p:sldId id="3356" r:id="rId24"/>
    <p:sldId id="3358" r:id="rId25"/>
    <p:sldId id="3360" r:id="rId26"/>
    <p:sldId id="3362" r:id="rId27"/>
    <p:sldId id="3335" r:id="rId28"/>
    <p:sldId id="3363" r:id="rId29"/>
    <p:sldId id="3364" r:id="rId30"/>
    <p:sldId id="3365" r:id="rId31"/>
    <p:sldId id="3366" r:id="rId32"/>
    <p:sldId id="3336" r:id="rId33"/>
    <p:sldId id="3319" r:id="rId34"/>
    <p:sldId id="3374" r:id="rId35"/>
    <p:sldId id="3320" r:id="rId36"/>
    <p:sldId id="3389" r:id="rId37"/>
    <p:sldId id="3385" r:id="rId38"/>
    <p:sldId id="3386" r:id="rId39"/>
    <p:sldId id="3387" r:id="rId40"/>
    <p:sldId id="3388" r:id="rId41"/>
    <p:sldId id="3299" r:id="rId42"/>
    <p:sldId id="259" r:id="rId43"/>
    <p:sldId id="260" r:id="rId44"/>
    <p:sldId id="3390"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674"/>
  </p:normalViewPr>
  <p:slideViewPr>
    <p:cSldViewPr snapToGrid="0" snapToObjects="1">
      <p:cViewPr varScale="1">
        <p:scale>
          <a:sx n="53" d="100"/>
          <a:sy n="53" d="100"/>
        </p:scale>
        <p:origin x="2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60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71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37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267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130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280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028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216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1197913361_2035x1354.jpg"/>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108348088_flipped_1647x1098.jpg"/>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1197913361_2035x1354.jpg"/>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108348088_flipped_1647x1098.jpg"/>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sb10067705dm-001_2880x2161.jpg"/>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5.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5.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5.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5.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ACTS 20:35</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883375"/>
            <a:ext cx="2149961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sz="6000" dirty="0"/>
              <a:t>…the Lord Jesus himself said: </a:t>
            </a:r>
            <a:br>
              <a:rPr lang="en-US" sz="6000" dirty="0"/>
            </a:br>
            <a:r>
              <a:rPr lang="en-US" sz="6000" dirty="0"/>
              <a:t>‘It is more </a:t>
            </a:r>
            <a:r>
              <a:rPr lang="en-US" sz="6000" dirty="0">
                <a:solidFill>
                  <a:schemeClr val="tx1">
                    <a:lumMod val="65000"/>
                  </a:schemeClr>
                </a:solidFill>
              </a:rPr>
              <a:t>blessed</a:t>
            </a:r>
            <a:r>
              <a:rPr lang="en-US" sz="6000" dirty="0"/>
              <a:t> to give than to receive.’</a:t>
            </a:r>
          </a:p>
        </p:txBody>
      </p:sp>
      <p:sp>
        <p:nvSpPr>
          <p:cNvPr id="2" name="TextBox 1">
            <a:extLst>
              <a:ext uri="{FF2B5EF4-FFF2-40B4-BE49-F238E27FC236}">
                <a16:creationId xmlns:a16="http://schemas.microsoft.com/office/drawing/2014/main" id="{C84E9B2F-B6DC-4D91-9246-28D9A51F29AB}"/>
              </a:ext>
            </a:extLst>
          </p:cNvPr>
          <p:cNvSpPr txBox="1"/>
          <p:nvPr/>
        </p:nvSpPr>
        <p:spPr>
          <a:xfrm rot="21387436">
            <a:off x="5382579" y="7739223"/>
            <a:ext cx="436658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1" u="none" strike="noStrike" cap="none" spc="0" normalizeH="0" baseline="0" dirty="0">
                <a:ln>
                  <a:noFill/>
                </a:ln>
                <a:solidFill>
                  <a:srgbClr val="0070C0"/>
                </a:solidFill>
                <a:effectLst/>
                <a:highlight>
                  <a:srgbClr val="FFFF00"/>
                </a:highlight>
                <a:uFillTx/>
                <a:latin typeface="Helvetica Neue"/>
                <a:ea typeface="Helvetica Neue"/>
                <a:cs typeface="Helvetica Neue"/>
                <a:sym typeface="Helvetica Neue"/>
              </a:rPr>
              <a:t>HAPPY!</a:t>
            </a:r>
          </a:p>
        </p:txBody>
      </p:sp>
    </p:spTree>
    <p:extLst>
      <p:ext uri="{BB962C8B-B14F-4D97-AF65-F5344CB8AC3E}">
        <p14:creationId xmlns:p14="http://schemas.microsoft.com/office/powerpoint/2010/main" val="27340512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ACTS 20:35</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3"/>
            <a:ext cx="21499611"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 Lord Jesus himself said: </a:t>
            </a:r>
            <a:br>
              <a:rPr lang="en-US" dirty="0"/>
            </a:br>
            <a:r>
              <a:rPr lang="en-US" dirty="0"/>
              <a:t>‘It is more </a:t>
            </a:r>
            <a:r>
              <a:rPr lang="en-US" dirty="0">
                <a:solidFill>
                  <a:schemeClr val="tx1">
                    <a:lumMod val="65000"/>
                  </a:schemeClr>
                </a:solidFill>
              </a:rPr>
              <a:t>blessed</a:t>
            </a:r>
            <a:r>
              <a:rPr lang="en-US" dirty="0"/>
              <a:t> to give than to receive.’</a:t>
            </a:r>
          </a:p>
        </p:txBody>
      </p:sp>
      <p:sp>
        <p:nvSpPr>
          <p:cNvPr id="2" name="TextBox 1">
            <a:extLst>
              <a:ext uri="{FF2B5EF4-FFF2-40B4-BE49-F238E27FC236}">
                <a16:creationId xmlns:a16="http://schemas.microsoft.com/office/drawing/2014/main" id="{C84E9B2F-B6DC-4D91-9246-28D9A51F29AB}"/>
              </a:ext>
            </a:extLst>
          </p:cNvPr>
          <p:cNvSpPr txBox="1"/>
          <p:nvPr/>
        </p:nvSpPr>
        <p:spPr>
          <a:xfrm>
            <a:off x="5034994" y="7615460"/>
            <a:ext cx="2766783" cy="948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500" b="1" i="1" u="none" strike="noStrike" cap="none" spc="0" normalizeH="0" baseline="0" dirty="0">
                <a:ln>
                  <a:noFill/>
                </a:ln>
                <a:solidFill>
                  <a:srgbClr val="FFFFFF"/>
                </a:solidFill>
                <a:effectLst/>
                <a:uFillTx/>
                <a:latin typeface="Helvetica Neue"/>
                <a:ea typeface="Helvetica Neue"/>
                <a:cs typeface="Helvetica Neue"/>
                <a:sym typeface="Helvetica Neue"/>
              </a:rPr>
              <a:t>HAPPY!</a:t>
            </a:r>
          </a:p>
        </p:txBody>
      </p:sp>
      <p:pic>
        <p:nvPicPr>
          <p:cNvPr id="4" name="Picture 3" descr="Diagram&#10;&#10;Description automatically generated">
            <a:extLst>
              <a:ext uri="{FF2B5EF4-FFF2-40B4-BE49-F238E27FC236}">
                <a16:creationId xmlns:a16="http://schemas.microsoft.com/office/drawing/2014/main" id="{27176774-37F6-4E94-A86E-B4578356A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506410"/>
            <a:ext cx="24180800" cy="10210800"/>
          </a:xfrm>
          <a:prstGeom prst="rect">
            <a:avLst/>
          </a:prstGeom>
        </p:spPr>
      </p:pic>
    </p:spTree>
    <p:extLst>
      <p:ext uri="{BB962C8B-B14F-4D97-AF65-F5344CB8AC3E}">
        <p14:creationId xmlns:p14="http://schemas.microsoft.com/office/powerpoint/2010/main" val="39623502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ACTS 20:35</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3"/>
            <a:ext cx="21499611"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 Lord Jesus himself said: </a:t>
            </a:r>
            <a:br>
              <a:rPr lang="en-US" dirty="0"/>
            </a:br>
            <a:r>
              <a:rPr lang="en-US" dirty="0"/>
              <a:t>‘It is more </a:t>
            </a:r>
            <a:r>
              <a:rPr lang="en-US" dirty="0">
                <a:solidFill>
                  <a:schemeClr val="tx1">
                    <a:lumMod val="65000"/>
                  </a:schemeClr>
                </a:solidFill>
              </a:rPr>
              <a:t>blessed</a:t>
            </a:r>
            <a:r>
              <a:rPr lang="en-US" dirty="0"/>
              <a:t> to give than to receive.’</a:t>
            </a:r>
          </a:p>
        </p:txBody>
      </p:sp>
      <p:sp>
        <p:nvSpPr>
          <p:cNvPr id="2" name="TextBox 1">
            <a:extLst>
              <a:ext uri="{FF2B5EF4-FFF2-40B4-BE49-F238E27FC236}">
                <a16:creationId xmlns:a16="http://schemas.microsoft.com/office/drawing/2014/main" id="{C84E9B2F-B6DC-4D91-9246-28D9A51F29AB}"/>
              </a:ext>
            </a:extLst>
          </p:cNvPr>
          <p:cNvSpPr txBox="1"/>
          <p:nvPr/>
        </p:nvSpPr>
        <p:spPr>
          <a:xfrm>
            <a:off x="5034994" y="7615460"/>
            <a:ext cx="2766783" cy="948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500" b="1" i="1" u="none" strike="noStrike" cap="none" spc="0" normalizeH="0" baseline="0" dirty="0">
                <a:ln>
                  <a:noFill/>
                </a:ln>
                <a:solidFill>
                  <a:srgbClr val="FFFFFF"/>
                </a:solidFill>
                <a:effectLst/>
                <a:uFillTx/>
                <a:latin typeface="Helvetica Neue"/>
                <a:ea typeface="Helvetica Neue"/>
                <a:cs typeface="Helvetica Neue"/>
                <a:sym typeface="Helvetica Neue"/>
              </a:rPr>
              <a:t>HAPPY!</a:t>
            </a:r>
          </a:p>
        </p:txBody>
      </p:sp>
      <p:pic>
        <p:nvPicPr>
          <p:cNvPr id="1026" name="Picture 2">
            <a:extLst>
              <a:ext uri="{FF2B5EF4-FFF2-40B4-BE49-F238E27FC236}">
                <a16:creationId xmlns:a16="http://schemas.microsoft.com/office/drawing/2014/main" id="{A49F1554-CBF6-461E-9B39-2040C6BEA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073" y="802966"/>
            <a:ext cx="19835484" cy="1088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539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002324" y="1876194"/>
            <a:ext cx="22631400" cy="10012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000" b="0">
                <a:latin typeface="Arial Black"/>
                <a:ea typeface="Arial Black"/>
                <a:cs typeface="Arial Black"/>
                <a:sym typeface="Arial Black"/>
              </a:defRPr>
            </a:lvl1pPr>
          </a:lstStyle>
          <a:p>
            <a:r>
              <a:rPr lang="en-US" sz="4600" baseline="30000" dirty="0"/>
              <a:t>13 </a:t>
            </a:r>
            <a:r>
              <a:rPr lang="en-US" sz="4600" dirty="0"/>
              <a:t>Someone in the crowd said to him, “Teacher, tell my brother to divide the inheritance with me.” </a:t>
            </a:r>
            <a:r>
              <a:rPr lang="en-US" sz="4600" baseline="30000" dirty="0"/>
              <a:t>14 </a:t>
            </a:r>
            <a:r>
              <a:rPr lang="en-US" sz="4600" dirty="0"/>
              <a:t>But he said to him, “Man, who made me a judge or arbitrator over you?” </a:t>
            </a:r>
            <a:r>
              <a:rPr lang="en-US" sz="4600" baseline="30000" dirty="0">
                <a:solidFill>
                  <a:schemeClr val="bg2">
                    <a:lumMod val="75000"/>
                  </a:schemeClr>
                </a:solidFill>
              </a:rPr>
              <a:t>15 </a:t>
            </a:r>
            <a:r>
              <a:rPr lang="en-US" sz="4600" dirty="0">
                <a:solidFill>
                  <a:schemeClr val="bg2">
                    <a:lumMod val="75000"/>
                  </a:schemeClr>
                </a:solidFill>
              </a:rPr>
              <a:t>And he said to them, “Take care, and be on your guard against all types of greed, for one's life does not consist in the abundance of his possessions.” </a:t>
            </a:r>
            <a:r>
              <a:rPr lang="en-US" sz="4600" baseline="30000" dirty="0">
                <a:solidFill>
                  <a:schemeClr val="bg2">
                    <a:lumMod val="75000"/>
                  </a:schemeClr>
                </a:solidFill>
              </a:rPr>
              <a:t>16 </a:t>
            </a:r>
            <a:r>
              <a:rPr lang="en-US" sz="4600" dirty="0">
                <a:solidFill>
                  <a:schemeClr val="bg2">
                    <a:lumMod val="75000"/>
                  </a:schemeClr>
                </a:solidFill>
              </a:rPr>
              <a:t>And he told them a parable, saying, “The land of a rich man produced plentifully, </a:t>
            </a:r>
            <a:r>
              <a:rPr lang="en-US" sz="4600" baseline="30000" dirty="0">
                <a:solidFill>
                  <a:schemeClr val="bg2">
                    <a:lumMod val="75000"/>
                  </a:schemeClr>
                </a:solidFill>
              </a:rPr>
              <a:t>17 </a:t>
            </a:r>
            <a:r>
              <a:rPr lang="en-US" sz="4600" dirty="0">
                <a:solidFill>
                  <a:schemeClr val="bg2">
                    <a:lumMod val="75000"/>
                  </a:schemeClr>
                </a:solidFill>
              </a:rPr>
              <a:t>and he thought to himself, ‘What shall I do, for I have nowhere to store my crops?’ </a:t>
            </a:r>
            <a:r>
              <a:rPr lang="en-US" sz="4600" baseline="30000" dirty="0">
                <a:solidFill>
                  <a:schemeClr val="bg2">
                    <a:lumMod val="75000"/>
                  </a:schemeClr>
                </a:solidFill>
              </a:rPr>
              <a:t>18 </a:t>
            </a:r>
            <a:r>
              <a:rPr lang="en-US" sz="4600" dirty="0">
                <a:solidFill>
                  <a:schemeClr val="bg2">
                    <a:lumMod val="75000"/>
                  </a:schemeClr>
                </a:solidFill>
              </a:rPr>
              <a:t>And he said, ‘I will do this: I will tear down my barns and build larger ones, and there I will store all my grain and my goods. </a:t>
            </a:r>
            <a:r>
              <a:rPr lang="en-US" sz="4600" baseline="30000" dirty="0">
                <a:solidFill>
                  <a:schemeClr val="bg2">
                    <a:lumMod val="75000"/>
                  </a:schemeClr>
                </a:solidFill>
              </a:rPr>
              <a:t>19 </a:t>
            </a:r>
            <a:r>
              <a:rPr lang="en-US" sz="4600" dirty="0">
                <a:solidFill>
                  <a:schemeClr val="bg2">
                    <a:lumMod val="75000"/>
                  </a:schemeClr>
                </a:solidFill>
              </a:rPr>
              <a:t>And I will say to my soul, “Soul, you have ample goods laid up for many years; relax, eat, drink, be merry.”’ </a:t>
            </a:r>
            <a:r>
              <a:rPr lang="en-US" sz="4600" baseline="30000" dirty="0">
                <a:solidFill>
                  <a:schemeClr val="bg2">
                    <a:lumMod val="75000"/>
                  </a:schemeClr>
                </a:solidFill>
              </a:rPr>
              <a:t>20 </a:t>
            </a:r>
            <a:r>
              <a:rPr lang="en-US" sz="4600" dirty="0">
                <a:solidFill>
                  <a:schemeClr val="bg2">
                    <a:lumMod val="75000"/>
                  </a:schemeClr>
                </a:solidFill>
              </a:rPr>
              <a:t>But God said to him, ‘Fool! This night your soul is required of you, and the things you have prepared, whose will they be?’ </a:t>
            </a:r>
            <a:r>
              <a:rPr lang="en-US" sz="4600" baseline="30000" dirty="0">
                <a:solidFill>
                  <a:schemeClr val="bg2">
                    <a:lumMod val="75000"/>
                  </a:schemeClr>
                </a:solidFill>
              </a:rPr>
              <a:t>21 </a:t>
            </a:r>
            <a:r>
              <a:rPr lang="en-US" sz="4600" dirty="0">
                <a:solidFill>
                  <a:schemeClr val="bg2">
                    <a:lumMod val="75000"/>
                  </a:schemeClr>
                </a:solidFill>
              </a:rPr>
              <a:t>So is the one who lays up treasure for himself and is not rich toward God.”</a:t>
            </a:r>
          </a:p>
        </p:txBody>
      </p:sp>
      <p:sp>
        <p:nvSpPr>
          <p:cNvPr id="7" name="SLIDE TITLE">
            <a:extLst>
              <a:ext uri="{FF2B5EF4-FFF2-40B4-BE49-F238E27FC236}">
                <a16:creationId xmlns:a16="http://schemas.microsoft.com/office/drawing/2014/main" id="{BB43E53E-CBFC-47BC-A8E3-1055B7455EC7}"/>
              </a:ext>
            </a:extLst>
          </p:cNvPr>
          <p:cNvSpPr txBox="1"/>
          <p:nvPr/>
        </p:nvSpPr>
        <p:spPr>
          <a:xfrm>
            <a:off x="903655" y="803996"/>
            <a:ext cx="21320836"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6000" b="0" spc="479">
                <a:latin typeface="Stretch Pro"/>
                <a:ea typeface="Stretch Pro"/>
                <a:cs typeface="Stretch Pro"/>
                <a:sym typeface="Stretch Pro"/>
              </a:defRPr>
            </a:lvl1pPr>
          </a:lstStyle>
          <a:p>
            <a:r>
              <a:rPr lang="en-US" spc="0" dirty="0"/>
              <a:t>PARABLE OF THE RICH FARMER</a:t>
            </a:r>
          </a:p>
        </p:txBody>
      </p:sp>
    </p:spTree>
    <p:extLst>
      <p:ext uri="{BB962C8B-B14F-4D97-AF65-F5344CB8AC3E}">
        <p14:creationId xmlns:p14="http://schemas.microsoft.com/office/powerpoint/2010/main" val="32679342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002324" y="1876194"/>
            <a:ext cx="22631400" cy="10012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000" b="0">
                <a:latin typeface="Arial Black"/>
                <a:ea typeface="Arial Black"/>
                <a:cs typeface="Arial Black"/>
                <a:sym typeface="Arial Black"/>
              </a:defRPr>
            </a:lvl1pPr>
          </a:lstStyle>
          <a:p>
            <a:r>
              <a:rPr lang="en-US" sz="4600" baseline="30000" dirty="0"/>
              <a:t>13 </a:t>
            </a:r>
            <a:r>
              <a:rPr lang="en-US" sz="4600" dirty="0"/>
              <a:t>Someone in the crowd said to him, “Teacher, tell my brother to divide the inheritance with me.” </a:t>
            </a:r>
            <a:r>
              <a:rPr lang="en-US" sz="4600" baseline="30000" dirty="0"/>
              <a:t>14 </a:t>
            </a:r>
            <a:r>
              <a:rPr lang="en-US" sz="4600" dirty="0"/>
              <a:t>But he said to him, “Man, who made me a judge or arbitrator over you?” </a:t>
            </a:r>
            <a:r>
              <a:rPr lang="en-US" sz="4600" baseline="30000" dirty="0">
                <a:solidFill>
                  <a:schemeClr val="tx1"/>
                </a:solidFill>
              </a:rPr>
              <a:t>15 </a:t>
            </a:r>
            <a:r>
              <a:rPr lang="en-US" sz="4600" dirty="0">
                <a:solidFill>
                  <a:schemeClr val="tx1"/>
                </a:solidFill>
              </a:rPr>
              <a:t>And he said to them, “Take care, and be on your guard against all types of greed, for one's life does not consist in the abundance of his possessions.” </a:t>
            </a:r>
            <a:r>
              <a:rPr lang="en-US" sz="4600" baseline="30000" dirty="0">
                <a:solidFill>
                  <a:schemeClr val="bg2">
                    <a:lumMod val="75000"/>
                  </a:schemeClr>
                </a:solidFill>
              </a:rPr>
              <a:t>16 </a:t>
            </a:r>
            <a:r>
              <a:rPr lang="en-US" sz="4600" dirty="0">
                <a:solidFill>
                  <a:schemeClr val="bg2">
                    <a:lumMod val="75000"/>
                  </a:schemeClr>
                </a:solidFill>
              </a:rPr>
              <a:t>And he told them a parable, saying, “The land of a rich man produced plentifully, </a:t>
            </a:r>
            <a:r>
              <a:rPr lang="en-US" sz="4600" baseline="30000" dirty="0">
                <a:solidFill>
                  <a:schemeClr val="bg2">
                    <a:lumMod val="75000"/>
                  </a:schemeClr>
                </a:solidFill>
              </a:rPr>
              <a:t>17 </a:t>
            </a:r>
            <a:r>
              <a:rPr lang="en-US" sz="4600" dirty="0">
                <a:solidFill>
                  <a:schemeClr val="bg2">
                    <a:lumMod val="75000"/>
                  </a:schemeClr>
                </a:solidFill>
              </a:rPr>
              <a:t>and he thought to himself, ‘What shall I do, for I have nowhere to store my crops?’ </a:t>
            </a:r>
            <a:r>
              <a:rPr lang="en-US" sz="4600" baseline="30000" dirty="0">
                <a:solidFill>
                  <a:schemeClr val="bg2">
                    <a:lumMod val="75000"/>
                  </a:schemeClr>
                </a:solidFill>
              </a:rPr>
              <a:t>18 </a:t>
            </a:r>
            <a:r>
              <a:rPr lang="en-US" sz="4600" dirty="0">
                <a:solidFill>
                  <a:schemeClr val="bg2">
                    <a:lumMod val="75000"/>
                  </a:schemeClr>
                </a:solidFill>
              </a:rPr>
              <a:t>And he said, ‘I will do this: I will tear down my barns and build larger ones, and there I will store all my grain and my goods. </a:t>
            </a:r>
            <a:r>
              <a:rPr lang="en-US" sz="4600" baseline="30000" dirty="0">
                <a:solidFill>
                  <a:schemeClr val="bg2">
                    <a:lumMod val="75000"/>
                  </a:schemeClr>
                </a:solidFill>
              </a:rPr>
              <a:t>19 </a:t>
            </a:r>
            <a:r>
              <a:rPr lang="en-US" sz="4600" dirty="0">
                <a:solidFill>
                  <a:schemeClr val="bg2">
                    <a:lumMod val="75000"/>
                  </a:schemeClr>
                </a:solidFill>
              </a:rPr>
              <a:t>And I will say to my soul, “Soul, you have ample goods laid up for many years; relax, eat, drink, be merry.”’ </a:t>
            </a:r>
            <a:r>
              <a:rPr lang="en-US" sz="4600" baseline="30000" dirty="0">
                <a:solidFill>
                  <a:schemeClr val="bg2">
                    <a:lumMod val="75000"/>
                  </a:schemeClr>
                </a:solidFill>
              </a:rPr>
              <a:t>20 </a:t>
            </a:r>
            <a:r>
              <a:rPr lang="en-US" sz="4600" dirty="0">
                <a:solidFill>
                  <a:schemeClr val="bg2">
                    <a:lumMod val="75000"/>
                  </a:schemeClr>
                </a:solidFill>
              </a:rPr>
              <a:t>But God said to him, ‘Fool! This night your soul is required of you, and the things you have prepared, whose will they be?’ </a:t>
            </a:r>
            <a:r>
              <a:rPr lang="en-US" sz="4600" baseline="30000" dirty="0">
                <a:solidFill>
                  <a:schemeClr val="bg2">
                    <a:lumMod val="75000"/>
                  </a:schemeClr>
                </a:solidFill>
              </a:rPr>
              <a:t>21 </a:t>
            </a:r>
            <a:r>
              <a:rPr lang="en-US" sz="4600" dirty="0">
                <a:solidFill>
                  <a:schemeClr val="bg2">
                    <a:lumMod val="75000"/>
                  </a:schemeClr>
                </a:solidFill>
              </a:rPr>
              <a:t>So is the one who lays up treasure for himself and is not rich toward God.”</a:t>
            </a:r>
          </a:p>
        </p:txBody>
      </p:sp>
      <p:sp>
        <p:nvSpPr>
          <p:cNvPr id="7" name="SLIDE TITLE">
            <a:extLst>
              <a:ext uri="{FF2B5EF4-FFF2-40B4-BE49-F238E27FC236}">
                <a16:creationId xmlns:a16="http://schemas.microsoft.com/office/drawing/2014/main" id="{BB43E53E-CBFC-47BC-A8E3-1055B7455EC7}"/>
              </a:ext>
            </a:extLst>
          </p:cNvPr>
          <p:cNvSpPr txBox="1"/>
          <p:nvPr/>
        </p:nvSpPr>
        <p:spPr>
          <a:xfrm>
            <a:off x="903655" y="803996"/>
            <a:ext cx="2132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6000" b="0" spc="479">
                <a:latin typeface="Stretch Pro"/>
                <a:ea typeface="Stretch Pro"/>
                <a:cs typeface="Stretch Pro"/>
                <a:sym typeface="Stretch Pro"/>
              </a:defRPr>
            </a:lvl1pPr>
          </a:lstStyle>
          <a:p>
            <a:r>
              <a:rPr lang="en-US" spc="0" dirty="0"/>
              <a:t>PARABLE OF THE RICH FARMER</a:t>
            </a:r>
          </a:p>
        </p:txBody>
      </p:sp>
    </p:spTree>
    <p:extLst>
      <p:ext uri="{BB962C8B-B14F-4D97-AF65-F5344CB8AC3E}">
        <p14:creationId xmlns:p14="http://schemas.microsoft.com/office/powerpoint/2010/main" val="36444657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002324" y="1876194"/>
            <a:ext cx="22631400" cy="10012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5000" b="0">
                <a:latin typeface="Arial Black"/>
                <a:ea typeface="Arial Black"/>
                <a:cs typeface="Arial Black"/>
                <a:sym typeface="Arial Black"/>
              </a:defRPr>
            </a:lvl1pPr>
          </a:lstStyle>
          <a:p>
            <a:r>
              <a:rPr lang="en-US" sz="4600" baseline="30000" dirty="0"/>
              <a:t>13 </a:t>
            </a:r>
            <a:r>
              <a:rPr lang="en-US" sz="4600" dirty="0"/>
              <a:t>Someone in the crowd said to him, “Teacher, tell my brother to divide the inheritance with me.” </a:t>
            </a:r>
            <a:r>
              <a:rPr lang="en-US" sz="4600" baseline="30000" dirty="0"/>
              <a:t>14 </a:t>
            </a:r>
            <a:r>
              <a:rPr lang="en-US" sz="4600" dirty="0"/>
              <a:t>But he said to him, “Man, who made me a judge or arbitrator over you?” </a:t>
            </a:r>
            <a:r>
              <a:rPr lang="en-US" sz="4600" baseline="30000" dirty="0">
                <a:solidFill>
                  <a:schemeClr val="tx1"/>
                </a:solidFill>
              </a:rPr>
              <a:t>15 </a:t>
            </a:r>
            <a:r>
              <a:rPr lang="en-US" sz="4600" dirty="0">
                <a:solidFill>
                  <a:schemeClr val="tx1"/>
                </a:solidFill>
              </a:rPr>
              <a:t>And he said to them, “Take care, and be on your guard against all types of greed, for one's life does not consist in the abundance of his possessions.” </a:t>
            </a:r>
            <a:r>
              <a:rPr lang="en-US" sz="4600" baseline="30000" dirty="0">
                <a:solidFill>
                  <a:schemeClr val="tx1"/>
                </a:solidFill>
              </a:rPr>
              <a:t>16 </a:t>
            </a:r>
            <a:r>
              <a:rPr lang="en-US" sz="4600" dirty="0">
                <a:solidFill>
                  <a:schemeClr val="tx1"/>
                </a:solidFill>
              </a:rPr>
              <a:t>And he told them a parable, saying, “The land of a rich man produced plentifully, </a:t>
            </a:r>
            <a:r>
              <a:rPr lang="en-US" sz="4600" baseline="30000" dirty="0">
                <a:solidFill>
                  <a:schemeClr val="tx1"/>
                </a:solidFill>
              </a:rPr>
              <a:t>17 </a:t>
            </a:r>
            <a:r>
              <a:rPr lang="en-US" sz="4600" dirty="0">
                <a:solidFill>
                  <a:schemeClr val="tx1"/>
                </a:solidFill>
              </a:rPr>
              <a:t>and he thought to himself, ‘What shall I do, for I have nowhere to store my crops?’ </a:t>
            </a:r>
            <a:r>
              <a:rPr lang="en-US" sz="4600" baseline="30000" dirty="0">
                <a:solidFill>
                  <a:schemeClr val="bg2">
                    <a:lumMod val="75000"/>
                  </a:schemeClr>
                </a:solidFill>
              </a:rPr>
              <a:t>18 </a:t>
            </a:r>
            <a:r>
              <a:rPr lang="en-US" sz="4600" dirty="0">
                <a:solidFill>
                  <a:schemeClr val="bg2">
                    <a:lumMod val="75000"/>
                  </a:schemeClr>
                </a:solidFill>
              </a:rPr>
              <a:t>And he said, ‘I will do this: I will tear down my barns and build larger ones, and there I will store all my grain and my goods. </a:t>
            </a:r>
            <a:r>
              <a:rPr lang="en-US" sz="4600" baseline="30000" dirty="0">
                <a:solidFill>
                  <a:schemeClr val="bg2">
                    <a:lumMod val="75000"/>
                  </a:schemeClr>
                </a:solidFill>
              </a:rPr>
              <a:t>19 </a:t>
            </a:r>
            <a:r>
              <a:rPr lang="en-US" sz="4600" dirty="0">
                <a:solidFill>
                  <a:schemeClr val="bg2">
                    <a:lumMod val="75000"/>
                  </a:schemeClr>
                </a:solidFill>
              </a:rPr>
              <a:t>And I will say to my soul, “Soul, you have ample goods laid up for many years; relax, eat, drink, be merry.”’ </a:t>
            </a:r>
            <a:r>
              <a:rPr lang="en-US" sz="4600" baseline="30000" dirty="0">
                <a:solidFill>
                  <a:schemeClr val="bg2">
                    <a:lumMod val="75000"/>
                  </a:schemeClr>
                </a:solidFill>
              </a:rPr>
              <a:t>20 </a:t>
            </a:r>
            <a:r>
              <a:rPr lang="en-US" sz="4600" dirty="0">
                <a:solidFill>
                  <a:schemeClr val="bg2">
                    <a:lumMod val="75000"/>
                  </a:schemeClr>
                </a:solidFill>
              </a:rPr>
              <a:t>But God said to him, ‘Fool! This night your soul is required of you, and the things you have prepared, whose will they be?’ </a:t>
            </a:r>
            <a:r>
              <a:rPr lang="en-US" sz="4600" baseline="30000" dirty="0">
                <a:solidFill>
                  <a:schemeClr val="bg2">
                    <a:lumMod val="75000"/>
                  </a:schemeClr>
                </a:solidFill>
              </a:rPr>
              <a:t>21 </a:t>
            </a:r>
            <a:r>
              <a:rPr lang="en-US" sz="4600" dirty="0">
                <a:solidFill>
                  <a:schemeClr val="bg2">
                    <a:lumMod val="75000"/>
                  </a:schemeClr>
                </a:solidFill>
              </a:rPr>
              <a:t>So is the one who lays up treasure for himself and is not rich toward God.”</a:t>
            </a:r>
          </a:p>
        </p:txBody>
      </p:sp>
      <p:sp>
        <p:nvSpPr>
          <p:cNvPr id="7" name="SLIDE TITLE">
            <a:extLst>
              <a:ext uri="{FF2B5EF4-FFF2-40B4-BE49-F238E27FC236}">
                <a16:creationId xmlns:a16="http://schemas.microsoft.com/office/drawing/2014/main" id="{BB43E53E-CBFC-47BC-A8E3-1055B7455EC7}"/>
              </a:ext>
            </a:extLst>
          </p:cNvPr>
          <p:cNvSpPr txBox="1"/>
          <p:nvPr/>
        </p:nvSpPr>
        <p:spPr>
          <a:xfrm>
            <a:off x="903655" y="803996"/>
            <a:ext cx="21320836"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6000" b="0" spc="479">
                <a:latin typeface="Stretch Pro"/>
                <a:ea typeface="Stretch Pro"/>
                <a:cs typeface="Stretch Pro"/>
                <a:sym typeface="Stretch Pro"/>
              </a:defRPr>
            </a:lvl1pPr>
          </a:lstStyle>
          <a:p>
            <a:r>
              <a:rPr lang="en-US" spc="0" dirty="0"/>
              <a:t>PARABLE OF THE RICH FARMER</a:t>
            </a:r>
          </a:p>
        </p:txBody>
      </p:sp>
    </p:spTree>
    <p:extLst>
      <p:ext uri="{BB962C8B-B14F-4D97-AF65-F5344CB8AC3E}">
        <p14:creationId xmlns:p14="http://schemas.microsoft.com/office/powerpoint/2010/main" val="7923152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002324" y="1876194"/>
            <a:ext cx="22631400" cy="10012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000" b="0">
                <a:latin typeface="Arial Black"/>
                <a:ea typeface="Arial Black"/>
                <a:cs typeface="Arial Black"/>
                <a:sym typeface="Arial Black"/>
              </a:defRPr>
            </a:lvl1pPr>
          </a:lstStyle>
          <a:p>
            <a:r>
              <a:rPr lang="en-US" sz="4600" baseline="30000" dirty="0"/>
              <a:t>13 </a:t>
            </a:r>
            <a:r>
              <a:rPr lang="en-US" sz="4600" dirty="0"/>
              <a:t>Someone in the crowd said to him, “Teacher, tell my brother to divide the inheritance with me.” </a:t>
            </a:r>
            <a:r>
              <a:rPr lang="en-US" sz="4600" baseline="30000" dirty="0"/>
              <a:t>14 </a:t>
            </a:r>
            <a:r>
              <a:rPr lang="en-US" sz="4600" dirty="0"/>
              <a:t>But he said to him, “Man, who made me a judge or arbitrator over you?” </a:t>
            </a:r>
            <a:r>
              <a:rPr lang="en-US" sz="4600" baseline="30000" dirty="0">
                <a:solidFill>
                  <a:schemeClr val="tx1"/>
                </a:solidFill>
              </a:rPr>
              <a:t>15 </a:t>
            </a:r>
            <a:r>
              <a:rPr lang="en-US" sz="4600" dirty="0">
                <a:solidFill>
                  <a:schemeClr val="tx1"/>
                </a:solidFill>
              </a:rPr>
              <a:t>And he said to them, “Take care, and be on your guard against all types of greed, for one's life does not consist in the abundance of his possessions.” </a:t>
            </a:r>
            <a:r>
              <a:rPr lang="en-US" sz="4600" baseline="30000" dirty="0">
                <a:solidFill>
                  <a:schemeClr val="tx1"/>
                </a:solidFill>
              </a:rPr>
              <a:t>16 </a:t>
            </a:r>
            <a:r>
              <a:rPr lang="en-US" sz="4600" dirty="0">
                <a:solidFill>
                  <a:schemeClr val="tx1"/>
                </a:solidFill>
              </a:rPr>
              <a:t>And he told them a parable, saying, “The land of a rich man produced plentifully, </a:t>
            </a:r>
            <a:r>
              <a:rPr lang="en-US" sz="4600" baseline="30000" dirty="0">
                <a:solidFill>
                  <a:schemeClr val="tx1"/>
                </a:solidFill>
              </a:rPr>
              <a:t>17 </a:t>
            </a:r>
            <a:r>
              <a:rPr lang="en-US" sz="4600" dirty="0">
                <a:solidFill>
                  <a:schemeClr val="tx1"/>
                </a:solidFill>
              </a:rPr>
              <a:t>and he thought to himself, ‘What shall I do, for I have nowhere to store my crops?’ </a:t>
            </a:r>
            <a:r>
              <a:rPr lang="en-US" sz="4600" baseline="30000" dirty="0">
                <a:solidFill>
                  <a:schemeClr val="tx1"/>
                </a:solidFill>
              </a:rPr>
              <a:t>18 </a:t>
            </a:r>
            <a:r>
              <a:rPr lang="en-US" sz="4600" dirty="0">
                <a:solidFill>
                  <a:schemeClr val="tx1"/>
                </a:solidFill>
              </a:rPr>
              <a:t>And he said, ‘I will do this: I will tear down my barns and build larger ones, and there I will store all my grain and my goods. </a:t>
            </a:r>
            <a:r>
              <a:rPr lang="en-US" sz="4600" baseline="30000" dirty="0">
                <a:solidFill>
                  <a:schemeClr val="tx1"/>
                </a:solidFill>
              </a:rPr>
              <a:t>19 </a:t>
            </a:r>
            <a:r>
              <a:rPr lang="en-US" sz="4600" dirty="0">
                <a:solidFill>
                  <a:schemeClr val="tx1"/>
                </a:solidFill>
              </a:rPr>
              <a:t>And I will say to my soul, “Soul, you have ample goods laid up for many years; relax, eat, drink, be merry.”’ </a:t>
            </a:r>
            <a:r>
              <a:rPr lang="en-US" sz="4600" baseline="30000" dirty="0">
                <a:solidFill>
                  <a:schemeClr val="bg2">
                    <a:lumMod val="75000"/>
                  </a:schemeClr>
                </a:solidFill>
              </a:rPr>
              <a:t>20 </a:t>
            </a:r>
            <a:r>
              <a:rPr lang="en-US" sz="4600" dirty="0">
                <a:solidFill>
                  <a:schemeClr val="bg2">
                    <a:lumMod val="75000"/>
                  </a:schemeClr>
                </a:solidFill>
              </a:rPr>
              <a:t>But God said to him, ‘Fool! This night your soul is required of you, and the things you have prepared, whose will they be?’ </a:t>
            </a:r>
            <a:r>
              <a:rPr lang="en-US" sz="4600" baseline="30000" dirty="0">
                <a:solidFill>
                  <a:schemeClr val="bg2">
                    <a:lumMod val="75000"/>
                  </a:schemeClr>
                </a:solidFill>
              </a:rPr>
              <a:t>21 </a:t>
            </a:r>
            <a:r>
              <a:rPr lang="en-US" sz="4600" dirty="0">
                <a:solidFill>
                  <a:schemeClr val="bg2">
                    <a:lumMod val="75000"/>
                  </a:schemeClr>
                </a:solidFill>
              </a:rPr>
              <a:t>So is the one who lays up treasure for himself and is not rich toward God.”</a:t>
            </a:r>
          </a:p>
        </p:txBody>
      </p:sp>
      <p:sp>
        <p:nvSpPr>
          <p:cNvPr id="7" name="SLIDE TITLE">
            <a:extLst>
              <a:ext uri="{FF2B5EF4-FFF2-40B4-BE49-F238E27FC236}">
                <a16:creationId xmlns:a16="http://schemas.microsoft.com/office/drawing/2014/main" id="{BB43E53E-CBFC-47BC-A8E3-1055B7455EC7}"/>
              </a:ext>
            </a:extLst>
          </p:cNvPr>
          <p:cNvSpPr txBox="1"/>
          <p:nvPr/>
        </p:nvSpPr>
        <p:spPr>
          <a:xfrm>
            <a:off x="903655" y="803996"/>
            <a:ext cx="2132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6000" b="0" spc="479">
                <a:latin typeface="Stretch Pro"/>
                <a:ea typeface="Stretch Pro"/>
                <a:cs typeface="Stretch Pro"/>
                <a:sym typeface="Stretch Pro"/>
              </a:defRPr>
            </a:lvl1pPr>
          </a:lstStyle>
          <a:p>
            <a:r>
              <a:rPr lang="en-US" spc="0" dirty="0"/>
              <a:t>PARABLE OF THE RICH FARMER</a:t>
            </a:r>
          </a:p>
        </p:txBody>
      </p:sp>
    </p:spTree>
    <p:extLst>
      <p:ext uri="{BB962C8B-B14F-4D97-AF65-F5344CB8AC3E}">
        <p14:creationId xmlns:p14="http://schemas.microsoft.com/office/powerpoint/2010/main" val="36832256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002324" y="1876194"/>
            <a:ext cx="22631400" cy="10012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000" b="0">
                <a:latin typeface="Arial Black"/>
                <a:ea typeface="Arial Black"/>
                <a:cs typeface="Arial Black"/>
                <a:sym typeface="Arial Black"/>
              </a:defRPr>
            </a:lvl1pPr>
          </a:lstStyle>
          <a:p>
            <a:r>
              <a:rPr lang="en-US" sz="4600" baseline="30000" dirty="0"/>
              <a:t>13 </a:t>
            </a:r>
            <a:r>
              <a:rPr lang="en-US" sz="4600" dirty="0"/>
              <a:t>Someone in the crowd said to him, “Teacher, tell my brother to divide the inheritance with me.” </a:t>
            </a:r>
            <a:r>
              <a:rPr lang="en-US" sz="4600" baseline="30000" dirty="0"/>
              <a:t>14 </a:t>
            </a:r>
            <a:r>
              <a:rPr lang="en-US" sz="4600" dirty="0"/>
              <a:t>But he said to him, “Man, who made me a judge or arbitrator over you?” </a:t>
            </a:r>
            <a:r>
              <a:rPr lang="en-US" sz="4600" baseline="30000" dirty="0"/>
              <a:t>15 </a:t>
            </a:r>
            <a:r>
              <a:rPr lang="en-US" sz="4600" dirty="0"/>
              <a:t>And he said to them, “Take care, and be on your guard against all types of greed, for one's life does not consist in the abundance of his possessions.” </a:t>
            </a:r>
            <a:r>
              <a:rPr lang="en-US" sz="4600" baseline="30000" dirty="0"/>
              <a:t>16 </a:t>
            </a:r>
            <a:r>
              <a:rPr lang="en-US" sz="4600" dirty="0"/>
              <a:t>And he told them a parable, saying, “The land of a rich man produced plentifully, </a:t>
            </a:r>
            <a:r>
              <a:rPr lang="en-US" sz="4600" baseline="30000" dirty="0"/>
              <a:t>17 </a:t>
            </a:r>
            <a:r>
              <a:rPr lang="en-US" sz="4600" dirty="0"/>
              <a:t>and he thought to himself, ‘What shall I do, for I have nowhere to store my crops?’ </a:t>
            </a:r>
            <a:r>
              <a:rPr lang="en-US" sz="4600" baseline="30000" dirty="0"/>
              <a:t>18 </a:t>
            </a:r>
            <a:r>
              <a:rPr lang="en-US" sz="4600" dirty="0"/>
              <a:t>And he said, ‘I will do this: I will tear down my barns and build larger ones, and there I will store all my grain and my goods. </a:t>
            </a:r>
            <a:r>
              <a:rPr lang="en-US" sz="4600" baseline="30000" dirty="0"/>
              <a:t>19 </a:t>
            </a:r>
            <a:r>
              <a:rPr lang="en-US" sz="4600" dirty="0"/>
              <a:t>And I will say to my soul, “Soul, you have ample goods laid up for many years; relax, eat, drink, be merry.”’ </a:t>
            </a:r>
            <a:r>
              <a:rPr lang="en-US" sz="4600" baseline="30000" dirty="0"/>
              <a:t>20 </a:t>
            </a:r>
            <a:r>
              <a:rPr lang="en-US" sz="4600" dirty="0"/>
              <a:t>But God said to him, ‘Fool! This night your soul is required of you, and the things you have prepared, whose will they be?’ </a:t>
            </a:r>
            <a:r>
              <a:rPr lang="en-US" sz="4600" baseline="30000" dirty="0"/>
              <a:t>21 </a:t>
            </a:r>
            <a:r>
              <a:rPr lang="en-US" sz="4600" dirty="0"/>
              <a:t>So is the one who lays up treasure for himself and is not rich toward God.”</a:t>
            </a:r>
          </a:p>
        </p:txBody>
      </p:sp>
      <p:sp>
        <p:nvSpPr>
          <p:cNvPr id="7" name="SLIDE TITLE">
            <a:extLst>
              <a:ext uri="{FF2B5EF4-FFF2-40B4-BE49-F238E27FC236}">
                <a16:creationId xmlns:a16="http://schemas.microsoft.com/office/drawing/2014/main" id="{BB43E53E-CBFC-47BC-A8E3-1055B7455EC7}"/>
              </a:ext>
            </a:extLst>
          </p:cNvPr>
          <p:cNvSpPr txBox="1"/>
          <p:nvPr/>
        </p:nvSpPr>
        <p:spPr>
          <a:xfrm>
            <a:off x="903655" y="803996"/>
            <a:ext cx="2132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6000" b="0" spc="479">
                <a:latin typeface="Stretch Pro"/>
                <a:ea typeface="Stretch Pro"/>
                <a:cs typeface="Stretch Pro"/>
                <a:sym typeface="Stretch Pro"/>
              </a:defRPr>
            </a:lvl1pPr>
          </a:lstStyle>
          <a:p>
            <a:r>
              <a:rPr lang="en-US" spc="0" dirty="0"/>
              <a:t>PARABLE OF THE RICH FARMER</a:t>
            </a:r>
          </a:p>
        </p:txBody>
      </p:sp>
    </p:spTree>
    <p:extLst>
      <p:ext uri="{BB962C8B-B14F-4D97-AF65-F5344CB8AC3E}">
        <p14:creationId xmlns:p14="http://schemas.microsoft.com/office/powerpoint/2010/main" val="14895149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267823"/>
            <a:ext cx="21499611"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marL="914400" indent="-914400">
              <a:buFont typeface="+mj-lt"/>
              <a:buAutoNum type="arabicPeriod"/>
            </a:pPr>
            <a:r>
              <a:rPr lang="en-US" dirty="0"/>
              <a:t>I’ll live a long time.</a:t>
            </a:r>
          </a:p>
          <a:p>
            <a:pPr marL="914400" indent="-914400">
              <a:buFont typeface="+mj-lt"/>
              <a:buAutoNum type="arabicPeriod"/>
            </a:pPr>
            <a:r>
              <a:rPr lang="en-US" dirty="0"/>
              <a:t>This is all my stuff.</a:t>
            </a:r>
          </a:p>
          <a:p>
            <a:pPr marL="914400" indent="-914400">
              <a:buFont typeface="+mj-lt"/>
              <a:buAutoNum type="arabicPeriod"/>
            </a:pPr>
            <a:r>
              <a:rPr lang="en-US" dirty="0"/>
              <a:t>I’m supposed to spend it on myself.</a:t>
            </a:r>
          </a:p>
          <a:p>
            <a:pPr marL="914400" indent="-914400">
              <a:buFont typeface="+mj-lt"/>
              <a:buAutoNum type="arabicPeriod"/>
            </a:pPr>
            <a:r>
              <a:rPr lang="en-US" dirty="0"/>
              <a:t>This world is my real home.</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spTree>
    <p:extLst>
      <p:ext uri="{BB962C8B-B14F-4D97-AF65-F5344CB8AC3E}">
        <p14:creationId xmlns:p14="http://schemas.microsoft.com/office/powerpoint/2010/main" val="16587100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spTree>
    <p:extLst>
      <p:ext uri="{BB962C8B-B14F-4D97-AF65-F5344CB8AC3E}">
        <p14:creationId xmlns:p14="http://schemas.microsoft.com/office/powerpoint/2010/main" val="27394133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
        <p:nvSpPr>
          <p:cNvPr id="6" name="SERMON TITLE">
            <a:extLst>
              <a:ext uri="{FF2B5EF4-FFF2-40B4-BE49-F238E27FC236}">
                <a16:creationId xmlns:a16="http://schemas.microsoft.com/office/drawing/2014/main" id="{C4ED6326-33BD-4426-9CB4-D5C97807C0A7}"/>
              </a:ext>
            </a:extLst>
          </p:cNvPr>
          <p:cNvSpPr txBox="1"/>
          <p:nvPr/>
        </p:nvSpPr>
        <p:spPr>
          <a:xfrm>
            <a:off x="5196535" y="7588563"/>
            <a:ext cx="13955744" cy="3806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10000" b="0" spc="600">
                <a:latin typeface="Stretch Pro"/>
                <a:ea typeface="Stretch Pro"/>
                <a:cs typeface="Stretch Pro"/>
                <a:sym typeface="Stretch Pro"/>
              </a:defRPr>
            </a:lvl1pPr>
          </a:lstStyle>
          <a:p>
            <a:pPr>
              <a:lnSpc>
                <a:spcPct val="80000"/>
              </a:lnSpc>
            </a:pPr>
            <a:r>
              <a:rPr lang="en-US" sz="6000" dirty="0"/>
              <a:t>Young vs. Old Earth</a:t>
            </a:r>
          </a:p>
          <a:p>
            <a:pPr>
              <a:lnSpc>
                <a:spcPct val="80000"/>
              </a:lnSpc>
            </a:pPr>
            <a:r>
              <a:rPr lang="en-US" sz="6000" dirty="0"/>
              <a:t>Vaccines</a:t>
            </a:r>
          </a:p>
          <a:p>
            <a:pPr>
              <a:lnSpc>
                <a:spcPct val="80000"/>
              </a:lnSpc>
            </a:pPr>
            <a:r>
              <a:rPr lang="en-US" sz="6000" dirty="0"/>
              <a:t>Refugees</a:t>
            </a:r>
          </a:p>
          <a:p>
            <a:pPr>
              <a:lnSpc>
                <a:spcPct val="80000"/>
              </a:lnSpc>
            </a:pPr>
            <a:r>
              <a:rPr lang="en-US" sz="6000" dirty="0"/>
              <a:t>Women in the Church</a:t>
            </a:r>
            <a:br>
              <a:rPr lang="en-US" sz="6000" dirty="0"/>
            </a:br>
            <a:endParaRPr sz="6000" dirty="0"/>
          </a:p>
        </p:txBody>
      </p:sp>
    </p:spTree>
    <p:extLst>
      <p:ext uri="{BB962C8B-B14F-4D97-AF65-F5344CB8AC3E}">
        <p14:creationId xmlns:p14="http://schemas.microsoft.com/office/powerpoint/2010/main" val="40912972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spTree>
    <p:extLst>
      <p:ext uri="{BB962C8B-B14F-4D97-AF65-F5344CB8AC3E}">
        <p14:creationId xmlns:p14="http://schemas.microsoft.com/office/powerpoint/2010/main" val="2336006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spTree>
    <p:extLst>
      <p:ext uri="{BB962C8B-B14F-4D97-AF65-F5344CB8AC3E}">
        <p14:creationId xmlns:p14="http://schemas.microsoft.com/office/powerpoint/2010/main" val="2157727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pic>
        <p:nvPicPr>
          <p:cNvPr id="13" name="Picture 4" descr="http://www.mykindarain.com/wp-content/uploads/2010/12/32-inch-flat-screen-tv-2.jpg">
            <a:extLst>
              <a:ext uri="{FF2B5EF4-FFF2-40B4-BE49-F238E27FC236}">
                <a16:creationId xmlns:a16="http://schemas.microsoft.com/office/drawing/2014/main" id="{DAE3F25B-D49E-42CB-9077-08E247DABC07}"/>
              </a:ext>
            </a:extLst>
          </p:cNvPr>
          <p:cNvPicPr>
            <a:picLocks noChangeAspect="1" noChangeArrowheads="1"/>
          </p:cNvPicPr>
          <p:nvPr/>
        </p:nvPicPr>
        <p:blipFill>
          <a:blip r:embed="rId7" cstate="print"/>
          <a:srcRect l="1860" t="1200" r="1860" b="13200"/>
          <a:stretch>
            <a:fillRect/>
          </a:stretch>
        </p:blipFill>
        <p:spPr bwMode="auto">
          <a:xfrm rot="20830451">
            <a:off x="2648835" y="5878964"/>
            <a:ext cx="5012881" cy="3133382"/>
          </a:xfrm>
          <a:prstGeom prst="rect">
            <a:avLst/>
          </a:prstGeom>
          <a:noFill/>
        </p:spPr>
      </p:pic>
    </p:spTree>
    <p:extLst>
      <p:ext uri="{BB962C8B-B14F-4D97-AF65-F5344CB8AC3E}">
        <p14:creationId xmlns:p14="http://schemas.microsoft.com/office/powerpoint/2010/main" val="3452293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pic>
        <p:nvPicPr>
          <p:cNvPr id="13" name="Picture 4" descr="http://www.mykindarain.com/wp-content/uploads/2010/12/32-inch-flat-screen-tv-2.jpg">
            <a:extLst>
              <a:ext uri="{FF2B5EF4-FFF2-40B4-BE49-F238E27FC236}">
                <a16:creationId xmlns:a16="http://schemas.microsoft.com/office/drawing/2014/main" id="{DAE3F25B-D49E-42CB-9077-08E247DABC07}"/>
              </a:ext>
            </a:extLst>
          </p:cNvPr>
          <p:cNvPicPr>
            <a:picLocks noChangeAspect="1" noChangeArrowheads="1"/>
          </p:cNvPicPr>
          <p:nvPr/>
        </p:nvPicPr>
        <p:blipFill>
          <a:blip r:embed="rId7" cstate="print"/>
          <a:srcRect l="1860" t="1200" r="1860" b="13200"/>
          <a:stretch>
            <a:fillRect/>
          </a:stretch>
        </p:blipFill>
        <p:spPr bwMode="auto">
          <a:xfrm rot="20830451">
            <a:off x="2648835" y="5878964"/>
            <a:ext cx="5012881" cy="3133382"/>
          </a:xfrm>
          <a:prstGeom prst="rect">
            <a:avLst/>
          </a:prstGeom>
          <a:noFill/>
        </p:spPr>
      </p:pic>
      <p:pic>
        <p:nvPicPr>
          <p:cNvPr id="14" name="Picture 26" descr="http://i1033.photobucket.com/albums/a415/Coyotie70/Details/dresser.png">
            <a:extLst>
              <a:ext uri="{FF2B5EF4-FFF2-40B4-BE49-F238E27FC236}">
                <a16:creationId xmlns:a16="http://schemas.microsoft.com/office/drawing/2014/main" id="{BB35ACB2-4FF5-4231-923D-3495C40D42C1}"/>
              </a:ext>
            </a:extLst>
          </p:cNvPr>
          <p:cNvPicPr>
            <a:picLocks noChangeAspect="1" noChangeArrowheads="1"/>
          </p:cNvPicPr>
          <p:nvPr/>
        </p:nvPicPr>
        <p:blipFill>
          <a:blip r:embed="rId8" cstate="print"/>
          <a:srcRect b="40491"/>
          <a:stretch>
            <a:fillRect/>
          </a:stretch>
        </p:blipFill>
        <p:spPr bwMode="auto">
          <a:xfrm rot="195539" flipH="1">
            <a:off x="16033476" y="1552530"/>
            <a:ext cx="4328737" cy="4582644"/>
          </a:xfrm>
          <a:prstGeom prst="rect">
            <a:avLst/>
          </a:prstGeom>
          <a:noFill/>
        </p:spPr>
      </p:pic>
    </p:spTree>
    <p:extLst>
      <p:ext uri="{BB962C8B-B14F-4D97-AF65-F5344CB8AC3E}">
        <p14:creationId xmlns:p14="http://schemas.microsoft.com/office/powerpoint/2010/main" val="4008131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pic>
        <p:nvPicPr>
          <p:cNvPr id="13" name="Picture 4" descr="http://www.mykindarain.com/wp-content/uploads/2010/12/32-inch-flat-screen-tv-2.jpg">
            <a:extLst>
              <a:ext uri="{FF2B5EF4-FFF2-40B4-BE49-F238E27FC236}">
                <a16:creationId xmlns:a16="http://schemas.microsoft.com/office/drawing/2014/main" id="{DAE3F25B-D49E-42CB-9077-08E247DABC07}"/>
              </a:ext>
            </a:extLst>
          </p:cNvPr>
          <p:cNvPicPr>
            <a:picLocks noChangeAspect="1" noChangeArrowheads="1"/>
          </p:cNvPicPr>
          <p:nvPr/>
        </p:nvPicPr>
        <p:blipFill>
          <a:blip r:embed="rId7" cstate="print"/>
          <a:srcRect l="1860" t="1200" r="1860" b="13200"/>
          <a:stretch>
            <a:fillRect/>
          </a:stretch>
        </p:blipFill>
        <p:spPr bwMode="auto">
          <a:xfrm rot="20830451">
            <a:off x="2648835" y="5878964"/>
            <a:ext cx="5012881" cy="3133382"/>
          </a:xfrm>
          <a:prstGeom prst="rect">
            <a:avLst/>
          </a:prstGeom>
          <a:noFill/>
        </p:spPr>
      </p:pic>
      <p:pic>
        <p:nvPicPr>
          <p:cNvPr id="14" name="Picture 26" descr="http://i1033.photobucket.com/albums/a415/Coyotie70/Details/dresser.png">
            <a:extLst>
              <a:ext uri="{FF2B5EF4-FFF2-40B4-BE49-F238E27FC236}">
                <a16:creationId xmlns:a16="http://schemas.microsoft.com/office/drawing/2014/main" id="{BB35ACB2-4FF5-4231-923D-3495C40D42C1}"/>
              </a:ext>
            </a:extLst>
          </p:cNvPr>
          <p:cNvPicPr>
            <a:picLocks noChangeAspect="1" noChangeArrowheads="1"/>
          </p:cNvPicPr>
          <p:nvPr/>
        </p:nvPicPr>
        <p:blipFill>
          <a:blip r:embed="rId8" cstate="print"/>
          <a:srcRect b="40491"/>
          <a:stretch>
            <a:fillRect/>
          </a:stretch>
        </p:blipFill>
        <p:spPr bwMode="auto">
          <a:xfrm rot="195539" flipH="1">
            <a:off x="16033476" y="1552530"/>
            <a:ext cx="4328737" cy="4582644"/>
          </a:xfrm>
          <a:prstGeom prst="rect">
            <a:avLst/>
          </a:prstGeom>
          <a:noFill/>
        </p:spPr>
      </p:pic>
      <p:pic>
        <p:nvPicPr>
          <p:cNvPr id="17" name="Picture 16" descr="http://clipartist.info/RSS/openclipart.org/2011/July/04-Monday/stove-555px.png">
            <a:extLst>
              <a:ext uri="{FF2B5EF4-FFF2-40B4-BE49-F238E27FC236}">
                <a16:creationId xmlns:a16="http://schemas.microsoft.com/office/drawing/2014/main" id="{D6347773-783F-41E9-96D8-20849D917ADA}"/>
              </a:ext>
            </a:extLst>
          </p:cNvPr>
          <p:cNvPicPr>
            <a:picLocks noChangeAspect="1" noChangeArrowheads="1"/>
          </p:cNvPicPr>
          <p:nvPr/>
        </p:nvPicPr>
        <p:blipFill>
          <a:blip r:embed="rId9" cstate="print"/>
          <a:srcRect/>
          <a:stretch>
            <a:fillRect/>
          </a:stretch>
        </p:blipFill>
        <p:spPr bwMode="auto">
          <a:xfrm>
            <a:off x="4217812" y="8469688"/>
            <a:ext cx="5206243" cy="5437632"/>
          </a:xfrm>
          <a:prstGeom prst="rect">
            <a:avLst/>
          </a:prstGeom>
          <a:noFill/>
        </p:spPr>
      </p:pic>
    </p:spTree>
    <p:extLst>
      <p:ext uri="{BB962C8B-B14F-4D97-AF65-F5344CB8AC3E}">
        <p14:creationId xmlns:p14="http://schemas.microsoft.com/office/powerpoint/2010/main" val="536030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pic>
        <p:nvPicPr>
          <p:cNvPr id="13" name="Picture 4" descr="http://www.mykindarain.com/wp-content/uploads/2010/12/32-inch-flat-screen-tv-2.jpg">
            <a:extLst>
              <a:ext uri="{FF2B5EF4-FFF2-40B4-BE49-F238E27FC236}">
                <a16:creationId xmlns:a16="http://schemas.microsoft.com/office/drawing/2014/main" id="{DAE3F25B-D49E-42CB-9077-08E247DABC07}"/>
              </a:ext>
            </a:extLst>
          </p:cNvPr>
          <p:cNvPicPr>
            <a:picLocks noChangeAspect="1" noChangeArrowheads="1"/>
          </p:cNvPicPr>
          <p:nvPr/>
        </p:nvPicPr>
        <p:blipFill>
          <a:blip r:embed="rId7" cstate="print"/>
          <a:srcRect l="1860" t="1200" r="1860" b="13200"/>
          <a:stretch>
            <a:fillRect/>
          </a:stretch>
        </p:blipFill>
        <p:spPr bwMode="auto">
          <a:xfrm rot="20830451">
            <a:off x="2648835" y="5878964"/>
            <a:ext cx="5012881" cy="3133382"/>
          </a:xfrm>
          <a:prstGeom prst="rect">
            <a:avLst/>
          </a:prstGeom>
          <a:noFill/>
        </p:spPr>
      </p:pic>
      <p:pic>
        <p:nvPicPr>
          <p:cNvPr id="14" name="Picture 26" descr="http://i1033.photobucket.com/albums/a415/Coyotie70/Details/dresser.png">
            <a:extLst>
              <a:ext uri="{FF2B5EF4-FFF2-40B4-BE49-F238E27FC236}">
                <a16:creationId xmlns:a16="http://schemas.microsoft.com/office/drawing/2014/main" id="{BB35ACB2-4FF5-4231-923D-3495C40D42C1}"/>
              </a:ext>
            </a:extLst>
          </p:cNvPr>
          <p:cNvPicPr>
            <a:picLocks noChangeAspect="1" noChangeArrowheads="1"/>
          </p:cNvPicPr>
          <p:nvPr/>
        </p:nvPicPr>
        <p:blipFill>
          <a:blip r:embed="rId8" cstate="print"/>
          <a:srcRect b="40491"/>
          <a:stretch>
            <a:fillRect/>
          </a:stretch>
        </p:blipFill>
        <p:spPr bwMode="auto">
          <a:xfrm rot="195539" flipH="1">
            <a:off x="16033476" y="1552530"/>
            <a:ext cx="4328737" cy="4582644"/>
          </a:xfrm>
          <a:prstGeom prst="rect">
            <a:avLst/>
          </a:prstGeom>
          <a:noFill/>
        </p:spPr>
      </p:pic>
      <p:pic>
        <p:nvPicPr>
          <p:cNvPr id="16" name="Picture 12" descr="http://www.jonsered.com/dimage.axd/productHuge/j310-043/800x600/488423e9.png">
            <a:extLst>
              <a:ext uri="{FF2B5EF4-FFF2-40B4-BE49-F238E27FC236}">
                <a16:creationId xmlns:a16="http://schemas.microsoft.com/office/drawing/2014/main" id="{2E7A1FF3-1FB4-401D-8C5F-7C3CE2B07E46}"/>
              </a:ext>
            </a:extLst>
          </p:cNvPr>
          <p:cNvPicPr>
            <a:picLocks noChangeAspect="1" noChangeArrowheads="1"/>
          </p:cNvPicPr>
          <p:nvPr/>
        </p:nvPicPr>
        <p:blipFill>
          <a:blip r:embed="rId9" cstate="print"/>
          <a:srcRect/>
          <a:stretch>
            <a:fillRect/>
          </a:stretch>
        </p:blipFill>
        <p:spPr bwMode="auto">
          <a:xfrm flipH="1">
            <a:off x="12679682" y="5717417"/>
            <a:ext cx="6851170" cy="6694850"/>
          </a:xfrm>
          <a:prstGeom prst="rect">
            <a:avLst/>
          </a:prstGeom>
          <a:noFill/>
        </p:spPr>
      </p:pic>
      <p:pic>
        <p:nvPicPr>
          <p:cNvPr id="17" name="Picture 16" descr="http://clipartist.info/RSS/openclipart.org/2011/July/04-Monday/stove-555px.png">
            <a:extLst>
              <a:ext uri="{FF2B5EF4-FFF2-40B4-BE49-F238E27FC236}">
                <a16:creationId xmlns:a16="http://schemas.microsoft.com/office/drawing/2014/main" id="{78065BFC-5499-4D92-A2AE-479FBED8152A}"/>
              </a:ext>
            </a:extLst>
          </p:cNvPr>
          <p:cNvPicPr>
            <a:picLocks noChangeAspect="1" noChangeArrowheads="1"/>
          </p:cNvPicPr>
          <p:nvPr/>
        </p:nvPicPr>
        <p:blipFill>
          <a:blip r:embed="rId10" cstate="print"/>
          <a:srcRect/>
          <a:stretch>
            <a:fillRect/>
          </a:stretch>
        </p:blipFill>
        <p:spPr bwMode="auto">
          <a:xfrm>
            <a:off x="4217812" y="8469688"/>
            <a:ext cx="5206243" cy="5437632"/>
          </a:xfrm>
          <a:prstGeom prst="rect">
            <a:avLst/>
          </a:prstGeom>
          <a:noFill/>
        </p:spPr>
      </p:pic>
    </p:spTree>
    <p:extLst>
      <p:ext uri="{BB962C8B-B14F-4D97-AF65-F5344CB8AC3E}">
        <p14:creationId xmlns:p14="http://schemas.microsoft.com/office/powerpoint/2010/main" val="174109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xfrm>
            <a:off x="1689100" y="3149600"/>
            <a:ext cx="20064981" cy="8880028"/>
          </a:xfrm>
          <a:prstGeom prst="rect">
            <a:avLst/>
          </a:prstGeom>
        </p:spPr>
        <p:txBody>
          <a:bodyPr/>
          <a:lstStyle/>
          <a:p>
            <a:endParaRPr/>
          </a:p>
        </p:txBody>
      </p:sp>
      <p:pic>
        <p:nvPicPr>
          <p:cNvPr id="126" name="Radical Jesus Content.jpg" descr="Radical Jesus Content.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FOUR FOOLISH ASSUMPTIONS</a:t>
            </a:r>
          </a:p>
        </p:txBody>
      </p:sp>
      <p:sp>
        <p:nvSpPr>
          <p:cNvPr id="9" name="SCRIPTURE REFERENCE">
            <a:extLst>
              <a:ext uri="{FF2B5EF4-FFF2-40B4-BE49-F238E27FC236}">
                <a16:creationId xmlns:a16="http://schemas.microsoft.com/office/drawing/2014/main" id="{B2F9AFE8-2062-4078-A609-2EC333257362}"/>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LUKE 12:13-21</a:t>
            </a:r>
          </a:p>
        </p:txBody>
      </p:sp>
      <p:pic>
        <p:nvPicPr>
          <p:cNvPr id="8" name="Picture 2" descr="http://www.psychologytoday.com/files/u248/middle%20seat.jpg">
            <a:extLst>
              <a:ext uri="{FF2B5EF4-FFF2-40B4-BE49-F238E27FC236}">
                <a16:creationId xmlns:a16="http://schemas.microsoft.com/office/drawing/2014/main" id="{96F63828-075E-4A05-806B-093BFCB11CD7}"/>
              </a:ext>
            </a:extLst>
          </p:cNvPr>
          <p:cNvPicPr>
            <a:picLocks noChangeAspect="1" noChangeArrowheads="1"/>
          </p:cNvPicPr>
          <p:nvPr/>
        </p:nvPicPr>
        <p:blipFill>
          <a:blip r:embed="rId4" cstate="print"/>
          <a:srcRect/>
          <a:stretch>
            <a:fillRect/>
          </a:stretch>
        </p:blipFill>
        <p:spPr bwMode="auto">
          <a:xfrm>
            <a:off x="3962522" y="1979168"/>
            <a:ext cx="15614739" cy="9828821"/>
          </a:xfrm>
          <a:prstGeom prst="rect">
            <a:avLst/>
          </a:prstGeom>
          <a:noFill/>
          <a:ln>
            <a:solidFill>
              <a:srgbClr val="005EA4"/>
            </a:solidFill>
          </a:ln>
        </p:spPr>
      </p:pic>
      <p:pic>
        <p:nvPicPr>
          <p:cNvPr id="10" name="Picture 8" descr="http://www.clker.com/cliparts/6/x/V/Q/M/N/curtains-md.png">
            <a:extLst>
              <a:ext uri="{FF2B5EF4-FFF2-40B4-BE49-F238E27FC236}">
                <a16:creationId xmlns:a16="http://schemas.microsoft.com/office/drawing/2014/main" id="{AAA45179-C1BE-4AB1-95C1-438002033166}"/>
              </a:ext>
            </a:extLst>
          </p:cNvPr>
          <p:cNvPicPr>
            <a:picLocks noChangeAspect="1" noChangeArrowheads="1"/>
          </p:cNvPicPr>
          <p:nvPr/>
        </p:nvPicPr>
        <p:blipFill>
          <a:blip r:embed="rId5" cstate="print"/>
          <a:srcRect/>
          <a:stretch>
            <a:fillRect/>
          </a:stretch>
        </p:blipFill>
        <p:spPr bwMode="auto">
          <a:xfrm rot="21432150">
            <a:off x="9746777" y="3753663"/>
            <a:ext cx="2343682" cy="2745524"/>
          </a:xfrm>
          <a:prstGeom prst="rect">
            <a:avLst/>
          </a:prstGeom>
          <a:noFill/>
        </p:spPr>
      </p:pic>
      <p:pic>
        <p:nvPicPr>
          <p:cNvPr id="11" name="Picture 8" descr="http://www.clker.com/cliparts/6/x/V/Q/M/N/curtains-md.png">
            <a:extLst>
              <a:ext uri="{FF2B5EF4-FFF2-40B4-BE49-F238E27FC236}">
                <a16:creationId xmlns:a16="http://schemas.microsoft.com/office/drawing/2014/main" id="{E27F3090-2CC5-4A85-9C78-341D9A8EC2F6}"/>
              </a:ext>
            </a:extLst>
          </p:cNvPr>
          <p:cNvPicPr>
            <a:picLocks noChangeAspect="1" noChangeArrowheads="1"/>
          </p:cNvPicPr>
          <p:nvPr/>
        </p:nvPicPr>
        <p:blipFill>
          <a:blip r:embed="rId5" cstate="print"/>
          <a:srcRect/>
          <a:stretch>
            <a:fillRect/>
          </a:stretch>
        </p:blipFill>
        <p:spPr bwMode="auto">
          <a:xfrm rot="21432150">
            <a:off x="5604331" y="4088151"/>
            <a:ext cx="2740229" cy="2782833"/>
          </a:xfrm>
          <a:prstGeom prst="rect">
            <a:avLst/>
          </a:prstGeom>
          <a:noFill/>
        </p:spPr>
      </p:pic>
      <p:pic>
        <p:nvPicPr>
          <p:cNvPr id="12" name="Picture 6" descr="http://www.lnt.com/photos/product/giant/9396720S196/landscapes/steve-thoms-field-of-red-and-gold-framed-art-print.jpg">
            <a:extLst>
              <a:ext uri="{FF2B5EF4-FFF2-40B4-BE49-F238E27FC236}">
                <a16:creationId xmlns:a16="http://schemas.microsoft.com/office/drawing/2014/main" id="{8B3F7B6C-F699-4D74-AC91-0F6CF4087A88}"/>
              </a:ext>
            </a:extLst>
          </p:cNvPr>
          <p:cNvPicPr>
            <a:picLocks noChangeAspect="1" noChangeArrowheads="1"/>
          </p:cNvPicPr>
          <p:nvPr/>
        </p:nvPicPr>
        <p:blipFill>
          <a:blip r:embed="rId6" cstate="print"/>
          <a:srcRect/>
          <a:stretch>
            <a:fillRect/>
          </a:stretch>
        </p:blipFill>
        <p:spPr bwMode="auto">
          <a:xfrm rot="21433595">
            <a:off x="6885540" y="1814492"/>
            <a:ext cx="4199524" cy="2772052"/>
          </a:xfrm>
          <a:prstGeom prst="rect">
            <a:avLst/>
          </a:prstGeom>
          <a:noFill/>
        </p:spPr>
      </p:pic>
      <p:pic>
        <p:nvPicPr>
          <p:cNvPr id="13" name="Picture 4" descr="http://www.mykindarain.com/wp-content/uploads/2010/12/32-inch-flat-screen-tv-2.jpg">
            <a:extLst>
              <a:ext uri="{FF2B5EF4-FFF2-40B4-BE49-F238E27FC236}">
                <a16:creationId xmlns:a16="http://schemas.microsoft.com/office/drawing/2014/main" id="{DAE3F25B-D49E-42CB-9077-08E247DABC07}"/>
              </a:ext>
            </a:extLst>
          </p:cNvPr>
          <p:cNvPicPr>
            <a:picLocks noChangeAspect="1" noChangeArrowheads="1"/>
          </p:cNvPicPr>
          <p:nvPr/>
        </p:nvPicPr>
        <p:blipFill>
          <a:blip r:embed="rId7" cstate="print"/>
          <a:srcRect l="1860" t="1200" r="1860" b="13200"/>
          <a:stretch>
            <a:fillRect/>
          </a:stretch>
        </p:blipFill>
        <p:spPr bwMode="auto">
          <a:xfrm rot="20830451">
            <a:off x="2648835" y="5878964"/>
            <a:ext cx="5012881" cy="3133382"/>
          </a:xfrm>
          <a:prstGeom prst="rect">
            <a:avLst/>
          </a:prstGeom>
          <a:noFill/>
        </p:spPr>
      </p:pic>
      <p:pic>
        <p:nvPicPr>
          <p:cNvPr id="14" name="Picture 26" descr="http://i1033.photobucket.com/albums/a415/Coyotie70/Details/dresser.png">
            <a:extLst>
              <a:ext uri="{FF2B5EF4-FFF2-40B4-BE49-F238E27FC236}">
                <a16:creationId xmlns:a16="http://schemas.microsoft.com/office/drawing/2014/main" id="{BB35ACB2-4FF5-4231-923D-3495C40D42C1}"/>
              </a:ext>
            </a:extLst>
          </p:cNvPr>
          <p:cNvPicPr>
            <a:picLocks noChangeAspect="1" noChangeArrowheads="1"/>
          </p:cNvPicPr>
          <p:nvPr/>
        </p:nvPicPr>
        <p:blipFill>
          <a:blip r:embed="rId8" cstate="print"/>
          <a:srcRect b="40491"/>
          <a:stretch>
            <a:fillRect/>
          </a:stretch>
        </p:blipFill>
        <p:spPr bwMode="auto">
          <a:xfrm rot="195539" flipH="1">
            <a:off x="16033476" y="1552530"/>
            <a:ext cx="4328737" cy="4582644"/>
          </a:xfrm>
          <a:prstGeom prst="rect">
            <a:avLst/>
          </a:prstGeom>
          <a:noFill/>
        </p:spPr>
      </p:pic>
      <p:pic>
        <p:nvPicPr>
          <p:cNvPr id="16" name="Picture 12" descr="http://www.jonsered.com/dimage.axd/productHuge/j310-043/800x600/488423e9.png">
            <a:extLst>
              <a:ext uri="{FF2B5EF4-FFF2-40B4-BE49-F238E27FC236}">
                <a16:creationId xmlns:a16="http://schemas.microsoft.com/office/drawing/2014/main" id="{2E7A1FF3-1FB4-401D-8C5F-7C3CE2B07E46}"/>
              </a:ext>
            </a:extLst>
          </p:cNvPr>
          <p:cNvPicPr>
            <a:picLocks noChangeAspect="1" noChangeArrowheads="1"/>
          </p:cNvPicPr>
          <p:nvPr/>
        </p:nvPicPr>
        <p:blipFill>
          <a:blip r:embed="rId9" cstate="print"/>
          <a:srcRect/>
          <a:stretch>
            <a:fillRect/>
          </a:stretch>
        </p:blipFill>
        <p:spPr bwMode="auto">
          <a:xfrm flipH="1">
            <a:off x="12679682" y="5717417"/>
            <a:ext cx="6851170" cy="6694850"/>
          </a:xfrm>
          <a:prstGeom prst="rect">
            <a:avLst/>
          </a:prstGeom>
          <a:noFill/>
        </p:spPr>
      </p:pic>
      <p:pic>
        <p:nvPicPr>
          <p:cNvPr id="17" name="Picture 16" descr="http://clipartist.info/RSS/openclipart.org/2011/July/04-Monday/stove-555px.png">
            <a:extLst>
              <a:ext uri="{FF2B5EF4-FFF2-40B4-BE49-F238E27FC236}">
                <a16:creationId xmlns:a16="http://schemas.microsoft.com/office/drawing/2014/main" id="{78065BFC-5499-4D92-A2AE-479FBED8152A}"/>
              </a:ext>
            </a:extLst>
          </p:cNvPr>
          <p:cNvPicPr>
            <a:picLocks noChangeAspect="1" noChangeArrowheads="1"/>
          </p:cNvPicPr>
          <p:nvPr/>
        </p:nvPicPr>
        <p:blipFill>
          <a:blip r:embed="rId10" cstate="print"/>
          <a:srcRect/>
          <a:stretch>
            <a:fillRect/>
          </a:stretch>
        </p:blipFill>
        <p:spPr bwMode="auto">
          <a:xfrm>
            <a:off x="4217812" y="8469688"/>
            <a:ext cx="5206243" cy="5437632"/>
          </a:xfrm>
          <a:prstGeom prst="rect">
            <a:avLst/>
          </a:prstGeom>
          <a:noFill/>
        </p:spPr>
      </p:pic>
      <p:pic>
        <p:nvPicPr>
          <p:cNvPr id="15" name="Picture 18" descr="http://www.oysterridge.com/images/deer_head.png">
            <a:extLst>
              <a:ext uri="{FF2B5EF4-FFF2-40B4-BE49-F238E27FC236}">
                <a16:creationId xmlns:a16="http://schemas.microsoft.com/office/drawing/2014/main" id="{C400ECC5-41D1-48B0-810E-00F19F66C391}"/>
              </a:ext>
            </a:extLst>
          </p:cNvPr>
          <p:cNvPicPr>
            <a:picLocks noChangeAspect="1" noChangeArrowheads="1"/>
          </p:cNvPicPr>
          <p:nvPr/>
        </p:nvPicPr>
        <p:blipFill>
          <a:blip r:embed="rId11" cstate="print">
            <a:lum contrast="30000"/>
          </a:blip>
          <a:srcRect/>
          <a:stretch>
            <a:fillRect/>
          </a:stretch>
        </p:blipFill>
        <p:spPr bwMode="auto">
          <a:xfrm>
            <a:off x="12324117" y="1640513"/>
            <a:ext cx="2385612" cy="2944506"/>
          </a:xfrm>
          <a:prstGeom prst="rect">
            <a:avLst/>
          </a:prstGeom>
          <a:noFill/>
        </p:spPr>
      </p:pic>
    </p:spTree>
    <p:extLst>
      <p:ext uri="{BB962C8B-B14F-4D97-AF65-F5344CB8AC3E}">
        <p14:creationId xmlns:p14="http://schemas.microsoft.com/office/powerpoint/2010/main" val="3402193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AM I RICH?</a:t>
            </a:r>
          </a:p>
        </p:txBody>
      </p:sp>
      <p:sp>
        <p:nvSpPr>
          <p:cNvPr id="8" name="SCRIPTURE REFERENCE">
            <a:extLst>
              <a:ext uri="{FF2B5EF4-FFF2-40B4-BE49-F238E27FC236}">
                <a16:creationId xmlns:a16="http://schemas.microsoft.com/office/drawing/2014/main" id="{7935A309-C5E9-42A7-A71B-776D70E92CFC}"/>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GIVINGWHATWECAN.ORG</a:t>
            </a:r>
          </a:p>
        </p:txBody>
      </p:sp>
      <p:pic>
        <p:nvPicPr>
          <p:cNvPr id="4" name="Picture 3" descr="Timeline&#10;&#10;Description automatically generated">
            <a:extLst>
              <a:ext uri="{FF2B5EF4-FFF2-40B4-BE49-F238E27FC236}">
                <a16:creationId xmlns:a16="http://schemas.microsoft.com/office/drawing/2014/main" id="{529B4271-038C-469D-98D1-867E0D06CD1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b="1403"/>
          <a:stretch/>
        </p:blipFill>
        <p:spPr>
          <a:xfrm>
            <a:off x="1280200" y="1979275"/>
            <a:ext cx="21918960" cy="9749663"/>
          </a:xfrm>
          <a:prstGeom prst="rect">
            <a:avLst/>
          </a:prstGeom>
        </p:spPr>
      </p:pic>
    </p:spTree>
    <p:extLst>
      <p:ext uri="{BB962C8B-B14F-4D97-AF65-F5344CB8AC3E}">
        <p14:creationId xmlns:p14="http://schemas.microsoft.com/office/powerpoint/2010/main" val="24235574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AM I RICH?</a:t>
            </a:r>
          </a:p>
        </p:txBody>
      </p:sp>
      <p:sp>
        <p:nvSpPr>
          <p:cNvPr id="8" name="SCRIPTURE REFERENCE">
            <a:extLst>
              <a:ext uri="{FF2B5EF4-FFF2-40B4-BE49-F238E27FC236}">
                <a16:creationId xmlns:a16="http://schemas.microsoft.com/office/drawing/2014/main" id="{7935A309-C5E9-42A7-A71B-776D70E92CFC}"/>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GIVINGWHATWECAN.ORG</a:t>
            </a:r>
          </a:p>
        </p:txBody>
      </p:sp>
      <p:pic>
        <p:nvPicPr>
          <p:cNvPr id="4" name="Picture 3">
            <a:extLst>
              <a:ext uri="{FF2B5EF4-FFF2-40B4-BE49-F238E27FC236}">
                <a16:creationId xmlns:a16="http://schemas.microsoft.com/office/drawing/2014/main" id="{529B4271-038C-469D-98D1-867E0D06CD1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t="663" b="663"/>
          <a:stretch/>
        </p:blipFill>
        <p:spPr>
          <a:xfrm>
            <a:off x="1280200" y="1979275"/>
            <a:ext cx="21918960" cy="9749663"/>
          </a:xfrm>
          <a:prstGeom prst="rect">
            <a:avLst/>
          </a:prstGeom>
        </p:spPr>
      </p:pic>
    </p:spTree>
    <p:extLst>
      <p:ext uri="{BB962C8B-B14F-4D97-AF65-F5344CB8AC3E}">
        <p14:creationId xmlns:p14="http://schemas.microsoft.com/office/powerpoint/2010/main" val="13663029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AM I RICH?</a:t>
            </a:r>
          </a:p>
        </p:txBody>
      </p:sp>
      <p:sp>
        <p:nvSpPr>
          <p:cNvPr id="8" name="SCRIPTURE REFERENCE">
            <a:extLst>
              <a:ext uri="{FF2B5EF4-FFF2-40B4-BE49-F238E27FC236}">
                <a16:creationId xmlns:a16="http://schemas.microsoft.com/office/drawing/2014/main" id="{7935A309-C5E9-42A7-A71B-776D70E92CFC}"/>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GIVINGWHATWECAN.ORG</a:t>
            </a:r>
          </a:p>
        </p:txBody>
      </p:sp>
      <p:pic>
        <p:nvPicPr>
          <p:cNvPr id="4" name="Picture 3">
            <a:extLst>
              <a:ext uri="{FF2B5EF4-FFF2-40B4-BE49-F238E27FC236}">
                <a16:creationId xmlns:a16="http://schemas.microsoft.com/office/drawing/2014/main" id="{529B4271-038C-469D-98D1-867E0D06CD1C}"/>
              </a:ext>
            </a:extLst>
          </p:cNvPr>
          <p:cNvPicPr>
            <a:picLocks noChangeAspect="1"/>
          </p:cNvPicPr>
          <p:nvPr/>
        </p:nvPicPr>
        <p:blipFill>
          <a:blip r:embed="rId3">
            <a:extLst>
              <a:ext uri="{28A0092B-C50C-407E-A947-70E740481C1C}">
                <a14:useLocalDpi xmlns:a14="http://schemas.microsoft.com/office/drawing/2010/main" val="0"/>
              </a:ext>
            </a:extLst>
          </a:blip>
          <a:srcRect t="348" b="348"/>
          <a:stretch/>
        </p:blipFill>
        <p:spPr>
          <a:xfrm>
            <a:off x="1280200" y="1979275"/>
            <a:ext cx="21918960" cy="9749663"/>
          </a:xfrm>
          <a:prstGeom prst="rect">
            <a:avLst/>
          </a:prstGeom>
        </p:spPr>
      </p:pic>
    </p:spTree>
    <p:extLst>
      <p:ext uri="{BB962C8B-B14F-4D97-AF65-F5344CB8AC3E}">
        <p14:creationId xmlns:p14="http://schemas.microsoft.com/office/powerpoint/2010/main" val="34177339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SERMON TITLE"/>
          <p:cNvSpPr txBox="1"/>
          <p:nvPr/>
        </p:nvSpPr>
        <p:spPr>
          <a:xfrm>
            <a:off x="3896471" y="6037263"/>
            <a:ext cx="1659108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spc="600">
                <a:latin typeface="Stretch Pro"/>
                <a:ea typeface="Stretch Pro"/>
                <a:cs typeface="Stretch Pro"/>
                <a:sym typeface="Stretch Pro"/>
              </a:defRPr>
            </a:lvl1pPr>
          </a:lstStyle>
          <a:p>
            <a:r>
              <a:rPr lang="en-US" dirty="0"/>
              <a:t>RADICAL JESUS</a:t>
            </a:r>
            <a:endParaRPr dirty="0"/>
          </a:p>
        </p:txBody>
      </p:sp>
      <p:sp>
        <p:nvSpPr>
          <p:cNvPr id="6" name="SERMON TITLE">
            <a:extLst>
              <a:ext uri="{FF2B5EF4-FFF2-40B4-BE49-F238E27FC236}">
                <a16:creationId xmlns:a16="http://schemas.microsoft.com/office/drawing/2014/main" id="{C4ED6326-33BD-4426-9CB4-D5C97807C0A7}"/>
              </a:ext>
            </a:extLst>
          </p:cNvPr>
          <p:cNvSpPr txBox="1"/>
          <p:nvPr/>
        </p:nvSpPr>
        <p:spPr>
          <a:xfrm>
            <a:off x="5196535" y="7588563"/>
            <a:ext cx="13955744" cy="3806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10000" b="0" spc="600">
                <a:latin typeface="Stretch Pro"/>
                <a:ea typeface="Stretch Pro"/>
                <a:cs typeface="Stretch Pro"/>
                <a:sym typeface="Stretch Pro"/>
              </a:defRPr>
            </a:lvl1pPr>
          </a:lstStyle>
          <a:p>
            <a:pPr>
              <a:lnSpc>
                <a:spcPct val="80000"/>
              </a:lnSpc>
            </a:pPr>
            <a:r>
              <a:rPr lang="en-US" sz="6000" dirty="0"/>
              <a:t>Young vs. Old Earth</a:t>
            </a:r>
          </a:p>
          <a:p>
            <a:pPr>
              <a:lnSpc>
                <a:spcPct val="80000"/>
              </a:lnSpc>
            </a:pPr>
            <a:r>
              <a:rPr lang="en-US" sz="6000" dirty="0"/>
              <a:t>Vaccines</a:t>
            </a:r>
          </a:p>
          <a:p>
            <a:pPr>
              <a:lnSpc>
                <a:spcPct val="80000"/>
              </a:lnSpc>
            </a:pPr>
            <a:r>
              <a:rPr lang="en-US" sz="6000" dirty="0"/>
              <a:t>Refugees</a:t>
            </a:r>
          </a:p>
          <a:p>
            <a:pPr>
              <a:lnSpc>
                <a:spcPct val="80000"/>
              </a:lnSpc>
            </a:pPr>
            <a:r>
              <a:rPr lang="en-US" sz="6000" dirty="0"/>
              <a:t>Women in the Church</a:t>
            </a:r>
            <a:br>
              <a:rPr lang="en-US" sz="6000" dirty="0"/>
            </a:br>
            <a:r>
              <a:rPr lang="en-US" sz="6000" dirty="0"/>
              <a:t>Money &amp; Possessions</a:t>
            </a:r>
            <a:endParaRPr sz="6000" dirty="0"/>
          </a:p>
        </p:txBody>
      </p:sp>
    </p:spTree>
    <p:extLst>
      <p:ext uri="{BB962C8B-B14F-4D97-AF65-F5344CB8AC3E}">
        <p14:creationId xmlns:p14="http://schemas.microsoft.com/office/powerpoint/2010/main" val="61928327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AM I RICH?</a:t>
            </a:r>
          </a:p>
        </p:txBody>
      </p:sp>
      <p:sp>
        <p:nvSpPr>
          <p:cNvPr id="8" name="SCRIPTURE REFERENCE">
            <a:extLst>
              <a:ext uri="{FF2B5EF4-FFF2-40B4-BE49-F238E27FC236}">
                <a16:creationId xmlns:a16="http://schemas.microsoft.com/office/drawing/2014/main" id="{7935A309-C5E9-42A7-A71B-776D70E92CFC}"/>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GIVINGWHATWECAN.ORG</a:t>
            </a:r>
          </a:p>
        </p:txBody>
      </p:sp>
      <p:pic>
        <p:nvPicPr>
          <p:cNvPr id="4" name="Picture 3">
            <a:extLst>
              <a:ext uri="{FF2B5EF4-FFF2-40B4-BE49-F238E27FC236}">
                <a16:creationId xmlns:a16="http://schemas.microsoft.com/office/drawing/2014/main" id="{529B4271-038C-469D-98D1-867E0D06CD1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t="289" b="289"/>
          <a:stretch/>
        </p:blipFill>
        <p:spPr>
          <a:xfrm>
            <a:off x="1280200" y="1979275"/>
            <a:ext cx="21918960" cy="9749663"/>
          </a:xfrm>
          <a:prstGeom prst="rect">
            <a:avLst/>
          </a:prstGeom>
        </p:spPr>
      </p:pic>
    </p:spTree>
    <p:extLst>
      <p:ext uri="{BB962C8B-B14F-4D97-AF65-F5344CB8AC3E}">
        <p14:creationId xmlns:p14="http://schemas.microsoft.com/office/powerpoint/2010/main" val="28285406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AM I RICH?</a:t>
            </a:r>
          </a:p>
        </p:txBody>
      </p:sp>
      <p:sp>
        <p:nvSpPr>
          <p:cNvPr id="8" name="SCRIPTURE REFERENCE">
            <a:extLst>
              <a:ext uri="{FF2B5EF4-FFF2-40B4-BE49-F238E27FC236}">
                <a16:creationId xmlns:a16="http://schemas.microsoft.com/office/drawing/2014/main" id="{7935A309-C5E9-42A7-A71B-776D70E92CFC}"/>
              </a:ext>
            </a:extLst>
          </p:cNvPr>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GIVINGWHATWECAN.ORG</a:t>
            </a:r>
          </a:p>
        </p:txBody>
      </p:sp>
      <p:pic>
        <p:nvPicPr>
          <p:cNvPr id="4" name="Picture 3">
            <a:extLst>
              <a:ext uri="{FF2B5EF4-FFF2-40B4-BE49-F238E27FC236}">
                <a16:creationId xmlns:a16="http://schemas.microsoft.com/office/drawing/2014/main" id="{529B4271-038C-469D-98D1-867E0D06CD1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t="366" b="366"/>
          <a:stretch/>
        </p:blipFill>
        <p:spPr>
          <a:xfrm>
            <a:off x="1280200" y="1979275"/>
            <a:ext cx="21918960" cy="9749663"/>
          </a:xfrm>
          <a:prstGeom prst="rect">
            <a:avLst/>
          </a:prstGeom>
        </p:spPr>
      </p:pic>
    </p:spTree>
    <p:extLst>
      <p:ext uri="{BB962C8B-B14F-4D97-AF65-F5344CB8AC3E}">
        <p14:creationId xmlns:p14="http://schemas.microsoft.com/office/powerpoint/2010/main" val="237643764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SPECTRUM OF GREED</a:t>
            </a:r>
          </a:p>
        </p:txBody>
      </p:sp>
      <p:cxnSp>
        <p:nvCxnSpPr>
          <p:cNvPr id="5" name="Straight Arrow Connector 4">
            <a:extLst>
              <a:ext uri="{FF2B5EF4-FFF2-40B4-BE49-F238E27FC236}">
                <a16:creationId xmlns:a16="http://schemas.microsoft.com/office/drawing/2014/main" id="{AD33715F-2D49-42AC-ADC3-F33EDA08D7A4}"/>
              </a:ext>
            </a:extLst>
          </p:cNvPr>
          <p:cNvCxnSpPr>
            <a:cxnSpLocks/>
          </p:cNvCxnSpPr>
          <p:nvPr/>
        </p:nvCxnSpPr>
        <p:spPr>
          <a:xfrm>
            <a:off x="1409700" y="5619750"/>
            <a:ext cx="21285200" cy="0"/>
          </a:xfrm>
          <a:prstGeom prst="straightConnector1">
            <a:avLst/>
          </a:prstGeom>
          <a:noFill/>
          <a:ln w="114300" cap="flat">
            <a:solidFill>
              <a:srgbClr val="FFFFFF"/>
            </a:solidFill>
            <a:prstDash val="solid"/>
            <a:miter lim="400000"/>
            <a:headEnd type="triangle" w="lg" len="lg"/>
            <a:tailEnd type="triangle" w="lg" len="lg"/>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EB278271-BD93-4F60-B74C-5940C183706F}"/>
              </a:ext>
            </a:extLst>
          </p:cNvPr>
          <p:cNvSpPr txBox="1"/>
          <p:nvPr/>
        </p:nvSpPr>
        <p:spPr>
          <a:xfrm>
            <a:off x="2344096" y="6178551"/>
            <a:ext cx="8476303"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FFFFFF"/>
                </a:solidFill>
                <a:effectLst/>
                <a:uFillTx/>
                <a:latin typeface="Helvetica Neue"/>
                <a:ea typeface="Helvetica Neue"/>
                <a:cs typeface="Helvetica Neue"/>
                <a:sym typeface="Helvetica Neue"/>
              </a:rPr>
              <a:t>SPENDERS</a:t>
            </a:r>
          </a:p>
          <a:p>
            <a:pPr marL="0" marR="0" indent="0" algn="l" defTabSz="825500" rtl="0" fontAlgn="auto" latinLnBrk="0" hangingPunct="0">
              <a:lnSpc>
                <a:spcPct val="100000"/>
              </a:lnSpc>
              <a:spcBef>
                <a:spcPts val="0"/>
              </a:spcBef>
              <a:spcAft>
                <a:spcPts val="0"/>
              </a:spcAft>
              <a:buClrTx/>
              <a:buSzTx/>
              <a:buFontTx/>
              <a:buNone/>
              <a:tabLst/>
            </a:pPr>
            <a:endParaRPr lang="en-US" sz="6600" dirty="0"/>
          </a:p>
          <a:p>
            <a:pPr marL="0" marR="0" indent="0" algn="l" defTabSz="825500" rtl="0" fontAlgn="auto" latinLnBrk="0" hangingPunct="0">
              <a:lnSpc>
                <a:spcPct val="100000"/>
              </a:lnSpc>
              <a:spcBef>
                <a:spcPts val="0"/>
              </a:spcBef>
              <a:spcAft>
                <a:spcPts val="0"/>
              </a:spcAft>
              <a:buClrTx/>
              <a:buSzTx/>
              <a:buFontTx/>
              <a:buNone/>
              <a:tabLst/>
            </a:pPr>
            <a:r>
              <a:rPr lang="en-US" sz="4400" dirty="0"/>
              <a:t>Happiness : Consuming</a:t>
            </a:r>
            <a:br>
              <a:rPr lang="en-US" sz="4400" dirty="0"/>
            </a:br>
            <a:r>
              <a:rPr lang="en-US" sz="4400" dirty="0"/>
              <a:t>				 Stuff</a:t>
            </a:r>
          </a:p>
          <a:p>
            <a:pPr marL="0" marR="0" indent="0" algn="l" defTabSz="825500" rtl="0" fontAlgn="auto" latinLnBrk="0" hangingPunct="0">
              <a:lnSpc>
                <a:spcPct val="100000"/>
              </a:lnSpc>
              <a:spcBef>
                <a:spcPts val="0"/>
              </a:spcBef>
              <a:spcAft>
                <a:spcPts val="0"/>
              </a:spcAft>
              <a:buClrTx/>
              <a:buSzTx/>
              <a:buFontTx/>
              <a:buNone/>
              <a:tabLst/>
            </a:pPr>
            <a:r>
              <a:rPr lang="en-US" sz="4400" dirty="0"/>
              <a:t>                      Pleasure </a:t>
            </a:r>
            <a:r>
              <a:rPr kumimoji="0" lang="en-US" sz="4400" b="1" i="0" u="none" strike="noStrike" cap="none" spc="0" normalizeH="0" baseline="0" dirty="0">
                <a:ln>
                  <a:noFill/>
                </a:ln>
                <a:solidFill>
                  <a:srgbClr val="FFFFFF"/>
                </a:solidFill>
                <a:effectLst/>
                <a:uFillTx/>
                <a:latin typeface="Helvetica Neue"/>
                <a:ea typeface="Helvetica Neue"/>
                <a:cs typeface="Helvetica Neue"/>
                <a:sym typeface="Helvetica Neue"/>
              </a:rPr>
              <a:t>		</a:t>
            </a:r>
          </a:p>
        </p:txBody>
      </p:sp>
      <p:sp>
        <p:nvSpPr>
          <p:cNvPr id="15" name="TextBox 14">
            <a:extLst>
              <a:ext uri="{FF2B5EF4-FFF2-40B4-BE49-F238E27FC236}">
                <a16:creationId xmlns:a16="http://schemas.microsoft.com/office/drawing/2014/main" id="{8404C070-882A-4F5B-B2A4-8B6D39B24ADF}"/>
              </a:ext>
            </a:extLst>
          </p:cNvPr>
          <p:cNvSpPr txBox="1"/>
          <p:nvPr/>
        </p:nvSpPr>
        <p:spPr>
          <a:xfrm>
            <a:off x="13272591" y="6178551"/>
            <a:ext cx="8476303"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FFFFFF"/>
                </a:solidFill>
                <a:effectLst/>
                <a:uFillTx/>
                <a:latin typeface="Helvetica Neue"/>
                <a:ea typeface="Helvetica Neue"/>
                <a:cs typeface="Helvetica Neue"/>
                <a:sym typeface="Helvetica Neue"/>
              </a:rPr>
              <a:t>SAVERS</a:t>
            </a:r>
          </a:p>
          <a:p>
            <a:pPr marL="0" marR="0" indent="0" algn="r" defTabSz="825500" rtl="0" fontAlgn="auto" latinLnBrk="0" hangingPunct="0">
              <a:lnSpc>
                <a:spcPct val="100000"/>
              </a:lnSpc>
              <a:spcBef>
                <a:spcPts val="0"/>
              </a:spcBef>
              <a:spcAft>
                <a:spcPts val="0"/>
              </a:spcAft>
              <a:buClrTx/>
              <a:buSzTx/>
              <a:buFontTx/>
              <a:buNone/>
              <a:tabLst/>
            </a:pPr>
            <a:endParaRPr lang="en-US" sz="6600" dirty="0"/>
          </a:p>
          <a:p>
            <a:pPr marL="0" marR="0" indent="0" algn="r" defTabSz="825500" rtl="0" fontAlgn="auto" latinLnBrk="0" hangingPunct="0">
              <a:lnSpc>
                <a:spcPct val="100000"/>
              </a:lnSpc>
              <a:spcBef>
                <a:spcPts val="0"/>
              </a:spcBef>
              <a:spcAft>
                <a:spcPts val="0"/>
              </a:spcAft>
              <a:buClrTx/>
              <a:buSzTx/>
              <a:buFontTx/>
              <a:buNone/>
              <a:tabLst/>
            </a:pPr>
            <a:r>
              <a:rPr lang="en-US" sz="4400" dirty="0"/>
              <a:t>Happiness : Keeping</a:t>
            </a:r>
            <a:br>
              <a:rPr lang="en-US" sz="4400" dirty="0"/>
            </a:br>
            <a:r>
              <a:rPr kumimoji="0" lang="en-US" sz="4400" b="1" i="0" u="none" strike="noStrike" cap="none" spc="0" normalizeH="0" baseline="0" dirty="0">
                <a:ln>
                  <a:noFill/>
                </a:ln>
                <a:solidFill>
                  <a:srgbClr val="FFFFFF"/>
                </a:solidFill>
                <a:effectLst/>
                <a:uFillTx/>
                <a:latin typeface="Helvetica Neue"/>
                <a:ea typeface="Helvetica Neue"/>
                <a:cs typeface="Helvetica Neue"/>
                <a:sym typeface="Helvetica Neue"/>
              </a:rPr>
              <a:t>Safety</a:t>
            </a:r>
          </a:p>
        </p:txBody>
      </p:sp>
    </p:spTree>
    <p:extLst>
      <p:ext uri="{BB962C8B-B14F-4D97-AF65-F5344CB8AC3E}">
        <p14:creationId xmlns:p14="http://schemas.microsoft.com/office/powerpoint/2010/main" val="337159989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ANTIDOTE TO GREED</a:t>
            </a:r>
          </a:p>
        </p:txBody>
      </p:sp>
    </p:spTree>
    <p:extLst>
      <p:ext uri="{BB962C8B-B14F-4D97-AF65-F5344CB8AC3E}">
        <p14:creationId xmlns:p14="http://schemas.microsoft.com/office/powerpoint/2010/main" val="216668954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rot="21422010">
            <a:off x="1442197" y="5516650"/>
            <a:ext cx="21499611" cy="214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pPr algn="ctr"/>
            <a:r>
              <a:rPr lang="en-US" sz="13300"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ANTIDOTE TO GREED</a:t>
            </a:r>
          </a:p>
        </p:txBody>
      </p:sp>
      <p:sp>
        <p:nvSpPr>
          <p:cNvPr id="8" name="SCRIPTURE REFERENCE">
            <a:extLst>
              <a:ext uri="{FF2B5EF4-FFF2-40B4-BE49-F238E27FC236}">
                <a16:creationId xmlns:a16="http://schemas.microsoft.com/office/drawing/2014/main" id="{A2FF988A-2568-417E-BCA3-BD94EA03EF98}"/>
              </a:ext>
            </a:extLst>
          </p:cNvPr>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GOSPEL STEWARDSHIP</a:t>
            </a:r>
          </a:p>
        </p:txBody>
      </p:sp>
    </p:spTree>
    <p:extLst>
      <p:ext uri="{BB962C8B-B14F-4D97-AF65-F5344CB8AC3E}">
        <p14:creationId xmlns:p14="http://schemas.microsoft.com/office/powerpoint/2010/main" val="38089477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Tree>
    <p:extLst>
      <p:ext uri="{BB962C8B-B14F-4D97-AF65-F5344CB8AC3E}">
        <p14:creationId xmlns:p14="http://schemas.microsoft.com/office/powerpoint/2010/main" val="36318122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
        <p:nvSpPr>
          <p:cNvPr id="2" name="TextBox 1">
            <a:extLst>
              <a:ext uri="{FF2B5EF4-FFF2-40B4-BE49-F238E27FC236}">
                <a16:creationId xmlns:a16="http://schemas.microsoft.com/office/drawing/2014/main" id="{5C7ED657-5AD1-4CBE-8288-1EDF5CEB9989}"/>
              </a:ext>
            </a:extLst>
          </p:cNvPr>
          <p:cNvSpPr txBox="1"/>
          <p:nvPr/>
        </p:nvSpPr>
        <p:spPr>
          <a:xfrm>
            <a:off x="1103537" y="3239097"/>
            <a:ext cx="14989681"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1) Accept the free gift of Jesus.</a:t>
            </a:r>
          </a:p>
        </p:txBody>
      </p:sp>
    </p:spTree>
    <p:extLst>
      <p:ext uri="{BB962C8B-B14F-4D97-AF65-F5344CB8AC3E}">
        <p14:creationId xmlns:p14="http://schemas.microsoft.com/office/powerpoint/2010/main" val="389241338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
        <p:nvSpPr>
          <p:cNvPr id="2" name="TextBox 1">
            <a:extLst>
              <a:ext uri="{FF2B5EF4-FFF2-40B4-BE49-F238E27FC236}">
                <a16:creationId xmlns:a16="http://schemas.microsoft.com/office/drawing/2014/main" id="{5C7ED657-5AD1-4CBE-8288-1EDF5CEB9989}"/>
              </a:ext>
            </a:extLst>
          </p:cNvPr>
          <p:cNvSpPr txBox="1"/>
          <p:nvPr/>
        </p:nvSpPr>
        <p:spPr>
          <a:xfrm>
            <a:off x="1103537" y="3239097"/>
            <a:ext cx="14755642"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1) Accept the free gift of Jesus.</a:t>
            </a:r>
          </a:p>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2) Give generously!</a:t>
            </a:r>
          </a:p>
        </p:txBody>
      </p:sp>
    </p:spTree>
    <p:extLst>
      <p:ext uri="{BB962C8B-B14F-4D97-AF65-F5344CB8AC3E}">
        <p14:creationId xmlns:p14="http://schemas.microsoft.com/office/powerpoint/2010/main" val="42720678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
        <p:nvSpPr>
          <p:cNvPr id="2" name="TextBox 1">
            <a:extLst>
              <a:ext uri="{FF2B5EF4-FFF2-40B4-BE49-F238E27FC236}">
                <a16:creationId xmlns:a16="http://schemas.microsoft.com/office/drawing/2014/main" id="{5C7ED657-5AD1-4CBE-8288-1EDF5CEB9989}"/>
              </a:ext>
            </a:extLst>
          </p:cNvPr>
          <p:cNvSpPr txBox="1"/>
          <p:nvPr/>
        </p:nvSpPr>
        <p:spPr>
          <a:xfrm>
            <a:off x="1103537" y="3239097"/>
            <a:ext cx="14755642"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1) Accept the free gift of Jesus.</a:t>
            </a:r>
          </a:p>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2) Give generously!</a:t>
            </a:r>
          </a:p>
        </p:txBody>
      </p:sp>
      <p:sp>
        <p:nvSpPr>
          <p:cNvPr id="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31F618F-19BA-4C1C-A886-F8FE5E8645DB}"/>
              </a:ext>
            </a:extLst>
          </p:cNvPr>
          <p:cNvSpPr txBox="1"/>
          <p:nvPr/>
        </p:nvSpPr>
        <p:spPr>
          <a:xfrm>
            <a:off x="2159509" y="5968328"/>
            <a:ext cx="21499611"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sz="4500" dirty="0"/>
              <a:t>1 TIMOTHY 6:17-19 </a:t>
            </a:r>
          </a:p>
          <a:p>
            <a:r>
              <a:rPr lang="en-US" sz="4500" baseline="30000" dirty="0"/>
              <a:t>17 </a:t>
            </a:r>
            <a:r>
              <a:rPr lang="en-US" sz="4500" dirty="0"/>
              <a:t>Command those who are rich in this present world not to be arrogant nor to put their hope in wealth, which is so uncertain, but to put their hope in God, who richly provides us with everything for our enjoyment. </a:t>
            </a:r>
            <a:r>
              <a:rPr lang="en-US" sz="4500" baseline="30000" dirty="0"/>
              <a:t>18 </a:t>
            </a:r>
            <a:r>
              <a:rPr lang="en-US" sz="4500" dirty="0"/>
              <a:t>Command them to do good, to be rich in good deeds, and to be generous and willing to share. </a:t>
            </a:r>
            <a:r>
              <a:rPr lang="en-US" sz="4500" baseline="30000" dirty="0"/>
              <a:t>19 </a:t>
            </a:r>
            <a:r>
              <a:rPr lang="en-US" sz="4500" dirty="0"/>
              <a:t>In this way they will lay up treasure for themselves as a firm foundation for the coming age, so that they may take hold of the life that is truly life.</a:t>
            </a:r>
          </a:p>
        </p:txBody>
      </p:sp>
    </p:spTree>
    <p:extLst>
      <p:ext uri="{BB962C8B-B14F-4D97-AF65-F5344CB8AC3E}">
        <p14:creationId xmlns:p14="http://schemas.microsoft.com/office/powerpoint/2010/main" val="29444371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
        <p:nvSpPr>
          <p:cNvPr id="2" name="TextBox 1">
            <a:extLst>
              <a:ext uri="{FF2B5EF4-FFF2-40B4-BE49-F238E27FC236}">
                <a16:creationId xmlns:a16="http://schemas.microsoft.com/office/drawing/2014/main" id="{5C7ED657-5AD1-4CBE-8288-1EDF5CEB9989}"/>
              </a:ext>
            </a:extLst>
          </p:cNvPr>
          <p:cNvSpPr txBox="1"/>
          <p:nvPr/>
        </p:nvSpPr>
        <p:spPr>
          <a:xfrm>
            <a:off x="1103537" y="3239097"/>
            <a:ext cx="14755642"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1) Accept the free gift of Jesus.</a:t>
            </a:r>
          </a:p>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2) Give generously!</a:t>
            </a:r>
          </a:p>
        </p:txBody>
      </p:sp>
      <p:sp>
        <p:nvSpPr>
          <p:cNvPr id="8"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31F618F-19BA-4C1C-A886-F8FE5E8645DB}"/>
              </a:ext>
            </a:extLst>
          </p:cNvPr>
          <p:cNvSpPr txBox="1"/>
          <p:nvPr/>
        </p:nvSpPr>
        <p:spPr>
          <a:xfrm>
            <a:off x="2159509" y="5968328"/>
            <a:ext cx="21883832" cy="3657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lgn="l">
              <a:defRPr sz="5000" b="0">
                <a:latin typeface="Arial Black"/>
                <a:ea typeface="Arial Black"/>
                <a:cs typeface="Arial Black"/>
                <a:sym typeface="Arial Black"/>
              </a:defRPr>
            </a:lvl1pPr>
          </a:lstStyle>
          <a:p>
            <a:r>
              <a:rPr lang="en-US" sz="6600" dirty="0">
                <a:sym typeface="Wingdings" panose="05000000000000000000" pitchFamily="2" charset="2"/>
              </a:rPr>
              <a:t> To our church family</a:t>
            </a:r>
            <a:br>
              <a:rPr lang="en-US" sz="5500" dirty="0">
                <a:sym typeface="Wingdings" panose="05000000000000000000" pitchFamily="2" charset="2"/>
              </a:rPr>
            </a:br>
            <a:r>
              <a:rPr lang="en-US" sz="5500" dirty="0">
                <a:sym typeface="Wingdings" panose="05000000000000000000" pitchFamily="2" charset="2"/>
              </a:rPr>
              <a:t>    </a:t>
            </a:r>
            <a:br>
              <a:rPr lang="en-US" sz="5500" dirty="0">
                <a:sym typeface="Wingdings" panose="05000000000000000000" pitchFamily="2" charset="2"/>
              </a:rPr>
            </a:br>
            <a:r>
              <a:rPr lang="en-US" sz="5500" dirty="0">
                <a:sym typeface="Wingdings" panose="05000000000000000000" pitchFamily="2" charset="2"/>
              </a:rPr>
              <a:t>     </a:t>
            </a:r>
            <a:r>
              <a:rPr lang="en-US" sz="5500" dirty="0" err="1">
                <a:sym typeface="Wingdings" panose="05000000000000000000" pitchFamily="2" charset="2"/>
              </a:rPr>
              <a:t>tallgrass.church</a:t>
            </a:r>
            <a:r>
              <a:rPr lang="en-US" sz="5500" dirty="0">
                <a:sym typeface="Wingdings" panose="05000000000000000000" pitchFamily="2" charset="2"/>
              </a:rPr>
              <a:t>/give</a:t>
            </a:r>
            <a:br>
              <a:rPr lang="en-US" sz="5500" dirty="0">
                <a:sym typeface="Wingdings" panose="05000000000000000000" pitchFamily="2" charset="2"/>
              </a:rPr>
            </a:br>
            <a:r>
              <a:rPr lang="en-US" sz="5500" dirty="0">
                <a:sym typeface="Wingdings" panose="05000000000000000000" pitchFamily="2" charset="2"/>
              </a:rPr>
              <a:t>     choose “Better Together Fund”</a:t>
            </a:r>
            <a:endParaRPr lang="en-US" sz="5500" dirty="0"/>
          </a:p>
        </p:txBody>
      </p:sp>
    </p:spTree>
    <p:extLst>
      <p:ext uri="{BB962C8B-B14F-4D97-AF65-F5344CB8AC3E}">
        <p14:creationId xmlns:p14="http://schemas.microsoft.com/office/powerpoint/2010/main" val="6318003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VACCINATION &amp;…"/>
          <p:cNvSpPr txBox="1"/>
          <p:nvPr/>
        </p:nvSpPr>
        <p:spPr>
          <a:xfrm>
            <a:off x="2451356" y="5874537"/>
            <a:ext cx="19481295"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0" b="0" cap="all" spc="600">
                <a:latin typeface="Stretch Pro"/>
                <a:ea typeface="Stretch Pro"/>
                <a:cs typeface="Stretch Pro"/>
                <a:sym typeface="Stretch Pro"/>
              </a:defRPr>
            </a:pPr>
            <a:r>
              <a:rPr lang="en-US" sz="8000" dirty="0"/>
              <a:t>Money, Possessions,</a:t>
            </a:r>
            <a:br>
              <a:rPr lang="en-US" sz="8000" dirty="0"/>
            </a:br>
            <a:r>
              <a:rPr lang="en-US" sz="8000" dirty="0"/>
              <a:t>&amp; THE WAY OF JESUS</a:t>
            </a:r>
            <a:endParaRPr sz="8000" dirty="0"/>
          </a:p>
        </p:txBody>
      </p:sp>
      <p:sp>
        <p:nvSpPr>
          <p:cNvPr id="123" name="Text"/>
          <p:cNvSpPr txBox="1"/>
          <p:nvPr/>
        </p:nvSpPr>
        <p:spPr>
          <a:xfrm>
            <a:off x="1442194" y="8264458"/>
            <a:ext cx="21499611"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b="0">
                <a:latin typeface="Arial Black"/>
                <a:ea typeface="Arial Black"/>
                <a:cs typeface="Arial Black"/>
                <a:sym typeface="Arial Black"/>
              </a:defRPr>
            </a:lvl1pPr>
          </a:lstStyle>
          <a:p>
            <a:r>
              <a:t> </a:t>
            </a:r>
          </a:p>
        </p:txBody>
      </p:sp>
    </p:spTree>
    <p:extLst>
      <p:ext uri="{BB962C8B-B14F-4D97-AF65-F5344CB8AC3E}">
        <p14:creationId xmlns:p14="http://schemas.microsoft.com/office/powerpoint/2010/main" val="159772804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1" y="2985"/>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RADICAL GENEROSITY</a:t>
            </a:r>
          </a:p>
        </p:txBody>
      </p:sp>
      <p:sp>
        <p:nvSpPr>
          <p:cNvPr id="7" name="SLIDE TITLE">
            <a:extLst>
              <a:ext uri="{FF2B5EF4-FFF2-40B4-BE49-F238E27FC236}">
                <a16:creationId xmlns:a16="http://schemas.microsoft.com/office/drawing/2014/main" id="{BB43E53E-CBFC-47BC-A8E3-1055B7455EC7}"/>
              </a:ext>
            </a:extLst>
          </p:cNvPr>
          <p:cNvSpPr txBox="1"/>
          <p:nvPr/>
        </p:nvSpPr>
        <p:spPr>
          <a:xfrm>
            <a:off x="2159509" y="803996"/>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APPLICATION</a:t>
            </a:r>
          </a:p>
        </p:txBody>
      </p:sp>
      <p:sp>
        <p:nvSpPr>
          <p:cNvPr id="2" name="TextBox 1">
            <a:extLst>
              <a:ext uri="{FF2B5EF4-FFF2-40B4-BE49-F238E27FC236}">
                <a16:creationId xmlns:a16="http://schemas.microsoft.com/office/drawing/2014/main" id="{5C7ED657-5AD1-4CBE-8288-1EDF5CEB9989}"/>
              </a:ext>
            </a:extLst>
          </p:cNvPr>
          <p:cNvSpPr txBox="1"/>
          <p:nvPr/>
        </p:nvSpPr>
        <p:spPr>
          <a:xfrm>
            <a:off x="1103537" y="3239097"/>
            <a:ext cx="14755642"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1) Accept the free gift of Jesus.</a:t>
            </a:r>
          </a:p>
          <a:p>
            <a:pPr marL="0" marR="0" indent="0" algn="l" defTabSz="825500" rtl="0" fontAlgn="auto" latinLnBrk="0" hangingPunct="0">
              <a:lnSpc>
                <a:spcPct val="100000"/>
              </a:lnSpc>
              <a:spcBef>
                <a:spcPts val="0"/>
              </a:spcBef>
              <a:spcAft>
                <a:spcPts val="0"/>
              </a:spcAft>
              <a:buClrTx/>
              <a:buSzTx/>
              <a:buFontTx/>
              <a:buNone/>
              <a:tabLst/>
            </a:pPr>
            <a:r>
              <a:rPr kumimoji="0" lang="en-US" sz="7700" b="1" i="0" u="none" strike="noStrike" cap="none" spc="0" normalizeH="0" baseline="0" dirty="0">
                <a:ln>
                  <a:noFill/>
                </a:ln>
                <a:solidFill>
                  <a:srgbClr val="FFFFFF"/>
                </a:solidFill>
                <a:effectLst/>
                <a:uFillTx/>
                <a:latin typeface="Helvetica Neue"/>
                <a:ea typeface="Helvetica Neue"/>
                <a:cs typeface="Helvetica Neue"/>
                <a:sym typeface="Helvetica Neue"/>
              </a:rPr>
              <a:t>2) Give generously!</a:t>
            </a:r>
          </a:p>
        </p:txBody>
      </p:sp>
      <p:sp>
        <p:nvSpPr>
          <p:cNvPr id="4" name="TextBox 3">
            <a:extLst>
              <a:ext uri="{FF2B5EF4-FFF2-40B4-BE49-F238E27FC236}">
                <a16:creationId xmlns:a16="http://schemas.microsoft.com/office/drawing/2014/main" id="{D5B5DAB6-CFA4-4A38-A869-DFEEB95D5442}"/>
              </a:ext>
            </a:extLst>
          </p:cNvPr>
          <p:cNvSpPr txBox="1"/>
          <p:nvPr/>
        </p:nvSpPr>
        <p:spPr>
          <a:xfrm>
            <a:off x="1121661" y="8087594"/>
            <a:ext cx="22140676"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7000" i="0" u="none" strike="noStrike" cap="none" spc="0" normalizeH="0" baseline="0" dirty="0">
                <a:ln>
                  <a:noFill/>
                </a:ln>
                <a:solidFill>
                  <a:srgbClr val="FFFFFF"/>
                </a:solidFill>
                <a:effectLst/>
                <a:uFillTx/>
                <a:latin typeface="+mn-lt"/>
                <a:ea typeface="+mn-ea"/>
                <a:cs typeface="+mn-cs"/>
                <a:sym typeface="Helvetica Neue Medium"/>
              </a:rPr>
              <a:t>What’s your next step in response to this teaching?</a:t>
            </a:r>
          </a:p>
        </p:txBody>
      </p:sp>
    </p:spTree>
    <p:extLst>
      <p:ext uri="{BB962C8B-B14F-4D97-AF65-F5344CB8AC3E}">
        <p14:creationId xmlns:p14="http://schemas.microsoft.com/office/powerpoint/2010/main" val="432095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APOSTLES’ CREED</a:t>
            </a:r>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endParaRPr lang="en-US" dirty="0"/>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4883102"/>
            <a:ext cx="21499611"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I believe in Jesus Christ, his only Son, our Lord,</a:t>
            </a:r>
          </a:p>
          <a:p>
            <a:r>
              <a:rPr lang="en-US" dirty="0"/>
              <a:t>who was conceived by the Holy Spirit,</a:t>
            </a:r>
          </a:p>
          <a:p>
            <a:r>
              <a:rPr lang="en-US" dirty="0"/>
              <a:t>born of the Virgin Mary,</a:t>
            </a:r>
          </a:p>
          <a:p>
            <a:r>
              <a:rPr lang="en-US" dirty="0"/>
              <a:t>suffered under Pontius Pilate,</a:t>
            </a:r>
          </a:p>
          <a:p>
            <a:r>
              <a:rPr lang="en-US" dirty="0"/>
              <a:t>was crucified, died, and was buried;</a:t>
            </a:r>
          </a:p>
        </p:txBody>
      </p:sp>
    </p:spTree>
    <p:extLst>
      <p:ext uri="{BB962C8B-B14F-4D97-AF65-F5344CB8AC3E}">
        <p14:creationId xmlns:p14="http://schemas.microsoft.com/office/powerpoint/2010/main" val="409331480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APOSTLES’ CREED</a:t>
            </a:r>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endParaRPr lang="en-US" dirty="0"/>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267823"/>
            <a:ext cx="21499611"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On the third day he rose again;</a:t>
            </a:r>
          </a:p>
          <a:p>
            <a:r>
              <a:rPr lang="en-US" dirty="0"/>
              <a:t>he ascended into heaven,</a:t>
            </a:r>
          </a:p>
          <a:p>
            <a:r>
              <a:rPr lang="en-US" dirty="0"/>
              <a:t>he is seated at the right hand of the Father,</a:t>
            </a:r>
          </a:p>
          <a:p>
            <a:r>
              <a:rPr lang="en-US" dirty="0"/>
              <a:t>and he will come to judge the living and the dead.</a:t>
            </a:r>
          </a:p>
        </p:txBody>
      </p:sp>
    </p:spTree>
    <p:extLst>
      <p:ext uri="{BB962C8B-B14F-4D97-AF65-F5344CB8AC3E}">
        <p14:creationId xmlns:p14="http://schemas.microsoft.com/office/powerpoint/2010/main" val="21307826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7" name="SLIDE TITLE"/>
          <p:cNvSpPr txBox="1"/>
          <p:nvPr/>
        </p:nvSpPr>
        <p:spPr>
          <a:xfrm>
            <a:off x="2159509" y="802606"/>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6000" b="0" spc="479">
                <a:latin typeface="Stretch Pro"/>
                <a:ea typeface="Stretch Pro"/>
                <a:cs typeface="Stretch Pro"/>
                <a:sym typeface="Stretch Pro"/>
              </a:defRPr>
            </a:lvl1pPr>
          </a:lstStyle>
          <a:p>
            <a:r>
              <a:rPr lang="en-US" dirty="0"/>
              <a:t>THE APOSTLES’ CREED</a:t>
            </a:r>
          </a:p>
        </p:txBody>
      </p:sp>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endParaRPr lang="en-US" dirty="0"/>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3344219"/>
            <a:ext cx="21499611" cy="70275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I believe in the Holy Spirit,</a:t>
            </a:r>
          </a:p>
          <a:p>
            <a:r>
              <a:rPr lang="en-US" dirty="0"/>
              <a:t>the holy *catholic Church,</a:t>
            </a:r>
          </a:p>
          <a:p>
            <a:r>
              <a:rPr lang="en-US" dirty="0"/>
              <a:t>the communion of saints,</a:t>
            </a:r>
          </a:p>
          <a:p>
            <a:r>
              <a:rPr lang="en-US" dirty="0"/>
              <a:t>the forgiveness of sins,</a:t>
            </a:r>
          </a:p>
          <a:p>
            <a:r>
              <a:rPr lang="en-US" dirty="0"/>
              <a:t>the resurrection of the body,</a:t>
            </a:r>
          </a:p>
          <a:p>
            <a:r>
              <a:rPr lang="en-US" dirty="0"/>
              <a:t>and the life everlasting.</a:t>
            </a:r>
          </a:p>
          <a:p>
            <a:endParaRPr lang="en-US" dirty="0"/>
          </a:p>
          <a:p>
            <a:r>
              <a:rPr lang="en-US" dirty="0"/>
              <a:t>Amen.</a:t>
            </a:r>
          </a:p>
          <a:p>
            <a:pPr algn="r"/>
            <a:r>
              <a:rPr lang="en-US" sz="4000" dirty="0"/>
              <a:t>*the whole church in all times and places</a:t>
            </a:r>
          </a:p>
        </p:txBody>
      </p:sp>
    </p:spTree>
    <p:extLst>
      <p:ext uri="{BB962C8B-B14F-4D97-AF65-F5344CB8AC3E}">
        <p14:creationId xmlns:p14="http://schemas.microsoft.com/office/powerpoint/2010/main" val="34628863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C44A-DA34-439E-9474-7016A362CC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AAECFF5-F78E-4FEF-88A2-A72CFE29921D}"/>
              </a:ext>
            </a:extLst>
          </p:cNvPr>
          <p:cNvSpPr>
            <a:spLocks noGrp="1"/>
          </p:cNvSpPr>
          <p:nvPr>
            <p:ph type="body"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0F5E8A22-F51D-43D2-8F99-B8F2FDD8A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6" name="TextBox 5">
            <a:extLst>
              <a:ext uri="{FF2B5EF4-FFF2-40B4-BE49-F238E27FC236}">
                <a16:creationId xmlns:a16="http://schemas.microsoft.com/office/drawing/2014/main" id="{EC86B524-736A-47B3-A57B-25FD44EB3D66}"/>
              </a:ext>
            </a:extLst>
          </p:cNvPr>
          <p:cNvSpPr txBox="1"/>
          <p:nvPr/>
        </p:nvSpPr>
        <p:spPr>
          <a:xfrm>
            <a:off x="11482076" y="8834995"/>
            <a:ext cx="4504438"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200" b="1" i="0" u="none" strike="noStrike" cap="none" spc="300" normalizeH="0" baseline="0" dirty="0">
                <a:ln>
                  <a:noFill/>
                </a:ln>
                <a:solidFill>
                  <a:srgbClr val="FFFFFF"/>
                </a:solidFill>
                <a:effectLst/>
                <a:uFillTx/>
                <a:latin typeface="Helvetica Neue"/>
                <a:ea typeface="Helvetica Neue"/>
                <a:cs typeface="Helvetica Neue"/>
                <a:sym typeface="Helvetica Neue"/>
              </a:rPr>
              <a:t>CELEBRATION</a:t>
            </a:r>
          </a:p>
        </p:txBody>
      </p:sp>
    </p:spTree>
    <p:extLst>
      <p:ext uri="{BB962C8B-B14F-4D97-AF65-F5344CB8AC3E}">
        <p14:creationId xmlns:p14="http://schemas.microsoft.com/office/powerpoint/2010/main" val="6822102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VACCINATION &amp;…"/>
          <p:cNvSpPr txBox="1"/>
          <p:nvPr/>
        </p:nvSpPr>
        <p:spPr>
          <a:xfrm>
            <a:off x="2451356" y="5874537"/>
            <a:ext cx="19481295"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0" b="0" cap="all" spc="600">
                <a:latin typeface="Stretch Pro"/>
                <a:ea typeface="Stretch Pro"/>
                <a:cs typeface="Stretch Pro"/>
                <a:sym typeface="Stretch Pro"/>
              </a:defRPr>
            </a:pPr>
            <a:r>
              <a:rPr lang="en-US" sz="8000" dirty="0"/>
              <a:t>Money, Possessions,</a:t>
            </a:r>
            <a:br>
              <a:rPr lang="en-US" sz="8000" dirty="0"/>
            </a:br>
            <a:r>
              <a:rPr lang="en-US" sz="8000" dirty="0"/>
              <a:t>&amp; THE WAY OF JESUS</a:t>
            </a:r>
            <a:endParaRPr sz="8000" dirty="0"/>
          </a:p>
        </p:txBody>
      </p:sp>
      <p:sp>
        <p:nvSpPr>
          <p:cNvPr id="123" name="Text"/>
          <p:cNvSpPr txBox="1"/>
          <p:nvPr/>
        </p:nvSpPr>
        <p:spPr>
          <a:xfrm>
            <a:off x="1442194" y="8264458"/>
            <a:ext cx="21499611"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b="0">
                <a:latin typeface="Arial Black"/>
                <a:ea typeface="Arial Black"/>
                <a:cs typeface="Arial Black"/>
                <a:sym typeface="Arial Black"/>
              </a:defRPr>
            </a:lvl1pPr>
          </a:lstStyle>
          <a:p>
            <a:r>
              <a:t> </a:t>
            </a:r>
          </a:p>
        </p:txBody>
      </p:sp>
      <p:sp>
        <p:nvSpPr>
          <p:cNvPr id="2" name="Rectangle 1">
            <a:extLst>
              <a:ext uri="{FF2B5EF4-FFF2-40B4-BE49-F238E27FC236}">
                <a16:creationId xmlns:a16="http://schemas.microsoft.com/office/drawing/2014/main" id="{95AF5358-7995-4558-9250-FE6CC93454B4}"/>
              </a:ext>
            </a:extLst>
          </p:cNvPr>
          <p:cNvSpPr/>
          <p:nvPr/>
        </p:nvSpPr>
        <p:spPr>
          <a:xfrm rot="21328874">
            <a:off x="2314799" y="8175612"/>
            <a:ext cx="18969878" cy="354969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p:txBody>
      </p:sp>
      <p:sp>
        <p:nvSpPr>
          <p:cNvPr id="7" name="SERMON TITLE">
            <a:extLst>
              <a:ext uri="{FF2B5EF4-FFF2-40B4-BE49-F238E27FC236}">
                <a16:creationId xmlns:a16="http://schemas.microsoft.com/office/drawing/2014/main" id="{4632BBC3-68FB-4F97-92A4-E3CB0C32D448}"/>
              </a:ext>
            </a:extLst>
          </p:cNvPr>
          <p:cNvSpPr txBox="1"/>
          <p:nvPr/>
        </p:nvSpPr>
        <p:spPr>
          <a:xfrm rot="21326532">
            <a:off x="2658220" y="8539869"/>
            <a:ext cx="18283038" cy="2960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10000" b="0" spc="600">
                <a:latin typeface="Stretch Pro"/>
                <a:ea typeface="Stretch Pro"/>
                <a:cs typeface="Stretch Pro"/>
                <a:sym typeface="Stretch Pro"/>
              </a:defRPr>
            </a:lvl1pPr>
          </a:lstStyle>
          <a:p>
            <a:pPr>
              <a:lnSpc>
                <a:spcPct val="80000"/>
              </a:lnSpc>
            </a:pPr>
            <a:r>
              <a:rPr lang="en-US" sz="7700" dirty="0">
                <a:solidFill>
                  <a:srgbClr val="FF0000"/>
                </a:solidFill>
              </a:rPr>
              <a:t>NOISE IN THE ROOM:</a:t>
            </a:r>
          </a:p>
          <a:p>
            <a:pPr>
              <a:lnSpc>
                <a:spcPct val="80000"/>
              </a:lnSpc>
            </a:pPr>
            <a:r>
              <a:rPr lang="en-US" sz="7700" dirty="0">
                <a:solidFill>
                  <a:schemeClr val="tx1"/>
                </a:solidFill>
              </a:rPr>
              <a:t>CYNICISM &amp; CONSUMERISM</a:t>
            </a:r>
          </a:p>
        </p:txBody>
      </p:sp>
    </p:spTree>
    <p:extLst>
      <p:ext uri="{BB962C8B-B14F-4D97-AF65-F5344CB8AC3E}">
        <p14:creationId xmlns:p14="http://schemas.microsoft.com/office/powerpoint/2010/main" val="20454008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VACCINATION &amp;…"/>
          <p:cNvSpPr txBox="1"/>
          <p:nvPr/>
        </p:nvSpPr>
        <p:spPr>
          <a:xfrm>
            <a:off x="2451356" y="5874537"/>
            <a:ext cx="1948129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0000" b="0" cap="all" spc="600">
                <a:latin typeface="Stretch Pro"/>
                <a:ea typeface="Stretch Pro"/>
                <a:cs typeface="Stretch Pro"/>
                <a:sym typeface="Stretch Pro"/>
              </a:defRPr>
            </a:pPr>
            <a:r>
              <a:rPr lang="en-US" sz="8000" dirty="0"/>
              <a:t>Money, Possessions,</a:t>
            </a:r>
            <a:br>
              <a:rPr lang="en-US" sz="8000" dirty="0"/>
            </a:br>
            <a:r>
              <a:rPr lang="en-US" sz="8000" dirty="0"/>
              <a:t>&amp; THE WAY OF JESUS</a:t>
            </a:r>
            <a:endParaRPr sz="8000" dirty="0"/>
          </a:p>
        </p:txBody>
      </p:sp>
      <p:sp>
        <p:nvSpPr>
          <p:cNvPr id="123" name="Text"/>
          <p:cNvSpPr txBox="1"/>
          <p:nvPr/>
        </p:nvSpPr>
        <p:spPr>
          <a:xfrm>
            <a:off x="1442194" y="8264458"/>
            <a:ext cx="21499611"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b="0">
                <a:latin typeface="Arial Black"/>
                <a:ea typeface="Arial Black"/>
                <a:cs typeface="Arial Black"/>
                <a:sym typeface="Arial Black"/>
              </a:defRPr>
            </a:lvl1pPr>
          </a:lstStyle>
          <a:p>
            <a:r>
              <a:t> </a:t>
            </a:r>
          </a:p>
        </p:txBody>
      </p:sp>
      <p:sp>
        <p:nvSpPr>
          <p:cNvPr id="2" name="Rectangle 1">
            <a:extLst>
              <a:ext uri="{FF2B5EF4-FFF2-40B4-BE49-F238E27FC236}">
                <a16:creationId xmlns:a16="http://schemas.microsoft.com/office/drawing/2014/main" id="{95AF5358-7995-4558-9250-FE6CC93454B4}"/>
              </a:ext>
            </a:extLst>
          </p:cNvPr>
          <p:cNvSpPr/>
          <p:nvPr/>
        </p:nvSpPr>
        <p:spPr>
          <a:xfrm rot="21328874">
            <a:off x="2314799" y="8175612"/>
            <a:ext cx="18969878" cy="354969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latin typeface="+mn-lt"/>
              <a:ea typeface="+mn-ea"/>
              <a:cs typeface="+mn-cs"/>
              <a:sym typeface="Helvetica Neue Medium"/>
            </a:endParaRPr>
          </a:p>
        </p:txBody>
      </p:sp>
      <p:sp>
        <p:nvSpPr>
          <p:cNvPr id="7" name="SERMON TITLE">
            <a:extLst>
              <a:ext uri="{FF2B5EF4-FFF2-40B4-BE49-F238E27FC236}">
                <a16:creationId xmlns:a16="http://schemas.microsoft.com/office/drawing/2014/main" id="{4632BBC3-68FB-4F97-92A4-E3CB0C32D448}"/>
              </a:ext>
            </a:extLst>
          </p:cNvPr>
          <p:cNvSpPr txBox="1"/>
          <p:nvPr/>
        </p:nvSpPr>
        <p:spPr>
          <a:xfrm rot="21326532">
            <a:off x="2658220" y="8539869"/>
            <a:ext cx="18283038" cy="2960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10000" b="0" spc="600">
                <a:latin typeface="Stretch Pro"/>
                <a:ea typeface="Stretch Pro"/>
                <a:cs typeface="Stretch Pro"/>
                <a:sym typeface="Stretch Pro"/>
              </a:defRPr>
            </a:lvl1pPr>
          </a:lstStyle>
          <a:p>
            <a:pPr>
              <a:lnSpc>
                <a:spcPct val="80000"/>
              </a:lnSpc>
            </a:pPr>
            <a:r>
              <a:rPr lang="en-US" sz="7700" dirty="0">
                <a:solidFill>
                  <a:srgbClr val="FF0000"/>
                </a:solidFill>
              </a:rPr>
              <a:t>NOISE IN THE ROOM:</a:t>
            </a:r>
          </a:p>
          <a:p>
            <a:pPr>
              <a:lnSpc>
                <a:spcPct val="80000"/>
              </a:lnSpc>
            </a:pPr>
            <a:r>
              <a:rPr lang="en-US" sz="7700" dirty="0">
                <a:solidFill>
                  <a:srgbClr val="FF0000"/>
                </a:solidFill>
              </a:rPr>
              <a:t>CYNICISM &amp; CONSUMERISM</a:t>
            </a:r>
            <a:endParaRPr sz="7700" dirty="0">
              <a:solidFill>
                <a:srgbClr val="FF0000"/>
              </a:solidFill>
            </a:endParaRPr>
          </a:p>
        </p:txBody>
      </p:sp>
    </p:spTree>
    <p:extLst>
      <p:ext uri="{BB962C8B-B14F-4D97-AF65-F5344CB8AC3E}">
        <p14:creationId xmlns:p14="http://schemas.microsoft.com/office/powerpoint/2010/main" val="30363296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6267"/>
            <a:ext cx="20064981"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ISAIAH 40:8</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6037263"/>
            <a:ext cx="2149961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dirty="0"/>
              <a:t>The grass withers, the flower fades, but the word of our God will stand forever.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Radical Jesus Title Slide.jpg" descr="Radical Jesus Title Slid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VACCINATION &amp;…"/>
          <p:cNvSpPr txBox="1"/>
          <p:nvPr/>
        </p:nvSpPr>
        <p:spPr>
          <a:xfrm>
            <a:off x="2451356" y="5874537"/>
            <a:ext cx="19481295"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0" b="0" cap="all" spc="600">
                <a:latin typeface="Stretch Pro"/>
                <a:ea typeface="Stretch Pro"/>
                <a:cs typeface="Stretch Pro"/>
                <a:sym typeface="Stretch Pro"/>
              </a:defRPr>
            </a:pPr>
            <a:r>
              <a:rPr lang="en-US" sz="8000" dirty="0"/>
              <a:t>Money, Possessions,</a:t>
            </a:r>
            <a:br>
              <a:rPr lang="en-US" sz="8000" dirty="0"/>
            </a:br>
            <a:r>
              <a:rPr lang="en-US" sz="8000" dirty="0"/>
              <a:t>&amp; THE WAY OF JESUS</a:t>
            </a:r>
            <a:endParaRPr sz="8000" dirty="0"/>
          </a:p>
        </p:txBody>
      </p:sp>
      <p:sp>
        <p:nvSpPr>
          <p:cNvPr id="123" name="Text"/>
          <p:cNvSpPr txBox="1"/>
          <p:nvPr/>
        </p:nvSpPr>
        <p:spPr>
          <a:xfrm>
            <a:off x="1442194" y="8264458"/>
            <a:ext cx="21499611"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b="0">
                <a:latin typeface="Arial Black"/>
                <a:ea typeface="Arial Black"/>
                <a:cs typeface="Arial Black"/>
                <a:sym typeface="Arial Black"/>
              </a:defRPr>
            </a:lvl1pPr>
          </a:lstStyle>
          <a:p>
            <a:r>
              <a:t> </a:t>
            </a:r>
          </a:p>
        </p:txBody>
      </p:sp>
    </p:spTree>
    <p:extLst>
      <p:ext uri="{BB962C8B-B14F-4D97-AF65-F5344CB8AC3E}">
        <p14:creationId xmlns:p14="http://schemas.microsoft.com/office/powerpoint/2010/main" val="14607877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uble-click to edit"/>
          <p:cNvSpPr txBox="1">
            <a:spLocks noGrp="1"/>
          </p:cNvSpPr>
          <p:nvPr>
            <p:ph type="title"/>
          </p:nvPr>
        </p:nvSpPr>
        <p:spPr>
          <a:prstGeom prst="rect">
            <a:avLst/>
          </a:prstGeom>
        </p:spPr>
        <p:txBody>
          <a:bodyPr/>
          <a:lstStyle/>
          <a:p>
            <a:endParaRPr/>
          </a:p>
        </p:txBody>
      </p:sp>
      <p:sp>
        <p:nvSpPr>
          <p:cNvPr id="125" name="Double-click to edit"/>
          <p:cNvSpPr txBox="1">
            <a:spLocks noGrp="1"/>
          </p:cNvSpPr>
          <p:nvPr>
            <p:ph type="body" idx="1"/>
          </p:nvPr>
        </p:nvSpPr>
        <p:spPr>
          <a:prstGeom prst="rect">
            <a:avLst/>
          </a:prstGeom>
        </p:spPr>
        <p:txBody>
          <a:bodyPr/>
          <a:lstStyle/>
          <a:p>
            <a:endParaRPr/>
          </a:p>
        </p:txBody>
      </p:sp>
      <p:pic>
        <p:nvPicPr>
          <p:cNvPr id="126" name="Radical Jesus Content.jpg" descr="Radical Jesus Conten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8" name="SCRIPTURE REFERENCE"/>
          <p:cNvSpPr txBox="1"/>
          <p:nvPr/>
        </p:nvSpPr>
        <p:spPr>
          <a:xfrm>
            <a:off x="2159509" y="11867657"/>
            <a:ext cx="2006498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6000" b="0" spc="479">
                <a:latin typeface="Stretch Pro"/>
                <a:ea typeface="Stretch Pro"/>
                <a:cs typeface="Stretch Pro"/>
                <a:sym typeface="Stretch Pro"/>
              </a:defRPr>
            </a:lvl1pPr>
          </a:lstStyle>
          <a:p>
            <a:r>
              <a:rPr lang="en-US" dirty="0"/>
              <a:t>ACTS 20:35</a:t>
            </a:r>
          </a:p>
        </p:txBody>
      </p:sp>
      <p:sp>
        <p:nvSpPr>
          <p:cNvPr id="12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442195" y="5883375"/>
            <a:ext cx="2149961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b="0">
                <a:latin typeface="Arial Black"/>
                <a:ea typeface="Arial Black"/>
                <a:cs typeface="Arial Black"/>
                <a:sym typeface="Arial Black"/>
              </a:defRPr>
            </a:lvl1pPr>
          </a:lstStyle>
          <a:p>
            <a:r>
              <a:rPr lang="en-US" sz="6000" i="1" dirty="0"/>
              <a:t>…the Lord Jesus himself said: </a:t>
            </a:r>
            <a:br>
              <a:rPr lang="en-US" sz="6000" i="1" dirty="0"/>
            </a:br>
            <a:r>
              <a:rPr lang="en-US" sz="6000" i="1" dirty="0"/>
              <a:t>‘It is more blessed to give than to receive.’</a:t>
            </a:r>
          </a:p>
        </p:txBody>
      </p:sp>
    </p:spTree>
    <p:extLst>
      <p:ext uri="{BB962C8B-B14F-4D97-AF65-F5344CB8AC3E}">
        <p14:creationId xmlns:p14="http://schemas.microsoft.com/office/powerpoint/2010/main" val="3476199963"/>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8481</TotalTime>
  <Words>1902</Words>
  <Application>Microsoft Office PowerPoint</Application>
  <PresentationFormat>Custom</PresentationFormat>
  <Paragraphs>152</Paragraphs>
  <Slides>44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 Black</vt:lpstr>
      <vt:lpstr>Helvetica Neue</vt:lpstr>
      <vt:lpstr>Helvetica Neue Light</vt:lpstr>
      <vt:lpstr>Helvetica Neue Medium</vt:lpstr>
      <vt:lpstr>Stretch Pro</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 </cp:lastModifiedBy>
  <cp:revision>32</cp:revision>
  <dcterms:modified xsi:type="dcterms:W3CDTF">2021-10-10T00:58:46Z</dcterms:modified>
</cp:coreProperties>
</file>