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3328" r:id="rId2"/>
    <p:sldId id="256" r:id="rId3"/>
    <p:sldId id="257" r:id="rId4"/>
    <p:sldId id="292" r:id="rId5"/>
    <p:sldId id="3298" r:id="rId6"/>
    <p:sldId id="3318" r:id="rId7"/>
    <p:sldId id="3334" r:id="rId8"/>
    <p:sldId id="3335" r:id="rId9"/>
    <p:sldId id="3336" r:id="rId10"/>
    <p:sldId id="3319" r:id="rId11"/>
    <p:sldId id="3320" r:id="rId12"/>
    <p:sldId id="3330" r:id="rId13"/>
    <p:sldId id="3321" r:id="rId14"/>
    <p:sldId id="3331" r:id="rId15"/>
    <p:sldId id="3341" r:id="rId16"/>
    <p:sldId id="3342" r:id="rId17"/>
    <p:sldId id="3322" r:id="rId18"/>
    <p:sldId id="3323" r:id="rId19"/>
    <p:sldId id="3332" r:id="rId20"/>
    <p:sldId id="3309" r:id="rId21"/>
    <p:sldId id="3326" r:id="rId22"/>
    <p:sldId id="3308" r:id="rId23"/>
    <p:sldId id="3303" r:id="rId24"/>
    <p:sldId id="3317" r:id="rId25"/>
    <p:sldId id="3304" r:id="rId26"/>
    <p:sldId id="3305" r:id="rId27"/>
    <p:sldId id="3306" r:id="rId28"/>
    <p:sldId id="3307" r:id="rId29"/>
    <p:sldId id="3310" r:id="rId30"/>
    <p:sldId id="3311" r:id="rId31"/>
    <p:sldId id="3313" r:id="rId32"/>
    <p:sldId id="3314" r:id="rId33"/>
    <p:sldId id="3315" r:id="rId34"/>
    <p:sldId id="3325" r:id="rId35"/>
    <p:sldId id="3302" r:id="rId36"/>
    <p:sldId id="3300" r:id="rId37"/>
    <p:sldId id="3333" r:id="rId38"/>
    <p:sldId id="3329" r:id="rId39"/>
    <p:sldId id="3337" r:id="rId40"/>
    <p:sldId id="3338" r:id="rId41"/>
    <p:sldId id="3339" r:id="rId42"/>
    <p:sldId id="3340" r:id="rId43"/>
    <p:sldId id="270" r:id="rId44"/>
    <p:sldId id="3299" r:id="rId45"/>
    <p:sldId id="259" r:id="rId46"/>
    <p:sldId id="260"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41" d="100"/>
          <a:sy n="41" d="100"/>
        </p:scale>
        <p:origin x="6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b10067705dm-001_2880x2161.jpg"/>
          <p:cNvSpPr>
            <a:spLocks noGrp="1"/>
          </p:cNvSpPr>
          <p:nvPr>
            <p:ph type="pic" idx="21"/>
          </p:nvPr>
        </p:nvSpPr>
        <p:spPr>
          <a:xfrm>
            <a:off x="3125968" y="-1762099"/>
            <a:ext cx="18135601" cy="136079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1197913361_2035x1354.jpg"/>
          <p:cNvSpPr>
            <a:spLocks noGrp="1"/>
          </p:cNvSpPr>
          <p:nvPr>
            <p:ph type="pic" idx="21"/>
          </p:nvPr>
        </p:nvSpPr>
        <p:spPr>
          <a:xfrm>
            <a:off x="5803900" y="952500"/>
            <a:ext cx="17236029"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108348088_flipped_1647x1098.jpg"/>
          <p:cNvSpPr>
            <a:spLocks noGrp="1"/>
          </p:cNvSpPr>
          <p:nvPr>
            <p:ph type="pic" sz="half" idx="21"/>
          </p:nvPr>
        </p:nvSpPr>
        <p:spPr>
          <a:xfrm>
            <a:off x="87503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1197913361_2035x1354.jpg"/>
          <p:cNvSpPr>
            <a:spLocks noGrp="1"/>
          </p:cNvSpPr>
          <p:nvPr>
            <p:ph type="pic" sz="quarter" idx="21"/>
          </p:nvPr>
        </p:nvSpPr>
        <p:spPr>
          <a:xfrm>
            <a:off x="15292127" y="6870700"/>
            <a:ext cx="8341246" cy="5549900"/>
          </a:xfrm>
          <a:prstGeom prst="rect">
            <a:avLst/>
          </a:prstGeom>
        </p:spPr>
        <p:txBody>
          <a:bodyPr lIns="91439" tIns="45719" rIns="91439" bIns="45719" anchor="t">
            <a:noAutofit/>
          </a:bodyPr>
          <a:lstStyle/>
          <a:p>
            <a:endParaRPr/>
          </a:p>
        </p:txBody>
      </p:sp>
      <p:sp>
        <p:nvSpPr>
          <p:cNvPr id="84" name="108348088_flipped_1647x1098.jpg"/>
          <p:cNvSpPr>
            <a:spLocks noGrp="1"/>
          </p:cNvSpPr>
          <p:nvPr>
            <p:ph type="pic" sz="quarter" idx="22"/>
          </p:nvPr>
        </p:nvSpPr>
        <p:spPr>
          <a:xfrm>
            <a:off x="14859000" y="952500"/>
            <a:ext cx="8324850" cy="5549900"/>
          </a:xfrm>
          <a:prstGeom prst="rect">
            <a:avLst/>
          </a:prstGeom>
        </p:spPr>
        <p:txBody>
          <a:bodyPr lIns="91439" tIns="45719" rIns="91439" bIns="45719" anchor="t">
            <a:noAutofit/>
          </a:bodyPr>
          <a:lstStyle/>
          <a:p>
            <a:endParaRPr/>
          </a:p>
        </p:txBody>
      </p:sp>
      <p:sp>
        <p:nvSpPr>
          <p:cNvPr id="85" name="sb10067705dm-001_2880x2161.jpg"/>
          <p:cNvSpPr>
            <a:spLocks noGrp="1"/>
          </p:cNvSpPr>
          <p:nvPr>
            <p:ph type="pic" idx="23"/>
          </p:nvPr>
        </p:nvSpPr>
        <p:spPr>
          <a:xfrm>
            <a:off x="651237" y="952500"/>
            <a:ext cx="15283726"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7.png"/><Relationship Id="rId7"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oup of people in a room&#10;&#10;Description automatically generated with medium confidence">
            <a:extLst>
              <a:ext uri="{FF2B5EF4-FFF2-40B4-BE49-F238E27FC236}">
                <a16:creationId xmlns:a16="http://schemas.microsoft.com/office/drawing/2014/main" id="{9FF43F3E-CBF4-42B1-9722-E68D9B21A077}"/>
              </a:ext>
            </a:extLst>
          </p:cNvPr>
          <p:cNvPicPr>
            <a:picLocks noChangeAspect="1"/>
          </p:cNvPicPr>
          <p:nvPr/>
        </p:nvPicPr>
        <p:blipFill rotWithShape="1">
          <a:blip r:embed="rId2">
            <a:extLst>
              <a:ext uri="{28A0092B-C50C-407E-A947-70E740481C1C}">
                <a14:useLocalDpi xmlns:a14="http://schemas.microsoft.com/office/drawing/2010/main" val="0"/>
              </a:ext>
            </a:extLst>
          </a:blip>
          <a:srcRect l="425" r="10686"/>
          <a:stretch/>
        </p:blipFill>
        <p:spPr>
          <a:xfrm>
            <a:off x="20" y="10"/>
            <a:ext cx="24383980" cy="13715990"/>
          </a:xfrm>
          <a:prstGeom prst="rect">
            <a:avLst/>
          </a:prstGeom>
          <a:noFill/>
        </p:spPr>
      </p:pic>
    </p:spTree>
    <p:extLst>
      <p:ext uri="{BB962C8B-B14F-4D97-AF65-F5344CB8AC3E}">
        <p14:creationId xmlns:p14="http://schemas.microsoft.com/office/powerpoint/2010/main" val="162521946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ROMANS 15:7</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6037263"/>
            <a:ext cx="21499611"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Therefore welcome one another as Christ has welcomed you, for the glory of God.</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THEREFORE, LOVE REFUGEES!</a:t>
            </a:r>
          </a:p>
        </p:txBody>
      </p:sp>
    </p:spTree>
    <p:extLst>
      <p:ext uri="{BB962C8B-B14F-4D97-AF65-F5344CB8AC3E}">
        <p14:creationId xmlns:p14="http://schemas.microsoft.com/office/powerpoint/2010/main" val="21666895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1 TIMOTHY 2:2-3</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5267822"/>
            <a:ext cx="21499611" cy="3180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baseline="30000" dirty="0"/>
              <a:t>2 </a:t>
            </a:r>
            <a:r>
              <a:rPr lang="en-US" dirty="0"/>
              <a:t>Therefore an overseer must be above reproach, the husband of one wife, sober-minded, self-controlled, respectable, hospitable, able to teach, </a:t>
            </a:r>
            <a:r>
              <a:rPr lang="en-US" baseline="30000" dirty="0"/>
              <a:t>3 </a:t>
            </a:r>
            <a:r>
              <a:rPr lang="en-US" dirty="0"/>
              <a:t>not a drunkard, not violent but gentle, not quarrelsome, not a lover of money.</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THEREFORE, LOVE REFUGEES!</a:t>
            </a:r>
          </a:p>
        </p:txBody>
      </p:sp>
    </p:spTree>
    <p:extLst>
      <p:ext uri="{BB962C8B-B14F-4D97-AF65-F5344CB8AC3E}">
        <p14:creationId xmlns:p14="http://schemas.microsoft.com/office/powerpoint/2010/main" val="363181220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1 TIMOTHY 2:2-3</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4729214"/>
            <a:ext cx="21499611"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baseline="30000" dirty="0"/>
              <a:t>2 </a:t>
            </a:r>
            <a:r>
              <a:rPr lang="en-US" dirty="0"/>
              <a:t>Therefore an overseer must be above reproach, the husband of one wife, sober-minded, self-controlled, respectable, </a:t>
            </a:r>
            <a:r>
              <a:rPr lang="el-GR" sz="7000" dirty="0"/>
              <a:t>Φιλόξενον</a:t>
            </a:r>
            <a:r>
              <a:rPr lang="el-GR" dirty="0"/>
              <a:t> (</a:t>
            </a:r>
            <a:r>
              <a:rPr lang="en-US" dirty="0" err="1"/>
              <a:t>philoxenon</a:t>
            </a:r>
            <a:r>
              <a:rPr lang="en-US" dirty="0"/>
              <a:t>), able to teach, </a:t>
            </a:r>
            <a:r>
              <a:rPr lang="en-US" baseline="30000" dirty="0"/>
              <a:t>3 </a:t>
            </a:r>
            <a:r>
              <a:rPr lang="en-US" dirty="0"/>
              <a:t>not a drunkard, not violent but gentle, not quarrelsome, not a lover of money.</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THEREFORE, LOVE REFUGEES!</a:t>
            </a:r>
          </a:p>
        </p:txBody>
      </p:sp>
    </p:spTree>
    <p:extLst>
      <p:ext uri="{BB962C8B-B14F-4D97-AF65-F5344CB8AC3E}">
        <p14:creationId xmlns:p14="http://schemas.microsoft.com/office/powerpoint/2010/main" val="387773865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COLOSSIANS 4:2-3</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5267822"/>
            <a:ext cx="21499611" cy="3180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baseline="30000" dirty="0"/>
              <a:t>2 </a:t>
            </a:r>
            <a:r>
              <a:rPr lang="en-US" dirty="0"/>
              <a:t>Continue steadfastly in prayer, being watchful in it with thanksgiving. </a:t>
            </a:r>
            <a:r>
              <a:rPr lang="en-US" baseline="30000" dirty="0"/>
              <a:t>3 </a:t>
            </a:r>
            <a:r>
              <a:rPr lang="en-US" dirty="0"/>
              <a:t>At the same time, pray also for us, that God may open to us a door for the word, to declare the mystery of Christ, on account of which I am in prison— </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THEREFORE, LOVE REFUGEES!</a:t>
            </a:r>
          </a:p>
        </p:txBody>
      </p:sp>
    </p:spTree>
    <p:extLst>
      <p:ext uri="{BB962C8B-B14F-4D97-AF65-F5344CB8AC3E}">
        <p14:creationId xmlns:p14="http://schemas.microsoft.com/office/powerpoint/2010/main" val="8788005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en-US" sz="6000" b="0" i="0" u="none" strike="noStrike" kern="0" cap="none" spc="479" normalizeH="0" baseline="0" noProof="0" dirty="0">
                <a:ln>
                  <a:noFill/>
                </a:ln>
                <a:solidFill>
                  <a:srgbClr val="FFFFFF"/>
                </a:solidFill>
                <a:effectLst/>
                <a:uLnTx/>
                <a:uFillTx/>
                <a:latin typeface="Stretch Pro"/>
                <a:sym typeface="Stretch Pro"/>
              </a:rPr>
              <a:t>SAAD VISITS THE CRUSADERS</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0" i="0" u="none" strike="noStrike" kern="0" cap="none" spc="479" normalizeH="0" baseline="0" noProof="0" dirty="0">
              <a:ln>
                <a:noFill/>
              </a:ln>
              <a:solidFill>
                <a:srgbClr val="FFFFFF"/>
              </a:solidFill>
              <a:effectLst/>
              <a:uLnTx/>
              <a:uFillTx/>
              <a:latin typeface="Stretch Pro"/>
              <a:sym typeface="Stretch Pro"/>
            </a:endParaRPr>
          </a:p>
        </p:txBody>
      </p:sp>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0" i="0" u="none" strike="noStrike" kern="0" cap="none" spc="479" normalizeH="0" baseline="0" noProof="0" dirty="0">
              <a:ln>
                <a:noFill/>
              </a:ln>
              <a:solidFill>
                <a:srgbClr val="FFFFFF"/>
              </a:solidFill>
              <a:effectLst/>
              <a:uLnTx/>
              <a:uFillTx/>
              <a:latin typeface="Stretch Pro"/>
              <a:sym typeface="Stretch Pro"/>
            </a:endParaRPr>
          </a:p>
        </p:txBody>
      </p:sp>
      <p:pic>
        <p:nvPicPr>
          <p:cNvPr id="17" name="Picture 16" descr="A picture containing person, indoor, wall, person&#10;&#10;Description automatically generated">
            <a:extLst>
              <a:ext uri="{FF2B5EF4-FFF2-40B4-BE49-F238E27FC236}">
                <a16:creationId xmlns:a16="http://schemas.microsoft.com/office/drawing/2014/main" id="{3728F60E-C96A-4352-A180-FC30415FB7CB}"/>
              </a:ext>
            </a:extLst>
          </p:cNvPr>
          <p:cNvPicPr>
            <a:picLocks noChangeAspect="1"/>
          </p:cNvPicPr>
          <p:nvPr/>
        </p:nvPicPr>
        <p:blipFill rotWithShape="1">
          <a:blip r:embed="rId3">
            <a:extLst>
              <a:ext uri="{28A0092B-C50C-407E-A947-70E740481C1C}">
                <a14:useLocalDpi xmlns:a14="http://schemas.microsoft.com/office/drawing/2010/main" val="0"/>
              </a:ext>
            </a:extLst>
          </a:blip>
          <a:srcRect t="9959" b="6476"/>
          <a:stretch/>
        </p:blipFill>
        <p:spPr>
          <a:xfrm>
            <a:off x="3918856" y="2035634"/>
            <a:ext cx="16851086" cy="9387889"/>
          </a:xfrm>
          <a:prstGeom prst="rect">
            <a:avLst/>
          </a:prstGeom>
        </p:spPr>
      </p:pic>
    </p:spTree>
    <p:extLst>
      <p:ext uri="{BB962C8B-B14F-4D97-AF65-F5344CB8AC3E}">
        <p14:creationId xmlns:p14="http://schemas.microsoft.com/office/powerpoint/2010/main" val="5678601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en-US" sz="6000" b="0" i="0" u="none" strike="noStrike" kern="0" cap="none" spc="479" normalizeH="0" baseline="0" noProof="0" dirty="0">
                <a:ln>
                  <a:noFill/>
                </a:ln>
                <a:solidFill>
                  <a:srgbClr val="FFFFFF"/>
                </a:solidFill>
                <a:effectLst/>
                <a:uLnTx/>
                <a:uFillTx/>
                <a:latin typeface="Stretch Pro"/>
                <a:sym typeface="Stretch Pro"/>
              </a:rPr>
              <a:t>SAAD VISITS THE CRUSADERS</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0" i="0" u="none" strike="noStrike" kern="0" cap="none" spc="479" normalizeH="0" baseline="0" noProof="0" dirty="0">
              <a:ln>
                <a:noFill/>
              </a:ln>
              <a:solidFill>
                <a:srgbClr val="FFFFFF"/>
              </a:solidFill>
              <a:effectLst/>
              <a:uLnTx/>
              <a:uFillTx/>
              <a:latin typeface="Stretch Pro"/>
              <a:sym typeface="Stretch Pro"/>
            </a:endParaRPr>
          </a:p>
        </p:txBody>
      </p:sp>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0" i="0" u="none" strike="noStrike" kern="0" cap="none" spc="479" normalizeH="0" baseline="0" noProof="0" dirty="0">
              <a:ln>
                <a:noFill/>
              </a:ln>
              <a:solidFill>
                <a:srgbClr val="FFFFFF"/>
              </a:solidFill>
              <a:effectLst/>
              <a:uLnTx/>
              <a:uFillTx/>
              <a:latin typeface="Stretch Pro"/>
              <a:sym typeface="Stretch Pro"/>
            </a:endParaRPr>
          </a:p>
        </p:txBody>
      </p:sp>
      <p:sp>
        <p:nvSpPr>
          <p:cNvPr id="16" name="SCRIPTURE REFERENCE">
            <a:extLst>
              <a:ext uri="{FF2B5EF4-FFF2-40B4-BE49-F238E27FC236}">
                <a16:creationId xmlns:a16="http://schemas.microsoft.com/office/drawing/2014/main" id="{FFB6D76B-6442-4072-92A4-49FB0F22F556}"/>
              </a:ext>
            </a:extLst>
          </p:cNvPr>
          <p:cNvSpPr txBox="1"/>
          <p:nvPr/>
        </p:nvSpPr>
        <p:spPr>
          <a:xfrm>
            <a:off x="2203058" y="11872491"/>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6000" b="0" i="0" u="none" strike="noStrike" kern="0" cap="none" spc="479" normalizeH="0" baseline="0" noProof="0" dirty="0">
                <a:ln>
                  <a:noFill/>
                </a:ln>
                <a:solidFill>
                  <a:srgbClr val="FFFFFF"/>
                </a:solidFill>
                <a:effectLst/>
                <a:uLnTx/>
                <a:uFillTx/>
                <a:latin typeface="Stretch Pro"/>
                <a:sym typeface="Stretch Pro"/>
              </a:rPr>
              <a:t>SUNDAY SCHOOL CLASS</a:t>
            </a:r>
          </a:p>
        </p:txBody>
      </p:sp>
      <p:pic>
        <p:nvPicPr>
          <p:cNvPr id="17" name="Picture 16" descr="A picture containing person, indoor, wall, person&#10;&#10;Description automatically generated">
            <a:extLst>
              <a:ext uri="{FF2B5EF4-FFF2-40B4-BE49-F238E27FC236}">
                <a16:creationId xmlns:a16="http://schemas.microsoft.com/office/drawing/2014/main" id="{3728F60E-C96A-4352-A180-FC30415FB7CB}"/>
              </a:ext>
            </a:extLst>
          </p:cNvPr>
          <p:cNvPicPr>
            <a:picLocks noChangeAspect="1"/>
          </p:cNvPicPr>
          <p:nvPr/>
        </p:nvPicPr>
        <p:blipFill rotWithShape="1">
          <a:blip r:embed="rId3">
            <a:extLst>
              <a:ext uri="{28A0092B-C50C-407E-A947-70E740481C1C}">
                <a14:useLocalDpi xmlns:a14="http://schemas.microsoft.com/office/drawing/2010/main" val="0"/>
              </a:ext>
            </a:extLst>
          </a:blip>
          <a:srcRect t="9959" b="6476"/>
          <a:stretch/>
        </p:blipFill>
        <p:spPr>
          <a:xfrm>
            <a:off x="3918856" y="2035634"/>
            <a:ext cx="16851086" cy="9387889"/>
          </a:xfrm>
          <a:prstGeom prst="rect">
            <a:avLst/>
          </a:prstGeom>
        </p:spPr>
      </p:pic>
    </p:spTree>
    <p:extLst>
      <p:ext uri="{BB962C8B-B14F-4D97-AF65-F5344CB8AC3E}">
        <p14:creationId xmlns:p14="http://schemas.microsoft.com/office/powerpoint/2010/main" val="39586612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en-US" sz="6000" b="0" i="0" u="none" strike="noStrike" kern="0" cap="none" spc="479" normalizeH="0" baseline="0" noProof="0" dirty="0">
                <a:ln>
                  <a:noFill/>
                </a:ln>
                <a:solidFill>
                  <a:srgbClr val="FFFFFF"/>
                </a:solidFill>
                <a:effectLst/>
                <a:uLnTx/>
                <a:uFillTx/>
                <a:latin typeface="Stretch Pro"/>
                <a:sym typeface="Stretch Pro"/>
              </a:rPr>
              <a:t>SAAD VISITS THE CRUSADERS</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0" i="0" u="none" strike="noStrike" kern="0" cap="none" spc="479" normalizeH="0" baseline="0" noProof="0" dirty="0">
              <a:ln>
                <a:noFill/>
              </a:ln>
              <a:solidFill>
                <a:srgbClr val="FFFFFF"/>
              </a:solidFill>
              <a:effectLst/>
              <a:uLnTx/>
              <a:uFillTx/>
              <a:latin typeface="Stretch Pro"/>
              <a:sym typeface="Stretch Pro"/>
            </a:endParaRPr>
          </a:p>
        </p:txBody>
      </p:sp>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0" i="0" u="none" strike="noStrike" kern="0" cap="none" spc="479" normalizeH="0" baseline="0" noProof="0" dirty="0">
              <a:ln>
                <a:noFill/>
              </a:ln>
              <a:solidFill>
                <a:srgbClr val="FFFFFF"/>
              </a:solidFill>
              <a:effectLst/>
              <a:uLnTx/>
              <a:uFillTx/>
              <a:latin typeface="Stretch Pro"/>
              <a:sym typeface="Stretch Pro"/>
            </a:endParaRPr>
          </a:p>
        </p:txBody>
      </p:sp>
      <p:sp>
        <p:nvSpPr>
          <p:cNvPr id="16" name="SCRIPTURE REFERENCE">
            <a:extLst>
              <a:ext uri="{FF2B5EF4-FFF2-40B4-BE49-F238E27FC236}">
                <a16:creationId xmlns:a16="http://schemas.microsoft.com/office/drawing/2014/main" id="{FFB6D76B-6442-4072-92A4-49FB0F22F556}"/>
              </a:ext>
            </a:extLst>
          </p:cNvPr>
          <p:cNvSpPr txBox="1"/>
          <p:nvPr/>
        </p:nvSpPr>
        <p:spPr>
          <a:xfrm>
            <a:off x="2203058" y="11872491"/>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6000" b="0" i="0" u="none" strike="noStrike" kern="0" cap="none" spc="479" normalizeH="0" baseline="0" noProof="0" dirty="0">
                <a:ln>
                  <a:noFill/>
                </a:ln>
                <a:solidFill>
                  <a:srgbClr val="FFFFFF"/>
                </a:solidFill>
                <a:effectLst/>
                <a:uLnTx/>
                <a:uFillTx/>
                <a:latin typeface="Stretch Pro"/>
                <a:sym typeface="Stretch Pro"/>
              </a:rPr>
              <a:t>SUNDAY SCHOOL CLASS</a:t>
            </a:r>
          </a:p>
        </p:txBody>
      </p:sp>
      <p:pic>
        <p:nvPicPr>
          <p:cNvPr id="17" name="Picture 16" descr="A picture containing person, indoor, wall, person&#10;&#10;Description automatically generated">
            <a:extLst>
              <a:ext uri="{FF2B5EF4-FFF2-40B4-BE49-F238E27FC236}">
                <a16:creationId xmlns:a16="http://schemas.microsoft.com/office/drawing/2014/main" id="{3728F60E-C96A-4352-A180-FC30415FB7CB}"/>
              </a:ext>
            </a:extLst>
          </p:cNvPr>
          <p:cNvPicPr>
            <a:picLocks noChangeAspect="1"/>
          </p:cNvPicPr>
          <p:nvPr/>
        </p:nvPicPr>
        <p:blipFill rotWithShape="1">
          <a:blip r:embed="rId3">
            <a:extLst>
              <a:ext uri="{28A0092B-C50C-407E-A947-70E740481C1C}">
                <a14:useLocalDpi xmlns:a14="http://schemas.microsoft.com/office/drawing/2010/main" val="0"/>
              </a:ext>
            </a:extLst>
          </a:blip>
          <a:srcRect t="9959" b="6476"/>
          <a:stretch/>
        </p:blipFill>
        <p:spPr>
          <a:xfrm>
            <a:off x="3918856" y="2035634"/>
            <a:ext cx="16851086" cy="9387889"/>
          </a:xfrm>
          <a:prstGeom prst="rect">
            <a:avLst/>
          </a:prstGeom>
        </p:spPr>
      </p:pic>
      <p:pic>
        <p:nvPicPr>
          <p:cNvPr id="3" name="Picture 2" descr="Logo&#10;&#10;Description automatically generated">
            <a:extLst>
              <a:ext uri="{FF2B5EF4-FFF2-40B4-BE49-F238E27FC236}">
                <a16:creationId xmlns:a16="http://schemas.microsoft.com/office/drawing/2014/main" id="{7352814B-50AD-4C6F-A40B-BA8E2A57B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1201" y="10450287"/>
            <a:ext cx="5473240" cy="2630196"/>
          </a:xfrm>
          <a:prstGeom prst="rect">
            <a:avLst/>
          </a:prstGeom>
        </p:spPr>
      </p:pic>
    </p:spTree>
    <p:extLst>
      <p:ext uri="{BB962C8B-B14F-4D97-AF65-F5344CB8AC3E}">
        <p14:creationId xmlns:p14="http://schemas.microsoft.com/office/powerpoint/2010/main" val="1357461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TITUS 3:14</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6037263"/>
            <a:ext cx="21499611"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And let our people learn to devote themselves to good works, so as to help cases of urgent need, and not be unfruitful.</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THEREFORE, LOVE REFUGEES!</a:t>
            </a:r>
          </a:p>
        </p:txBody>
      </p:sp>
    </p:spTree>
    <p:extLst>
      <p:ext uri="{BB962C8B-B14F-4D97-AF65-F5344CB8AC3E}">
        <p14:creationId xmlns:p14="http://schemas.microsoft.com/office/powerpoint/2010/main" val="68139112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GALATIANS 6:9-10</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5267822"/>
            <a:ext cx="21499611"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baseline="30000" dirty="0"/>
              <a:t>9 </a:t>
            </a:r>
            <a:r>
              <a:rPr lang="en-US" dirty="0"/>
              <a:t>And let us not grow weary of doing good, for in due season we will reap, if we do not give up. </a:t>
            </a:r>
            <a:r>
              <a:rPr lang="en-US" baseline="30000" dirty="0"/>
              <a:t>10 </a:t>
            </a:r>
            <a:r>
              <a:rPr lang="en-US" dirty="0"/>
              <a:t>So then, as we have opportunity, let us do good to everyone, and especially to those who are of the household of faith.</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THEREFORE, LOVE REFUGEES!</a:t>
            </a:r>
          </a:p>
        </p:txBody>
      </p:sp>
    </p:spTree>
    <p:extLst>
      <p:ext uri="{BB962C8B-B14F-4D97-AF65-F5344CB8AC3E}">
        <p14:creationId xmlns:p14="http://schemas.microsoft.com/office/powerpoint/2010/main" val="22826814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oup of people in a room&#10;&#10;Description automatically generated with medium confidence">
            <a:extLst>
              <a:ext uri="{FF2B5EF4-FFF2-40B4-BE49-F238E27FC236}">
                <a16:creationId xmlns:a16="http://schemas.microsoft.com/office/drawing/2014/main" id="{9FF43F3E-CBF4-42B1-9722-E68D9B21A077}"/>
              </a:ext>
            </a:extLst>
          </p:cNvPr>
          <p:cNvPicPr>
            <a:picLocks noChangeAspect="1"/>
          </p:cNvPicPr>
          <p:nvPr/>
        </p:nvPicPr>
        <p:blipFill rotWithShape="1">
          <a:blip r:embed="rId2">
            <a:extLst>
              <a:ext uri="{28A0092B-C50C-407E-A947-70E740481C1C}">
                <a14:useLocalDpi xmlns:a14="http://schemas.microsoft.com/office/drawing/2010/main" val="0"/>
              </a:ext>
            </a:extLst>
          </a:blip>
          <a:srcRect l="425" r="10686"/>
          <a:stretch/>
        </p:blipFill>
        <p:spPr>
          <a:xfrm>
            <a:off x="20" y="10"/>
            <a:ext cx="24383980" cy="13715990"/>
          </a:xfrm>
          <a:prstGeom prst="rect">
            <a:avLst/>
          </a:prstGeom>
          <a:noFill/>
        </p:spPr>
      </p:pic>
    </p:spTree>
    <p:extLst>
      <p:ext uri="{BB962C8B-B14F-4D97-AF65-F5344CB8AC3E}">
        <p14:creationId xmlns:p14="http://schemas.microsoft.com/office/powerpoint/2010/main" val="22640965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ouble-click to edit"/>
          <p:cNvSpPr txBox="1">
            <a:spLocks noGrp="1"/>
          </p:cNvSpPr>
          <p:nvPr>
            <p:ph type="title"/>
          </p:nvPr>
        </p:nvSpPr>
        <p:spPr>
          <a:prstGeom prst="rect">
            <a:avLst/>
          </a:prstGeom>
        </p:spPr>
        <p:txBody>
          <a:bodyPr/>
          <a:lstStyle/>
          <a:p>
            <a:endParaRPr/>
          </a:p>
        </p:txBody>
      </p:sp>
      <p:sp>
        <p:nvSpPr>
          <p:cNvPr id="120" name="Double-click to edit"/>
          <p:cNvSpPr txBox="1">
            <a:spLocks noGrp="1"/>
          </p:cNvSpPr>
          <p:nvPr>
            <p:ph type="body" idx="1"/>
          </p:nvPr>
        </p:nvSpPr>
        <p:spPr>
          <a:prstGeom prst="rect">
            <a:avLst/>
          </a:prstGeom>
        </p:spPr>
        <p:txBody>
          <a:bodyPr/>
          <a:lstStyle/>
          <a:p>
            <a:endParaRPr/>
          </a:p>
        </p:txBody>
      </p:sp>
      <p:pic>
        <p:nvPicPr>
          <p:cNvPr id="121" name="Radical Jesus Title Slide.jpg" descr="Radical Jesus Title 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2" name="SERMON TITLE"/>
          <p:cNvSpPr txBox="1"/>
          <p:nvPr/>
        </p:nvSpPr>
        <p:spPr>
          <a:xfrm>
            <a:off x="3896471" y="6037263"/>
            <a:ext cx="16591080"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0" spc="600">
                <a:latin typeface="Stretch Pro"/>
                <a:ea typeface="Stretch Pro"/>
                <a:cs typeface="Stretch Pro"/>
                <a:sym typeface="Stretch Pro"/>
              </a:defRPr>
            </a:lvl1pPr>
          </a:lstStyle>
          <a:p>
            <a:r>
              <a:rPr lang="en-US" dirty="0"/>
              <a:t>RADICAL JESUS</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RON GOODMAN</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pic>
        <p:nvPicPr>
          <p:cNvPr id="6" name="Picture 5" descr="A person holding a book&#10;&#10;Description automatically generated with medium confidence">
            <a:extLst>
              <a:ext uri="{FF2B5EF4-FFF2-40B4-BE49-F238E27FC236}">
                <a16:creationId xmlns:a16="http://schemas.microsoft.com/office/drawing/2014/main" id="{EF821841-371C-4955-A957-790A90F45F6D}"/>
              </a:ext>
            </a:extLst>
          </p:cNvPr>
          <p:cNvPicPr>
            <a:picLocks noChangeAspect="1"/>
          </p:cNvPicPr>
          <p:nvPr/>
        </p:nvPicPr>
        <p:blipFill rotWithShape="1">
          <a:blip r:embed="rId4">
            <a:extLst>
              <a:ext uri="{28A0092B-C50C-407E-A947-70E740481C1C}">
                <a14:useLocalDpi xmlns:a14="http://schemas.microsoft.com/office/drawing/2010/main" val="0"/>
              </a:ext>
            </a:extLst>
          </a:blip>
          <a:srcRect t="35723" b="19718"/>
          <a:stretch/>
        </p:blipFill>
        <p:spPr>
          <a:xfrm>
            <a:off x="5771371" y="2072665"/>
            <a:ext cx="13151686" cy="8790590"/>
          </a:xfrm>
          <a:prstGeom prst="rect">
            <a:avLst/>
          </a:prstGeom>
        </p:spPr>
      </p:pic>
      <p:sp>
        <p:nvSpPr>
          <p:cNvPr id="21" name="TextBox 20">
            <a:extLst>
              <a:ext uri="{FF2B5EF4-FFF2-40B4-BE49-F238E27FC236}">
                <a16:creationId xmlns:a16="http://schemas.microsoft.com/office/drawing/2014/main" id="{EAD1308E-6788-4362-97A9-C30B752F9C78}"/>
              </a:ext>
            </a:extLst>
          </p:cNvPr>
          <p:cNvSpPr txBox="1"/>
          <p:nvPr/>
        </p:nvSpPr>
        <p:spPr>
          <a:xfrm>
            <a:off x="5771371" y="11270721"/>
            <a:ext cx="1315168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You shall stand up before the gray head and honor the face of an old man… Leviticus 19:32a </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6977345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1218691" y="803996"/>
            <a:ext cx="21005799"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r">
              <a:defRPr sz="6000" b="0" spc="479">
                <a:latin typeface="Stretch Pro"/>
                <a:ea typeface="Stretch Pro"/>
                <a:cs typeface="Stretch Pro"/>
                <a:sym typeface="Stretch Pro"/>
              </a:defRPr>
            </a:lvl1pPr>
          </a:lstStyle>
          <a:p>
            <a:r>
              <a:rPr lang="en-US" dirty="0"/>
              <a:t>SUCCESS ACADEMY</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pic>
        <p:nvPicPr>
          <p:cNvPr id="11" name="Google Shape;89;p3" descr="A picture containing person, young, child&#10;&#10;Description automatically generated">
            <a:extLst>
              <a:ext uri="{FF2B5EF4-FFF2-40B4-BE49-F238E27FC236}">
                <a16:creationId xmlns:a16="http://schemas.microsoft.com/office/drawing/2014/main" id="{B710DD5A-46AD-48B9-87B0-C030FFF4613F}"/>
              </a:ext>
            </a:extLst>
          </p:cNvPr>
          <p:cNvPicPr preferRelativeResize="0"/>
          <p:nvPr/>
        </p:nvPicPr>
        <p:blipFill rotWithShape="1">
          <a:blip r:embed="rId4">
            <a:alphaModFix/>
          </a:blip>
          <a:srcRect l="17727" t="11011" r="8597" b="14967"/>
          <a:stretch/>
        </p:blipFill>
        <p:spPr>
          <a:xfrm>
            <a:off x="1012707" y="2035631"/>
            <a:ext cx="10729185" cy="8781410"/>
          </a:xfrm>
          <a:prstGeom prst="rect">
            <a:avLst/>
          </a:prstGeom>
          <a:noFill/>
          <a:ln>
            <a:noFill/>
          </a:ln>
        </p:spPr>
      </p:pic>
      <p:pic>
        <p:nvPicPr>
          <p:cNvPr id="12" name="Google Shape;91;p3" descr="A group of people holding buckets&#10;&#10;Description automatically generated with low confidence">
            <a:extLst>
              <a:ext uri="{FF2B5EF4-FFF2-40B4-BE49-F238E27FC236}">
                <a16:creationId xmlns:a16="http://schemas.microsoft.com/office/drawing/2014/main" id="{5915221C-AEC4-4ABA-81D3-D693A4EC6A60}"/>
              </a:ext>
            </a:extLst>
          </p:cNvPr>
          <p:cNvPicPr preferRelativeResize="0"/>
          <p:nvPr/>
        </p:nvPicPr>
        <p:blipFill rotWithShape="1">
          <a:blip r:embed="rId5">
            <a:alphaModFix/>
          </a:blip>
          <a:srcRect l="13214" r="17711" b="25976"/>
          <a:stretch/>
        </p:blipFill>
        <p:spPr>
          <a:xfrm>
            <a:off x="12586442" y="2035631"/>
            <a:ext cx="10718009" cy="8781409"/>
          </a:xfrm>
          <a:prstGeom prst="rect">
            <a:avLst/>
          </a:prstGeom>
          <a:noFill/>
          <a:ln>
            <a:noFill/>
          </a:ln>
        </p:spPr>
      </p:pic>
      <p:pic>
        <p:nvPicPr>
          <p:cNvPr id="18" name="Google Shape;180;p10" descr="S:\INDIVIDUAL\Greg Harris\photos\ICOM Kentucky\Sendero graduation.jpg">
            <a:extLst>
              <a:ext uri="{FF2B5EF4-FFF2-40B4-BE49-F238E27FC236}">
                <a16:creationId xmlns:a16="http://schemas.microsoft.com/office/drawing/2014/main" id="{EAABD1EF-D488-4CDE-B7BB-6C1640CAC82B}"/>
              </a:ext>
            </a:extLst>
          </p:cNvPr>
          <p:cNvPicPr preferRelativeResize="0"/>
          <p:nvPr/>
        </p:nvPicPr>
        <p:blipFill rotWithShape="1">
          <a:blip r:embed="rId6">
            <a:alphaModFix/>
          </a:blip>
          <a:srcRect/>
          <a:stretch/>
        </p:blipFill>
        <p:spPr>
          <a:xfrm>
            <a:off x="-1347968" y="2030127"/>
            <a:ext cx="13272907" cy="8781409"/>
          </a:xfrm>
          <a:prstGeom prst="rect">
            <a:avLst/>
          </a:prstGeom>
          <a:noFill/>
          <a:ln>
            <a:noFill/>
          </a:ln>
        </p:spPr>
      </p:pic>
      <p:pic>
        <p:nvPicPr>
          <p:cNvPr id="19" name="Google Shape;182;p10">
            <a:extLst>
              <a:ext uri="{FF2B5EF4-FFF2-40B4-BE49-F238E27FC236}">
                <a16:creationId xmlns:a16="http://schemas.microsoft.com/office/drawing/2014/main" id="{F7AF3EB0-B165-4331-B7D9-8B015F15575F}"/>
              </a:ext>
            </a:extLst>
          </p:cNvPr>
          <p:cNvPicPr preferRelativeResize="0"/>
          <p:nvPr/>
        </p:nvPicPr>
        <p:blipFill rotWithShape="1">
          <a:blip r:embed="rId7">
            <a:alphaModFix/>
          </a:blip>
          <a:srcRect l="6011" r="-1"/>
          <a:stretch/>
        </p:blipFill>
        <p:spPr>
          <a:xfrm>
            <a:off x="10954140" y="2033455"/>
            <a:ext cx="14089230" cy="8792766"/>
          </a:xfrm>
          <a:prstGeom prst="rect">
            <a:avLst/>
          </a:prstGeom>
          <a:noFill/>
          <a:ln>
            <a:noFill/>
          </a:ln>
        </p:spPr>
      </p:pic>
      <p:sp>
        <p:nvSpPr>
          <p:cNvPr id="14" name="SCRIPTURE REFERENCE">
            <a:extLst>
              <a:ext uri="{FF2B5EF4-FFF2-40B4-BE49-F238E27FC236}">
                <a16:creationId xmlns:a16="http://schemas.microsoft.com/office/drawing/2014/main" id="{B9F2FA92-F00B-4FB3-BD92-E970B64C5F17}"/>
              </a:ext>
            </a:extLst>
          </p:cNvPr>
          <p:cNvSpPr txBox="1"/>
          <p:nvPr/>
        </p:nvSpPr>
        <p:spPr>
          <a:xfrm>
            <a:off x="2203058" y="11950824"/>
            <a:ext cx="20064981"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sz="5000" dirty="0"/>
              <a:t>REACHING YOUTH SINCE 2000</a:t>
            </a:r>
          </a:p>
        </p:txBody>
      </p:sp>
    </p:spTree>
    <p:extLst>
      <p:ext uri="{BB962C8B-B14F-4D97-AF65-F5344CB8AC3E}">
        <p14:creationId xmlns:p14="http://schemas.microsoft.com/office/powerpoint/2010/main" val="31695032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WHAT WE DO</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pic>
        <p:nvPicPr>
          <p:cNvPr id="11" name="Google Shape;89;p3" descr="A picture containing person, young, child&#10;&#10;Description automatically generated">
            <a:extLst>
              <a:ext uri="{FF2B5EF4-FFF2-40B4-BE49-F238E27FC236}">
                <a16:creationId xmlns:a16="http://schemas.microsoft.com/office/drawing/2014/main" id="{B710DD5A-46AD-48B9-87B0-C030FFF4613F}"/>
              </a:ext>
            </a:extLst>
          </p:cNvPr>
          <p:cNvPicPr preferRelativeResize="0"/>
          <p:nvPr/>
        </p:nvPicPr>
        <p:blipFill rotWithShape="1">
          <a:blip r:embed="rId4">
            <a:alphaModFix/>
          </a:blip>
          <a:srcRect l="17727" t="11011" r="8597" b="14967"/>
          <a:stretch/>
        </p:blipFill>
        <p:spPr>
          <a:xfrm>
            <a:off x="1012707" y="2035631"/>
            <a:ext cx="10729185" cy="8781410"/>
          </a:xfrm>
          <a:prstGeom prst="rect">
            <a:avLst/>
          </a:prstGeom>
          <a:noFill/>
          <a:ln>
            <a:noFill/>
          </a:ln>
        </p:spPr>
      </p:pic>
      <p:pic>
        <p:nvPicPr>
          <p:cNvPr id="12" name="Google Shape;91;p3" descr="A group of people holding buckets&#10;&#10;Description automatically generated with low confidence">
            <a:extLst>
              <a:ext uri="{FF2B5EF4-FFF2-40B4-BE49-F238E27FC236}">
                <a16:creationId xmlns:a16="http://schemas.microsoft.com/office/drawing/2014/main" id="{5915221C-AEC4-4ABA-81D3-D693A4EC6A60}"/>
              </a:ext>
            </a:extLst>
          </p:cNvPr>
          <p:cNvPicPr preferRelativeResize="0"/>
          <p:nvPr/>
        </p:nvPicPr>
        <p:blipFill rotWithShape="1">
          <a:blip r:embed="rId5">
            <a:alphaModFix/>
          </a:blip>
          <a:srcRect l="13214" r="17711" b="25976"/>
          <a:stretch/>
        </p:blipFill>
        <p:spPr>
          <a:xfrm>
            <a:off x="12586442" y="2035631"/>
            <a:ext cx="10718009" cy="8781409"/>
          </a:xfrm>
          <a:prstGeom prst="rect">
            <a:avLst/>
          </a:prstGeom>
          <a:noFill/>
          <a:ln>
            <a:noFill/>
          </a:ln>
        </p:spPr>
      </p:pic>
      <p:sp>
        <p:nvSpPr>
          <p:cNvPr id="4" name="TextBox 3">
            <a:extLst>
              <a:ext uri="{FF2B5EF4-FFF2-40B4-BE49-F238E27FC236}">
                <a16:creationId xmlns:a16="http://schemas.microsoft.com/office/drawing/2014/main" id="{AA7DAD8A-1157-43B1-AE3F-9D62E5BAEA19}"/>
              </a:ext>
            </a:extLst>
          </p:cNvPr>
          <p:cNvSpPr txBox="1"/>
          <p:nvPr/>
        </p:nvSpPr>
        <p:spPr>
          <a:xfrm>
            <a:off x="1012707" y="11080221"/>
            <a:ext cx="1072918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Go inside youth prisons</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
        <p:nvSpPr>
          <p:cNvPr id="16" name="TextBox 15">
            <a:extLst>
              <a:ext uri="{FF2B5EF4-FFF2-40B4-BE49-F238E27FC236}">
                <a16:creationId xmlns:a16="http://schemas.microsoft.com/office/drawing/2014/main" id="{87FD9C11-4118-4EA8-9337-61ECA8A00BE4}"/>
              </a:ext>
            </a:extLst>
          </p:cNvPr>
          <p:cNvSpPr txBox="1"/>
          <p:nvPr/>
        </p:nvSpPr>
        <p:spPr>
          <a:xfrm>
            <a:off x="12586443" y="11102977"/>
            <a:ext cx="667194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Provide support </a:t>
            </a:r>
            <a:br>
              <a:rPr lang="en-US" sz="4800" b="0" dirty="0">
                <a:latin typeface="Arial" panose="020B0604020202020204" pitchFamily="34" charset="0"/>
                <a:cs typeface="Arial" panose="020B0604020202020204" pitchFamily="34" charset="0"/>
              </a:rPr>
            </a:br>
            <a:r>
              <a:rPr lang="en-US" sz="4800" b="0" dirty="0">
                <a:latin typeface="Arial" panose="020B0604020202020204" pitchFamily="34" charset="0"/>
                <a:cs typeface="Arial" panose="020B0604020202020204" pitchFamily="34" charset="0"/>
              </a:rPr>
              <a:t>after release</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53618451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WHERE WE SERVE</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13" name="SCRIPTURE REFERENCE">
            <a:extLst>
              <a:ext uri="{FF2B5EF4-FFF2-40B4-BE49-F238E27FC236}">
                <a16:creationId xmlns:a16="http://schemas.microsoft.com/office/drawing/2014/main" id="{9AE87299-87B7-4D4C-8392-9DE7E32F18E6}"/>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4"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E1E7532B-61D9-4A19-8F78-E9D9EB40D158}"/>
              </a:ext>
            </a:extLst>
          </p:cNvPr>
          <p:cNvSpPr txBox="1"/>
          <p:nvPr/>
        </p:nvSpPr>
        <p:spPr>
          <a:xfrm>
            <a:off x="1442195" y="2974886"/>
            <a:ext cx="21499611" cy="7766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El Salvador</a:t>
            </a:r>
          </a:p>
          <a:p>
            <a:pPr marL="685800" indent="-685800">
              <a:buFont typeface="Arial" panose="020B0604020202020204" pitchFamily="34" charset="0"/>
              <a:buChar char="•"/>
            </a:pPr>
            <a:r>
              <a:rPr lang="en-US" dirty="0"/>
              <a:t>3 Detention Centers for Boys</a:t>
            </a:r>
          </a:p>
          <a:p>
            <a:pPr marL="685800" indent="-685800">
              <a:buFont typeface="Arial" panose="020B0604020202020204" pitchFamily="34" charset="0"/>
              <a:buChar char="•"/>
            </a:pPr>
            <a:r>
              <a:rPr lang="en-US" dirty="0"/>
              <a:t>1 Detention Center for Girls</a:t>
            </a:r>
          </a:p>
          <a:p>
            <a:pPr marL="685800" indent="-685800">
              <a:buFont typeface="Arial" panose="020B0604020202020204" pitchFamily="34" charset="0"/>
              <a:buChar char="•"/>
            </a:pPr>
            <a:r>
              <a:rPr lang="en-US" dirty="0"/>
              <a:t>1 Protection Center for Boys</a:t>
            </a:r>
          </a:p>
          <a:p>
            <a:pPr marL="685800" indent="-685800">
              <a:buFont typeface="Arial" panose="020B0604020202020204" pitchFamily="34" charset="0"/>
              <a:buChar char="•"/>
            </a:pPr>
            <a:r>
              <a:rPr lang="en-US" dirty="0"/>
              <a:t>Expand soon to center for 900 youth, ages 18-25</a:t>
            </a:r>
          </a:p>
          <a:p>
            <a:endParaRPr lang="en-US" sz="800" dirty="0"/>
          </a:p>
          <a:p>
            <a:endParaRPr lang="en-US" sz="800" dirty="0"/>
          </a:p>
          <a:p>
            <a:endParaRPr lang="en-US" sz="800" dirty="0"/>
          </a:p>
          <a:p>
            <a:r>
              <a:rPr lang="en-US" dirty="0"/>
              <a:t>Honduras</a:t>
            </a:r>
          </a:p>
          <a:p>
            <a:pPr marL="685800" indent="-685800">
              <a:buFont typeface="Arial" panose="020B0604020202020204" pitchFamily="34" charset="0"/>
              <a:buChar char="•"/>
            </a:pPr>
            <a:r>
              <a:rPr lang="en-US" dirty="0"/>
              <a:t>4 Detention Centers for Boys</a:t>
            </a:r>
          </a:p>
          <a:p>
            <a:pPr marL="685800" indent="-685800">
              <a:buFont typeface="Arial" panose="020B0604020202020204" pitchFamily="34" charset="0"/>
              <a:buChar char="•"/>
            </a:pPr>
            <a:r>
              <a:rPr lang="en-US" dirty="0"/>
              <a:t>1 Detention Center for Girls</a:t>
            </a:r>
          </a:p>
          <a:p>
            <a:endParaRPr lang="en-US" sz="800" dirty="0"/>
          </a:p>
          <a:p>
            <a:endParaRPr lang="en-US" sz="800" dirty="0"/>
          </a:p>
          <a:p>
            <a:endParaRPr lang="en-US" sz="800" dirty="0"/>
          </a:p>
          <a:p>
            <a:r>
              <a:rPr lang="en-US" dirty="0"/>
              <a:t>Guatemala coming soon!</a:t>
            </a:r>
          </a:p>
        </p:txBody>
      </p:sp>
    </p:spTree>
    <p:extLst>
      <p:ext uri="{BB962C8B-B14F-4D97-AF65-F5344CB8AC3E}">
        <p14:creationId xmlns:p14="http://schemas.microsoft.com/office/powerpoint/2010/main" val="241890168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OUR “WHY”</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4" name="Google Shape;115;p2" descr="A picture containing person, crowd&#10;&#10;Description automatically generated">
            <a:extLst>
              <a:ext uri="{FF2B5EF4-FFF2-40B4-BE49-F238E27FC236}">
                <a16:creationId xmlns:a16="http://schemas.microsoft.com/office/drawing/2014/main" id="{BF5C5485-4853-4522-B39C-A651A2708B68}"/>
              </a:ext>
            </a:extLst>
          </p:cNvPr>
          <p:cNvPicPr preferRelativeResize="0"/>
          <p:nvPr/>
        </p:nvPicPr>
        <p:blipFill rotWithShape="1">
          <a:blip r:embed="rId4">
            <a:alphaModFix/>
          </a:blip>
          <a:srcRect l="-3" t="15868" r="4" b="46301"/>
          <a:stretch/>
        </p:blipFill>
        <p:spPr>
          <a:xfrm>
            <a:off x="0" y="2035632"/>
            <a:ext cx="24384000" cy="8781410"/>
          </a:xfrm>
          <a:prstGeom prst="rect">
            <a:avLst/>
          </a:prstGeom>
          <a:noFill/>
          <a:ln>
            <a:noFill/>
          </a:ln>
        </p:spPr>
      </p:pic>
      <p:sp>
        <p:nvSpPr>
          <p:cNvPr id="15" name="TextBox 14">
            <a:extLst>
              <a:ext uri="{FF2B5EF4-FFF2-40B4-BE49-F238E27FC236}">
                <a16:creationId xmlns:a16="http://schemas.microsoft.com/office/drawing/2014/main" id="{37BAB95C-B14F-4E8A-BBD6-AD6B3A20A5A4}"/>
              </a:ext>
            </a:extLst>
          </p:cNvPr>
          <p:cNvSpPr txBox="1"/>
          <p:nvPr/>
        </p:nvSpPr>
        <p:spPr>
          <a:xfrm>
            <a:off x="469999" y="11080221"/>
            <a:ext cx="187883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We believe every youth has a future worth fighting for!</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405215706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OUR “WHY”</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5" name="TextBox 14">
            <a:extLst>
              <a:ext uri="{FF2B5EF4-FFF2-40B4-BE49-F238E27FC236}">
                <a16:creationId xmlns:a16="http://schemas.microsoft.com/office/drawing/2014/main" id="{37BAB95C-B14F-4E8A-BBD6-AD6B3A20A5A4}"/>
              </a:ext>
            </a:extLst>
          </p:cNvPr>
          <p:cNvSpPr txBox="1"/>
          <p:nvPr/>
        </p:nvSpPr>
        <p:spPr>
          <a:xfrm>
            <a:off x="4124131" y="11080221"/>
            <a:ext cx="1600345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Hope to the hopeless – found in Christ!</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pic>
        <p:nvPicPr>
          <p:cNvPr id="11" name="Google Shape;125;ge2ae6bedf5_0_27">
            <a:extLst>
              <a:ext uri="{FF2B5EF4-FFF2-40B4-BE49-F238E27FC236}">
                <a16:creationId xmlns:a16="http://schemas.microsoft.com/office/drawing/2014/main" id="{C38E7F52-D8E3-443F-ACFF-A29527873FDF}"/>
              </a:ext>
            </a:extLst>
          </p:cNvPr>
          <p:cNvPicPr preferRelativeResize="0"/>
          <p:nvPr/>
        </p:nvPicPr>
        <p:blipFill rotWithShape="1">
          <a:blip r:embed="rId4">
            <a:alphaModFix/>
          </a:blip>
          <a:srcRect t="10289" r="1295" b="12694"/>
          <a:stretch/>
        </p:blipFill>
        <p:spPr>
          <a:xfrm>
            <a:off x="4256413" y="2035632"/>
            <a:ext cx="15871171" cy="8742902"/>
          </a:xfrm>
          <a:prstGeom prst="rect">
            <a:avLst/>
          </a:prstGeom>
          <a:noFill/>
          <a:ln w="152400" cap="flat" cmpd="sng">
            <a:noFill/>
            <a:prstDash val="solid"/>
            <a:round/>
            <a:headEnd type="none" w="sm" len="sm"/>
            <a:tailEnd type="none" w="sm" len="sm"/>
          </a:ln>
        </p:spPr>
      </p:pic>
    </p:spTree>
    <p:extLst>
      <p:ext uri="{BB962C8B-B14F-4D97-AF65-F5344CB8AC3E}">
        <p14:creationId xmlns:p14="http://schemas.microsoft.com/office/powerpoint/2010/main" val="10740109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OUR “WHY”</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5" name="TextBox 14">
            <a:extLst>
              <a:ext uri="{FF2B5EF4-FFF2-40B4-BE49-F238E27FC236}">
                <a16:creationId xmlns:a16="http://schemas.microsoft.com/office/drawing/2014/main" id="{37BAB95C-B14F-4E8A-BBD6-AD6B3A20A5A4}"/>
              </a:ext>
            </a:extLst>
          </p:cNvPr>
          <p:cNvSpPr txBox="1"/>
          <p:nvPr/>
        </p:nvSpPr>
        <p:spPr>
          <a:xfrm>
            <a:off x="1" y="11080221"/>
            <a:ext cx="2437154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Dignity and purpose through life skills</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pic>
        <p:nvPicPr>
          <p:cNvPr id="11" name="Google Shape;125;ge2ae6bedf5_0_27">
            <a:extLst>
              <a:ext uri="{FF2B5EF4-FFF2-40B4-BE49-F238E27FC236}">
                <a16:creationId xmlns:a16="http://schemas.microsoft.com/office/drawing/2014/main" id="{C38E7F52-D8E3-443F-ACFF-A29527873FDF}"/>
              </a:ext>
            </a:extLst>
          </p:cNvPr>
          <p:cNvPicPr preferRelativeResize="0"/>
          <p:nvPr/>
        </p:nvPicPr>
        <p:blipFill rotWithShape="1">
          <a:blip r:embed="rId4">
            <a:alphaModFix/>
          </a:blip>
          <a:srcRect t="10289" r="1295" b="12694"/>
          <a:stretch/>
        </p:blipFill>
        <p:spPr>
          <a:xfrm>
            <a:off x="4256413" y="2035632"/>
            <a:ext cx="15871171" cy="8742902"/>
          </a:xfrm>
          <a:prstGeom prst="rect">
            <a:avLst/>
          </a:prstGeom>
          <a:noFill/>
          <a:ln w="152400" cap="flat" cmpd="sng">
            <a:noFill/>
            <a:prstDash val="solid"/>
            <a:round/>
            <a:headEnd type="none" w="sm" len="sm"/>
            <a:tailEnd type="none" w="sm" len="sm"/>
          </a:ln>
        </p:spPr>
      </p:pic>
      <p:pic>
        <p:nvPicPr>
          <p:cNvPr id="12" name="Google Shape;133;ge2ae6bedf5_0_91">
            <a:extLst>
              <a:ext uri="{FF2B5EF4-FFF2-40B4-BE49-F238E27FC236}">
                <a16:creationId xmlns:a16="http://schemas.microsoft.com/office/drawing/2014/main" id="{D7CF57F2-1E9A-46E5-8C49-DAE4744D820A}"/>
              </a:ext>
            </a:extLst>
          </p:cNvPr>
          <p:cNvPicPr preferRelativeResize="0"/>
          <p:nvPr/>
        </p:nvPicPr>
        <p:blipFill rotWithShape="1">
          <a:blip r:embed="rId5">
            <a:alphaModFix/>
          </a:blip>
          <a:srcRect/>
          <a:stretch/>
        </p:blipFill>
        <p:spPr>
          <a:xfrm>
            <a:off x="23354" y="1998028"/>
            <a:ext cx="11801528" cy="8811810"/>
          </a:xfrm>
          <a:prstGeom prst="rect">
            <a:avLst/>
          </a:prstGeom>
          <a:noFill/>
          <a:ln>
            <a:noFill/>
          </a:ln>
        </p:spPr>
      </p:pic>
      <p:pic>
        <p:nvPicPr>
          <p:cNvPr id="13" name="Google Shape;134;ge2ae6bedf5_0_91">
            <a:extLst>
              <a:ext uri="{FF2B5EF4-FFF2-40B4-BE49-F238E27FC236}">
                <a16:creationId xmlns:a16="http://schemas.microsoft.com/office/drawing/2014/main" id="{6C834479-327D-46F4-8C53-11054F4D1009}"/>
              </a:ext>
            </a:extLst>
          </p:cNvPr>
          <p:cNvPicPr preferRelativeResize="0"/>
          <p:nvPr/>
        </p:nvPicPr>
        <p:blipFill rotWithShape="1">
          <a:blip r:embed="rId6">
            <a:alphaModFix/>
          </a:blip>
          <a:srcRect/>
          <a:stretch/>
        </p:blipFill>
        <p:spPr>
          <a:xfrm>
            <a:off x="11422333" y="1998020"/>
            <a:ext cx="12949214" cy="8811827"/>
          </a:xfrm>
          <a:prstGeom prst="rect">
            <a:avLst/>
          </a:prstGeom>
          <a:noFill/>
          <a:ln>
            <a:noFill/>
          </a:ln>
        </p:spPr>
      </p:pic>
    </p:spTree>
    <p:extLst>
      <p:ext uri="{BB962C8B-B14F-4D97-AF65-F5344CB8AC3E}">
        <p14:creationId xmlns:p14="http://schemas.microsoft.com/office/powerpoint/2010/main" val="299171744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 CALL TO SERVE</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13" name="SCRIPTURE REFERENCE">
            <a:extLst>
              <a:ext uri="{FF2B5EF4-FFF2-40B4-BE49-F238E27FC236}">
                <a16:creationId xmlns:a16="http://schemas.microsoft.com/office/drawing/2014/main" id="{9AE87299-87B7-4D4C-8392-9DE7E32F18E6}"/>
              </a:ext>
            </a:extLst>
          </p:cNvPr>
          <p:cNvSpPr txBox="1"/>
          <p:nvPr/>
        </p:nvSpPr>
        <p:spPr>
          <a:xfrm>
            <a:off x="2311909" y="120186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4"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E1E7532B-61D9-4A19-8F78-E9D9EB40D158}"/>
              </a:ext>
            </a:extLst>
          </p:cNvPr>
          <p:cNvSpPr txBox="1"/>
          <p:nvPr/>
        </p:nvSpPr>
        <p:spPr>
          <a:xfrm>
            <a:off x="1442195" y="2467056"/>
            <a:ext cx="21499611" cy="8781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THE FATHERLESS</a:t>
            </a:r>
            <a:br>
              <a:rPr lang="en-US" dirty="0"/>
            </a:br>
            <a:r>
              <a:rPr lang="en-US" sz="4800" dirty="0">
                <a:latin typeface="Arial" panose="020B0604020202020204" pitchFamily="34" charset="0"/>
                <a:cs typeface="Arial" panose="020B0604020202020204" pitchFamily="34" charset="0"/>
              </a:rPr>
              <a:t>Defend the weak and the fatherless. Psalm 82:3</a:t>
            </a:r>
          </a:p>
          <a:p>
            <a:endParaRPr lang="en-US" sz="800" dirty="0"/>
          </a:p>
          <a:p>
            <a:endParaRPr lang="en-US" sz="800" dirty="0"/>
          </a:p>
          <a:p>
            <a:endParaRPr lang="en-US" sz="800" dirty="0"/>
          </a:p>
          <a:p>
            <a:r>
              <a:rPr lang="en-US" dirty="0"/>
              <a:t>THE PRISONER</a:t>
            </a:r>
            <a:br>
              <a:rPr lang="en-US" dirty="0"/>
            </a:br>
            <a:r>
              <a:rPr lang="en-US" sz="4800" dirty="0">
                <a:latin typeface="Arial" panose="020B0604020202020204" pitchFamily="34" charset="0"/>
                <a:cs typeface="Arial" panose="020B0604020202020204" pitchFamily="34" charset="0"/>
              </a:rPr>
              <a:t>I was in prison and you came to me. Matthew 25:36</a:t>
            </a:r>
          </a:p>
          <a:p>
            <a:endParaRPr lang="en-US" sz="800" dirty="0"/>
          </a:p>
          <a:p>
            <a:endParaRPr lang="en-US" sz="800" dirty="0"/>
          </a:p>
          <a:p>
            <a:endParaRPr lang="en-US" sz="800" dirty="0"/>
          </a:p>
          <a:p>
            <a:r>
              <a:rPr lang="en-US" dirty="0"/>
              <a:t>THE POOR</a:t>
            </a:r>
            <a:br>
              <a:rPr lang="en-US" dirty="0"/>
            </a:br>
            <a:r>
              <a:rPr lang="en-US" sz="4800" dirty="0">
                <a:latin typeface="Arial" panose="020B0604020202020204" pitchFamily="34" charset="0"/>
                <a:cs typeface="Arial" panose="020B0604020202020204" pitchFamily="34" charset="0"/>
              </a:rPr>
              <a:t>The angel answered, “Your prayers and gifts to the poor have come up as a memorial offering before God.” Acts 10:4</a:t>
            </a:r>
          </a:p>
          <a:p>
            <a:endParaRPr lang="en-US" sz="800" dirty="0"/>
          </a:p>
          <a:p>
            <a:endParaRPr lang="en-US" sz="800" dirty="0"/>
          </a:p>
          <a:p>
            <a:endParaRPr lang="en-US" sz="800" dirty="0"/>
          </a:p>
          <a:p>
            <a:r>
              <a:rPr lang="en-US" dirty="0"/>
              <a:t>THE HURTING</a:t>
            </a:r>
            <a:br>
              <a:rPr lang="en-US" dirty="0"/>
            </a:br>
            <a:r>
              <a:rPr lang="en-US" sz="4800" dirty="0">
                <a:latin typeface="Arial" panose="020B0604020202020204" pitchFamily="34" charset="0"/>
                <a:cs typeface="Arial" panose="020B0604020202020204" pitchFamily="34" charset="0"/>
              </a:rPr>
              <a:t>He's the one who comforts us in all our trouble so that we can comfort other people who are in every kind of trouble. 2 Corinthians 1:4</a:t>
            </a:r>
          </a:p>
        </p:txBody>
      </p:sp>
    </p:spTree>
    <p:extLst>
      <p:ext uri="{BB962C8B-B14F-4D97-AF65-F5344CB8AC3E}">
        <p14:creationId xmlns:p14="http://schemas.microsoft.com/office/powerpoint/2010/main" val="312068000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WHAT’S BEEN DONE?</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1" name="Google Shape;125;ge2ae6bedf5_0_27">
            <a:extLst>
              <a:ext uri="{FF2B5EF4-FFF2-40B4-BE49-F238E27FC236}">
                <a16:creationId xmlns:a16="http://schemas.microsoft.com/office/drawing/2014/main" id="{C38E7F52-D8E3-443F-ACFF-A29527873FDF}"/>
              </a:ext>
            </a:extLst>
          </p:cNvPr>
          <p:cNvPicPr preferRelativeResize="0"/>
          <p:nvPr/>
        </p:nvPicPr>
        <p:blipFill rotWithShape="1">
          <a:blip r:embed="rId4">
            <a:alphaModFix/>
          </a:blip>
          <a:srcRect t="10289" r="1295" b="12694"/>
          <a:stretch/>
        </p:blipFill>
        <p:spPr>
          <a:xfrm>
            <a:off x="4256413" y="2035632"/>
            <a:ext cx="15871171" cy="8742902"/>
          </a:xfrm>
          <a:prstGeom prst="rect">
            <a:avLst/>
          </a:prstGeom>
          <a:noFill/>
          <a:ln w="152400" cap="flat" cmpd="sng">
            <a:noFill/>
            <a:prstDash val="solid"/>
            <a:round/>
            <a:headEnd type="none" w="sm" len="sm"/>
            <a:tailEnd type="none" w="sm" len="sm"/>
          </a:ln>
        </p:spPr>
      </p:pic>
      <p:pic>
        <p:nvPicPr>
          <p:cNvPr id="12" name="Google Shape;133;ge2ae6bedf5_0_91">
            <a:extLst>
              <a:ext uri="{FF2B5EF4-FFF2-40B4-BE49-F238E27FC236}">
                <a16:creationId xmlns:a16="http://schemas.microsoft.com/office/drawing/2014/main" id="{D7CF57F2-1E9A-46E5-8C49-DAE4744D820A}"/>
              </a:ext>
            </a:extLst>
          </p:cNvPr>
          <p:cNvPicPr preferRelativeResize="0"/>
          <p:nvPr/>
        </p:nvPicPr>
        <p:blipFill rotWithShape="1">
          <a:blip r:embed="rId5">
            <a:alphaModFix/>
          </a:blip>
          <a:srcRect/>
          <a:stretch/>
        </p:blipFill>
        <p:spPr>
          <a:xfrm>
            <a:off x="23354" y="1998028"/>
            <a:ext cx="11801528" cy="8811810"/>
          </a:xfrm>
          <a:prstGeom prst="rect">
            <a:avLst/>
          </a:prstGeom>
          <a:noFill/>
          <a:ln>
            <a:noFill/>
          </a:ln>
        </p:spPr>
      </p:pic>
      <p:pic>
        <p:nvPicPr>
          <p:cNvPr id="13" name="Google Shape;134;ge2ae6bedf5_0_91">
            <a:extLst>
              <a:ext uri="{FF2B5EF4-FFF2-40B4-BE49-F238E27FC236}">
                <a16:creationId xmlns:a16="http://schemas.microsoft.com/office/drawing/2014/main" id="{6C834479-327D-46F4-8C53-11054F4D1009}"/>
              </a:ext>
            </a:extLst>
          </p:cNvPr>
          <p:cNvPicPr preferRelativeResize="0"/>
          <p:nvPr/>
        </p:nvPicPr>
        <p:blipFill rotWithShape="1">
          <a:blip r:embed="rId6">
            <a:alphaModFix/>
          </a:blip>
          <a:srcRect/>
          <a:stretch/>
        </p:blipFill>
        <p:spPr>
          <a:xfrm>
            <a:off x="11422333" y="1998020"/>
            <a:ext cx="12949214" cy="8811827"/>
          </a:xfrm>
          <a:prstGeom prst="rect">
            <a:avLst/>
          </a:prstGeom>
          <a:noFill/>
          <a:ln>
            <a:noFill/>
          </a:ln>
        </p:spPr>
      </p:pic>
      <p:pic>
        <p:nvPicPr>
          <p:cNvPr id="14" name="Google Shape;167;p7">
            <a:extLst>
              <a:ext uri="{FF2B5EF4-FFF2-40B4-BE49-F238E27FC236}">
                <a16:creationId xmlns:a16="http://schemas.microsoft.com/office/drawing/2014/main" id="{83EAD2D6-81B1-4FB9-AB12-A23991B0B4D8}"/>
              </a:ext>
            </a:extLst>
          </p:cNvPr>
          <p:cNvPicPr preferRelativeResize="0"/>
          <p:nvPr/>
        </p:nvPicPr>
        <p:blipFill rotWithShape="1">
          <a:blip r:embed="rId7">
            <a:alphaModFix/>
          </a:blip>
          <a:srcRect t="12126" b="8021"/>
          <a:stretch/>
        </p:blipFill>
        <p:spPr>
          <a:xfrm>
            <a:off x="-1314211" y="1998029"/>
            <a:ext cx="14875752" cy="8909000"/>
          </a:xfrm>
          <a:prstGeom prst="rect">
            <a:avLst/>
          </a:prstGeom>
          <a:noFill/>
          <a:ln>
            <a:noFill/>
          </a:ln>
        </p:spPr>
      </p:pic>
      <p:pic>
        <p:nvPicPr>
          <p:cNvPr id="16" name="Google Shape;166;p7">
            <a:extLst>
              <a:ext uri="{FF2B5EF4-FFF2-40B4-BE49-F238E27FC236}">
                <a16:creationId xmlns:a16="http://schemas.microsoft.com/office/drawing/2014/main" id="{AAE48A53-2F96-49AB-B0A4-2593521A7C9E}"/>
              </a:ext>
            </a:extLst>
          </p:cNvPr>
          <p:cNvPicPr preferRelativeResize="0"/>
          <p:nvPr/>
        </p:nvPicPr>
        <p:blipFill rotWithShape="1">
          <a:blip r:embed="rId8">
            <a:alphaModFix/>
          </a:blip>
          <a:srcRect l="13201" r="11797" b="800"/>
          <a:stretch/>
        </p:blipFill>
        <p:spPr>
          <a:xfrm>
            <a:off x="12397271" y="1998028"/>
            <a:ext cx="11974286" cy="8909000"/>
          </a:xfrm>
          <a:prstGeom prst="rect">
            <a:avLst/>
          </a:prstGeom>
          <a:noFill/>
          <a:ln>
            <a:noFill/>
          </a:ln>
        </p:spPr>
      </p:pic>
      <p:sp>
        <p:nvSpPr>
          <p:cNvPr id="17" name="TextBox 16">
            <a:extLst>
              <a:ext uri="{FF2B5EF4-FFF2-40B4-BE49-F238E27FC236}">
                <a16:creationId xmlns:a16="http://schemas.microsoft.com/office/drawing/2014/main" id="{142E6D83-414C-407F-87BF-276786BEC067}"/>
              </a:ext>
            </a:extLst>
          </p:cNvPr>
          <p:cNvSpPr txBox="1"/>
          <p:nvPr/>
        </p:nvSpPr>
        <p:spPr>
          <a:xfrm>
            <a:off x="23355" y="11080221"/>
            <a:ext cx="123739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Job training</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
        <p:nvSpPr>
          <p:cNvPr id="18" name="TextBox 17">
            <a:extLst>
              <a:ext uri="{FF2B5EF4-FFF2-40B4-BE49-F238E27FC236}">
                <a16:creationId xmlns:a16="http://schemas.microsoft.com/office/drawing/2014/main" id="{469E47E5-358A-4961-9380-ABE7B95F4E64}"/>
              </a:ext>
            </a:extLst>
          </p:cNvPr>
          <p:cNvSpPr txBox="1"/>
          <p:nvPr/>
        </p:nvSpPr>
        <p:spPr>
          <a:xfrm>
            <a:off x="12420626" y="11135746"/>
            <a:ext cx="683775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Family counseling</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4914975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1218691" y="803996"/>
            <a:ext cx="21005799"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r">
              <a:defRPr sz="6000" b="0" spc="479">
                <a:latin typeface="Stretch Pro"/>
                <a:ea typeface="Stretch Pro"/>
                <a:cs typeface="Stretch Pro"/>
                <a:sym typeface="Stretch Pro"/>
              </a:defRPr>
            </a:lvl1pPr>
          </a:lstStyle>
          <a:p>
            <a:r>
              <a:rPr lang="en-US" dirty="0"/>
              <a:t>SUCCESS ACADEMY SINCE 2016</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pic>
        <p:nvPicPr>
          <p:cNvPr id="11" name="Google Shape;89;p3" descr="A picture containing person, young, child&#10;&#10;Description automatically generated">
            <a:extLst>
              <a:ext uri="{FF2B5EF4-FFF2-40B4-BE49-F238E27FC236}">
                <a16:creationId xmlns:a16="http://schemas.microsoft.com/office/drawing/2014/main" id="{B710DD5A-46AD-48B9-87B0-C030FFF4613F}"/>
              </a:ext>
            </a:extLst>
          </p:cNvPr>
          <p:cNvPicPr preferRelativeResize="0"/>
          <p:nvPr/>
        </p:nvPicPr>
        <p:blipFill rotWithShape="1">
          <a:blip r:embed="rId4">
            <a:alphaModFix/>
          </a:blip>
          <a:srcRect l="17727" t="11011" r="8597" b="14967"/>
          <a:stretch/>
        </p:blipFill>
        <p:spPr>
          <a:xfrm>
            <a:off x="1012707" y="2035631"/>
            <a:ext cx="10729185" cy="8781410"/>
          </a:xfrm>
          <a:prstGeom prst="rect">
            <a:avLst/>
          </a:prstGeom>
          <a:noFill/>
          <a:ln>
            <a:noFill/>
          </a:ln>
        </p:spPr>
      </p:pic>
      <p:pic>
        <p:nvPicPr>
          <p:cNvPr id="12" name="Google Shape;91;p3" descr="A group of people holding buckets&#10;&#10;Description automatically generated with low confidence">
            <a:extLst>
              <a:ext uri="{FF2B5EF4-FFF2-40B4-BE49-F238E27FC236}">
                <a16:creationId xmlns:a16="http://schemas.microsoft.com/office/drawing/2014/main" id="{5915221C-AEC4-4ABA-81D3-D693A4EC6A60}"/>
              </a:ext>
            </a:extLst>
          </p:cNvPr>
          <p:cNvPicPr preferRelativeResize="0"/>
          <p:nvPr/>
        </p:nvPicPr>
        <p:blipFill rotWithShape="1">
          <a:blip r:embed="rId5">
            <a:alphaModFix/>
          </a:blip>
          <a:srcRect l="13214" r="17711" b="25976"/>
          <a:stretch/>
        </p:blipFill>
        <p:spPr>
          <a:xfrm>
            <a:off x="12586442" y="2035631"/>
            <a:ext cx="10718009" cy="8781409"/>
          </a:xfrm>
          <a:prstGeom prst="rect">
            <a:avLst/>
          </a:prstGeom>
          <a:noFill/>
          <a:ln>
            <a:noFill/>
          </a:ln>
        </p:spPr>
      </p:pic>
      <p:sp>
        <p:nvSpPr>
          <p:cNvPr id="4" name="TextBox 3">
            <a:extLst>
              <a:ext uri="{FF2B5EF4-FFF2-40B4-BE49-F238E27FC236}">
                <a16:creationId xmlns:a16="http://schemas.microsoft.com/office/drawing/2014/main" id="{AA7DAD8A-1157-43B1-AE3F-9D62E5BAEA19}"/>
              </a:ext>
            </a:extLst>
          </p:cNvPr>
          <p:cNvSpPr txBox="1"/>
          <p:nvPr/>
        </p:nvSpPr>
        <p:spPr>
          <a:xfrm>
            <a:off x="1" y="11080221"/>
            <a:ext cx="1095413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801 Graduates</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
        <p:nvSpPr>
          <p:cNvPr id="16" name="TextBox 15">
            <a:extLst>
              <a:ext uri="{FF2B5EF4-FFF2-40B4-BE49-F238E27FC236}">
                <a16:creationId xmlns:a16="http://schemas.microsoft.com/office/drawing/2014/main" id="{87FD9C11-4118-4EA8-9337-61ECA8A00BE4}"/>
              </a:ext>
            </a:extLst>
          </p:cNvPr>
          <p:cNvSpPr txBox="1"/>
          <p:nvPr/>
        </p:nvSpPr>
        <p:spPr>
          <a:xfrm>
            <a:off x="10954139" y="11080221"/>
            <a:ext cx="830424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269 Baptisms</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pic>
        <p:nvPicPr>
          <p:cNvPr id="18" name="Google Shape;180;p10" descr="S:\INDIVIDUAL\Greg Harris\photos\ICOM Kentucky\Sendero graduation.jpg">
            <a:extLst>
              <a:ext uri="{FF2B5EF4-FFF2-40B4-BE49-F238E27FC236}">
                <a16:creationId xmlns:a16="http://schemas.microsoft.com/office/drawing/2014/main" id="{EAABD1EF-D488-4CDE-B7BB-6C1640CAC82B}"/>
              </a:ext>
            </a:extLst>
          </p:cNvPr>
          <p:cNvPicPr preferRelativeResize="0"/>
          <p:nvPr/>
        </p:nvPicPr>
        <p:blipFill rotWithShape="1">
          <a:blip r:embed="rId6">
            <a:alphaModFix/>
          </a:blip>
          <a:srcRect/>
          <a:stretch/>
        </p:blipFill>
        <p:spPr>
          <a:xfrm>
            <a:off x="-1347968" y="2030127"/>
            <a:ext cx="13272907" cy="8781409"/>
          </a:xfrm>
          <a:prstGeom prst="rect">
            <a:avLst/>
          </a:prstGeom>
          <a:noFill/>
          <a:ln>
            <a:noFill/>
          </a:ln>
        </p:spPr>
      </p:pic>
      <p:pic>
        <p:nvPicPr>
          <p:cNvPr id="19" name="Google Shape;182;p10">
            <a:extLst>
              <a:ext uri="{FF2B5EF4-FFF2-40B4-BE49-F238E27FC236}">
                <a16:creationId xmlns:a16="http://schemas.microsoft.com/office/drawing/2014/main" id="{F7AF3EB0-B165-4331-B7D9-8B015F15575F}"/>
              </a:ext>
            </a:extLst>
          </p:cNvPr>
          <p:cNvPicPr preferRelativeResize="0"/>
          <p:nvPr/>
        </p:nvPicPr>
        <p:blipFill rotWithShape="1">
          <a:blip r:embed="rId7">
            <a:alphaModFix/>
          </a:blip>
          <a:srcRect l="6011" r="-1"/>
          <a:stretch/>
        </p:blipFill>
        <p:spPr>
          <a:xfrm>
            <a:off x="10954140" y="2033455"/>
            <a:ext cx="14089230" cy="8792766"/>
          </a:xfrm>
          <a:prstGeom prst="rect">
            <a:avLst/>
          </a:prstGeom>
          <a:noFill/>
          <a:ln>
            <a:noFill/>
          </a:ln>
        </p:spPr>
      </p:pic>
    </p:spTree>
    <p:extLst>
      <p:ext uri="{BB962C8B-B14F-4D97-AF65-F5344CB8AC3E}">
        <p14:creationId xmlns:p14="http://schemas.microsoft.com/office/powerpoint/2010/main" val="79873866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ISAIAH 40:8</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6037263"/>
            <a:ext cx="21499611"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The grass withers, the flower fades, but the word of our God will stand forever.</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SUCCESS COACHES</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5" name="TextBox 14">
            <a:extLst>
              <a:ext uri="{FF2B5EF4-FFF2-40B4-BE49-F238E27FC236}">
                <a16:creationId xmlns:a16="http://schemas.microsoft.com/office/drawing/2014/main" id="{37BAB95C-B14F-4E8A-BBD6-AD6B3A20A5A4}"/>
              </a:ext>
            </a:extLst>
          </p:cNvPr>
          <p:cNvSpPr txBox="1"/>
          <p:nvPr/>
        </p:nvSpPr>
        <p:spPr>
          <a:xfrm>
            <a:off x="6728928" y="10707000"/>
            <a:ext cx="1079385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rPr>
              <a:t>Johanna</a:t>
            </a:r>
          </a:p>
        </p:txBody>
      </p:sp>
      <p:pic>
        <p:nvPicPr>
          <p:cNvPr id="12" name="Google Shape;196;p11" descr="A group of people posing for the camera&#10;&#10;Description automatically generated">
            <a:extLst>
              <a:ext uri="{FF2B5EF4-FFF2-40B4-BE49-F238E27FC236}">
                <a16:creationId xmlns:a16="http://schemas.microsoft.com/office/drawing/2014/main" id="{F65EFFBD-4149-4886-82AB-ACD48C343273}"/>
              </a:ext>
            </a:extLst>
          </p:cNvPr>
          <p:cNvPicPr preferRelativeResize="0"/>
          <p:nvPr/>
        </p:nvPicPr>
        <p:blipFill rotWithShape="1">
          <a:blip r:embed="rId4">
            <a:alphaModFix/>
          </a:blip>
          <a:srcRect l="15001" r="38887" b="2"/>
          <a:stretch/>
        </p:blipFill>
        <p:spPr>
          <a:xfrm rot="5400000">
            <a:off x="7754406" y="1010155"/>
            <a:ext cx="8742902" cy="10793858"/>
          </a:xfrm>
          <a:prstGeom prst="rect">
            <a:avLst/>
          </a:prstGeom>
          <a:noFill/>
          <a:ln>
            <a:noFill/>
          </a:ln>
        </p:spPr>
      </p:pic>
      <p:sp>
        <p:nvSpPr>
          <p:cNvPr id="16" name="SCRIPTURE REFERENCE">
            <a:extLst>
              <a:ext uri="{FF2B5EF4-FFF2-40B4-BE49-F238E27FC236}">
                <a16:creationId xmlns:a16="http://schemas.microsoft.com/office/drawing/2014/main" id="{FFB6D76B-6442-4072-92A4-49FB0F22F556}"/>
              </a:ext>
            </a:extLst>
          </p:cNvPr>
          <p:cNvSpPr txBox="1"/>
          <p:nvPr/>
        </p:nvSpPr>
        <p:spPr>
          <a:xfrm>
            <a:off x="2203058" y="11872491"/>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A TRUE CALLING</a:t>
            </a:r>
          </a:p>
        </p:txBody>
      </p:sp>
    </p:spTree>
    <p:extLst>
      <p:ext uri="{BB962C8B-B14F-4D97-AF65-F5344CB8AC3E}">
        <p14:creationId xmlns:p14="http://schemas.microsoft.com/office/powerpoint/2010/main" val="80803383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A LIFE TRANSFORMED</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6" name="SCRIPTURE REFERENCE">
            <a:extLst>
              <a:ext uri="{FF2B5EF4-FFF2-40B4-BE49-F238E27FC236}">
                <a16:creationId xmlns:a16="http://schemas.microsoft.com/office/drawing/2014/main" id="{FFB6D76B-6442-4072-92A4-49FB0F22F556}"/>
              </a:ext>
            </a:extLst>
          </p:cNvPr>
          <p:cNvSpPr txBox="1"/>
          <p:nvPr/>
        </p:nvSpPr>
        <p:spPr>
          <a:xfrm>
            <a:off x="2203058" y="11872491"/>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CHEF</a:t>
            </a:r>
          </a:p>
        </p:txBody>
      </p:sp>
      <p:pic>
        <p:nvPicPr>
          <p:cNvPr id="14" name="Google Shape;207;p9">
            <a:extLst>
              <a:ext uri="{FF2B5EF4-FFF2-40B4-BE49-F238E27FC236}">
                <a16:creationId xmlns:a16="http://schemas.microsoft.com/office/drawing/2014/main" id="{FD0C9411-674A-41CD-B7E3-7B8E7A96E4D8}"/>
              </a:ext>
            </a:extLst>
          </p:cNvPr>
          <p:cNvPicPr preferRelativeResize="0"/>
          <p:nvPr/>
        </p:nvPicPr>
        <p:blipFill rotWithShape="1">
          <a:blip r:embed="rId4">
            <a:alphaModFix/>
          </a:blip>
          <a:srcRect b="17479"/>
          <a:stretch/>
        </p:blipFill>
        <p:spPr>
          <a:xfrm>
            <a:off x="5191282" y="2029132"/>
            <a:ext cx="14088531" cy="8719536"/>
          </a:xfrm>
          <a:prstGeom prst="rect">
            <a:avLst/>
          </a:prstGeom>
          <a:noFill/>
          <a:ln w="114300" cap="flat" cmpd="sng">
            <a:noFill/>
            <a:prstDash val="solid"/>
            <a:round/>
            <a:headEnd type="none" w="sm" len="sm"/>
            <a:tailEnd type="none" w="sm" len="sm"/>
          </a:ln>
        </p:spPr>
      </p:pic>
      <p:sp>
        <p:nvSpPr>
          <p:cNvPr id="17" name="TextBox 16">
            <a:extLst>
              <a:ext uri="{FF2B5EF4-FFF2-40B4-BE49-F238E27FC236}">
                <a16:creationId xmlns:a16="http://schemas.microsoft.com/office/drawing/2014/main" id="{1A8E8DE2-F430-4401-A621-D969F6431E8D}"/>
              </a:ext>
            </a:extLst>
          </p:cNvPr>
          <p:cNvSpPr txBox="1"/>
          <p:nvPr/>
        </p:nvSpPr>
        <p:spPr>
          <a:xfrm>
            <a:off x="7881290" y="10707000"/>
            <a:ext cx="89262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rPr>
              <a:t>Andy</a:t>
            </a:r>
          </a:p>
        </p:txBody>
      </p:sp>
    </p:spTree>
    <p:extLst>
      <p:ext uri="{BB962C8B-B14F-4D97-AF65-F5344CB8AC3E}">
        <p14:creationId xmlns:p14="http://schemas.microsoft.com/office/powerpoint/2010/main" val="220293221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A LIFE TRANSFORMED</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6" name="SCRIPTURE REFERENCE">
            <a:extLst>
              <a:ext uri="{FF2B5EF4-FFF2-40B4-BE49-F238E27FC236}">
                <a16:creationId xmlns:a16="http://schemas.microsoft.com/office/drawing/2014/main" id="{FFB6D76B-6442-4072-92A4-49FB0F22F556}"/>
              </a:ext>
            </a:extLst>
          </p:cNvPr>
          <p:cNvSpPr txBox="1"/>
          <p:nvPr/>
        </p:nvSpPr>
        <p:spPr>
          <a:xfrm>
            <a:off x="2203058" y="11872491"/>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LAW STUDENT</a:t>
            </a:r>
          </a:p>
        </p:txBody>
      </p:sp>
      <p:pic>
        <p:nvPicPr>
          <p:cNvPr id="11" name="Google Shape;220;ge2ae6bedf5_0_101" descr="A picture containing fence, outdoor, person, outdoor object&#10;&#10;Description automatically generated">
            <a:extLst>
              <a:ext uri="{FF2B5EF4-FFF2-40B4-BE49-F238E27FC236}">
                <a16:creationId xmlns:a16="http://schemas.microsoft.com/office/drawing/2014/main" id="{A3558C05-ED4C-46C0-AF0D-1E10B450ED38}"/>
              </a:ext>
            </a:extLst>
          </p:cNvPr>
          <p:cNvPicPr preferRelativeResize="0"/>
          <p:nvPr/>
        </p:nvPicPr>
        <p:blipFill rotWithShape="1">
          <a:blip r:embed="rId4">
            <a:alphaModFix/>
          </a:blip>
          <a:srcRect t="4645" b="21978"/>
          <a:stretch/>
        </p:blipFill>
        <p:spPr>
          <a:xfrm>
            <a:off x="7881290" y="2029132"/>
            <a:ext cx="8926217" cy="8719535"/>
          </a:xfrm>
          <a:prstGeom prst="rect">
            <a:avLst/>
          </a:prstGeom>
          <a:noFill/>
          <a:ln>
            <a:noFill/>
          </a:ln>
        </p:spPr>
      </p:pic>
      <p:sp>
        <p:nvSpPr>
          <p:cNvPr id="12" name="TextBox 11">
            <a:extLst>
              <a:ext uri="{FF2B5EF4-FFF2-40B4-BE49-F238E27FC236}">
                <a16:creationId xmlns:a16="http://schemas.microsoft.com/office/drawing/2014/main" id="{2134466C-9409-45C6-B38B-D6BD997FE7C1}"/>
              </a:ext>
            </a:extLst>
          </p:cNvPr>
          <p:cNvSpPr txBox="1"/>
          <p:nvPr/>
        </p:nvSpPr>
        <p:spPr>
          <a:xfrm>
            <a:off x="7881290" y="10707000"/>
            <a:ext cx="89262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Hillary</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46674045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A LIFE TRANSFORMED</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6" name="SCRIPTURE REFERENCE">
            <a:extLst>
              <a:ext uri="{FF2B5EF4-FFF2-40B4-BE49-F238E27FC236}">
                <a16:creationId xmlns:a16="http://schemas.microsoft.com/office/drawing/2014/main" id="{FFB6D76B-6442-4072-92A4-49FB0F22F556}"/>
              </a:ext>
            </a:extLst>
          </p:cNvPr>
          <p:cNvSpPr txBox="1"/>
          <p:nvPr/>
        </p:nvSpPr>
        <p:spPr>
          <a:xfrm>
            <a:off x="2203058" y="11872491"/>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SOCIAL WORK STUDENT</a:t>
            </a:r>
          </a:p>
        </p:txBody>
      </p:sp>
      <p:pic>
        <p:nvPicPr>
          <p:cNvPr id="13" name="Google Shape;231;ge2ae6bedf5_0_125">
            <a:extLst>
              <a:ext uri="{FF2B5EF4-FFF2-40B4-BE49-F238E27FC236}">
                <a16:creationId xmlns:a16="http://schemas.microsoft.com/office/drawing/2014/main" id="{CD6F465C-4A1C-4767-85B9-1EA0E4B49D55}"/>
              </a:ext>
            </a:extLst>
          </p:cNvPr>
          <p:cNvPicPr preferRelativeResize="0"/>
          <p:nvPr/>
        </p:nvPicPr>
        <p:blipFill rotWithShape="1">
          <a:blip r:embed="rId4">
            <a:alphaModFix/>
          </a:blip>
          <a:srcRect t="6428" b="20420"/>
          <a:stretch/>
        </p:blipFill>
        <p:spPr>
          <a:xfrm>
            <a:off x="7881290" y="2029131"/>
            <a:ext cx="8926216" cy="8719535"/>
          </a:xfrm>
          <a:prstGeom prst="rect">
            <a:avLst/>
          </a:prstGeom>
          <a:noFill/>
          <a:ln>
            <a:noFill/>
          </a:ln>
        </p:spPr>
      </p:pic>
      <p:sp>
        <p:nvSpPr>
          <p:cNvPr id="14" name="TextBox 13">
            <a:extLst>
              <a:ext uri="{FF2B5EF4-FFF2-40B4-BE49-F238E27FC236}">
                <a16:creationId xmlns:a16="http://schemas.microsoft.com/office/drawing/2014/main" id="{46E0415D-914E-469B-A7DF-FF945C042E38}"/>
              </a:ext>
            </a:extLst>
          </p:cNvPr>
          <p:cNvSpPr txBox="1"/>
          <p:nvPr/>
        </p:nvSpPr>
        <p:spPr>
          <a:xfrm>
            <a:off x="7881290" y="10707000"/>
            <a:ext cx="89262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rPr>
              <a:t>Jonathan</a:t>
            </a:r>
          </a:p>
        </p:txBody>
      </p:sp>
    </p:spTree>
    <p:extLst>
      <p:ext uri="{BB962C8B-B14F-4D97-AF65-F5344CB8AC3E}">
        <p14:creationId xmlns:p14="http://schemas.microsoft.com/office/powerpoint/2010/main" val="226600355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A LIFE TRANSFORMED</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6" name="SCRIPTURE REFERENCE">
            <a:extLst>
              <a:ext uri="{FF2B5EF4-FFF2-40B4-BE49-F238E27FC236}">
                <a16:creationId xmlns:a16="http://schemas.microsoft.com/office/drawing/2014/main" id="{FFB6D76B-6442-4072-92A4-49FB0F22F556}"/>
              </a:ext>
            </a:extLst>
          </p:cNvPr>
          <p:cNvSpPr txBox="1"/>
          <p:nvPr/>
        </p:nvSpPr>
        <p:spPr>
          <a:xfrm>
            <a:off x="2203058" y="11872491"/>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PIZZA RESTAURANT</a:t>
            </a:r>
          </a:p>
        </p:txBody>
      </p:sp>
      <p:pic>
        <p:nvPicPr>
          <p:cNvPr id="13" name="Google Shape;231;ge2ae6bedf5_0_125">
            <a:extLst>
              <a:ext uri="{FF2B5EF4-FFF2-40B4-BE49-F238E27FC236}">
                <a16:creationId xmlns:a16="http://schemas.microsoft.com/office/drawing/2014/main" id="{CD6F465C-4A1C-4767-85B9-1EA0E4B49D55}"/>
              </a:ext>
            </a:extLst>
          </p:cNvPr>
          <p:cNvPicPr preferRelativeResize="0"/>
          <p:nvPr/>
        </p:nvPicPr>
        <p:blipFill rotWithShape="1">
          <a:blip r:embed="rId4">
            <a:alphaModFix/>
          </a:blip>
          <a:srcRect t="6428" b="20420"/>
          <a:stretch/>
        </p:blipFill>
        <p:spPr>
          <a:xfrm>
            <a:off x="7881290" y="2029131"/>
            <a:ext cx="8926216" cy="8719535"/>
          </a:xfrm>
          <a:prstGeom prst="rect">
            <a:avLst/>
          </a:prstGeom>
          <a:noFill/>
          <a:ln>
            <a:noFill/>
          </a:ln>
        </p:spPr>
      </p:pic>
      <p:sp>
        <p:nvSpPr>
          <p:cNvPr id="14" name="TextBox 13">
            <a:extLst>
              <a:ext uri="{FF2B5EF4-FFF2-40B4-BE49-F238E27FC236}">
                <a16:creationId xmlns:a16="http://schemas.microsoft.com/office/drawing/2014/main" id="{46E0415D-914E-469B-A7DF-FF945C042E38}"/>
              </a:ext>
            </a:extLst>
          </p:cNvPr>
          <p:cNvSpPr txBox="1"/>
          <p:nvPr/>
        </p:nvSpPr>
        <p:spPr>
          <a:xfrm>
            <a:off x="7881290" y="10707000"/>
            <a:ext cx="89262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err="1">
                <a:latin typeface="Arial" panose="020B0604020202020204" pitchFamily="34" charset="0"/>
                <a:cs typeface="Arial" panose="020B0604020202020204" pitchFamily="34" charset="0"/>
              </a:rPr>
              <a:t>Nilson</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pic>
        <p:nvPicPr>
          <p:cNvPr id="12" name="Google Shape;241;p13">
            <a:extLst>
              <a:ext uri="{FF2B5EF4-FFF2-40B4-BE49-F238E27FC236}">
                <a16:creationId xmlns:a16="http://schemas.microsoft.com/office/drawing/2014/main" id="{993216D2-29BD-4DE0-9C87-1EAC544D4CD3}"/>
              </a:ext>
            </a:extLst>
          </p:cNvPr>
          <p:cNvPicPr preferRelativeResize="0"/>
          <p:nvPr/>
        </p:nvPicPr>
        <p:blipFill rotWithShape="1">
          <a:blip r:embed="rId5">
            <a:alphaModFix/>
          </a:blip>
          <a:srcRect t="11297"/>
          <a:stretch/>
        </p:blipFill>
        <p:spPr>
          <a:xfrm>
            <a:off x="5681456" y="2029131"/>
            <a:ext cx="13106518" cy="8719535"/>
          </a:xfrm>
          <a:prstGeom prst="rect">
            <a:avLst/>
          </a:prstGeom>
          <a:noFill/>
          <a:ln>
            <a:noFill/>
          </a:ln>
        </p:spPr>
      </p:pic>
    </p:spTree>
    <p:extLst>
      <p:ext uri="{BB962C8B-B14F-4D97-AF65-F5344CB8AC3E}">
        <p14:creationId xmlns:p14="http://schemas.microsoft.com/office/powerpoint/2010/main" val="226887830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OUR “WHY”</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0" name="Picture 9" descr="Text&#10;&#10;Description automatically generated">
            <a:extLst>
              <a:ext uri="{FF2B5EF4-FFF2-40B4-BE49-F238E27FC236}">
                <a16:creationId xmlns:a16="http://schemas.microsoft.com/office/drawing/2014/main" id="{3DA7190B-DCAF-4568-844B-811A3C5B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384" y="10969440"/>
            <a:ext cx="4655618" cy="2213327"/>
          </a:xfrm>
          <a:prstGeom prst="rect">
            <a:avLst/>
          </a:prstGeom>
        </p:spPr>
      </p:pic>
      <p:sp>
        <p:nvSpPr>
          <p:cNvPr id="9" name="SCRIPTURE REFERENCE">
            <a:extLst>
              <a:ext uri="{FF2B5EF4-FFF2-40B4-BE49-F238E27FC236}">
                <a16:creationId xmlns:a16="http://schemas.microsoft.com/office/drawing/2014/main" id="{CE5DC064-8312-4F14-AA4F-2D9D5C5D25C4}"/>
              </a:ext>
            </a:extLst>
          </p:cNvPr>
          <p:cNvSpPr txBox="1"/>
          <p:nvPr/>
        </p:nvSpPr>
        <p:spPr>
          <a:xfrm>
            <a:off x="2311909" y="120186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14" name="Google Shape;115;p2" descr="A picture containing person, crowd&#10;&#10;Description automatically generated">
            <a:extLst>
              <a:ext uri="{FF2B5EF4-FFF2-40B4-BE49-F238E27FC236}">
                <a16:creationId xmlns:a16="http://schemas.microsoft.com/office/drawing/2014/main" id="{BF5C5485-4853-4522-B39C-A651A2708B68}"/>
              </a:ext>
            </a:extLst>
          </p:cNvPr>
          <p:cNvPicPr preferRelativeResize="0"/>
          <p:nvPr/>
        </p:nvPicPr>
        <p:blipFill rotWithShape="1">
          <a:blip r:embed="rId4">
            <a:alphaModFix/>
          </a:blip>
          <a:srcRect l="-3" t="15868" r="4" b="46301"/>
          <a:stretch/>
        </p:blipFill>
        <p:spPr>
          <a:xfrm>
            <a:off x="0" y="2035632"/>
            <a:ext cx="24384000" cy="8781410"/>
          </a:xfrm>
          <a:prstGeom prst="rect">
            <a:avLst/>
          </a:prstGeom>
          <a:noFill/>
          <a:ln>
            <a:noFill/>
          </a:ln>
        </p:spPr>
      </p:pic>
      <p:sp>
        <p:nvSpPr>
          <p:cNvPr id="15" name="TextBox 14">
            <a:extLst>
              <a:ext uri="{FF2B5EF4-FFF2-40B4-BE49-F238E27FC236}">
                <a16:creationId xmlns:a16="http://schemas.microsoft.com/office/drawing/2014/main" id="{37BAB95C-B14F-4E8A-BBD6-AD6B3A20A5A4}"/>
              </a:ext>
            </a:extLst>
          </p:cNvPr>
          <p:cNvSpPr txBox="1"/>
          <p:nvPr/>
        </p:nvSpPr>
        <p:spPr>
          <a:xfrm>
            <a:off x="469999" y="11080221"/>
            <a:ext cx="187883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b="0" dirty="0">
                <a:latin typeface="Arial" panose="020B0604020202020204" pitchFamily="34" charset="0"/>
                <a:cs typeface="Arial" panose="020B0604020202020204" pitchFamily="34" charset="0"/>
              </a:rPr>
              <a:t>We believe every youth has a future worth fighting for!</a:t>
            </a:r>
            <a:endParaRPr kumimoji="0" lang="en-US" sz="48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87659603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pic>
        <p:nvPicPr>
          <p:cNvPr id="9" name="Google Shape;102;gb826b9b5ef_0_19">
            <a:extLst>
              <a:ext uri="{FF2B5EF4-FFF2-40B4-BE49-F238E27FC236}">
                <a16:creationId xmlns:a16="http://schemas.microsoft.com/office/drawing/2014/main" id="{D88C3CC4-D41E-4BBB-8FA8-8E37DD06EC35}"/>
              </a:ext>
            </a:extLst>
          </p:cNvPr>
          <p:cNvPicPr preferRelativeResize="0"/>
          <p:nvPr/>
        </p:nvPicPr>
        <p:blipFill>
          <a:blip r:embed="rId3">
            <a:alphaModFix/>
          </a:blip>
          <a:stretch>
            <a:fillRect/>
          </a:stretch>
        </p:blipFill>
        <p:spPr>
          <a:xfrm>
            <a:off x="0" y="0"/>
            <a:ext cx="24384000" cy="13716000"/>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3399ECA6-01B2-489D-B6C9-F906C95A8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88" y="10881722"/>
            <a:ext cx="4655618" cy="2213327"/>
          </a:xfrm>
          <a:prstGeom prst="rect">
            <a:avLst/>
          </a:prstGeom>
        </p:spPr>
      </p:pic>
    </p:spTree>
    <p:extLst>
      <p:ext uri="{BB962C8B-B14F-4D97-AF65-F5344CB8AC3E}">
        <p14:creationId xmlns:p14="http://schemas.microsoft.com/office/powerpoint/2010/main" val="134033975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oup of people in a room&#10;&#10;Description automatically generated with medium confidence">
            <a:extLst>
              <a:ext uri="{FF2B5EF4-FFF2-40B4-BE49-F238E27FC236}">
                <a16:creationId xmlns:a16="http://schemas.microsoft.com/office/drawing/2014/main" id="{9FF43F3E-CBF4-42B1-9722-E68D9B21A077}"/>
              </a:ext>
            </a:extLst>
          </p:cNvPr>
          <p:cNvPicPr>
            <a:picLocks noChangeAspect="1"/>
          </p:cNvPicPr>
          <p:nvPr/>
        </p:nvPicPr>
        <p:blipFill rotWithShape="1">
          <a:blip r:embed="rId2">
            <a:extLst>
              <a:ext uri="{28A0092B-C50C-407E-A947-70E740481C1C}">
                <a14:useLocalDpi xmlns:a14="http://schemas.microsoft.com/office/drawing/2010/main" val="0"/>
              </a:ext>
            </a:extLst>
          </a:blip>
          <a:srcRect l="425" r="10686"/>
          <a:stretch/>
        </p:blipFill>
        <p:spPr>
          <a:xfrm>
            <a:off x="20" y="10"/>
            <a:ext cx="24383980" cy="13715990"/>
          </a:xfrm>
          <a:prstGeom prst="rect">
            <a:avLst/>
          </a:prstGeom>
          <a:noFill/>
        </p:spPr>
      </p:pic>
    </p:spTree>
    <p:extLst>
      <p:ext uri="{BB962C8B-B14F-4D97-AF65-F5344CB8AC3E}">
        <p14:creationId xmlns:p14="http://schemas.microsoft.com/office/powerpoint/2010/main" val="281530639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6037265"/>
            <a:ext cx="21499611"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pPr marL="914400" indent="-914400">
              <a:buAutoNum type="arabicPeriod"/>
            </a:pPr>
            <a:r>
              <a:rPr lang="en-US" dirty="0">
                <a:latin typeface="Arial" panose="020B0604020202020204" pitchFamily="34" charset="0"/>
                <a:cs typeface="Arial" panose="020B0604020202020204" pitchFamily="34" charset="0"/>
              </a:rPr>
              <a:t>Manhattan has an Afghan population that has been woven into our community fabric over the last decade. </a:t>
            </a:r>
          </a:p>
        </p:txBody>
      </p:sp>
      <p:sp>
        <p:nvSpPr>
          <p:cNvPr id="7" name="SLIDE TITLE">
            <a:extLst>
              <a:ext uri="{FF2B5EF4-FFF2-40B4-BE49-F238E27FC236}">
                <a16:creationId xmlns:a16="http://schemas.microsoft.com/office/drawing/2014/main" id="{BB43E53E-CBFC-47BC-A8E3-1055B7455EC7}"/>
              </a:ext>
            </a:extLst>
          </p:cNvPr>
          <p:cNvSpPr txBox="1"/>
          <p:nvPr/>
        </p:nvSpPr>
        <p:spPr>
          <a:xfrm>
            <a:off x="503853" y="865551"/>
            <a:ext cx="21720637"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defRPr sz="6000" b="0" spc="479">
                <a:latin typeface="Stretch Pro"/>
                <a:ea typeface="Stretch Pro"/>
                <a:cs typeface="Stretch Pro"/>
                <a:sym typeface="Stretch Pro"/>
              </a:defRPr>
            </a:lvl1pPr>
          </a:lstStyle>
          <a:p>
            <a:r>
              <a:rPr lang="en-US" sz="5000" dirty="0"/>
              <a:t>OPERATION WELCOME AFGHAN ALLIES</a:t>
            </a:r>
          </a:p>
        </p:txBody>
      </p:sp>
    </p:spTree>
    <p:extLst>
      <p:ext uri="{BB962C8B-B14F-4D97-AF65-F5344CB8AC3E}">
        <p14:creationId xmlns:p14="http://schemas.microsoft.com/office/powerpoint/2010/main" val="115239923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4883103"/>
            <a:ext cx="21499611" cy="3949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pPr marL="914400" indent="-914400">
              <a:buAutoNum type="arabicPeriod"/>
            </a:pPr>
            <a:r>
              <a:rPr lang="en-US" dirty="0">
                <a:latin typeface="Arial" panose="020B0604020202020204" pitchFamily="34" charset="0"/>
                <a:cs typeface="Arial" panose="020B0604020202020204" pitchFamily="34" charset="0"/>
              </a:rPr>
              <a:t>Manhattan has an Afghan population that has been woven into our community fabric over the last decade. </a:t>
            </a:r>
          </a:p>
          <a:p>
            <a:pPr marL="914400" indent="-914400">
              <a:buAutoNum type="arabicPeriod"/>
            </a:pPr>
            <a:r>
              <a:rPr lang="en-US" dirty="0">
                <a:latin typeface="Arial" panose="020B0604020202020204" pitchFamily="34" charset="0"/>
                <a:cs typeface="Arial" panose="020B0604020202020204" pitchFamily="34" charset="0"/>
              </a:rPr>
              <a:t>In less than two weeks over 30 organizations and 45 civic leaders have stepped up to form a coalition in Manhattan named the Afghan Resettlement Team. </a:t>
            </a:r>
          </a:p>
        </p:txBody>
      </p:sp>
      <p:sp>
        <p:nvSpPr>
          <p:cNvPr id="7" name="SLIDE TITLE">
            <a:extLst>
              <a:ext uri="{FF2B5EF4-FFF2-40B4-BE49-F238E27FC236}">
                <a16:creationId xmlns:a16="http://schemas.microsoft.com/office/drawing/2014/main" id="{BB43E53E-CBFC-47BC-A8E3-1055B7455EC7}"/>
              </a:ext>
            </a:extLst>
          </p:cNvPr>
          <p:cNvSpPr txBox="1"/>
          <p:nvPr/>
        </p:nvSpPr>
        <p:spPr>
          <a:xfrm>
            <a:off x="503853" y="865551"/>
            <a:ext cx="21720637"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defRPr sz="6000" b="0" spc="479">
                <a:latin typeface="Stretch Pro"/>
                <a:ea typeface="Stretch Pro"/>
                <a:cs typeface="Stretch Pro"/>
                <a:sym typeface="Stretch Pro"/>
              </a:defRPr>
            </a:lvl1pPr>
          </a:lstStyle>
          <a:p>
            <a:r>
              <a:rPr lang="en-US" sz="5000" dirty="0"/>
              <a:t>OPERATION WELCOME AFGHAN ALLIES</a:t>
            </a:r>
          </a:p>
        </p:txBody>
      </p:sp>
    </p:spTree>
    <p:extLst>
      <p:ext uri="{BB962C8B-B14F-4D97-AF65-F5344CB8AC3E}">
        <p14:creationId xmlns:p14="http://schemas.microsoft.com/office/powerpoint/2010/main" val="96839991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LEVITICUS 19:33-34</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4883101"/>
            <a:ext cx="21499611" cy="394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baseline="30000" dirty="0"/>
              <a:t>33 </a:t>
            </a:r>
            <a:r>
              <a:rPr lang="en-US" dirty="0"/>
              <a:t>“When a stranger sojourns with you in your land, you shall not do him wrong. </a:t>
            </a:r>
            <a:r>
              <a:rPr lang="en-US" baseline="30000" dirty="0"/>
              <a:t>34 </a:t>
            </a:r>
            <a:r>
              <a:rPr lang="en-US" dirty="0"/>
              <a:t>You shall treat the stranger who sojourns with you as the native among you, and you shall love him as yourself, for you were strangers in the land of Egypt: I am the LORD your God.</a:t>
            </a:r>
          </a:p>
        </p:txBody>
      </p:sp>
    </p:spTree>
    <p:extLst>
      <p:ext uri="{BB962C8B-B14F-4D97-AF65-F5344CB8AC3E}">
        <p14:creationId xmlns:p14="http://schemas.microsoft.com/office/powerpoint/2010/main" val="27340512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4498382"/>
            <a:ext cx="21499611" cy="471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pPr marL="914400" indent="-914400">
              <a:buAutoNum type="arabicPeriod"/>
            </a:pPr>
            <a:r>
              <a:rPr lang="en-US" dirty="0">
                <a:latin typeface="Arial" panose="020B0604020202020204" pitchFamily="34" charset="0"/>
                <a:cs typeface="Arial" panose="020B0604020202020204" pitchFamily="34" charset="0"/>
              </a:rPr>
              <a:t>Manhattan has an Afghan population that has been woven into our community fabric over the last decade. </a:t>
            </a:r>
          </a:p>
          <a:p>
            <a:pPr marL="914400" indent="-914400">
              <a:buAutoNum type="arabicPeriod"/>
            </a:pPr>
            <a:r>
              <a:rPr lang="en-US" dirty="0">
                <a:latin typeface="Arial" panose="020B0604020202020204" pitchFamily="34" charset="0"/>
                <a:cs typeface="Arial" panose="020B0604020202020204" pitchFamily="34" charset="0"/>
              </a:rPr>
              <a:t>In less than two weeks over 30 organizations and 45 civic leaders have stepped up to form a coalition in Manhattan named the Afghan Resettlement Team. </a:t>
            </a:r>
          </a:p>
          <a:p>
            <a:pPr marL="914400" indent="-914400">
              <a:buAutoNum type="arabicPeriod"/>
            </a:pPr>
            <a:r>
              <a:rPr lang="en-US" dirty="0">
                <a:latin typeface="Arial" panose="020B0604020202020204" pitchFamily="34" charset="0"/>
                <a:cs typeface="Arial" panose="020B0604020202020204" pitchFamily="34" charset="0"/>
              </a:rPr>
              <a:t>Manhattan stands ready to receive and resettle Afghan Allies.</a:t>
            </a:r>
          </a:p>
        </p:txBody>
      </p:sp>
      <p:sp>
        <p:nvSpPr>
          <p:cNvPr id="7" name="SLIDE TITLE">
            <a:extLst>
              <a:ext uri="{FF2B5EF4-FFF2-40B4-BE49-F238E27FC236}">
                <a16:creationId xmlns:a16="http://schemas.microsoft.com/office/drawing/2014/main" id="{BB43E53E-CBFC-47BC-A8E3-1055B7455EC7}"/>
              </a:ext>
            </a:extLst>
          </p:cNvPr>
          <p:cNvSpPr txBox="1"/>
          <p:nvPr/>
        </p:nvSpPr>
        <p:spPr>
          <a:xfrm>
            <a:off x="503853" y="865551"/>
            <a:ext cx="21720637"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defRPr sz="6000" b="0" spc="479">
                <a:latin typeface="Stretch Pro"/>
                <a:ea typeface="Stretch Pro"/>
                <a:cs typeface="Stretch Pro"/>
                <a:sym typeface="Stretch Pro"/>
              </a:defRPr>
            </a:lvl1pPr>
          </a:lstStyle>
          <a:p>
            <a:r>
              <a:rPr lang="en-US" sz="5000" dirty="0"/>
              <a:t>OPERATION WELCOME AFGHAN ALLIES</a:t>
            </a:r>
          </a:p>
        </p:txBody>
      </p:sp>
    </p:spTree>
    <p:extLst>
      <p:ext uri="{BB962C8B-B14F-4D97-AF65-F5344CB8AC3E}">
        <p14:creationId xmlns:p14="http://schemas.microsoft.com/office/powerpoint/2010/main" val="190905903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3728941"/>
            <a:ext cx="21499611" cy="625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pPr marL="914400" indent="-914400">
              <a:buAutoNum type="arabicPeriod"/>
            </a:pPr>
            <a:r>
              <a:rPr lang="en-US" dirty="0">
                <a:latin typeface="Arial" panose="020B0604020202020204" pitchFamily="34" charset="0"/>
                <a:cs typeface="Arial" panose="020B0604020202020204" pitchFamily="34" charset="0"/>
              </a:rPr>
              <a:t>Manhattan has an Afghan population that has been woven into our community fabric over the last decade. </a:t>
            </a:r>
          </a:p>
          <a:p>
            <a:pPr marL="914400" indent="-914400">
              <a:buAutoNum type="arabicPeriod"/>
            </a:pPr>
            <a:r>
              <a:rPr lang="en-US" dirty="0">
                <a:latin typeface="Arial" panose="020B0604020202020204" pitchFamily="34" charset="0"/>
                <a:cs typeface="Arial" panose="020B0604020202020204" pitchFamily="34" charset="0"/>
              </a:rPr>
              <a:t>In less than two weeks over 30 organizations and 45 civic leaders have stepped up to form a coalition in Manhattan named the Afghan Resettlement Team. </a:t>
            </a:r>
          </a:p>
          <a:p>
            <a:pPr marL="914400" indent="-914400">
              <a:buAutoNum type="arabicPeriod"/>
            </a:pPr>
            <a:r>
              <a:rPr lang="en-US" dirty="0">
                <a:latin typeface="Arial" panose="020B0604020202020204" pitchFamily="34" charset="0"/>
                <a:cs typeface="Arial" panose="020B0604020202020204" pitchFamily="34" charset="0"/>
              </a:rPr>
              <a:t>Manhattan stands ready to receive and resettle Afghan Allies.</a:t>
            </a:r>
          </a:p>
          <a:p>
            <a:pPr marL="914400" indent="-914400">
              <a:buAutoNum type="arabicPeriod"/>
            </a:pPr>
            <a:r>
              <a:rPr lang="en-US" dirty="0">
                <a:latin typeface="Arial" panose="020B0604020202020204" pitchFamily="34" charset="0"/>
                <a:cs typeface="Arial" panose="020B0604020202020204" pitchFamily="34" charset="0"/>
              </a:rPr>
              <a:t>K-State leadership, including President Myers, have important ties the American University in Kabul and female leaders in Afghanistan. </a:t>
            </a:r>
          </a:p>
        </p:txBody>
      </p:sp>
      <p:sp>
        <p:nvSpPr>
          <p:cNvPr id="7" name="SLIDE TITLE">
            <a:extLst>
              <a:ext uri="{FF2B5EF4-FFF2-40B4-BE49-F238E27FC236}">
                <a16:creationId xmlns:a16="http://schemas.microsoft.com/office/drawing/2014/main" id="{BB43E53E-CBFC-47BC-A8E3-1055B7455EC7}"/>
              </a:ext>
            </a:extLst>
          </p:cNvPr>
          <p:cNvSpPr txBox="1"/>
          <p:nvPr/>
        </p:nvSpPr>
        <p:spPr>
          <a:xfrm>
            <a:off x="503853" y="865551"/>
            <a:ext cx="21720637"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defRPr sz="6000" b="0" spc="479">
                <a:latin typeface="Stretch Pro"/>
                <a:ea typeface="Stretch Pro"/>
                <a:cs typeface="Stretch Pro"/>
                <a:sym typeface="Stretch Pro"/>
              </a:defRPr>
            </a:lvl1pPr>
          </a:lstStyle>
          <a:p>
            <a:r>
              <a:rPr lang="en-US" sz="5000" dirty="0"/>
              <a:t>OPERATION WELCOME AFGHAN ALLIES</a:t>
            </a:r>
          </a:p>
        </p:txBody>
      </p:sp>
    </p:spTree>
    <p:extLst>
      <p:ext uri="{BB962C8B-B14F-4D97-AF65-F5344CB8AC3E}">
        <p14:creationId xmlns:p14="http://schemas.microsoft.com/office/powerpoint/2010/main" val="367954241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2959500"/>
            <a:ext cx="21499611" cy="7797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pPr marL="914400" indent="-914400">
              <a:buAutoNum type="arabicPeriod"/>
            </a:pPr>
            <a:r>
              <a:rPr lang="en-US" dirty="0">
                <a:latin typeface="Arial" panose="020B0604020202020204" pitchFamily="34" charset="0"/>
                <a:cs typeface="Arial" panose="020B0604020202020204" pitchFamily="34" charset="0"/>
              </a:rPr>
              <a:t>Manhattan has an Afghan population that has been woven into our community fabric over the last decade. </a:t>
            </a:r>
          </a:p>
          <a:p>
            <a:pPr marL="914400" indent="-914400">
              <a:buAutoNum type="arabicPeriod"/>
            </a:pPr>
            <a:r>
              <a:rPr lang="en-US" dirty="0">
                <a:latin typeface="Arial" panose="020B0604020202020204" pitchFamily="34" charset="0"/>
                <a:cs typeface="Arial" panose="020B0604020202020204" pitchFamily="34" charset="0"/>
              </a:rPr>
              <a:t>In less than two weeks over 30 organizations and 45 civic leaders have stepped up to form a coalition in Manhattan named the Afghan Resettlement Team. </a:t>
            </a:r>
          </a:p>
          <a:p>
            <a:pPr marL="914400" indent="-914400">
              <a:buAutoNum type="arabicPeriod"/>
            </a:pPr>
            <a:r>
              <a:rPr lang="en-US" dirty="0">
                <a:latin typeface="Arial" panose="020B0604020202020204" pitchFamily="34" charset="0"/>
                <a:cs typeface="Arial" panose="020B0604020202020204" pitchFamily="34" charset="0"/>
              </a:rPr>
              <a:t>Manhattan stands ready to receive and resettle Afghan Allies.</a:t>
            </a:r>
          </a:p>
          <a:p>
            <a:pPr marL="914400" indent="-914400">
              <a:buAutoNum type="arabicPeriod"/>
            </a:pPr>
            <a:r>
              <a:rPr lang="en-US" dirty="0">
                <a:latin typeface="Arial" panose="020B0604020202020204" pitchFamily="34" charset="0"/>
                <a:cs typeface="Arial" panose="020B0604020202020204" pitchFamily="34" charset="0"/>
              </a:rPr>
              <a:t>K-State leadership, including President Myers, have important ties the American University in Kabul and female leaders in Afghanistan. </a:t>
            </a:r>
          </a:p>
          <a:p>
            <a:pPr marL="914400" indent="-914400">
              <a:buAutoNum type="arabicPeriod"/>
            </a:pPr>
            <a:r>
              <a:rPr lang="en-US" dirty="0">
                <a:latin typeface="Arial" panose="020B0604020202020204" pitchFamily="34" charset="0"/>
                <a:cs typeface="Arial" panose="020B0604020202020204" pitchFamily="34" charset="0"/>
              </a:rPr>
              <a:t>Manhattan’s approach to receiving Afghan Allies serves as an example of living up to the ideals of America.</a:t>
            </a:r>
          </a:p>
        </p:txBody>
      </p:sp>
      <p:sp>
        <p:nvSpPr>
          <p:cNvPr id="7" name="SLIDE TITLE">
            <a:extLst>
              <a:ext uri="{FF2B5EF4-FFF2-40B4-BE49-F238E27FC236}">
                <a16:creationId xmlns:a16="http://schemas.microsoft.com/office/drawing/2014/main" id="{BB43E53E-CBFC-47BC-A8E3-1055B7455EC7}"/>
              </a:ext>
            </a:extLst>
          </p:cNvPr>
          <p:cNvSpPr txBox="1"/>
          <p:nvPr/>
        </p:nvSpPr>
        <p:spPr>
          <a:xfrm>
            <a:off x="503853" y="865551"/>
            <a:ext cx="21720637"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defRPr sz="6000" b="0" spc="479">
                <a:latin typeface="Stretch Pro"/>
                <a:ea typeface="Stretch Pro"/>
                <a:cs typeface="Stretch Pro"/>
                <a:sym typeface="Stretch Pro"/>
              </a:defRPr>
            </a:lvl1pPr>
          </a:lstStyle>
          <a:p>
            <a:r>
              <a:rPr lang="en-US" sz="5000" dirty="0"/>
              <a:t>OPERATION WELCOME AFGHAN ALLIES</a:t>
            </a:r>
          </a:p>
        </p:txBody>
      </p:sp>
    </p:spTree>
    <p:extLst>
      <p:ext uri="{BB962C8B-B14F-4D97-AF65-F5344CB8AC3E}">
        <p14:creationId xmlns:p14="http://schemas.microsoft.com/office/powerpoint/2010/main" val="595142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Double-click to edit"/>
          <p:cNvSpPr txBox="1">
            <a:spLocks noGrp="1"/>
          </p:cNvSpPr>
          <p:nvPr>
            <p:ph type="title"/>
          </p:nvPr>
        </p:nvSpPr>
        <p:spPr>
          <a:prstGeom prst="rect">
            <a:avLst/>
          </a:prstGeom>
        </p:spPr>
        <p:txBody>
          <a:bodyPr/>
          <a:lstStyle/>
          <a:p>
            <a:endParaRPr/>
          </a:p>
        </p:txBody>
      </p:sp>
      <p:sp>
        <p:nvSpPr>
          <p:cNvPr id="226" name="Double-click to edit"/>
          <p:cNvSpPr txBox="1">
            <a:spLocks noGrp="1"/>
          </p:cNvSpPr>
          <p:nvPr>
            <p:ph type="body" idx="1"/>
          </p:nvPr>
        </p:nvSpPr>
        <p:spPr>
          <a:prstGeom prst="rect">
            <a:avLst/>
          </a:prstGeom>
        </p:spPr>
        <p:txBody>
          <a:bodyPr/>
          <a:lstStyle/>
          <a:p>
            <a:endParaRPr/>
          </a:p>
        </p:txBody>
      </p:sp>
      <p:pic>
        <p:nvPicPr>
          <p:cNvPr id="227" name="Radical Jesus Title Slide.jpg" descr="Radical Jesus Title 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28" name="RADICAL JESUS"/>
          <p:cNvSpPr txBox="1"/>
          <p:nvPr/>
        </p:nvSpPr>
        <p:spPr>
          <a:xfrm>
            <a:off x="3998595" y="6038850"/>
            <a:ext cx="16386811" cy="163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0" cap="all" spc="600">
                <a:latin typeface="Stretch Pro"/>
                <a:ea typeface="Stretch Pro"/>
                <a:cs typeface="Stretch Pro"/>
                <a:sym typeface="Stretch Pro"/>
              </a:defRPr>
            </a:lvl1pPr>
          </a:lstStyle>
          <a:p>
            <a:r>
              <a:t>RADICAL JESUS</a:t>
            </a:r>
          </a:p>
        </p:txBody>
      </p:sp>
      <p:sp>
        <p:nvSpPr>
          <p:cNvPr id="229" name="Next Week: Immigrants &amp; Refugees"/>
          <p:cNvSpPr txBox="1"/>
          <p:nvPr/>
        </p:nvSpPr>
        <p:spPr>
          <a:xfrm>
            <a:off x="1442194" y="8323741"/>
            <a:ext cx="21499611"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b="0">
                <a:latin typeface="Arial Black"/>
                <a:ea typeface="Arial Black"/>
                <a:cs typeface="Arial Black"/>
                <a:sym typeface="Arial Black"/>
              </a:defRPr>
            </a:lvl1pPr>
          </a:lstStyle>
          <a:p>
            <a:r>
              <a:rPr dirty="0"/>
              <a:t>Next Week: </a:t>
            </a:r>
            <a:r>
              <a:rPr lang="en-US" dirty="0"/>
              <a:t>Women in the Church</a:t>
            </a:r>
            <a:endParaRPr dirty="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2606"/>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 APOSTLES’ CREED</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4883102"/>
            <a:ext cx="21499611" cy="394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I believe in Jesus Christ, his only Son, our Lord,</a:t>
            </a:r>
          </a:p>
          <a:p>
            <a:r>
              <a:rPr lang="en-US" dirty="0"/>
              <a:t>who was conceived by the Holy Spirit,</a:t>
            </a:r>
          </a:p>
          <a:p>
            <a:r>
              <a:rPr lang="en-US" dirty="0"/>
              <a:t>born of the Virgin Mary,</a:t>
            </a:r>
          </a:p>
          <a:p>
            <a:r>
              <a:rPr lang="en-US" dirty="0"/>
              <a:t>suffered under Pontius Pilate,</a:t>
            </a:r>
          </a:p>
          <a:p>
            <a:r>
              <a:rPr lang="en-US" dirty="0"/>
              <a:t>was crucified, died, and was buried;</a:t>
            </a:r>
          </a:p>
        </p:txBody>
      </p:sp>
    </p:spTree>
    <p:extLst>
      <p:ext uri="{BB962C8B-B14F-4D97-AF65-F5344CB8AC3E}">
        <p14:creationId xmlns:p14="http://schemas.microsoft.com/office/powerpoint/2010/main" val="409331480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2606"/>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 APOSTLES’ CREED</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5267823"/>
            <a:ext cx="21499611" cy="3180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On the third day he rose again;</a:t>
            </a:r>
          </a:p>
          <a:p>
            <a:r>
              <a:rPr lang="en-US" dirty="0"/>
              <a:t>he ascended into heaven,</a:t>
            </a:r>
          </a:p>
          <a:p>
            <a:r>
              <a:rPr lang="en-US" dirty="0"/>
              <a:t>he is seated at the right hand of the Father,</a:t>
            </a:r>
          </a:p>
          <a:p>
            <a:r>
              <a:rPr lang="en-US" dirty="0"/>
              <a:t>and he will come to judge the living and the dead.</a:t>
            </a:r>
          </a:p>
        </p:txBody>
      </p:sp>
    </p:spTree>
    <p:extLst>
      <p:ext uri="{BB962C8B-B14F-4D97-AF65-F5344CB8AC3E}">
        <p14:creationId xmlns:p14="http://schemas.microsoft.com/office/powerpoint/2010/main" val="213078269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7" name="SLIDE TITLE"/>
          <p:cNvSpPr txBox="1"/>
          <p:nvPr/>
        </p:nvSpPr>
        <p:spPr>
          <a:xfrm>
            <a:off x="2159509" y="802606"/>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 APOSTLES’ CREED</a:t>
            </a:r>
          </a:p>
        </p:txBody>
      </p:sp>
      <p:sp>
        <p:nvSpPr>
          <p:cNvPr id="128" name="SCRIPTURE REFERENCE"/>
          <p:cNvSpPr txBox="1"/>
          <p:nvPr/>
        </p:nvSpPr>
        <p:spPr>
          <a:xfrm>
            <a:off x="2159509" y="11866267"/>
            <a:ext cx="2006498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endParaRPr lang="en-US" dirty="0"/>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3344219"/>
            <a:ext cx="21499611" cy="7027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I believe in the Holy Spirit,</a:t>
            </a:r>
          </a:p>
          <a:p>
            <a:r>
              <a:rPr lang="en-US" dirty="0"/>
              <a:t>the holy *catholic Church,</a:t>
            </a:r>
          </a:p>
          <a:p>
            <a:r>
              <a:rPr lang="en-US" dirty="0"/>
              <a:t>the communion of saints,</a:t>
            </a:r>
          </a:p>
          <a:p>
            <a:r>
              <a:rPr lang="en-US" dirty="0"/>
              <a:t>the forgiveness of sins,</a:t>
            </a:r>
          </a:p>
          <a:p>
            <a:r>
              <a:rPr lang="en-US" dirty="0"/>
              <a:t>the resurrection of the body,</a:t>
            </a:r>
          </a:p>
          <a:p>
            <a:r>
              <a:rPr lang="en-US" dirty="0"/>
              <a:t>and the life everlasting.</a:t>
            </a:r>
          </a:p>
          <a:p>
            <a:endParaRPr lang="en-US" dirty="0"/>
          </a:p>
          <a:p>
            <a:r>
              <a:rPr lang="en-US" dirty="0"/>
              <a:t>Amen.</a:t>
            </a:r>
          </a:p>
          <a:p>
            <a:pPr algn="r"/>
            <a:r>
              <a:rPr lang="en-US" dirty="0"/>
              <a:t>*the whole church in all times and places</a:t>
            </a:r>
          </a:p>
        </p:txBody>
      </p:sp>
    </p:spTree>
    <p:extLst>
      <p:ext uri="{BB962C8B-B14F-4D97-AF65-F5344CB8AC3E}">
        <p14:creationId xmlns:p14="http://schemas.microsoft.com/office/powerpoint/2010/main" val="34628863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ouble-click to edit"/>
          <p:cNvSpPr txBox="1">
            <a:spLocks noGrp="1"/>
          </p:cNvSpPr>
          <p:nvPr>
            <p:ph type="title"/>
          </p:nvPr>
        </p:nvSpPr>
        <p:spPr>
          <a:prstGeom prst="rect">
            <a:avLst/>
          </a:prstGeom>
        </p:spPr>
        <p:txBody>
          <a:bodyPr/>
          <a:lstStyle/>
          <a:p>
            <a:endParaRPr/>
          </a:p>
        </p:txBody>
      </p:sp>
      <p:sp>
        <p:nvSpPr>
          <p:cNvPr id="120" name="Double-click to edit"/>
          <p:cNvSpPr txBox="1">
            <a:spLocks noGrp="1"/>
          </p:cNvSpPr>
          <p:nvPr>
            <p:ph type="body" idx="1"/>
          </p:nvPr>
        </p:nvSpPr>
        <p:spPr>
          <a:prstGeom prst="rect">
            <a:avLst/>
          </a:prstGeom>
        </p:spPr>
        <p:txBody>
          <a:bodyPr/>
          <a:lstStyle/>
          <a:p>
            <a:endParaRPr/>
          </a:p>
        </p:txBody>
      </p:sp>
      <p:pic>
        <p:nvPicPr>
          <p:cNvPr id="121" name="Radical Jesus Title Slide.jpg" descr="Radical Jesus Title 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2" name="VACCINATION &amp;…"/>
          <p:cNvSpPr txBox="1"/>
          <p:nvPr/>
        </p:nvSpPr>
        <p:spPr>
          <a:xfrm>
            <a:off x="5416908" y="5267821"/>
            <a:ext cx="13550184"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0000" b="0" cap="all" spc="600">
                <a:latin typeface="Stretch Pro"/>
                <a:ea typeface="Stretch Pro"/>
                <a:cs typeface="Stretch Pro"/>
                <a:sym typeface="Stretch Pro"/>
              </a:defRPr>
            </a:pPr>
            <a:r>
              <a:rPr lang="en-US" dirty="0"/>
              <a:t>REFUGEES</a:t>
            </a:r>
            <a:r>
              <a:rPr dirty="0"/>
              <a:t> &amp;</a:t>
            </a:r>
          </a:p>
          <a:p>
            <a:pPr>
              <a:defRPr sz="10000" b="0" cap="all" spc="600">
                <a:latin typeface="Stretch Pro"/>
                <a:ea typeface="Stretch Pro"/>
                <a:cs typeface="Stretch Pro"/>
                <a:sym typeface="Stretch Pro"/>
              </a:defRPr>
            </a:pPr>
            <a:r>
              <a:rPr lang="en-US" dirty="0"/>
              <a:t>YOUR STORY</a:t>
            </a:r>
            <a:endParaRPr dirty="0"/>
          </a:p>
        </p:txBody>
      </p:sp>
      <p:sp>
        <p:nvSpPr>
          <p:cNvPr id="123" name="Text"/>
          <p:cNvSpPr txBox="1"/>
          <p:nvPr/>
        </p:nvSpPr>
        <p:spPr>
          <a:xfrm>
            <a:off x="1442194" y="8264458"/>
            <a:ext cx="21499611"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b="0">
                <a:latin typeface="Arial Black"/>
                <a:ea typeface="Arial Black"/>
                <a:cs typeface="Arial Black"/>
                <a:sym typeface="Arial Black"/>
              </a:defRPr>
            </a:lvl1pPr>
          </a:lstStyle>
          <a:p>
            <a:r>
              <a:t> </a:t>
            </a:r>
          </a:p>
        </p:txBody>
      </p:sp>
    </p:spTree>
    <p:extLst>
      <p:ext uri="{BB962C8B-B14F-4D97-AF65-F5344CB8AC3E}">
        <p14:creationId xmlns:p14="http://schemas.microsoft.com/office/powerpoint/2010/main" val="159772804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LEVITICUS 19:33-34</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4883101"/>
            <a:ext cx="21499611" cy="394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baseline="30000" dirty="0"/>
              <a:t>33 </a:t>
            </a:r>
            <a:r>
              <a:rPr lang="en-US" dirty="0"/>
              <a:t>“When a stranger sojourns with you in your land, you shall not do him wrong. </a:t>
            </a:r>
            <a:r>
              <a:rPr lang="en-US" baseline="30000" dirty="0"/>
              <a:t>34 </a:t>
            </a:r>
            <a:r>
              <a:rPr lang="en-US" dirty="0"/>
              <a:t>You shall treat the stranger who sojourns with you as the native among you, and you shall love him as yourself, for you were strangers in the land of Egypt: I am the LORD your God.</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THEREFORE, LOVE REFUGEES!</a:t>
            </a:r>
          </a:p>
        </p:txBody>
      </p:sp>
    </p:spTree>
    <p:extLst>
      <p:ext uri="{BB962C8B-B14F-4D97-AF65-F5344CB8AC3E}">
        <p14:creationId xmlns:p14="http://schemas.microsoft.com/office/powerpoint/2010/main" val="14895149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2959498"/>
            <a:ext cx="21499611" cy="7797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Our national immigration laws have created a moral, economic and political crisis in America. Initiatives to remedy this crisis have led to polarization and name calling in which opponents have misrepresented each other’s positions as open borders and amnesty versus deportations of millions. This false choice has led to an unacceptable political stalemate at the federal level at a tragic human cost. We urge our nation’s leaders to work together with the American people to pass immigration reform that embodies these key principles and that will make our nation proud. </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SIGN THE PRINCIPLES</a:t>
            </a:r>
          </a:p>
        </p:txBody>
      </p:sp>
      <p:pic>
        <p:nvPicPr>
          <p:cNvPr id="3" name="Picture 2" descr="Logo&#10;&#10;Description automatically generated">
            <a:extLst>
              <a:ext uri="{FF2B5EF4-FFF2-40B4-BE49-F238E27FC236}">
                <a16:creationId xmlns:a16="http://schemas.microsoft.com/office/drawing/2014/main" id="{3BD6D7E2-F683-4CE3-BBC5-376ECED71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78131" y="10441159"/>
            <a:ext cx="9841074" cy="3149144"/>
          </a:xfrm>
          <a:prstGeom prst="rect">
            <a:avLst/>
          </a:prstGeom>
        </p:spPr>
      </p:pic>
    </p:spTree>
    <p:extLst>
      <p:ext uri="{BB962C8B-B14F-4D97-AF65-F5344CB8AC3E}">
        <p14:creationId xmlns:p14="http://schemas.microsoft.com/office/powerpoint/2010/main" val="165871003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2959498"/>
            <a:ext cx="21499611" cy="7797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dirty="0"/>
              <a:t>As evangelical Christian leaders, we call for a bipartisan solution on immigration that:</a:t>
            </a:r>
          </a:p>
          <a:p>
            <a:pPr marL="685800" indent="-685800">
              <a:buFont typeface="Arial" panose="020B0604020202020204" pitchFamily="34" charset="0"/>
              <a:buChar char="•"/>
            </a:pPr>
            <a:r>
              <a:rPr lang="en-US" dirty="0"/>
              <a:t>Respects the God-given dignity of every person</a:t>
            </a:r>
          </a:p>
          <a:p>
            <a:pPr marL="685800" indent="-685800">
              <a:buFont typeface="Arial" panose="020B0604020202020204" pitchFamily="34" charset="0"/>
              <a:buChar char="•"/>
            </a:pPr>
            <a:r>
              <a:rPr lang="en-US" dirty="0"/>
              <a:t>Protects the unity of the immediate family</a:t>
            </a:r>
          </a:p>
          <a:p>
            <a:pPr marL="685800" indent="-685800">
              <a:buFont typeface="Arial" panose="020B0604020202020204" pitchFamily="34" charset="0"/>
              <a:buChar char="•"/>
            </a:pPr>
            <a:r>
              <a:rPr lang="en-US" dirty="0"/>
              <a:t>Respects the rule of law</a:t>
            </a:r>
          </a:p>
          <a:p>
            <a:pPr marL="685800" indent="-685800">
              <a:buFont typeface="Arial" panose="020B0604020202020204" pitchFamily="34" charset="0"/>
              <a:buChar char="•"/>
            </a:pPr>
            <a:r>
              <a:rPr lang="en-US" dirty="0"/>
              <a:t>Guarantees secure national borders</a:t>
            </a:r>
          </a:p>
          <a:p>
            <a:pPr marL="685800" indent="-685800">
              <a:buFont typeface="Arial" panose="020B0604020202020204" pitchFamily="34" charset="0"/>
              <a:buChar char="•"/>
            </a:pPr>
            <a:r>
              <a:rPr lang="en-US" dirty="0"/>
              <a:t>Ensures fairness to taxpayers</a:t>
            </a:r>
          </a:p>
          <a:p>
            <a:pPr marL="685800" indent="-685800">
              <a:buFont typeface="Arial" panose="020B0604020202020204" pitchFamily="34" charset="0"/>
              <a:buChar char="•"/>
            </a:pPr>
            <a:r>
              <a:rPr lang="en-US" dirty="0"/>
              <a:t>Establishes a path toward legal status and/or citizenship for those who qualify and who wish to become permanent residents</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SIGN THE PRINCIPLES</a:t>
            </a:r>
          </a:p>
        </p:txBody>
      </p:sp>
      <p:pic>
        <p:nvPicPr>
          <p:cNvPr id="3" name="Picture 2" descr="Logo&#10;&#10;Description automatically generated">
            <a:extLst>
              <a:ext uri="{FF2B5EF4-FFF2-40B4-BE49-F238E27FC236}">
                <a16:creationId xmlns:a16="http://schemas.microsoft.com/office/drawing/2014/main" id="{3BD6D7E2-F683-4CE3-BBC5-376ECED71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78131" y="10441159"/>
            <a:ext cx="9841074" cy="3149144"/>
          </a:xfrm>
          <a:prstGeom prst="rect">
            <a:avLst/>
          </a:prstGeom>
        </p:spPr>
      </p:pic>
    </p:spTree>
    <p:extLst>
      <p:ext uri="{BB962C8B-B14F-4D97-AF65-F5344CB8AC3E}">
        <p14:creationId xmlns:p14="http://schemas.microsoft.com/office/powerpoint/2010/main" val="24235574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prstGeom prst="rect">
            <a:avLst/>
          </a:prstGeom>
        </p:spPr>
        <p:txBody>
          <a:bodyPr/>
          <a:lstStyle/>
          <a:p>
            <a:endParaRPr/>
          </a:p>
        </p:txBody>
      </p:sp>
      <p:sp>
        <p:nvSpPr>
          <p:cNvPr id="125" name="Double-click to edit"/>
          <p:cNvSpPr txBox="1">
            <a:spLocks noGrp="1"/>
          </p:cNvSpPr>
          <p:nvPr>
            <p:ph type="body" idx="1"/>
          </p:nvPr>
        </p:nvSpPr>
        <p:spPr>
          <a:prstGeom prst="rect">
            <a:avLst/>
          </a:prstGeom>
        </p:spPr>
        <p:txBody>
          <a:bodyPr/>
          <a:lstStyle/>
          <a:p>
            <a:endParaRPr/>
          </a:p>
        </p:txBody>
      </p:sp>
      <p:pic>
        <p:nvPicPr>
          <p:cNvPr id="126" name="Radical Jesus Content.jpg" descr="Radical Jesus Conten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SCRIPTURE REFERENCE"/>
          <p:cNvSpPr txBox="1"/>
          <p:nvPr/>
        </p:nvSpPr>
        <p:spPr>
          <a:xfrm>
            <a:off x="2159509" y="11867657"/>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spc="479">
                <a:latin typeface="Stretch Pro"/>
                <a:ea typeface="Stretch Pro"/>
                <a:cs typeface="Stretch Pro"/>
                <a:sym typeface="Stretch Pro"/>
              </a:defRPr>
            </a:lvl1pPr>
          </a:lstStyle>
          <a:p>
            <a:r>
              <a:rPr lang="en-US" dirty="0"/>
              <a:t>LEVITICUS 19:33-34</a:t>
            </a:r>
          </a:p>
        </p:txBody>
      </p:sp>
      <p:sp>
        <p:nvSpPr>
          <p:cNvPr id="129"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442195" y="4883101"/>
            <a:ext cx="21499611" cy="394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000" b="0">
                <a:latin typeface="Arial Black"/>
                <a:ea typeface="Arial Black"/>
                <a:cs typeface="Arial Black"/>
                <a:sym typeface="Arial Black"/>
              </a:defRPr>
            </a:lvl1pPr>
          </a:lstStyle>
          <a:p>
            <a:r>
              <a:rPr lang="en-US" baseline="30000" dirty="0"/>
              <a:t>33 </a:t>
            </a:r>
            <a:r>
              <a:rPr lang="en-US" dirty="0"/>
              <a:t>“When a stranger sojourns with you in your land, you shall not do him wrong. </a:t>
            </a:r>
            <a:r>
              <a:rPr lang="en-US" baseline="30000" dirty="0"/>
              <a:t>34 </a:t>
            </a:r>
            <a:r>
              <a:rPr lang="en-US" dirty="0"/>
              <a:t>You shall treat the stranger who sojourns with you as the native among you, and you shall love him as yourself, for you were strangers in the land of Egypt: I am the LORD your God.</a:t>
            </a:r>
          </a:p>
        </p:txBody>
      </p:sp>
      <p:sp>
        <p:nvSpPr>
          <p:cNvPr id="7" name="SLIDE TITLE">
            <a:extLst>
              <a:ext uri="{FF2B5EF4-FFF2-40B4-BE49-F238E27FC236}">
                <a16:creationId xmlns:a16="http://schemas.microsoft.com/office/drawing/2014/main" id="{BB43E53E-CBFC-47BC-A8E3-1055B7455EC7}"/>
              </a:ext>
            </a:extLst>
          </p:cNvPr>
          <p:cNvSpPr txBox="1"/>
          <p:nvPr/>
        </p:nvSpPr>
        <p:spPr>
          <a:xfrm>
            <a:off x="2159509" y="803996"/>
            <a:ext cx="2006498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6000" b="0" spc="479">
                <a:latin typeface="Stretch Pro"/>
                <a:ea typeface="Stretch Pro"/>
                <a:cs typeface="Stretch Pro"/>
                <a:sym typeface="Stretch Pro"/>
              </a:defRPr>
            </a:lvl1pPr>
          </a:lstStyle>
          <a:p>
            <a:r>
              <a:rPr lang="en-US" dirty="0"/>
              <a:t>THEREFORE, LOVE REFUGEES!</a:t>
            </a:r>
          </a:p>
        </p:txBody>
      </p:sp>
    </p:spTree>
    <p:extLst>
      <p:ext uri="{BB962C8B-B14F-4D97-AF65-F5344CB8AC3E}">
        <p14:creationId xmlns:p14="http://schemas.microsoft.com/office/powerpoint/2010/main" val="3371599891"/>
      </p:ext>
    </p:extLst>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7983</TotalTime>
  <Words>1415</Words>
  <Application>Microsoft Office PowerPoint</Application>
  <PresentationFormat>Custom</PresentationFormat>
  <Paragraphs>156</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Arial Black</vt:lpstr>
      <vt:lpstr>Helvetica Neue</vt:lpstr>
      <vt:lpstr>Helvetica Neue Light</vt:lpstr>
      <vt:lpstr>Helvetica Neue Medium</vt:lpstr>
      <vt:lpstr>Stretch Pro</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Deaver</dc:creator>
  <cp:lastModifiedBy>NEW HOPE COMMUNITY CHURCH</cp:lastModifiedBy>
  <cp:revision>21</cp:revision>
  <dcterms:modified xsi:type="dcterms:W3CDTF">2021-09-26T13:30:09Z</dcterms:modified>
</cp:coreProperties>
</file>