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3"/>
  </p:notesMasterIdLst>
  <p:sldIdLst>
    <p:sldId id="2389" r:id="rId3"/>
    <p:sldId id="2390" r:id="rId4"/>
    <p:sldId id="3225" r:id="rId5"/>
    <p:sldId id="3189" r:id="rId6"/>
    <p:sldId id="3226" r:id="rId7"/>
    <p:sldId id="3235" r:id="rId8"/>
    <p:sldId id="3230" r:id="rId9"/>
    <p:sldId id="3234" r:id="rId10"/>
    <p:sldId id="3229" r:id="rId11"/>
    <p:sldId id="3237" r:id="rId12"/>
    <p:sldId id="3232" r:id="rId13"/>
    <p:sldId id="3231" r:id="rId14"/>
    <p:sldId id="3236" r:id="rId15"/>
    <p:sldId id="3238" r:id="rId16"/>
    <p:sldId id="3240" r:id="rId17"/>
    <p:sldId id="3243" r:id="rId18"/>
    <p:sldId id="3264" r:id="rId19"/>
    <p:sldId id="3241" r:id="rId20"/>
    <p:sldId id="3244" r:id="rId21"/>
    <p:sldId id="3245" r:id="rId22"/>
    <p:sldId id="3246" r:id="rId23"/>
    <p:sldId id="3247" r:id="rId24"/>
    <p:sldId id="3248" r:id="rId25"/>
    <p:sldId id="3251" r:id="rId26"/>
    <p:sldId id="3249" r:id="rId27"/>
    <p:sldId id="3252" r:id="rId28"/>
    <p:sldId id="3250" r:id="rId29"/>
    <p:sldId id="3265" r:id="rId30"/>
    <p:sldId id="3253" r:id="rId31"/>
    <p:sldId id="3254" r:id="rId32"/>
    <p:sldId id="3256" r:id="rId33"/>
    <p:sldId id="3259" r:id="rId34"/>
    <p:sldId id="3260" r:id="rId35"/>
    <p:sldId id="3261" r:id="rId36"/>
    <p:sldId id="3262" r:id="rId37"/>
    <p:sldId id="3263" r:id="rId38"/>
    <p:sldId id="3196" r:id="rId39"/>
    <p:sldId id="3266" r:id="rId40"/>
    <p:sldId id="3268" r:id="rId41"/>
    <p:sldId id="326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5F29"/>
    <a:srgbClr val="306925"/>
    <a:srgbClr val="6BA256"/>
    <a:srgbClr val="255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58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9F98E-9F76-4FF8-A324-F095A4A30AFD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B3C55-ADC6-4AED-BA4B-3E09CB502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27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75E79-85AF-4FB4-BD0E-D17840F2B0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C4A517-08AD-4637-8C72-934D1004A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BE081A-B2F0-4966-B210-9F801CD36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6C1E8-DE05-403D-B857-5D3DF32A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99B00-15FB-4F61-B3B2-25991156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43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63884-C8E0-428C-B1F4-01A4D431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CB7CC9-D7E4-4D83-8493-6A35F1AB7E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0498A-5100-4278-B943-DA7472274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177C9-F9B2-4CB7-931B-F1BEF715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3D05-2701-4119-96C7-0E09C2378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9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536402-0499-4C79-9DE7-E18EBB851A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9F9AE-22E9-46B0-9396-CEF05DC3CD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F4805-BA42-4B33-BA60-7737B349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25450-AA2C-43AC-8D75-752049AAF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3AE8FC-7DDC-485A-9495-48BCA499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6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8D11D86-7CDD-439B-B1F8-C9806E40C1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86459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1" indent="0" algn="ctr">
              <a:buNone/>
              <a:defRPr sz="2000"/>
            </a:lvl2pPr>
            <a:lvl3pPr marL="914341" indent="0" algn="ctr">
              <a:buNone/>
              <a:defRPr sz="1800"/>
            </a:lvl3pPr>
            <a:lvl4pPr marL="1371511" indent="0" algn="ctr">
              <a:buNone/>
              <a:defRPr sz="1600"/>
            </a:lvl4pPr>
            <a:lvl5pPr marL="1828681" indent="0" algn="ctr">
              <a:buNone/>
              <a:defRPr sz="1600"/>
            </a:lvl5pPr>
            <a:lvl6pPr marL="2285852" indent="0" algn="ctr">
              <a:buNone/>
              <a:defRPr sz="1600"/>
            </a:lvl6pPr>
            <a:lvl7pPr marL="2743022" indent="0" algn="ctr">
              <a:buNone/>
              <a:defRPr sz="1600"/>
            </a:lvl7pPr>
            <a:lvl8pPr marL="3200192" indent="0" algn="ctr">
              <a:buNone/>
              <a:defRPr sz="1600"/>
            </a:lvl8pPr>
            <a:lvl9pPr marL="365736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8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015" y="151485"/>
            <a:ext cx="11702047" cy="1053475"/>
          </a:xfrm>
        </p:spPr>
        <p:txBody>
          <a:bodyPr/>
          <a:lstStyle>
            <a:lvl1pPr>
              <a:defRPr sz="5500" b="1" i="0" baseline="0">
                <a:solidFill>
                  <a:srgbClr val="2E5797"/>
                </a:solidFill>
                <a:latin typeface="Ubuntu" panose="020B0504030602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76015" y="1392966"/>
            <a:ext cx="11702047" cy="5384889"/>
          </a:xfrm>
        </p:spPr>
        <p:txBody>
          <a:bodyPr/>
          <a:lstStyle>
            <a:lvl1pPr>
              <a:defRPr>
                <a:latin typeface="Ubuntu" panose="020B0504030602030204" pitchFamily="34" charset="0"/>
              </a:defRPr>
            </a:lvl1pPr>
            <a:lvl2pPr>
              <a:defRPr>
                <a:latin typeface="Ubuntu" panose="020B0504030602030204" pitchFamily="34" charset="0"/>
              </a:defRPr>
            </a:lvl2pPr>
            <a:lvl3pPr>
              <a:defRPr>
                <a:latin typeface="Ubuntu" panose="020B0504030602030204" pitchFamily="34" charset="0"/>
              </a:defRPr>
            </a:lvl3pPr>
            <a:lvl4pPr>
              <a:defRPr>
                <a:latin typeface="Ubuntu" panose="020B0504030602030204" pitchFamily="34" charset="0"/>
              </a:defRPr>
            </a:lvl4pPr>
            <a:lvl5pPr>
              <a:defRPr>
                <a:latin typeface="Ubuntu" panose="020B0504030602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 descr="A close-up of some leaves&#10;&#10;Description automatically generated with medium confidence">
            <a:extLst>
              <a:ext uri="{FF2B5EF4-FFF2-40B4-BE49-F238E27FC236}">
                <a16:creationId xmlns:a16="http://schemas.microsoft.com/office/drawing/2014/main" id="{2FAB7334-16A0-40D4-B772-78403B243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8" t="27404"/>
          <a:stretch/>
        </p:blipFill>
        <p:spPr>
          <a:xfrm rot="5400000">
            <a:off x="7800999" y="2339625"/>
            <a:ext cx="5653039" cy="338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4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8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2" indent="0">
              <a:buNone/>
              <a:defRPr sz="1600" b="1"/>
            </a:lvl6pPr>
            <a:lvl7pPr marL="2743022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1" indent="0">
              <a:buNone/>
              <a:defRPr sz="2000" b="1"/>
            </a:lvl2pPr>
            <a:lvl3pPr marL="914341" indent="0">
              <a:buNone/>
              <a:defRPr sz="1800" b="1"/>
            </a:lvl3pPr>
            <a:lvl4pPr marL="1371511" indent="0">
              <a:buNone/>
              <a:defRPr sz="1600" b="1"/>
            </a:lvl4pPr>
            <a:lvl5pPr marL="1828681" indent="0">
              <a:buNone/>
              <a:defRPr sz="1600" b="1"/>
            </a:lvl5pPr>
            <a:lvl6pPr marL="2285852" indent="0">
              <a:buNone/>
              <a:defRPr sz="1600" b="1"/>
            </a:lvl6pPr>
            <a:lvl7pPr marL="2743022" indent="0">
              <a:buNone/>
              <a:defRPr sz="1600" b="1"/>
            </a:lvl7pPr>
            <a:lvl8pPr marL="3200192" indent="0">
              <a:buNone/>
              <a:defRPr sz="1600" b="1"/>
            </a:lvl8pPr>
            <a:lvl9pPr marL="3657362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7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3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7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93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2" indent="0">
              <a:buNone/>
              <a:defRPr sz="1000"/>
            </a:lvl6pPr>
            <a:lvl7pPr marL="2743022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8DAB-E78C-4336-9046-3B15685E0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8766-F3FA-4174-A0E9-DE56270DF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3473A-0360-4E1B-B488-BD021F62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31B31-E119-47F0-AB0B-D27DAFEB7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D72F2-190E-4A94-A3A1-6EAAD0318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4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1" indent="0">
              <a:buNone/>
              <a:defRPr sz="2800"/>
            </a:lvl2pPr>
            <a:lvl3pPr marL="914341" indent="0">
              <a:buNone/>
              <a:defRPr sz="2400"/>
            </a:lvl3pPr>
            <a:lvl4pPr marL="1371511" indent="0">
              <a:buNone/>
              <a:defRPr sz="2000"/>
            </a:lvl4pPr>
            <a:lvl5pPr marL="1828681" indent="0">
              <a:buNone/>
              <a:defRPr sz="2000"/>
            </a:lvl5pPr>
            <a:lvl6pPr marL="2285852" indent="0">
              <a:buNone/>
              <a:defRPr sz="2000"/>
            </a:lvl6pPr>
            <a:lvl7pPr marL="2743022" indent="0">
              <a:buNone/>
              <a:defRPr sz="2000"/>
            </a:lvl7pPr>
            <a:lvl8pPr marL="3200192" indent="0">
              <a:buNone/>
              <a:defRPr sz="2000"/>
            </a:lvl8pPr>
            <a:lvl9pPr marL="365736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1" indent="0">
              <a:buNone/>
              <a:defRPr sz="1400"/>
            </a:lvl2pPr>
            <a:lvl3pPr marL="914341" indent="0">
              <a:buNone/>
              <a:defRPr sz="1200"/>
            </a:lvl3pPr>
            <a:lvl4pPr marL="1371511" indent="0">
              <a:buNone/>
              <a:defRPr sz="1000"/>
            </a:lvl4pPr>
            <a:lvl5pPr marL="1828681" indent="0">
              <a:buNone/>
              <a:defRPr sz="1000"/>
            </a:lvl5pPr>
            <a:lvl6pPr marL="2285852" indent="0">
              <a:buNone/>
              <a:defRPr sz="1000"/>
            </a:lvl6pPr>
            <a:lvl7pPr marL="2743022" indent="0">
              <a:buNone/>
              <a:defRPr sz="1000"/>
            </a:lvl7pPr>
            <a:lvl8pPr marL="3200192" indent="0">
              <a:buNone/>
              <a:defRPr sz="1000"/>
            </a:lvl8pPr>
            <a:lvl9pPr marL="3657362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8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6"/>
            <a:ext cx="7734300" cy="581183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8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37F17-96B0-48F6-89B0-F78125187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351824-ECA2-46EA-9389-FF3B5765F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BAE41-C404-4AB0-872F-408029801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EC327-0BFD-4BEA-9330-B44053AF0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11254-F27C-4023-B057-035DDA19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0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FC039-0588-42AE-B463-41BAE9B87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FCEAF7-DB5A-4F8B-977E-68205FABD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772E8-8E59-40F5-9475-D75F32ACDC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0F6A8C-A798-4491-8765-C0BE14DBA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0BA398-417C-448B-9E98-04E1DFA13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1D644-8846-41DD-90C3-A2345EC9A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32CBE-9F8E-4668-8A63-66C4890FD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D29B6-ACA5-474E-9341-3B60E5D41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CAA7D-C102-45B7-8CD0-BFB7504A13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79AC18-8ED1-4C46-8F8F-E266B1C8B4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315A99-497B-45EA-94E1-59153D6D7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251E87-E90A-44A3-AC7C-A35CB2D4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C66BD-9ABE-493A-8F8D-52151F2B0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977EBF-6EF2-42C4-BA8C-77224EF85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9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21EAF-402C-46DA-B6D8-FFF99CA47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29214-8AEA-493E-A4ED-F1EF6BABB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6EDC60-6721-41F6-A69B-634AC8173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54ECD5-AEDA-4DF6-9A05-348FC9C80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ED09AC-7A7F-4AF8-921B-A7047685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8B9BF-091A-49BC-8607-B044A0E43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40BE5-0202-4F9E-B2DB-6F98042CC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9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C215B-CB6B-4A29-A5EB-B4E305D10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2B979B-FB02-4C3F-8702-5641C4516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585A2-7FB2-4830-AEC4-9C834C55B3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13D2F-89DC-41F1-99CF-4FEB51BF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306198-E0DD-42CA-9853-F0EA84AB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F8D286-B8DE-41BE-85D4-AF641F8E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33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CA62A-B88B-410C-BF67-C00FD4721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DDA8E-3E45-4420-9551-33F30386FF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F8CDA-D7D4-43B7-B5BC-4B920353D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0C0BE8-869E-460A-90D7-31846C72A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D8FE4E-455B-47D0-8CB5-6CCD4C209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038CB5-A7C9-4B22-9BBB-AB7E17382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73DD9D-12B4-439B-8624-92ABD7F9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BB20B3-4E72-4EA3-A582-84576BA5E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32589-9B27-4882-94B5-41E9A22C4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AAD51-2EFF-4634-8B6A-94878CAC2086}" type="datetimeFigureOut">
              <a:rPr lang="en-US" smtClean="0"/>
              <a:t>4/23/2021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AEBDE-7AD8-4511-8E09-A5D604CE00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D20C3-E4AE-4F72-AC8A-3B606A47E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8D185-D6CC-48DE-B242-C4B0E20BA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17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4CEE4-815D-451B-96FB-9D21C7BDC20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E1CC3-A8E7-4F19-8CD2-690251C65AB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400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4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5" indent="-228585" algn="l" defTabSz="91434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5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6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96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66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36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7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77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47" indent="-228585" algn="l" defTabSz="91434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1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2" algn="l" defTabSz="9143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1.png"/><Relationship Id="rId7" Type="http://schemas.openxmlformats.org/officeDocument/2006/relationships/image" Target="../media/image1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10" Type="http://schemas.microsoft.com/office/2007/relationships/hdphoto" Target="../media/hdphoto10.wdp"/><Relationship Id="rId4" Type="http://schemas.microsoft.com/office/2007/relationships/hdphoto" Target="../media/hdphoto9.wdp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4.png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33B666FC-7291-42B5-B142-7898B1FAE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61" y="438603"/>
            <a:ext cx="6025948" cy="602594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A8461D-E584-4965-A9BA-403030D7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333250">
            <a:off x="6161169" y="2830429"/>
            <a:ext cx="8776535" cy="1053475"/>
          </a:xfrm>
        </p:spPr>
        <p:txBody>
          <a:bodyPr>
            <a:noAutofit/>
          </a:bodyPr>
          <a:lstStyle/>
          <a:p>
            <a:r>
              <a:rPr lang="en-US" sz="5333" dirty="0"/>
              <a:t>WELCOME</a:t>
            </a:r>
            <a:br>
              <a:rPr lang="en-US" sz="5333" dirty="0"/>
            </a:br>
            <a:endParaRPr lang="en-US" sz="5333" dirty="0">
              <a:solidFill>
                <a:srgbClr val="19779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C13A2F-B8F9-4A12-85E6-BB36C87F368E}"/>
              </a:ext>
            </a:extLst>
          </p:cNvPr>
          <p:cNvSpPr txBox="1"/>
          <p:nvPr/>
        </p:nvSpPr>
        <p:spPr>
          <a:xfrm rot="21275332">
            <a:off x="6522763" y="3017780"/>
            <a:ext cx="7620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48626"/>
            <a:r>
              <a:rPr lang="en-US" sz="13200" b="1" dirty="0" err="1">
                <a:solidFill>
                  <a:srgbClr val="197790"/>
                </a:solidFill>
                <a:latin typeface="Ubuntu" panose="020B0504030602030204" pitchFamily="34" charset="0"/>
              </a:rPr>
              <a:t>yall</a:t>
            </a:r>
            <a:r>
              <a:rPr lang="en-US" sz="13200" b="1" dirty="0">
                <a:solidFill>
                  <a:srgbClr val="197790"/>
                </a:solidFill>
                <a:latin typeface="Ubuntu" panose="020B0504030602030204" pitchFamily="34" charset="0"/>
              </a:rPr>
              <a:t>!</a:t>
            </a:r>
            <a:endParaRPr lang="en-US" sz="132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519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47BB-C775-4400-920C-BDA7FEF6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E57B1-6ACD-4642-864E-92A165A2E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E49DB840-6E75-417B-A206-15A95609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32" y="0"/>
            <a:ext cx="6969125" cy="685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B56B64-4349-44BD-BD80-59033AE8D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314" y="-746451"/>
            <a:ext cx="5875046" cy="88125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F424512-B634-4EC5-8CD1-DAAE50164548}"/>
              </a:ext>
            </a:extLst>
          </p:cNvPr>
          <p:cNvSpPr/>
          <p:nvPr/>
        </p:nvSpPr>
        <p:spPr>
          <a:xfrm>
            <a:off x="5809732" y="-286603"/>
            <a:ext cx="7783438" cy="788840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447BB-C775-4400-920C-BDA7FEF6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E57B1-6ACD-4642-864E-92A165A2E4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71EE5C-DE1E-4963-9A9C-3B20ACB72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14" y="-746451"/>
            <a:ext cx="5875046" cy="8812569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E49DB840-6E75-417B-A206-15A956090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32" y="0"/>
            <a:ext cx="6969125" cy="6858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3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61F0-D874-4EC5-91EF-8EC505F0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CCF6E-381D-4F8B-8584-3A5224A3E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04D063-4381-4C1A-8815-BC1BFEE2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1000"/>
                    </a14:imgEffect>
                    <a14:imgEffect>
                      <a14:brightnessContrast bright="1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58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32F291B-CDF9-4BD6-A236-B32506635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9" y="-873457"/>
            <a:ext cx="7813175" cy="7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3B8010-448C-41CD-88B0-4C9D14237A3A}"/>
              </a:ext>
            </a:extLst>
          </p:cNvPr>
          <p:cNvSpPr/>
          <p:nvPr/>
        </p:nvSpPr>
        <p:spPr>
          <a:xfrm>
            <a:off x="5889179" y="-1009934"/>
            <a:ext cx="8359084" cy="8707271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561F0-D874-4EC5-91EF-8EC505F0E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CCF6E-381D-4F8B-8584-3A5224A3E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404D063-4381-4C1A-8815-BC1BFEE2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1000"/>
                    </a14:imgEffect>
                    <a14:imgEffect>
                      <a14:brightnessContrast bright="11000" contras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58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32F291B-CDF9-4BD6-A236-B32506635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9" y="-873457"/>
            <a:ext cx="7813175" cy="781317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92E6-796B-448C-9FBD-95F9A8C5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AFDDB-8F61-4BFE-A795-DCEF44A52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2" name="Picture 4" descr="two toddler pillow fighting">
            <a:extLst>
              <a:ext uri="{FF2B5EF4-FFF2-40B4-BE49-F238E27FC236}">
                <a16:creationId xmlns:a16="http://schemas.microsoft.com/office/drawing/2014/main" id="{B301BC4C-4DEA-4436-8D3B-58D2D4B9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1000"/>
                    </a14:imgEffect>
                    <a14:imgEffect>
                      <a14:brightnessContrast bright="8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788" y="-762000"/>
            <a:ext cx="13071430" cy="871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1 person, beard, outerwear and body of water">
            <a:extLst>
              <a:ext uri="{FF2B5EF4-FFF2-40B4-BE49-F238E27FC236}">
                <a16:creationId xmlns:a16="http://schemas.microsoft.com/office/drawing/2014/main" id="{9C2BCC09-FD41-45AB-A366-7E2C9F225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6"/>
          <a:stretch/>
        </p:blipFill>
        <p:spPr bwMode="auto">
          <a:xfrm>
            <a:off x="6414446" y="-516340"/>
            <a:ext cx="6693878" cy="750399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0B88BF-145D-48C2-8C9A-C2218456E301}"/>
              </a:ext>
            </a:extLst>
          </p:cNvPr>
          <p:cNvSpPr/>
          <p:nvPr/>
        </p:nvSpPr>
        <p:spPr>
          <a:xfrm>
            <a:off x="6428094" y="-762000"/>
            <a:ext cx="8557148" cy="828191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69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692E6-796B-448C-9FBD-95F9A8C53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AFDDB-8F61-4BFE-A795-DCEF44A52D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2" name="Picture 4" descr="two toddler pillow fighting">
            <a:extLst>
              <a:ext uri="{FF2B5EF4-FFF2-40B4-BE49-F238E27FC236}">
                <a16:creationId xmlns:a16="http://schemas.microsoft.com/office/drawing/2014/main" id="{B301BC4C-4DEA-4436-8D3B-58D2D4B98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1000"/>
                    </a14:imgEffect>
                    <a14:imgEffect>
                      <a14:brightnessContrast bright="8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6788" y="-762000"/>
            <a:ext cx="13071430" cy="871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ay be an image of 1 person, beard, outerwear and body of water">
            <a:extLst>
              <a:ext uri="{FF2B5EF4-FFF2-40B4-BE49-F238E27FC236}">
                <a16:creationId xmlns:a16="http://schemas.microsoft.com/office/drawing/2014/main" id="{9C2BCC09-FD41-45AB-A366-7E2C9F225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6"/>
          <a:stretch/>
        </p:blipFill>
        <p:spPr bwMode="auto">
          <a:xfrm>
            <a:off x="6414446" y="-516340"/>
            <a:ext cx="6693878" cy="750399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35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18:1-6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</p:spTree>
    <p:extLst>
      <p:ext uri="{BB962C8B-B14F-4D97-AF65-F5344CB8AC3E}">
        <p14:creationId xmlns:p14="http://schemas.microsoft.com/office/powerpoint/2010/main" val="297042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18:1-6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3" y="1486694"/>
            <a:ext cx="11408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 that time the disciples came to Jesus, saying, “Who is the greatest in the kingdom of heaven?”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2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18:1-6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841545"/>
            <a:ext cx="5104477" cy="2871268"/>
          </a:xfrm>
        </p:spPr>
      </p:pic>
      <p:pic>
        <p:nvPicPr>
          <p:cNvPr id="7" name="Picture 4" descr="man holding two dumbbells and big chain on neck">
            <a:extLst>
              <a:ext uri="{FF2B5EF4-FFF2-40B4-BE49-F238E27FC236}">
                <a16:creationId xmlns:a16="http://schemas.microsoft.com/office/drawing/2014/main" id="{14E3FD43-693E-415E-B93D-B10AC82A2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41" y="2745668"/>
            <a:ext cx="2738236" cy="410735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woman in white coat smiling">
            <a:extLst>
              <a:ext uri="{FF2B5EF4-FFF2-40B4-BE49-F238E27FC236}">
                <a16:creationId xmlns:a16="http://schemas.microsoft.com/office/drawing/2014/main" id="{0DE6320B-7783-45FB-A0C6-CDBB15D53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21" r="32272"/>
          <a:stretch/>
        </p:blipFill>
        <p:spPr bwMode="auto">
          <a:xfrm flipH="1">
            <a:off x="2746942" y="2747104"/>
            <a:ext cx="2241487" cy="412854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9A88465-1E96-409E-9A13-3B2B9D52C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5" r="18955"/>
          <a:stretch/>
        </p:blipFill>
        <p:spPr bwMode="auto">
          <a:xfrm>
            <a:off x="4984166" y="2747104"/>
            <a:ext cx="2795181" cy="426054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5D414DD2-367B-407B-A16D-0F40FAF5FF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0" t="-111" r="25830" b="111"/>
          <a:stretch/>
        </p:blipFill>
        <p:spPr bwMode="auto">
          <a:xfrm>
            <a:off x="7788054" y="2740868"/>
            <a:ext cx="2081680" cy="430628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ay be an image of 1 person, beard, outerwear and body of water">
            <a:extLst>
              <a:ext uri="{FF2B5EF4-FFF2-40B4-BE49-F238E27FC236}">
                <a16:creationId xmlns:a16="http://schemas.microsoft.com/office/drawing/2014/main" id="{8180D464-5644-45E7-A42E-A61845F36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1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45" r="28528"/>
          <a:stretch/>
        </p:blipFill>
        <p:spPr bwMode="auto">
          <a:xfrm>
            <a:off x="9878442" y="2658235"/>
            <a:ext cx="2322266" cy="430628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B6C211-59B7-47CC-86BC-EE9ED086ADA2}"/>
              </a:ext>
            </a:extLst>
          </p:cNvPr>
          <p:cNvSpPr txBox="1"/>
          <p:nvPr/>
        </p:nvSpPr>
        <p:spPr>
          <a:xfrm>
            <a:off x="415483" y="1486694"/>
            <a:ext cx="11408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 that time the disciples came to Jesus, saying, “Who is the greatest in the kingdom of heaven?”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38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18:1-6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 that time the disciples came to Jesus, saying, “Who is the greatest in the kingdom of heaven?”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calling to him a child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he put him in the midst of them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said, “Truly, I say to you, unless you turn and </a:t>
            </a:r>
            <a:r>
              <a:rPr lang="en-US" sz="32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become like children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you will never enter the  kingdom of heaven.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Whoever </a:t>
            </a:r>
            <a:r>
              <a:rPr lang="en-US" sz="32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humbles himself like this child is the greatest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the kingdom of heaven. 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“Whoever </a:t>
            </a:r>
            <a:r>
              <a:rPr lang="en-US" sz="32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receives one such a child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my name receives me,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but whoever causes one of these little ones who believe in me to sin, it would be better </a:t>
            </a:r>
            <a:b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 him to have a great millstone fastened around </a:t>
            </a:r>
            <a:b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his neck and to be drowned in the depth of the sea.</a:t>
            </a:r>
          </a:p>
          <a:p>
            <a:endParaRPr lang="en-US" sz="3200" dirty="0">
              <a:solidFill>
                <a:srgbClr val="21212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8461D-E584-4965-A9BA-403030D7F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805" y="3655745"/>
            <a:ext cx="10968800" cy="3841459"/>
          </a:xfrm>
        </p:spPr>
        <p:txBody>
          <a:bodyPr>
            <a:noAutofit/>
          </a:bodyPr>
          <a:lstStyle/>
          <a:p>
            <a:pPr algn="ctr"/>
            <a:r>
              <a:rPr lang="en-US" sz="4500" dirty="0">
                <a:solidFill>
                  <a:srgbClr val="096D87"/>
                </a:solidFill>
              </a:rPr>
              <a:t>WELCOME TO SPRING!</a:t>
            </a:r>
            <a:br>
              <a:rPr lang="en-US" sz="4500" dirty="0">
                <a:solidFill>
                  <a:srgbClr val="096D87"/>
                </a:solidFill>
              </a:rPr>
            </a:br>
            <a:r>
              <a:rPr lang="en-US" sz="4500" b="0" dirty="0">
                <a:solidFill>
                  <a:srgbClr val="096D87"/>
                </a:solidFill>
              </a:rPr>
              <a:t>AND TALLGRASS CHURCH’S CENTRAL GATHERING IN BOYS &amp; GIRLS CLUB!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4D93C-FD13-4F76-A112-B3893C4C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8247" y="1"/>
            <a:ext cx="12540976" cy="426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0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18:1-6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At that time the disciples came to Jesus, saying, “Who is the greatest in the kingdom of heaven?”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2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And calling to him a child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he put him in the midst of them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said, “Truly, I say to you, unless you turn and </a:t>
            </a:r>
            <a:r>
              <a:rPr lang="en-US" sz="32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become like children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you will never enter the  kingdom of heaven.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Whoever </a:t>
            </a:r>
            <a:r>
              <a:rPr lang="en-US" sz="32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humbles himself like this child is the greatest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the kingdom of heaven. 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“Whoever </a:t>
            </a:r>
            <a:r>
              <a:rPr lang="en-US" sz="3200" b="1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receives one such child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in my name receives me, </a:t>
            </a:r>
            <a:r>
              <a:rPr lang="en-US" sz="3200" baseline="300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but whoever causes one of these little ones who believe in me to sin, it would be better </a:t>
            </a:r>
            <a:b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for him to have a great millstone fastened around </a:t>
            </a:r>
            <a:b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his neck and to be drowned in the depth of the sea.</a:t>
            </a:r>
          </a:p>
          <a:p>
            <a:endParaRPr lang="en-US" sz="3200" dirty="0">
              <a:solidFill>
                <a:srgbClr val="21212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5DC03B-7913-4345-AADC-D50D055C8AF9}"/>
              </a:ext>
            </a:extLst>
          </p:cNvPr>
          <p:cNvSpPr/>
          <p:nvPr/>
        </p:nvSpPr>
        <p:spPr>
          <a:xfrm>
            <a:off x="304801" y="1913021"/>
            <a:ext cx="11471717" cy="2871268"/>
          </a:xfrm>
          <a:prstGeom prst="rect">
            <a:avLst/>
          </a:prstGeom>
          <a:solidFill>
            <a:srgbClr val="25501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2B76E2-2DF0-475A-AAC1-9DBC20ABE2EE}"/>
              </a:ext>
            </a:extLst>
          </p:cNvPr>
          <p:cNvSpPr txBox="1"/>
          <p:nvPr/>
        </p:nvSpPr>
        <p:spPr>
          <a:xfrm>
            <a:off x="478968" y="2153590"/>
            <a:ext cx="111658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Corinthians 1:27-29</a:t>
            </a:r>
            <a:r>
              <a:rPr lang="en-US" sz="30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27 </a:t>
            </a:r>
            <a:r>
              <a:rPr lang="en-US" sz="3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 God chose the foolish things of the world to shame the wise; God chose the weak things of the world to shame the strong. </a:t>
            </a:r>
            <a:r>
              <a:rPr lang="en-US" sz="3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28 </a:t>
            </a:r>
            <a:r>
              <a:rPr lang="en-US" sz="3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God chose the lowly things of this world and the despised things—and the things that are not—to nullify the things that are, </a:t>
            </a:r>
            <a:r>
              <a:rPr lang="en-US" sz="3000" baseline="30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29 </a:t>
            </a:r>
            <a:r>
              <a:rPr lang="en-US" sz="30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 that no one may boast before him. </a:t>
            </a:r>
            <a:endParaRPr lang="en-US" sz="3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3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19:13-15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13</a:t>
            </a:r>
            <a:r>
              <a:rPr lang="en-US" sz="32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Then children were brought to him [Jesus] that he might lay his hands on them and pray. 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33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19:13-15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13</a:t>
            </a:r>
            <a:r>
              <a:rPr lang="en-US" sz="32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Then children were brought to him [Jesus] that he might lay his hands on them and pray. The disciples rebuked the people,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14 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but Jesus said, “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Let the little children come to me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do not hinder them, for to such belongs the kingdom of heaven.”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15 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he laid his hands on them and went away.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93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19:13-15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13</a:t>
            </a:r>
            <a:r>
              <a:rPr lang="en-US" sz="32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Then children were brought to him [Jesus] that he might lay his hands on them and pray. The disciples rebuked the people,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14 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but Jesus said, “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Let the little children come to me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do not hinder them, for to such belongs the kingdom of heaven.”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15 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he laid his hands on them and went away.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7CBC53-B603-4276-87D1-E1C27E64FE87}"/>
              </a:ext>
            </a:extLst>
          </p:cNvPr>
          <p:cNvCxnSpPr>
            <a:cxnSpLocks/>
          </p:cNvCxnSpPr>
          <p:nvPr/>
        </p:nvCxnSpPr>
        <p:spPr>
          <a:xfrm flipH="1" flipV="1">
            <a:off x="1399145" y="2853371"/>
            <a:ext cx="3966069" cy="1695435"/>
          </a:xfrm>
          <a:prstGeom prst="straightConnector1">
            <a:avLst/>
          </a:prstGeom>
          <a:ln w="76200">
            <a:solidFill>
              <a:srgbClr val="6BA2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390210-F9C6-434D-9628-E59CE57AA824}"/>
              </a:ext>
            </a:extLst>
          </p:cNvPr>
          <p:cNvSpPr txBox="1"/>
          <p:nvPr/>
        </p:nvSpPr>
        <p:spPr>
          <a:xfrm>
            <a:off x="5365214" y="4271807"/>
            <a:ext cx="6117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/>
              <a:t>“when Jesus saw it, he was </a:t>
            </a:r>
            <a:r>
              <a:rPr lang="en-US" sz="3000" i="1" u="sng" dirty="0"/>
              <a:t>indignant</a:t>
            </a:r>
            <a:r>
              <a:rPr lang="en-US" sz="3000" i="1" dirty="0"/>
              <a:t>”</a:t>
            </a:r>
          </a:p>
          <a:p>
            <a:r>
              <a:rPr lang="en-US" sz="3000" i="1" dirty="0"/>
              <a:t>                           </a:t>
            </a:r>
            <a:r>
              <a:rPr lang="en-US" sz="2500" i="1" dirty="0"/>
              <a:t>(Mark 10)</a:t>
            </a:r>
          </a:p>
        </p:txBody>
      </p:sp>
    </p:spTree>
    <p:extLst>
      <p:ext uri="{BB962C8B-B14F-4D97-AF65-F5344CB8AC3E}">
        <p14:creationId xmlns:p14="http://schemas.microsoft.com/office/powerpoint/2010/main" val="197116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19:13-15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13</a:t>
            </a:r>
            <a:r>
              <a:rPr lang="en-US" sz="32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Then children were brought to him [Jesus] that he might lay his hands on them and pray. The disciples rebuked the people,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14 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but Jesus said, “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Let the little children come to me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do not hinder them, for to such belongs the kingdom of heaven.”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15 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he laid his hands on them and went away.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7CBC53-B603-4276-87D1-E1C27E64FE87}"/>
              </a:ext>
            </a:extLst>
          </p:cNvPr>
          <p:cNvCxnSpPr>
            <a:cxnSpLocks/>
          </p:cNvCxnSpPr>
          <p:nvPr/>
        </p:nvCxnSpPr>
        <p:spPr>
          <a:xfrm flipH="1" flipV="1">
            <a:off x="1399145" y="2853371"/>
            <a:ext cx="3966069" cy="1695435"/>
          </a:xfrm>
          <a:prstGeom prst="straightConnector1">
            <a:avLst/>
          </a:prstGeom>
          <a:ln w="76200">
            <a:solidFill>
              <a:srgbClr val="6BA2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390210-F9C6-434D-9628-E59CE57AA824}"/>
              </a:ext>
            </a:extLst>
          </p:cNvPr>
          <p:cNvSpPr txBox="1"/>
          <p:nvPr/>
        </p:nvSpPr>
        <p:spPr>
          <a:xfrm>
            <a:off x="5365214" y="4271807"/>
            <a:ext cx="6117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/>
              <a:t>“when Jesus saw it, he was </a:t>
            </a:r>
            <a:r>
              <a:rPr lang="en-US" sz="3000" i="1" u="sng" dirty="0"/>
              <a:t>indignant</a:t>
            </a:r>
            <a:r>
              <a:rPr lang="en-US" sz="3000" i="1" dirty="0"/>
              <a:t>”</a:t>
            </a:r>
          </a:p>
          <a:p>
            <a:r>
              <a:rPr lang="en-US" sz="3000" i="1" dirty="0"/>
              <a:t>                           </a:t>
            </a:r>
            <a:r>
              <a:rPr lang="en-US" sz="2500" i="1" dirty="0"/>
              <a:t>(Mark 10)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C1B6812-3688-4FC3-A076-1293392B3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1000"/>
                    </a14:imgEffect>
                    <a14:imgEffect>
                      <a14:brightnessContrast bright="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/>
        </p:blipFill>
        <p:spPr bwMode="auto">
          <a:xfrm>
            <a:off x="5680920" y="60963"/>
            <a:ext cx="6400400" cy="41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B57F7DCE-F926-4778-8D4E-DCC543CE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80" y="3388138"/>
            <a:ext cx="5104477" cy="336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8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19:13-15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13</a:t>
            </a:r>
            <a:r>
              <a:rPr lang="en-US" sz="32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Then children were brought to him [Jesus] that he might lay his hands on them and pray. The disciples rebuked the people,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14 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but Jesus said, “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Let the little children come to me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do not hinder them, for to such belongs the kingdom of heaven.”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15 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he laid his hands on them and went away.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7CBC53-B603-4276-87D1-E1C27E64FE87}"/>
              </a:ext>
            </a:extLst>
          </p:cNvPr>
          <p:cNvCxnSpPr>
            <a:cxnSpLocks/>
          </p:cNvCxnSpPr>
          <p:nvPr/>
        </p:nvCxnSpPr>
        <p:spPr>
          <a:xfrm flipH="1" flipV="1">
            <a:off x="1399145" y="2853371"/>
            <a:ext cx="3966069" cy="1695435"/>
          </a:xfrm>
          <a:prstGeom prst="straightConnector1">
            <a:avLst/>
          </a:prstGeom>
          <a:ln w="76200">
            <a:solidFill>
              <a:srgbClr val="6BA2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390210-F9C6-434D-9628-E59CE57AA824}"/>
              </a:ext>
            </a:extLst>
          </p:cNvPr>
          <p:cNvSpPr txBox="1"/>
          <p:nvPr/>
        </p:nvSpPr>
        <p:spPr>
          <a:xfrm>
            <a:off x="5365214" y="4271807"/>
            <a:ext cx="6117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/>
              <a:t>“when Jesus saw it, he was </a:t>
            </a:r>
            <a:r>
              <a:rPr lang="en-US" sz="3000" i="1" u="sng" dirty="0"/>
              <a:t>indignant</a:t>
            </a:r>
            <a:r>
              <a:rPr lang="en-US" sz="3000" i="1" dirty="0"/>
              <a:t>”</a:t>
            </a:r>
          </a:p>
          <a:p>
            <a:r>
              <a:rPr lang="en-US" sz="3000" i="1" dirty="0"/>
              <a:t>                           </a:t>
            </a:r>
            <a:r>
              <a:rPr lang="en-US" sz="2500" i="1" dirty="0"/>
              <a:t>(Mark 10)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C1B6812-3688-4FC3-A076-1293392B3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11000"/>
                    </a14:imgEffect>
                    <a14:imgEffect>
                      <a14:brightnessContrast bright="9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889"/>
          <a:stretch/>
        </p:blipFill>
        <p:spPr bwMode="auto">
          <a:xfrm>
            <a:off x="5680920" y="60963"/>
            <a:ext cx="6400400" cy="414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98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19:13-15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13</a:t>
            </a:r>
            <a:r>
              <a:rPr lang="en-US" sz="32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Then children were brought to him [Jesus] that he might lay his hands on them and pray. The disciples rebuked the people,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14 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but Jesus said, “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Let the little children come to me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do not hinder them, for to such belongs the kingdom of heaven.”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15 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he laid his hands on them and went away.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390210-F9C6-434D-9628-E59CE57AA824}"/>
              </a:ext>
            </a:extLst>
          </p:cNvPr>
          <p:cNvSpPr txBox="1"/>
          <p:nvPr/>
        </p:nvSpPr>
        <p:spPr>
          <a:xfrm>
            <a:off x="5365214" y="4271807"/>
            <a:ext cx="61173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/>
              <a:t>“when Jesus saw it, he was </a:t>
            </a:r>
            <a:r>
              <a:rPr lang="en-US" sz="3000" i="1" u="sng" dirty="0"/>
              <a:t>indignant</a:t>
            </a:r>
            <a:r>
              <a:rPr lang="en-US" sz="3000" i="1" dirty="0"/>
              <a:t>”</a:t>
            </a:r>
          </a:p>
          <a:p>
            <a:r>
              <a:rPr lang="en-US" sz="3000" i="1" dirty="0"/>
              <a:t>                           </a:t>
            </a:r>
            <a:r>
              <a:rPr lang="en-US" sz="2500" i="1" dirty="0"/>
              <a:t>(Mark 10)</a:t>
            </a:r>
          </a:p>
        </p:txBody>
      </p:sp>
    </p:spTree>
    <p:extLst>
      <p:ext uri="{BB962C8B-B14F-4D97-AF65-F5344CB8AC3E}">
        <p14:creationId xmlns:p14="http://schemas.microsoft.com/office/powerpoint/2010/main" val="86132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Matthew 19:13-15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415482" y="1486694"/>
            <a:ext cx="114717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13</a:t>
            </a:r>
            <a:r>
              <a:rPr lang="en-US" sz="3200" b="1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Then children were brought to him [Jesus] that he might lay his hands on them and pray. The disciples rebuked the people,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14 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but Jesus said, “</a:t>
            </a:r>
            <a:r>
              <a:rPr lang="en-US" sz="3200" b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Let the little children come to me 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do not hinder them, for to such belongs the kingdom of heaven.” </a:t>
            </a:r>
            <a:r>
              <a:rPr lang="en-US" sz="3200" baseline="30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15 </a:t>
            </a:r>
            <a:r>
              <a:rPr lang="en-US" sz="32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And he laid his hands on them and went away.</a:t>
            </a:r>
            <a:endParaRPr lang="en-US" sz="3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7CBC53-B603-4276-87D1-E1C27E64FE87}"/>
              </a:ext>
            </a:extLst>
          </p:cNvPr>
          <p:cNvCxnSpPr>
            <a:cxnSpLocks/>
          </p:cNvCxnSpPr>
          <p:nvPr/>
        </p:nvCxnSpPr>
        <p:spPr>
          <a:xfrm flipV="1">
            <a:off x="6257581" y="3429001"/>
            <a:ext cx="4252511" cy="1629300"/>
          </a:xfrm>
          <a:prstGeom prst="straightConnector1">
            <a:avLst/>
          </a:prstGeom>
          <a:ln w="76200">
            <a:solidFill>
              <a:srgbClr val="6BA25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1390210-F9C6-434D-9628-E59CE57AA824}"/>
              </a:ext>
            </a:extLst>
          </p:cNvPr>
          <p:cNvSpPr txBox="1"/>
          <p:nvPr/>
        </p:nvSpPr>
        <p:spPr>
          <a:xfrm>
            <a:off x="586868" y="4853571"/>
            <a:ext cx="55644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i="1" dirty="0"/>
              <a:t>“took the children in his arms and”</a:t>
            </a:r>
          </a:p>
          <a:p>
            <a:r>
              <a:rPr lang="en-US" sz="3000" i="1" dirty="0"/>
              <a:t>                 </a:t>
            </a:r>
            <a:r>
              <a:rPr lang="en-US" sz="2500" i="1" dirty="0"/>
              <a:t>(Mark 10)</a:t>
            </a:r>
          </a:p>
        </p:txBody>
      </p:sp>
    </p:spTree>
    <p:extLst>
      <p:ext uri="{BB962C8B-B14F-4D97-AF65-F5344CB8AC3E}">
        <p14:creationId xmlns:p14="http://schemas.microsoft.com/office/powerpoint/2010/main" val="379288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595519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Stats from </a:t>
            </a:r>
            <a:r>
              <a:rPr lang="en-US" sz="9900" dirty="0" err="1">
                <a:solidFill>
                  <a:srgbClr val="306925"/>
                </a:solidFill>
                <a:latin typeface="Garden Grown US D" panose="02000506000000020004" pitchFamily="50" charset="0"/>
              </a:rPr>
              <a:t>Barna</a:t>
            </a:r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 Group </a:t>
            </a:r>
            <a:r>
              <a:rPr lang="en-US" sz="9900" baseline="30000" dirty="0">
                <a:solidFill>
                  <a:srgbClr val="306925"/>
                </a:solidFill>
                <a:latin typeface="Garden Grown US D" panose="02000506000000020004" pitchFamily="50" charset="0"/>
              </a:rPr>
              <a:t>2009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E2B724-A96A-4B57-AA08-C486466F36D3}"/>
              </a:ext>
            </a:extLst>
          </p:cNvPr>
          <p:cNvSpPr txBox="1"/>
          <p:nvPr/>
        </p:nvSpPr>
        <p:spPr>
          <a:xfrm>
            <a:off x="253388" y="6323679"/>
            <a:ext cx="85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Barna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2009. https://www.barna.com/research/evangelism-is-most-effective-among-kids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86059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595519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Stats from </a:t>
            </a:r>
            <a:r>
              <a:rPr lang="en-US" sz="9900" dirty="0" err="1">
                <a:solidFill>
                  <a:srgbClr val="306925"/>
                </a:solidFill>
                <a:latin typeface="Garden Grown US D" panose="02000506000000020004" pitchFamily="50" charset="0"/>
              </a:rPr>
              <a:t>Barna</a:t>
            </a:r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 Group </a:t>
            </a:r>
            <a:r>
              <a:rPr lang="en-US" sz="9900" baseline="30000" dirty="0">
                <a:solidFill>
                  <a:srgbClr val="306925"/>
                </a:solidFill>
                <a:latin typeface="Garden Grown US D" panose="02000506000000020004" pitchFamily="50" charset="0"/>
              </a:rPr>
              <a:t>2009</a:t>
            </a:r>
            <a:endParaRPr lang="en-US" sz="9900" dirty="0">
              <a:solidFill>
                <a:srgbClr val="306925"/>
              </a:solidFill>
              <a:latin typeface="Garden Grown US D" panose="02000506000000020004" pitchFamily="50" charset="0"/>
            </a:endParaRP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382431" y="2048560"/>
            <a:ext cx="11659005" cy="211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43% of all Americans who accept Jesus Christ do so before age 13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21% of born again Christians commit to Christ between age 13 and 18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13% make their profession of faith between age 18 to 21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23% embrace Christ after their 21</a:t>
            </a:r>
            <a:r>
              <a:rPr lang="en-US" sz="3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birthday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2B724-A96A-4B57-AA08-C486466F36D3}"/>
              </a:ext>
            </a:extLst>
          </p:cNvPr>
          <p:cNvSpPr txBox="1"/>
          <p:nvPr/>
        </p:nvSpPr>
        <p:spPr>
          <a:xfrm>
            <a:off x="253388" y="6323679"/>
            <a:ext cx="85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Barna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2009. https://www.barna.com/research/evangelism-is-most-effective-among-kids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90319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D20A-253E-4D4D-9E7A-8C1F69F37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CE48C1-E5B3-4386-9B26-DD3AE2A5D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72" y="440782"/>
            <a:ext cx="11919981" cy="2766647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9EA17-0529-4BCA-AC37-DB48C5938EC0}"/>
              </a:ext>
            </a:extLst>
          </p:cNvPr>
          <p:cNvSpPr txBox="1"/>
          <p:nvPr/>
        </p:nvSpPr>
        <p:spPr>
          <a:xfrm>
            <a:off x="459544" y="3207429"/>
            <a:ext cx="9519139" cy="3703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26"/>
            <a:r>
              <a:rPr lang="en-US" sz="3333" dirty="0">
                <a:solidFill>
                  <a:srgbClr val="333333"/>
                </a:solidFill>
                <a:latin typeface="-apple-system"/>
              </a:rPr>
              <a:t>TG guys, join us </a:t>
            </a:r>
            <a:r>
              <a:rPr lang="en-US" sz="3333" b="1" dirty="0">
                <a:solidFill>
                  <a:srgbClr val="333333"/>
                </a:solidFill>
                <a:latin typeface="-apple-system"/>
              </a:rPr>
              <a:t>THIS TUESDAY, APRIL 27, 7:30-9PM </a:t>
            </a:r>
            <a:r>
              <a:rPr lang="en-US" sz="3333" dirty="0">
                <a:solidFill>
                  <a:srgbClr val="333333"/>
                </a:solidFill>
                <a:latin typeface="-apple-system"/>
              </a:rPr>
              <a:t>for the </a:t>
            </a:r>
            <a:r>
              <a:rPr lang="en-US" sz="3333" b="1" dirty="0">
                <a:solidFill>
                  <a:srgbClr val="EC5F29"/>
                </a:solidFill>
                <a:latin typeface="-apple-system"/>
              </a:rPr>
              <a:t>2nd to last</a:t>
            </a:r>
            <a:r>
              <a:rPr lang="en-US" sz="3333" dirty="0">
                <a:solidFill>
                  <a:srgbClr val="333333"/>
                </a:solidFill>
                <a:latin typeface="-apple-system"/>
              </a:rPr>
              <a:t> Guys Group of the semester </a:t>
            </a:r>
            <a:br>
              <a:rPr lang="en-US" sz="3333" dirty="0">
                <a:solidFill>
                  <a:srgbClr val="333333"/>
                </a:solidFill>
                <a:latin typeface="-apple-system"/>
              </a:rPr>
            </a:br>
            <a:r>
              <a:rPr lang="en-US" sz="3333" b="1" dirty="0">
                <a:solidFill>
                  <a:srgbClr val="333333"/>
                </a:solidFill>
                <a:latin typeface="-apple-system"/>
              </a:rPr>
              <a:t>at Chris Swanson's place: 12820 Hillside Dr. </a:t>
            </a:r>
            <a:r>
              <a:rPr lang="en-US" sz="3333" b="1" dirty="0">
                <a:solidFill>
                  <a:srgbClr val="C00000"/>
                </a:solidFill>
                <a:latin typeface="-apple-system"/>
              </a:rPr>
              <a:t>Bonfire! </a:t>
            </a:r>
            <a:br>
              <a:rPr lang="en-US" sz="3333" b="1" dirty="0">
                <a:solidFill>
                  <a:srgbClr val="C00000"/>
                </a:solidFill>
                <a:latin typeface="-apple-system"/>
              </a:rPr>
            </a:br>
            <a:br>
              <a:rPr lang="en-US" sz="2133" dirty="0">
                <a:solidFill>
                  <a:srgbClr val="333333"/>
                </a:solidFill>
                <a:latin typeface="-apple-system"/>
              </a:rPr>
            </a:br>
            <a:r>
              <a:rPr lang="en-US" sz="2667" dirty="0">
                <a:solidFill>
                  <a:srgbClr val="333333"/>
                </a:solidFill>
                <a:latin typeface="-apple-system"/>
              </a:rPr>
              <a:t>Dilan Oglesby will be leading us through the story of Jesus' interaction with the demoniac. Bring your camp chair and a beverage or snack to share. Guests welcome.</a:t>
            </a:r>
          </a:p>
          <a:p>
            <a:pPr defTabSz="548626"/>
            <a:endParaRPr lang="en-US" sz="3333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8879122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595519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Stats from </a:t>
            </a:r>
            <a:r>
              <a:rPr lang="en-US" sz="9900" dirty="0" err="1">
                <a:solidFill>
                  <a:srgbClr val="306925"/>
                </a:solidFill>
                <a:latin typeface="Garden Grown US D" panose="02000506000000020004" pitchFamily="50" charset="0"/>
              </a:rPr>
              <a:t>Barna</a:t>
            </a:r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 Group </a:t>
            </a:r>
            <a:r>
              <a:rPr lang="en-US" sz="9900" baseline="30000" dirty="0">
                <a:solidFill>
                  <a:srgbClr val="306925"/>
                </a:solidFill>
                <a:latin typeface="Garden Grown US D" panose="02000506000000020004" pitchFamily="50" charset="0"/>
              </a:rPr>
              <a:t>2009</a:t>
            </a:r>
            <a:endParaRPr lang="en-US" sz="9900" dirty="0">
              <a:solidFill>
                <a:srgbClr val="306925"/>
              </a:solidFill>
              <a:latin typeface="Garden Grown US D" panose="02000506000000020004" pitchFamily="50" charset="0"/>
            </a:endParaRP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382431" y="2048560"/>
            <a:ext cx="11659005" cy="211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43% of all Americans who accept Jesus Christ do so before age 13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21% of born again Christians commit to Christ between age 13 and 18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13% make their profession of faith between age 18 to 21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23% embrace Christ after their 21</a:t>
            </a:r>
            <a:r>
              <a:rPr lang="en-US" sz="3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birthday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2B724-A96A-4B57-AA08-C486466F36D3}"/>
              </a:ext>
            </a:extLst>
          </p:cNvPr>
          <p:cNvSpPr txBox="1"/>
          <p:nvPr/>
        </p:nvSpPr>
        <p:spPr>
          <a:xfrm>
            <a:off x="253388" y="6323679"/>
            <a:ext cx="85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Barna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2009. https://www.barna.com/research/evangelism-is-most-effective-among-kids</a:t>
            </a:r>
          </a:p>
          <a:p>
            <a:endParaRPr lang="en-US" i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7B0A3B-77E4-47B4-84BC-2A3AEE031D9C}"/>
              </a:ext>
            </a:extLst>
          </p:cNvPr>
          <p:cNvSpPr/>
          <p:nvPr/>
        </p:nvSpPr>
        <p:spPr>
          <a:xfrm>
            <a:off x="253388" y="2004492"/>
            <a:ext cx="11391441" cy="646331"/>
          </a:xfrm>
          <a:prstGeom prst="roundRect">
            <a:avLst/>
          </a:prstGeom>
          <a:noFill/>
          <a:ln w="114300">
            <a:solidFill>
              <a:srgbClr val="6BA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6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595519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Stats from </a:t>
            </a:r>
            <a:r>
              <a:rPr lang="en-US" sz="9900" dirty="0" err="1">
                <a:solidFill>
                  <a:srgbClr val="306925"/>
                </a:solidFill>
                <a:latin typeface="Garden Grown US D" panose="02000506000000020004" pitchFamily="50" charset="0"/>
              </a:rPr>
              <a:t>Barna</a:t>
            </a:r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 Group </a:t>
            </a:r>
            <a:r>
              <a:rPr lang="en-US" sz="9900" baseline="30000" dirty="0">
                <a:solidFill>
                  <a:srgbClr val="306925"/>
                </a:solidFill>
                <a:latin typeface="Garden Grown US D" panose="02000506000000020004" pitchFamily="50" charset="0"/>
              </a:rPr>
              <a:t>2009</a:t>
            </a:r>
            <a:endParaRPr lang="en-US" sz="9900" dirty="0">
              <a:solidFill>
                <a:srgbClr val="306925"/>
              </a:solidFill>
              <a:latin typeface="Garden Grown US D" panose="02000506000000020004" pitchFamily="50" charset="0"/>
            </a:endParaRP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382431" y="2048560"/>
            <a:ext cx="11659005" cy="211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43% of all Americans who accept Jesus Christ do so before age 13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21% of born again Christians commit to Christ between age 13 and 18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13% make their profession of faith between age 18 to 21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23% embrace Christ after their 21</a:t>
            </a:r>
            <a:r>
              <a:rPr lang="en-US" sz="3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birthday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2B724-A96A-4B57-AA08-C486466F36D3}"/>
              </a:ext>
            </a:extLst>
          </p:cNvPr>
          <p:cNvSpPr txBox="1"/>
          <p:nvPr/>
        </p:nvSpPr>
        <p:spPr>
          <a:xfrm>
            <a:off x="253388" y="6323679"/>
            <a:ext cx="85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Barna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2009. https://www.barna.com/research/evangelism-is-most-effective-among-kids</a:t>
            </a:r>
          </a:p>
          <a:p>
            <a:endParaRPr lang="en-US" i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7B0A3B-77E4-47B4-84BC-2A3AEE031D9C}"/>
              </a:ext>
            </a:extLst>
          </p:cNvPr>
          <p:cNvSpPr/>
          <p:nvPr/>
        </p:nvSpPr>
        <p:spPr>
          <a:xfrm>
            <a:off x="253388" y="2004492"/>
            <a:ext cx="11391441" cy="646331"/>
          </a:xfrm>
          <a:prstGeom prst="roundRect">
            <a:avLst/>
          </a:prstGeom>
          <a:noFill/>
          <a:ln w="114300">
            <a:solidFill>
              <a:srgbClr val="6BA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397C8-EAB5-4F65-9CE7-A325C51AEB9A}"/>
              </a:ext>
            </a:extLst>
          </p:cNvPr>
          <p:cNvSpPr txBox="1"/>
          <p:nvPr/>
        </p:nvSpPr>
        <p:spPr>
          <a:xfrm>
            <a:off x="264918" y="4273069"/>
            <a:ext cx="927936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“People who become Christian before their teen years are more likely than those who are converted when older to remain “absolutely committed” to Christianity through their lifetime.”</a:t>
            </a:r>
          </a:p>
          <a:p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27388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595519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Stats from </a:t>
            </a:r>
            <a:r>
              <a:rPr lang="en-US" sz="9900" dirty="0" err="1">
                <a:solidFill>
                  <a:srgbClr val="306925"/>
                </a:solidFill>
                <a:latin typeface="Garden Grown US D" panose="02000506000000020004" pitchFamily="50" charset="0"/>
              </a:rPr>
              <a:t>Barna</a:t>
            </a:r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 Group </a:t>
            </a:r>
            <a:r>
              <a:rPr lang="en-US" sz="9900" baseline="30000" dirty="0">
                <a:solidFill>
                  <a:srgbClr val="306925"/>
                </a:solidFill>
                <a:latin typeface="Garden Grown US D" panose="02000506000000020004" pitchFamily="50" charset="0"/>
              </a:rPr>
              <a:t>2009</a:t>
            </a:r>
            <a:endParaRPr lang="en-US" sz="9900" dirty="0">
              <a:solidFill>
                <a:srgbClr val="306925"/>
              </a:solidFill>
              <a:latin typeface="Garden Grown US D" panose="02000506000000020004" pitchFamily="50" charset="0"/>
            </a:endParaRP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382431" y="2048560"/>
            <a:ext cx="11659005" cy="211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43% of all Americans who accept Jesus Christ do so before age 13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21% of born again Christians commit to Christ between age 13 and 18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13% make their profession of faith between age 18 to 21</a:t>
            </a:r>
          </a:p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Only 23% embrace Christ after their 21</a:t>
            </a:r>
            <a:r>
              <a:rPr lang="en-US" sz="3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birthday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2B724-A96A-4B57-AA08-C486466F36D3}"/>
              </a:ext>
            </a:extLst>
          </p:cNvPr>
          <p:cNvSpPr txBox="1"/>
          <p:nvPr/>
        </p:nvSpPr>
        <p:spPr>
          <a:xfrm>
            <a:off x="253388" y="6323679"/>
            <a:ext cx="85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Barna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2009. https://www.barna.com/research/evangelism-is-most-effective-among-kids</a:t>
            </a:r>
          </a:p>
          <a:p>
            <a:endParaRPr lang="en-US" i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7B0A3B-77E4-47B4-84BC-2A3AEE031D9C}"/>
              </a:ext>
            </a:extLst>
          </p:cNvPr>
          <p:cNvSpPr/>
          <p:nvPr/>
        </p:nvSpPr>
        <p:spPr>
          <a:xfrm>
            <a:off x="253388" y="2004492"/>
            <a:ext cx="11391441" cy="646331"/>
          </a:xfrm>
          <a:prstGeom prst="roundRect">
            <a:avLst/>
          </a:prstGeom>
          <a:noFill/>
          <a:ln w="114300">
            <a:solidFill>
              <a:srgbClr val="6BA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397C8-EAB5-4F65-9CE7-A325C51AEB9A}"/>
              </a:ext>
            </a:extLst>
          </p:cNvPr>
          <p:cNvSpPr txBox="1"/>
          <p:nvPr/>
        </p:nvSpPr>
        <p:spPr>
          <a:xfrm>
            <a:off x="264917" y="4185509"/>
            <a:ext cx="118095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“Americans who embraced Christ during…ages 13 through 21 are less likely than other believers to describe themselves as “deeply spiritual.” </a:t>
            </a:r>
            <a:b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donate substantially less money to churches than do </a:t>
            </a:r>
            <a:b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Christians…and are less likely to engage in </a:t>
            </a:r>
            <a:b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lifestyle evangelism.”</a:t>
            </a:r>
          </a:p>
          <a:p>
            <a:pPr>
              <a:lnSpc>
                <a:spcPct val="90000"/>
              </a:lnSpc>
            </a:pPr>
            <a:endParaRPr lang="en-US" sz="3000" i="1" dirty="0"/>
          </a:p>
        </p:txBody>
      </p:sp>
    </p:spTree>
    <p:extLst>
      <p:ext uri="{BB962C8B-B14F-4D97-AF65-F5344CB8AC3E}">
        <p14:creationId xmlns:p14="http://schemas.microsoft.com/office/powerpoint/2010/main" val="319239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595519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Stats from </a:t>
            </a:r>
            <a:r>
              <a:rPr lang="en-US" sz="9900" dirty="0" err="1">
                <a:solidFill>
                  <a:srgbClr val="306925"/>
                </a:solidFill>
                <a:latin typeface="Garden Grown US D" panose="02000506000000020004" pitchFamily="50" charset="0"/>
              </a:rPr>
              <a:t>Barna</a:t>
            </a:r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 Group </a:t>
            </a:r>
            <a:r>
              <a:rPr lang="en-US" sz="9900" baseline="30000" dirty="0">
                <a:solidFill>
                  <a:srgbClr val="306925"/>
                </a:solidFill>
                <a:latin typeface="Garden Grown US D" panose="02000506000000020004" pitchFamily="50" charset="0"/>
              </a:rPr>
              <a:t>2009</a:t>
            </a:r>
            <a:endParaRPr lang="en-US" sz="9900" dirty="0">
              <a:solidFill>
                <a:srgbClr val="306925"/>
              </a:solidFill>
              <a:latin typeface="Garden Grown US D" panose="02000506000000020004" pitchFamily="50" charset="0"/>
            </a:endParaRP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382431" y="2048560"/>
            <a:ext cx="11659005" cy="580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marR="0" lvl="1" indent="-341313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43% of all Americans who accept Jesus Christ do so before age 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E2B724-A96A-4B57-AA08-C486466F36D3}"/>
              </a:ext>
            </a:extLst>
          </p:cNvPr>
          <p:cNvSpPr txBox="1"/>
          <p:nvPr/>
        </p:nvSpPr>
        <p:spPr>
          <a:xfrm>
            <a:off x="253388" y="6323679"/>
            <a:ext cx="85454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Barna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2009. https://www.barna.com/research/evangelism-is-most-effective-among-kids</a:t>
            </a:r>
          </a:p>
          <a:p>
            <a:endParaRPr lang="en-US" i="1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7B0A3B-77E4-47B4-84BC-2A3AEE031D9C}"/>
              </a:ext>
            </a:extLst>
          </p:cNvPr>
          <p:cNvSpPr/>
          <p:nvPr/>
        </p:nvSpPr>
        <p:spPr>
          <a:xfrm>
            <a:off x="253388" y="2004492"/>
            <a:ext cx="11391441" cy="646331"/>
          </a:xfrm>
          <a:prstGeom prst="roundRect">
            <a:avLst/>
          </a:prstGeom>
          <a:noFill/>
          <a:ln w="114300">
            <a:solidFill>
              <a:srgbClr val="6BA2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397C8-EAB5-4F65-9CE7-A325C51AEB9A}"/>
              </a:ext>
            </a:extLst>
          </p:cNvPr>
          <p:cNvSpPr txBox="1"/>
          <p:nvPr/>
        </p:nvSpPr>
        <p:spPr>
          <a:xfrm>
            <a:off x="201723" y="2962375"/>
            <a:ext cx="118095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“Families, churches and parachurch ministries must recognize that the </a:t>
            </a:r>
            <a:r>
              <a:rPr lang="en-US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primary window of opportunity</a:t>
            </a: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effectively reaching people with the good news of Jesus’ death and resurrection </a:t>
            </a:r>
            <a:r>
              <a:rPr lang="en-US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during the pre-teen years</a:t>
            </a:r>
            <a: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It is during those years that people develop their frames of reference for the remainder of their life – especially theologically and morally. </a:t>
            </a:r>
            <a:br>
              <a:rPr lang="en-US" sz="3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Consistently explaining and modeling truth principles for </a:t>
            </a:r>
            <a:br>
              <a:rPr lang="en-US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young people is the most critical factor in their</a:t>
            </a:r>
            <a:br>
              <a:rPr lang="en-US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0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spiritual development.”</a:t>
            </a:r>
            <a:endParaRPr lang="en-US" sz="3000" b="1" i="1" dirty="0"/>
          </a:p>
        </p:txBody>
      </p:sp>
    </p:spTree>
    <p:extLst>
      <p:ext uri="{BB962C8B-B14F-4D97-AF65-F5344CB8AC3E}">
        <p14:creationId xmlns:p14="http://schemas.microsoft.com/office/powerpoint/2010/main" val="300547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5A25B-E97B-4AB0-A272-824A3A7631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7DC901-D521-4E3A-A589-490FB94A85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vegetable&#10;&#10;Description automatically generated">
            <a:extLst>
              <a:ext uri="{FF2B5EF4-FFF2-40B4-BE49-F238E27FC236}">
                <a16:creationId xmlns:a16="http://schemas.microsoft.com/office/drawing/2014/main" id="{3076AEE0-8715-4DC1-A15C-442634232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416F8-4DE0-4DC9-B60C-A226B6BAE885}"/>
              </a:ext>
            </a:extLst>
          </p:cNvPr>
          <p:cNvSpPr txBox="1"/>
          <p:nvPr/>
        </p:nvSpPr>
        <p:spPr>
          <a:xfrm rot="21188492">
            <a:off x="445714" y="844063"/>
            <a:ext cx="9001503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900" b="1" dirty="0">
                <a:solidFill>
                  <a:srgbClr val="6BA256"/>
                </a:solidFill>
              </a:rPr>
              <a:t>STRETCH BREAK!</a:t>
            </a:r>
          </a:p>
        </p:txBody>
      </p:sp>
    </p:spTree>
    <p:extLst>
      <p:ext uri="{BB962C8B-B14F-4D97-AF65-F5344CB8AC3E}">
        <p14:creationId xmlns:p14="http://schemas.microsoft.com/office/powerpoint/2010/main" val="308544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9D472-4A04-460E-8407-E6D25F19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958493-CBF5-4FF7-9CCF-80CE737BF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030" y="-1926141"/>
            <a:ext cx="12309231" cy="8824333"/>
          </a:xfrm>
        </p:spPr>
      </p:pic>
    </p:spTree>
    <p:extLst>
      <p:ext uri="{BB962C8B-B14F-4D97-AF65-F5344CB8AC3E}">
        <p14:creationId xmlns:p14="http://schemas.microsoft.com/office/powerpoint/2010/main" val="3377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9D472-4A04-460E-8407-E6D25F196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958493-CBF5-4FF7-9CCF-80CE737BF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1030" y="-1926141"/>
            <a:ext cx="12309231" cy="882433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9919F7-6262-4FD5-8509-AA4168C7B87A}"/>
              </a:ext>
            </a:extLst>
          </p:cNvPr>
          <p:cNvSpPr txBox="1"/>
          <p:nvPr/>
        </p:nvSpPr>
        <p:spPr>
          <a:xfrm>
            <a:off x="8209503" y="5617028"/>
            <a:ext cx="370460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Elisha </a:t>
            </a:r>
            <a:r>
              <a:rPr lang="en-US" sz="3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Hillegeist</a:t>
            </a:r>
            <a:endParaRPr lang="en-US" sz="3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87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76CB9-B772-4B16-92A7-F694814C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68" y="469632"/>
            <a:ext cx="11312435" cy="1325563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Application Questions</a:t>
            </a:r>
          </a:p>
        </p:txBody>
      </p:sp>
      <p:pic>
        <p:nvPicPr>
          <p:cNvPr id="5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FCE256-2683-42A0-8B97-0C42A0D35A83}"/>
              </a:ext>
            </a:extLst>
          </p:cNvPr>
          <p:cNvSpPr txBox="1"/>
          <p:nvPr/>
        </p:nvSpPr>
        <p:spPr>
          <a:xfrm>
            <a:off x="377144" y="1737695"/>
            <a:ext cx="11408234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2763" marR="0" indent="-512763">
              <a:spcBef>
                <a:spcPts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1) What does the way you interact with Tallgrass children show them about God?</a:t>
            </a:r>
            <a:b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dirty="0">
              <a:solidFill>
                <a:srgbClr val="21212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2763" marR="0" indent="-512763">
              <a:spcBef>
                <a:spcPts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2) What’s one thing you can do </a:t>
            </a:r>
            <a:r>
              <a:rPr lang="en-US" sz="3800" dirty="0">
                <a:solidFill>
                  <a:srgbClr val="21212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better engage personally with children in our church?</a:t>
            </a:r>
            <a:b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100" dirty="0">
              <a:solidFill>
                <a:srgbClr val="21212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2763" marR="0" indent="-512763">
              <a:spcBef>
                <a:spcPts val="0"/>
              </a:spcBef>
              <a:spcAft>
                <a:spcPts val="600"/>
              </a:spcAft>
            </a:pPr>
            <a: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3) Are you willing to serve in perhaps our church’s </a:t>
            </a:r>
            <a:b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most strategic ministry, Sprouts, in this </a:t>
            </a:r>
            <a:b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21212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new season?</a:t>
            </a:r>
          </a:p>
          <a:p>
            <a:pPr>
              <a:spcAft>
                <a:spcPts val="600"/>
              </a:spcAft>
            </a:pPr>
            <a:endParaRPr lang="en-US" sz="3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27000" y="446296"/>
            <a:ext cx="12446000" cy="1676400"/>
          </a:xfrm>
          <a:prstGeom prst="rect">
            <a:avLst/>
          </a:prstGeom>
          <a:solidFill>
            <a:schemeClr val="bg1"/>
          </a:solidFill>
          <a:effectLst>
            <a:glow rad="1905000">
              <a:schemeClr val="bg1">
                <a:alpha val="2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200" y="4953000"/>
            <a:ext cx="5544457" cy="1668864"/>
          </a:xfrm>
          <a:prstGeom prst="rect">
            <a:avLst/>
          </a:prstGeom>
          <a:solidFill>
            <a:schemeClr val="bg1"/>
          </a:solidFill>
          <a:effectLst>
            <a:glow rad="1905000">
              <a:schemeClr val="bg1">
                <a:alpha val="2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Tallgrass Slides\Pictures\lcm-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1" y="687194"/>
            <a:ext cx="3421006" cy="12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  <a:prstGeom prst="rect">
            <a:avLst/>
          </a:prstGeom>
        </p:spPr>
      </p:pic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14580" y="3190564"/>
            <a:ext cx="9144000" cy="937009"/>
          </a:xfrm>
        </p:spPr>
        <p:txBody>
          <a:bodyPr>
            <a:noAutofit/>
          </a:bodyPr>
          <a:lstStyle/>
          <a:p>
            <a:r>
              <a:rPr lang="en-US" sz="9900" dirty="0">
                <a:solidFill>
                  <a:srgbClr val="306925"/>
                </a:solidFill>
                <a:latin typeface="Garden Grown US D" panose="02000506000000020004" pitchFamily="50" charset="0"/>
              </a:rPr>
              <a:t>Matthias Bieber</a:t>
            </a:r>
          </a:p>
        </p:txBody>
      </p:sp>
    </p:spTree>
    <p:extLst>
      <p:ext uri="{BB962C8B-B14F-4D97-AF65-F5344CB8AC3E}">
        <p14:creationId xmlns:p14="http://schemas.microsoft.com/office/powerpoint/2010/main" val="9919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:\My Pictures\2019 Walk for Life\IMG_7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5030"/>
            <a:ext cx="12192000" cy="8651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27000" y="446296"/>
            <a:ext cx="12446000" cy="1676400"/>
          </a:xfrm>
          <a:prstGeom prst="rect">
            <a:avLst/>
          </a:prstGeom>
          <a:solidFill>
            <a:schemeClr val="bg1"/>
          </a:solidFill>
          <a:effectLst>
            <a:glow rad="1905000">
              <a:schemeClr val="bg1">
                <a:alpha val="2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2082" y="517952"/>
            <a:ext cx="10363200" cy="1470025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Walk for Life 2021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400" dirty="0"/>
              <a:t>“Worth the Walk”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3200" y="4953000"/>
            <a:ext cx="5544457" cy="1668864"/>
          </a:xfrm>
          <a:prstGeom prst="rect">
            <a:avLst/>
          </a:prstGeom>
          <a:solidFill>
            <a:schemeClr val="bg1"/>
          </a:solidFill>
          <a:effectLst>
            <a:glow rad="1905000">
              <a:schemeClr val="bg1">
                <a:alpha val="2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9312" y="5131360"/>
            <a:ext cx="14325600" cy="152400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tx1"/>
                </a:solidFill>
              </a:rPr>
              <a:t>Saturday, June 26, 2021 at 9 a.m. 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At Long’s Park (17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  <a:r>
              <a:rPr lang="en-US" dirty="0">
                <a:solidFill>
                  <a:schemeClr val="tx1"/>
                </a:solidFill>
              </a:rPr>
              <a:t> &amp; Yuma)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Registration deadline: </a:t>
            </a:r>
            <a:r>
              <a:rPr lang="en-US" b="1" dirty="0">
                <a:solidFill>
                  <a:schemeClr val="tx1"/>
                </a:solidFill>
              </a:rPr>
              <a:t>June 1, 2021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1026" name="Picture 2" descr="C:\Users\Tallgrass Slides\Pictures\lcm-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1" y="687194"/>
            <a:ext cx="3421006" cy="12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6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A86A-7C94-43CC-BF29-EC773C1D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58" y="1146577"/>
            <a:ext cx="4907185" cy="1053475"/>
          </a:xfrm>
        </p:spPr>
        <p:txBody>
          <a:bodyPr>
            <a:noAutofit/>
          </a:bodyPr>
          <a:lstStyle/>
          <a:p>
            <a:pPr algn="r"/>
            <a:r>
              <a:rPr lang="en-US" sz="5333" dirty="0"/>
              <a:t>CHURCHWIDE</a:t>
            </a:r>
            <a:br>
              <a:rPr lang="en-US" sz="5333" dirty="0"/>
            </a:br>
            <a:r>
              <a:rPr lang="en-US" sz="8000" dirty="0">
                <a:solidFill>
                  <a:srgbClr val="3D8450"/>
                </a:solidFill>
              </a:rPr>
              <a:t>SUMMER </a:t>
            </a:r>
            <a:r>
              <a:rPr lang="en-US" sz="5333" dirty="0"/>
              <a:t>BOOK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1BBCA-08CD-4EC7-8060-629215624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253" y="3382107"/>
            <a:ext cx="4907185" cy="3348855"/>
          </a:xfrm>
        </p:spPr>
        <p:txBody>
          <a:bodyPr>
            <a:noAutofit/>
          </a:bodyPr>
          <a:lstStyle/>
          <a:p>
            <a:r>
              <a:rPr lang="en-US" sz="2400" dirty="0"/>
              <a:t>Tuesday evenings 6:30-7:30pm </a:t>
            </a:r>
            <a:r>
              <a:rPr lang="en-US" sz="2400" b="1" dirty="0">
                <a:solidFill>
                  <a:srgbClr val="3D8450"/>
                </a:solidFill>
              </a:rPr>
              <a:t>starting May 18</a:t>
            </a:r>
          </a:p>
          <a:p>
            <a:r>
              <a:rPr lang="en-US" sz="2400" dirty="0"/>
              <a:t>Long’s Park, kids can play.</a:t>
            </a:r>
          </a:p>
          <a:p>
            <a:r>
              <a:rPr lang="en-US" sz="2400" b="1" dirty="0">
                <a:solidFill>
                  <a:srgbClr val="3D8450"/>
                </a:solidFill>
              </a:rPr>
              <a:t>You’re invited!</a:t>
            </a:r>
          </a:p>
          <a:p>
            <a:r>
              <a:rPr lang="en-US" sz="2400" dirty="0"/>
              <a:t>Get the book and read along or just come and audit.</a:t>
            </a:r>
          </a:p>
          <a:p>
            <a:r>
              <a:rPr lang="en-US" sz="2400" dirty="0">
                <a:solidFill>
                  <a:srgbClr val="FF0000"/>
                </a:solidFill>
              </a:rPr>
              <a:t>Order $16 discounted books via Ben Deaver </a:t>
            </a:r>
            <a:r>
              <a:rPr lang="en-US" sz="2400" b="1" dirty="0">
                <a:solidFill>
                  <a:srgbClr val="FF0000"/>
                </a:solidFill>
              </a:rPr>
              <a:t>through today.</a:t>
            </a:r>
          </a:p>
          <a:p>
            <a:endParaRPr lang="en-US" sz="3067" dirty="0"/>
          </a:p>
        </p:txBody>
      </p:sp>
      <p:pic>
        <p:nvPicPr>
          <p:cNvPr id="3074" name="Picture 2" descr="May be an image of book and text that says 'Emotionally Healthy Discipleship Shallow Christianity Mngfrom Transformation toDeep Deep Peter Scazzero'">
            <a:extLst>
              <a:ext uri="{FF2B5EF4-FFF2-40B4-BE49-F238E27FC236}">
                <a16:creationId xmlns:a16="http://schemas.microsoft.com/office/drawing/2014/main" id="{AA977CC8-9023-4968-A990-F8EE37143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43973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E3A0A502-14DA-4FDE-BCA5-1C559BDB7FE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7523" y="3925769"/>
            <a:ext cx="5104477" cy="2871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37231" y="2356417"/>
            <a:ext cx="41633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You can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still get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</a:rPr>
              <a:t> involved!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6" b="9641"/>
          <a:stretch/>
        </p:blipFill>
        <p:spPr>
          <a:xfrm>
            <a:off x="438150" y="1460130"/>
            <a:ext cx="7218694" cy="480250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03201" y="6172201"/>
            <a:ext cx="7453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Sponsor a walker from your church today!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127000" y="225240"/>
            <a:ext cx="12446000" cy="1676400"/>
          </a:xfrm>
          <a:prstGeom prst="rect">
            <a:avLst/>
          </a:prstGeom>
          <a:solidFill>
            <a:schemeClr val="bg1"/>
          </a:solidFill>
          <a:effectLst>
            <a:glow rad="1905000">
              <a:schemeClr val="bg1">
                <a:alpha val="20000"/>
              </a:schemeClr>
            </a:glo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Tallgrass Slides\Pictures\lcm-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71" y="466138"/>
            <a:ext cx="3421006" cy="121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976" y="94271"/>
            <a:ext cx="10364788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16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313F4-9336-4884-A902-69B2616C16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42D317-7B6B-4409-9D9E-A01328A076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FBBB6B2D-4EC5-4246-B343-01E18DF3C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54ACC2-8510-4717-BDAC-5AF47B5E4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DD5F88-62A5-4C6B-9052-2BA67B149634}"/>
              </a:ext>
            </a:extLst>
          </p:cNvPr>
          <p:cNvSpPr/>
          <p:nvPr/>
        </p:nvSpPr>
        <p:spPr>
          <a:xfrm rot="21041216">
            <a:off x="409659" y="1057288"/>
            <a:ext cx="5888477" cy="950843"/>
          </a:xfrm>
          <a:prstGeom prst="rect">
            <a:avLst/>
          </a:prstGeom>
          <a:solidFill>
            <a:srgbClr val="3D84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u="sng" spc="267" dirty="0"/>
              <a:t>OUR NEW TEACHING SERIES </a:t>
            </a:r>
            <a:br>
              <a:rPr lang="en-US" sz="2933" u="sng" dirty="0"/>
            </a:br>
            <a:r>
              <a:rPr lang="en-US" sz="2867" dirty="0"/>
              <a:t>CATCH UP AT TALLGRASS.CHURCH</a:t>
            </a:r>
          </a:p>
        </p:txBody>
      </p:sp>
    </p:spTree>
    <p:extLst>
      <p:ext uri="{BB962C8B-B14F-4D97-AF65-F5344CB8AC3E}">
        <p14:creationId xmlns:p14="http://schemas.microsoft.com/office/powerpoint/2010/main" val="285267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00">
        <p:fade/>
      </p:transition>
    </mc:Choice>
    <mc:Fallback xmlns="">
      <p:transition spd="med" advTm="9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447C-998F-4FE2-9FB5-3C3333C9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889F3-7CB2-4AA8-9A6B-4679AFDED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boy's hugging yoga ball while opening mouth">
            <a:extLst>
              <a:ext uri="{FF2B5EF4-FFF2-40B4-BE49-F238E27FC236}">
                <a16:creationId xmlns:a16="http://schemas.microsoft.com/office/drawing/2014/main" id="{4707DCA4-A9FC-4097-9562-8690E2A8E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147" y="-1340957"/>
            <a:ext cx="12378516" cy="820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n holding two dumbbells and big chain on neck">
            <a:extLst>
              <a:ext uri="{FF2B5EF4-FFF2-40B4-BE49-F238E27FC236}">
                <a16:creationId xmlns:a16="http://schemas.microsoft.com/office/drawing/2014/main" id="{EE4EC5CD-808A-4B41-9F7C-2AC719CF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75" y="-476497"/>
            <a:ext cx="7178722" cy="107680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09F325-AB1E-421F-B2BC-FF279B63DCC6}"/>
              </a:ext>
            </a:extLst>
          </p:cNvPr>
          <p:cNvSpPr/>
          <p:nvPr/>
        </p:nvSpPr>
        <p:spPr>
          <a:xfrm>
            <a:off x="5336275" y="-476497"/>
            <a:ext cx="9253182" cy="7696163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F447C-998F-4FE2-9FB5-3C3333C9D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0889F3-7CB2-4AA8-9A6B-4679AFDED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boy's hugging yoga ball while opening mouth">
            <a:extLst>
              <a:ext uri="{FF2B5EF4-FFF2-40B4-BE49-F238E27FC236}">
                <a16:creationId xmlns:a16="http://schemas.microsoft.com/office/drawing/2014/main" id="{4707DCA4-A9FC-4097-9562-8690E2A8E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5147" y="-1340957"/>
            <a:ext cx="12378516" cy="820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n holding two dumbbells and big chain on neck">
            <a:extLst>
              <a:ext uri="{FF2B5EF4-FFF2-40B4-BE49-F238E27FC236}">
                <a16:creationId xmlns:a16="http://schemas.microsoft.com/office/drawing/2014/main" id="{EE4EC5CD-808A-4B41-9F7C-2AC719CFB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275" y="-476497"/>
            <a:ext cx="7178722" cy="10768084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4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41F4-7732-403D-B3B9-52E40816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EAB67-CA93-49EE-8E4E-05C400298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oy wearing gray vest and pink dress shirt holding book">
            <a:extLst>
              <a:ext uri="{FF2B5EF4-FFF2-40B4-BE49-F238E27FC236}">
                <a16:creationId xmlns:a16="http://schemas.microsoft.com/office/drawing/2014/main" id="{2E3CF0F2-1137-4818-8818-5DB44DE4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995" y="-20835"/>
            <a:ext cx="10282335" cy="68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man in white coat smiling">
            <a:extLst>
              <a:ext uri="{FF2B5EF4-FFF2-40B4-BE49-F238E27FC236}">
                <a16:creationId xmlns:a16="http://schemas.microsoft.com/office/drawing/2014/main" id="{FCD78A78-F239-4416-9AAC-B0C3788DA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3" r="21399"/>
          <a:stretch/>
        </p:blipFill>
        <p:spPr bwMode="auto">
          <a:xfrm flipH="1">
            <a:off x="5636527" y="-1419367"/>
            <a:ext cx="8871537" cy="895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DD3137-24B1-4765-A959-7E201CDE1616}"/>
              </a:ext>
            </a:extLst>
          </p:cNvPr>
          <p:cNvSpPr/>
          <p:nvPr/>
        </p:nvSpPr>
        <p:spPr>
          <a:xfrm>
            <a:off x="5636527" y="-48131"/>
            <a:ext cx="9062112" cy="7076728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2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941F4-7732-403D-B3B9-52E408168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EAB67-CA93-49EE-8E4E-05C400298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boy wearing gray vest and pink dress shirt holding book">
            <a:extLst>
              <a:ext uri="{FF2B5EF4-FFF2-40B4-BE49-F238E27FC236}">
                <a16:creationId xmlns:a16="http://schemas.microsoft.com/office/drawing/2014/main" id="{2E3CF0F2-1137-4818-8818-5DB44DE47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0995" y="-20835"/>
            <a:ext cx="10282335" cy="68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man in white coat smiling">
            <a:extLst>
              <a:ext uri="{FF2B5EF4-FFF2-40B4-BE49-F238E27FC236}">
                <a16:creationId xmlns:a16="http://schemas.microsoft.com/office/drawing/2014/main" id="{FCD78A78-F239-4416-9AAC-B0C3788DA6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23" r="21399"/>
          <a:stretch/>
        </p:blipFill>
        <p:spPr bwMode="auto">
          <a:xfrm flipH="1">
            <a:off x="5636527" y="-1419367"/>
            <a:ext cx="8871537" cy="8952931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59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3034</TotalTime>
  <Words>1671</Words>
  <Application>Microsoft Office PowerPoint</Application>
  <PresentationFormat>Widescreen</PresentationFormat>
  <Paragraphs>92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-apple-system</vt:lpstr>
      <vt:lpstr>Arial</vt:lpstr>
      <vt:lpstr>Calibri</vt:lpstr>
      <vt:lpstr>Calibri Light</vt:lpstr>
      <vt:lpstr>Garden Grown US D</vt:lpstr>
      <vt:lpstr>Segoe UI</vt:lpstr>
      <vt:lpstr>Ubuntu</vt:lpstr>
      <vt:lpstr>Office Theme</vt:lpstr>
      <vt:lpstr>10_Office Theme</vt:lpstr>
      <vt:lpstr>WELCOME </vt:lpstr>
      <vt:lpstr>WELCOME TO SPRING! AND TALLGRASS CHURCH’S CENTRAL GATHERING IN BOYS &amp; GIRLS CLUB!</vt:lpstr>
      <vt:lpstr>PowerPoint Presentation</vt:lpstr>
      <vt:lpstr>CHURCHWIDE SUMMER BOOK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Matthew 18:1-6</vt:lpstr>
      <vt:lpstr>Matthew 18:1-6</vt:lpstr>
      <vt:lpstr>Matthew 18:1-6</vt:lpstr>
      <vt:lpstr>Matthew 18:1-6</vt:lpstr>
      <vt:lpstr>Matthew 18:1-6</vt:lpstr>
      <vt:lpstr>Matthew 19:13-15</vt:lpstr>
      <vt:lpstr>Matthew 19:13-15</vt:lpstr>
      <vt:lpstr>Matthew 19:13-15</vt:lpstr>
      <vt:lpstr>Matthew 19:13-15</vt:lpstr>
      <vt:lpstr>Matthew 19:13-15</vt:lpstr>
      <vt:lpstr>Matthew 19:13-15</vt:lpstr>
      <vt:lpstr>Matthew 19:13-15</vt:lpstr>
      <vt:lpstr>Stats from Barna Group 2009</vt:lpstr>
      <vt:lpstr>Stats from Barna Group 2009</vt:lpstr>
      <vt:lpstr>Stats from Barna Group 2009</vt:lpstr>
      <vt:lpstr>Stats from Barna Group 2009</vt:lpstr>
      <vt:lpstr>Stats from Barna Group 2009</vt:lpstr>
      <vt:lpstr>Stats from Barna Group 2009</vt:lpstr>
      <vt:lpstr>PowerPoint Presentation</vt:lpstr>
      <vt:lpstr>PowerPoint Presentation</vt:lpstr>
      <vt:lpstr>PowerPoint Presentation</vt:lpstr>
      <vt:lpstr>Application Questions</vt:lpstr>
      <vt:lpstr>PowerPoint Presentation</vt:lpstr>
      <vt:lpstr>Walk for Life 2021 “Worth the Walk”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NHAdmin</dc:creator>
  <cp:lastModifiedBy> </cp:lastModifiedBy>
  <cp:revision>40</cp:revision>
  <dcterms:created xsi:type="dcterms:W3CDTF">2021-04-15T20:47:33Z</dcterms:created>
  <dcterms:modified xsi:type="dcterms:W3CDTF">2021-04-23T21:18:50Z</dcterms:modified>
</cp:coreProperties>
</file>