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2389" r:id="rId4"/>
    <p:sldId id="2390" r:id="rId5"/>
    <p:sldId id="3178" r:id="rId6"/>
    <p:sldId id="3185" r:id="rId7"/>
    <p:sldId id="3188" r:id="rId8"/>
    <p:sldId id="256" r:id="rId9"/>
    <p:sldId id="3192" r:id="rId10"/>
    <p:sldId id="3193" r:id="rId11"/>
    <p:sldId id="3194" r:id="rId12"/>
    <p:sldId id="3221" r:id="rId13"/>
    <p:sldId id="3195" r:id="rId14"/>
    <p:sldId id="3222" r:id="rId15"/>
    <p:sldId id="3223" r:id="rId16"/>
    <p:sldId id="3224" r:id="rId17"/>
    <p:sldId id="3191" r:id="rId18"/>
    <p:sldId id="3205" r:id="rId19"/>
    <p:sldId id="3206" r:id="rId20"/>
    <p:sldId id="3207" r:id="rId21"/>
    <p:sldId id="3208" r:id="rId22"/>
    <p:sldId id="3209" r:id="rId23"/>
    <p:sldId id="3210" r:id="rId24"/>
    <p:sldId id="3190" r:id="rId25"/>
    <p:sldId id="3211" r:id="rId26"/>
    <p:sldId id="3212" r:id="rId27"/>
    <p:sldId id="3213" r:id="rId28"/>
    <p:sldId id="3214" r:id="rId29"/>
    <p:sldId id="3216" r:id="rId30"/>
    <p:sldId id="3217" r:id="rId31"/>
    <p:sldId id="3218" r:id="rId32"/>
    <p:sldId id="3219" r:id="rId33"/>
    <p:sldId id="3220" r:id="rId34"/>
    <p:sldId id="3197" r:id="rId35"/>
    <p:sldId id="3198" r:id="rId36"/>
    <p:sldId id="3215" r:id="rId37"/>
    <p:sldId id="3199" r:id="rId38"/>
    <p:sldId id="3200" r:id="rId39"/>
    <p:sldId id="3201" r:id="rId40"/>
    <p:sldId id="3202" r:id="rId41"/>
    <p:sldId id="3203" r:id="rId42"/>
    <p:sldId id="3204" r:id="rId43"/>
    <p:sldId id="31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256"/>
    <a:srgbClr val="30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F98E-9F76-4FF8-A324-F095A4A30AFD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3C55-ADC6-4AED-BA4B-3E09CB50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2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5E79-85AF-4FB4-BD0E-D17840F2B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4A517-08AD-4637-8C72-934D1004A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E081A-B2F0-4966-B210-9F801CD3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6C1E8-DE05-403D-B857-5D3DF32A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99B00-15FB-4F61-B3B2-25991156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3884-C8E0-428C-B1F4-01A4D431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B7CC9-D7E4-4D83-8493-6A35F1AB7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498A-5100-4278-B943-DA747227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77C9-F9B2-4CB7-931B-F1BEF715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3D05-2701-4119-96C7-0E09C237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36402-0499-4C79-9DE7-E18EBB851A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F9AE-22E9-46B0-9396-CEF05DC3C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4805-BA42-4B33-BA60-7737B349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25450-AA2C-43AC-8D75-752049AA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E8FC-7DDC-485A-9495-48BCA499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645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2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15" y="151485"/>
            <a:ext cx="11702047" cy="1053475"/>
          </a:xfrm>
        </p:spPr>
        <p:txBody>
          <a:bodyPr/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015" y="1392966"/>
            <a:ext cx="11702047" cy="5384889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close-up of some leaves&#10;&#10;Description automatically generated with medium confidence">
            <a:extLst>
              <a:ext uri="{FF2B5EF4-FFF2-40B4-BE49-F238E27FC236}">
                <a16:creationId xmlns:a16="http://schemas.microsoft.com/office/drawing/2014/main" id="{2FAB7334-16A0-40D4-B772-78403B243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27404"/>
          <a:stretch/>
        </p:blipFill>
        <p:spPr>
          <a:xfrm rot="5400000">
            <a:off x="7800999" y="2339625"/>
            <a:ext cx="5653039" cy="338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2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0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8DAB-E78C-4336-9046-3B15685E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8766-F3FA-4174-A0E9-DE56270D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3473A-0360-4E1B-B488-BD021F62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1B31-E119-47F0-AB0B-D27DAFE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D72F2-190E-4A94-A3A1-6EAAD031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4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2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8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6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9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7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7F17-96B0-48F6-89B0-F7812518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51824-ECA2-46EA-9389-FF3B5765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AE41-C404-4AB0-872F-40802980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327-0BFD-4BEA-9330-B44053AF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1254-F27C-4023-B057-035DDA19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C039-0588-42AE-B463-41BAE9B8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EAF7-DB5A-4F8B-977E-68205FABD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772E8-8E59-40F5-9475-D75F32ACD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A8C-A798-4491-8765-C0BE14DB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BA398-417C-448B-9E98-04E1DFA1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1D644-8846-41DD-90C3-A2345EC9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2CBE-9F8E-4668-8A63-66C4890FD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D29B6-ACA5-474E-9341-3B60E5D4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CAA7D-C102-45B7-8CD0-BFB7504A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9AC18-8ED1-4C46-8F8F-E266B1C8B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15A99-497B-45EA-94E1-59153D6D7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51E87-E90A-44A3-AC7C-A35CB2D4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C66BD-9ABE-493A-8F8D-52151F2B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77EBF-6EF2-42C4-BA8C-77224EF8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1EAF-402C-46DA-B6D8-FFF99CA4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29214-8AEA-493E-A4ED-F1EF6BAB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EDC60-6721-41F6-A69B-634AC817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ECD5-AEDA-4DF6-9A05-348FC9C8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D09AC-7A7F-4AF8-921B-A7047685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8B9BF-091A-49BC-8607-B044A0E4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40BE5-0202-4F9E-B2DB-6F98042C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215B-CB6B-4A29-A5EB-B4E305D1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979B-FB02-4C3F-8702-5641C451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585A2-7FB2-4830-AEC4-9C834C55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13D2F-89DC-41F1-99CF-4FEB51BF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06198-E0DD-42CA-9853-F0EA84AB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D286-B8DE-41BE-85D4-AF641F8E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A62A-B88B-410C-BF67-C00FD472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DDA8E-3E45-4420-9551-33F30386F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F8CDA-D7D4-43B7-B5BC-4B920353D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C0BE8-869E-460A-90D7-31846C72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8FE4E-455B-47D0-8CB5-6CCD4C20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8CB5-A7C9-4B22-9BBB-AB7E1738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3DD9D-12B4-439B-8624-92ABD7F9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B20B3-4E72-4EA3-A582-84576BA5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32589-9B27-4882-94B5-41E9A22C4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AAD51-2EFF-4634-8B6A-94878CAC208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EBDE-7AD8-4511-8E09-A5D604CE0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D20C3-E4AE-4F72-AC8A-3B606A47E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D185-D6CC-48DE-B242-C4B0E20B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0077-7EFD-4108-B1E3-14F3FF09458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8B8B-5AEB-4892-974D-801275BEC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61" y="438603"/>
            <a:ext cx="6025948" cy="60259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358" y="3066404"/>
            <a:ext cx="8776535" cy="1053475"/>
          </a:xfrm>
        </p:spPr>
        <p:txBody>
          <a:bodyPr>
            <a:noAutofit/>
          </a:bodyPr>
          <a:lstStyle/>
          <a:p>
            <a:r>
              <a:rPr lang="en-US" sz="5333" dirty="0"/>
              <a:t>WELCOME</a:t>
            </a:r>
            <a:br>
              <a:rPr lang="en-US" sz="5333" dirty="0"/>
            </a:br>
            <a:endParaRPr lang="en-US" sz="5333" dirty="0">
              <a:solidFill>
                <a:srgbClr val="19779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3A2F-B8F9-4A12-85E6-BB36C87F368E}"/>
              </a:ext>
            </a:extLst>
          </p:cNvPr>
          <p:cNvSpPr txBox="1"/>
          <p:nvPr/>
        </p:nvSpPr>
        <p:spPr>
          <a:xfrm rot="21275332">
            <a:off x="6274963" y="3351155"/>
            <a:ext cx="7620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8626"/>
            <a:r>
              <a:rPr lang="en-US" sz="13200" b="1" dirty="0" err="1">
                <a:solidFill>
                  <a:srgbClr val="197790"/>
                </a:solidFill>
                <a:latin typeface="Ubuntu" panose="020B0504030602030204" pitchFamily="34" charset="0"/>
              </a:rPr>
              <a:t>yall</a:t>
            </a:r>
            <a:r>
              <a:rPr lang="en-US" sz="13200" b="1" dirty="0">
                <a:solidFill>
                  <a:srgbClr val="197790"/>
                </a:solidFill>
                <a:latin typeface="Ubuntu" panose="020B0504030602030204" pitchFamily="34" charset="0"/>
              </a:rPr>
              <a:t>!</a:t>
            </a:r>
            <a:endParaRPr lang="en-US" sz="1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9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490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6 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 </a:t>
            </a:r>
            <a:r>
              <a:rPr lang="en-US" sz="3000" cap="smal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Lord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passed before him (Moses) and proclaimed, 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“The </a:t>
            </a:r>
            <a:r>
              <a:rPr lang="en-US" sz="3000" cap="smal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Lord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the </a:t>
            </a:r>
            <a:r>
              <a:rPr lang="en-US" sz="3000" cap="small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Lord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 God merciful and gracious, slow to anger, 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and abounding in steadfast love and faithfulness, </a:t>
            </a:r>
            <a:r>
              <a:rPr lang="en-US" sz="30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7 </a:t>
            </a: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keeping steadfast love for thousands, forgiving iniquity and transgression and sin, 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but who will by no means clear the guilty, visiting the iniquity 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of the fathers on the children and the children's children, </a:t>
            </a:r>
          </a:p>
          <a:p>
            <a:pPr>
              <a:lnSpc>
                <a:spcPct val="115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 the third and the fourth generation.”</a:t>
            </a:r>
          </a:p>
          <a:p>
            <a:pPr>
              <a:lnSpc>
                <a:spcPct val="115000"/>
              </a:lnSpc>
            </a:pPr>
            <a:r>
              <a:rPr lang="en-US" sz="30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Exodus 34:6-7 </a:t>
            </a:r>
            <a:r>
              <a:rPr lang="en-US" sz="30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endParaRPr lang="en-US" sz="30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48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person who plants selfishness, ignoring the needs of others—ignoring God!—harvests a crop of weeds. </a:t>
            </a:r>
            <a:b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he’ll have to show for his life is weeds!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But the one who plants in response to God,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letting God’s Spirit do the growth work in him,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harvests a crop of real life, eternal life.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Galatians 6:8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Message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7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48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21 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For as by a man came death, 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by a man has come also the resurrection of the dead. </a:t>
            </a:r>
          </a:p>
          <a:p>
            <a:pPr>
              <a:lnSpc>
                <a:spcPct val="115000"/>
              </a:lnSpc>
            </a:pPr>
            <a:r>
              <a:rPr lang="en-US" sz="3400" b="1" baseline="30000" dirty="0">
                <a:effectLst/>
              </a:rPr>
              <a:t>22 </a:t>
            </a:r>
            <a:r>
              <a:rPr lang="en-US" sz="3400" dirty="0">
                <a:effectLst/>
              </a:rPr>
              <a:t>For as in Adam all die,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effectLst/>
              </a:rPr>
              <a:t>so also in Christ shall all be made alive. </a:t>
            </a:r>
          </a:p>
          <a:p>
            <a:pPr>
              <a:lnSpc>
                <a:spcPct val="115000"/>
              </a:lnSpc>
            </a:pPr>
            <a:r>
              <a:rPr lang="en-US" sz="3400" b="1" baseline="30000" dirty="0">
                <a:effectLst/>
              </a:rPr>
              <a:t>23 </a:t>
            </a:r>
            <a:r>
              <a:rPr lang="en-US" sz="3400" dirty="0">
                <a:effectLst/>
              </a:rPr>
              <a:t>But each in his own order: Christ the </a:t>
            </a:r>
            <a:r>
              <a:rPr lang="en-US" sz="3400" dirty="0" err="1">
                <a:effectLst/>
              </a:rPr>
              <a:t>firstfruits</a:t>
            </a:r>
            <a:r>
              <a:rPr lang="en-US" sz="3400" dirty="0">
                <a:effectLst/>
              </a:rPr>
              <a:t>,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effectLst/>
              </a:rPr>
              <a:t>then at his coming those who belong to Christ.</a:t>
            </a: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15:22-23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8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48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21 </a:t>
            </a: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For as by a man came death, 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by a man has come also the resurrection of the dead. </a:t>
            </a:r>
          </a:p>
          <a:p>
            <a:pPr>
              <a:lnSpc>
                <a:spcPct val="115000"/>
              </a:lnSpc>
            </a:pPr>
            <a:r>
              <a:rPr lang="en-US" sz="3400" b="1" baseline="30000" dirty="0">
                <a:effectLst/>
              </a:rPr>
              <a:t>22 </a:t>
            </a:r>
            <a:r>
              <a:rPr lang="en-US" sz="3400" dirty="0">
                <a:effectLst/>
              </a:rPr>
              <a:t>For as in Adam all die, </a:t>
            </a:r>
            <a:r>
              <a:rPr lang="en-US" sz="3400" b="1" i="1" dirty="0">
                <a:effectLst/>
              </a:rPr>
              <a:t>(Galatians 5:19-21)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effectLst/>
              </a:rPr>
              <a:t>so also in Christ shall all be made alive. </a:t>
            </a:r>
            <a:r>
              <a:rPr lang="en-US" sz="3400" b="1" i="1" dirty="0">
                <a:effectLst/>
              </a:rPr>
              <a:t>(Galatians 5:22-25)</a:t>
            </a:r>
            <a:endParaRPr lang="en-US" sz="3400" b="1" dirty="0">
              <a:effectLst/>
            </a:endParaRPr>
          </a:p>
          <a:p>
            <a:pPr>
              <a:lnSpc>
                <a:spcPct val="115000"/>
              </a:lnSpc>
            </a:pPr>
            <a:r>
              <a:rPr lang="en-US" sz="3400" b="1" baseline="30000" dirty="0">
                <a:effectLst/>
              </a:rPr>
              <a:t>23 </a:t>
            </a:r>
            <a:r>
              <a:rPr lang="en-US" sz="3400" dirty="0">
                <a:effectLst/>
              </a:rPr>
              <a:t>But each in his own order: Christ the </a:t>
            </a:r>
            <a:r>
              <a:rPr lang="en-US" sz="3400" dirty="0" err="1">
                <a:effectLst/>
              </a:rPr>
              <a:t>firstfruits</a:t>
            </a:r>
            <a:r>
              <a:rPr lang="en-US" sz="3400" dirty="0">
                <a:effectLst/>
              </a:rPr>
              <a:t>,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effectLst/>
              </a:rPr>
              <a:t>then at his coming those who belong to Christ.</a:t>
            </a: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 Corinthians 15:22-23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8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487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person who plants selfishness, ignoring the needs of others—ignoring God!—harvests a crop of weeds. </a:t>
            </a:r>
            <a:b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he’ll have to show for his life is weeds!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But the one who plants in response to God,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letting God’s Spirit do the growth work in him,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harvests a crop of real life, eternal life.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Galatians 6:8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Message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6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277296-057F-4C47-A2BA-AC4E6ED59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2016824"/>
            <a:ext cx="3372543" cy="162069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9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0CBC6F-2495-4A6D-90FD-3EEFE5C34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85" y="1104212"/>
            <a:ext cx="1673538" cy="1825225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277296-057F-4C47-A2BA-AC4E6ED59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2016824"/>
            <a:ext cx="3372543" cy="162069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9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0CBC6F-2495-4A6D-90FD-3EEFE5C34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85" y="1104212"/>
            <a:ext cx="1673538" cy="1825225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1B7DA53-9314-4343-BFFA-187817D80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71" y="3459354"/>
            <a:ext cx="3741779" cy="1325563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277296-057F-4C47-A2BA-AC4E6ED59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2016824"/>
            <a:ext cx="3372543" cy="162069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5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" y="3655745"/>
            <a:ext cx="10968800" cy="3841459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96D87"/>
                </a:solidFill>
              </a:rPr>
              <a:t>WELCOME TO SPRING!</a:t>
            </a:r>
            <a:br>
              <a:rPr lang="en-US" sz="4500" dirty="0">
                <a:solidFill>
                  <a:srgbClr val="096D87"/>
                </a:solidFill>
              </a:rPr>
            </a:br>
            <a:r>
              <a:rPr lang="en-US" sz="4500" b="0" dirty="0">
                <a:solidFill>
                  <a:srgbClr val="096D87"/>
                </a:solidFill>
              </a:rPr>
              <a:t>AND TALLGRASS CHURCH’S CENTRAL GATHERING IN BOYS &amp; GIRLS CLUB!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47" y="1"/>
            <a:ext cx="12540976" cy="42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0CBC6F-2495-4A6D-90FD-3EEFE5C34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85" y="1104212"/>
            <a:ext cx="1673538" cy="182522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08F5297F-0E50-42A2-AD00-26C1C287E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86" y="5141384"/>
            <a:ext cx="3136963" cy="1568482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1B7DA53-9314-4343-BFFA-187817D80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71" y="3459354"/>
            <a:ext cx="3741779" cy="1325563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277296-057F-4C47-A2BA-AC4E6ED59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2016824"/>
            <a:ext cx="3372543" cy="1620694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  <p:pic>
        <p:nvPicPr>
          <p:cNvPr id="4" name="Picture 3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42CE0F1C-6BC0-43CF-B6F9-0FC0D1AF4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19" y="1983811"/>
            <a:ext cx="3999712" cy="199985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40CBC6F-2495-4A6D-90FD-3EEFE5C34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85" y="1104212"/>
            <a:ext cx="1673538" cy="182522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08F5297F-0E50-42A2-AD00-26C1C287E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86" y="5141384"/>
            <a:ext cx="3136963" cy="1568482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D1B7DA53-9314-4343-BFFA-187817D80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71" y="3459354"/>
            <a:ext cx="3741779" cy="1325563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1277296-057F-4C47-A2BA-AC4E6ED59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4" y="2016824"/>
            <a:ext cx="3372543" cy="1620694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01BFCF2-7A7B-45A4-BC71-E25BC0832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07" y="4149953"/>
            <a:ext cx="4229100" cy="952500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1E256425-F39E-4D4E-AF27-AA0C22DA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3" y="97651"/>
            <a:ext cx="2145520" cy="23839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37AF80-8DC4-4A7E-A2C6-FCF6CB418FA3}"/>
              </a:ext>
            </a:extLst>
          </p:cNvPr>
          <p:cNvSpPr txBox="1"/>
          <p:nvPr/>
        </p:nvSpPr>
        <p:spPr>
          <a:xfrm rot="20999981">
            <a:off x="7553306" y="1611033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Neighboring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67CE1-3157-438C-9067-DF74DD66041C}"/>
              </a:ext>
            </a:extLst>
          </p:cNvPr>
          <p:cNvSpPr txBox="1"/>
          <p:nvPr/>
        </p:nvSpPr>
        <p:spPr>
          <a:xfrm rot="20999981">
            <a:off x="7937335" y="1813232"/>
            <a:ext cx="215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Ubuntu" panose="020B0504030602030204" pitchFamily="34" charset="0"/>
              </a:rPr>
              <a:t>Fund</a:t>
            </a:r>
          </a:p>
          <a:p>
            <a:r>
              <a:rPr lang="en-US" b="1" dirty="0">
                <a:solidFill>
                  <a:schemeClr val="bg1"/>
                </a:solidFill>
                <a:latin typeface="Ubuntu" panose="020B0504030602030204" pitchFamily="34" charset="0"/>
              </a:rPr>
              <a:t>        </a:t>
            </a:r>
            <a:endParaRPr lang="en-US" sz="22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88EFDD-C2C2-4EC3-A7C8-9FE7761B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2075715"/>
            <a:ext cx="2989547" cy="250055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88EFDD-C2C2-4EC3-A7C8-9FE7761B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2075715"/>
            <a:ext cx="2989547" cy="250055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7060BA-EAA0-4E02-8692-49286788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78" y="5169178"/>
            <a:ext cx="4619407" cy="15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88EFDD-C2C2-4EC3-A7C8-9FE7761B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2075715"/>
            <a:ext cx="2989547" cy="250055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7060BA-EAA0-4E02-8692-49286788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78" y="5169178"/>
            <a:ext cx="4619407" cy="15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EF5CD06-1E62-4D2D-A2CD-5E80DC81C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6318" r="3125" b="26705"/>
          <a:stretch/>
        </p:blipFill>
        <p:spPr>
          <a:xfrm>
            <a:off x="3664266" y="3531569"/>
            <a:ext cx="4856086" cy="139791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88EFDD-C2C2-4EC3-A7C8-9FE7761B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2075715"/>
            <a:ext cx="2989547" cy="250055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7060BA-EAA0-4E02-8692-49286788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78" y="5169178"/>
            <a:ext cx="4619407" cy="15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1E0F6B32-21DA-4CD4-95CC-B71AB0EBB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85" y="1132413"/>
            <a:ext cx="2989547" cy="2989547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EF5CD06-1E62-4D2D-A2CD-5E80DC81C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6318" r="3125" b="26705"/>
          <a:stretch/>
        </p:blipFill>
        <p:spPr>
          <a:xfrm>
            <a:off x="3664266" y="3531569"/>
            <a:ext cx="4856086" cy="139791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88EFDD-C2C2-4EC3-A7C8-9FE7761B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2075715"/>
            <a:ext cx="2989547" cy="250055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7060BA-EAA0-4E02-8692-49286788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78" y="5169178"/>
            <a:ext cx="4619407" cy="15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peedometer&#10;&#10;Description automatically generated with medium confidence">
            <a:extLst>
              <a:ext uri="{FF2B5EF4-FFF2-40B4-BE49-F238E27FC236}">
                <a16:creationId xmlns:a16="http://schemas.microsoft.com/office/drawing/2014/main" id="{1E0F6B32-21DA-4CD4-95CC-B71AB0EBB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85" y="1132413"/>
            <a:ext cx="2989547" cy="2989547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EF5CD06-1E62-4D2D-A2CD-5E80DC81C1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6318" r="3125" b="26705"/>
          <a:stretch/>
        </p:blipFill>
        <p:spPr>
          <a:xfrm>
            <a:off x="3664266" y="3531569"/>
            <a:ext cx="4856086" cy="139791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B8DC5F7-F51F-4111-9482-1C6418422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12" y="1997681"/>
            <a:ext cx="4590907" cy="1136134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587B493-00D9-49C7-A5FA-396E1D75EA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9" y="4857570"/>
            <a:ext cx="1642703" cy="18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D29796-465C-4388-BEDF-91CED06D268E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this summer</a:t>
            </a:r>
          </a:p>
        </p:txBody>
      </p:sp>
    </p:spTree>
    <p:extLst>
      <p:ext uri="{BB962C8B-B14F-4D97-AF65-F5344CB8AC3E}">
        <p14:creationId xmlns:p14="http://schemas.microsoft.com/office/powerpoint/2010/main" val="499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06842"/>
            <a:ext cx="11408234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LIFE Groups in the fall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D29796-465C-4388-BEDF-91CED06D268E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this summer</a:t>
            </a:r>
          </a:p>
        </p:txBody>
      </p:sp>
    </p:spTree>
    <p:extLst>
      <p:ext uri="{BB962C8B-B14F-4D97-AF65-F5344CB8AC3E}">
        <p14:creationId xmlns:p14="http://schemas.microsoft.com/office/powerpoint/2010/main" val="246474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06842"/>
            <a:ext cx="11408234" cy="12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LIFE Groups in the fall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a Fall Launch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D29796-465C-4388-BEDF-91CED06D268E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this summer</a:t>
            </a:r>
          </a:p>
        </p:txBody>
      </p:sp>
    </p:spTree>
    <p:extLst>
      <p:ext uri="{BB962C8B-B14F-4D97-AF65-F5344CB8AC3E}">
        <p14:creationId xmlns:p14="http://schemas.microsoft.com/office/powerpoint/2010/main" val="60771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496941-62A0-40B5-A2C0-4DB53713BFA2}"/>
              </a:ext>
            </a:extLst>
          </p:cNvPr>
          <p:cNvSpPr txBox="1"/>
          <p:nvPr/>
        </p:nvSpPr>
        <p:spPr>
          <a:xfrm>
            <a:off x="69625" y="4784457"/>
            <a:ext cx="12052664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6"/>
            <a:r>
              <a:rPr lang="en-US" sz="4667" b="1" dirty="0">
                <a:solidFill>
                  <a:srgbClr val="0B9444"/>
                </a:solidFill>
                <a:latin typeface="Calibri"/>
              </a:rPr>
              <a:t>LADIES NIGHT THIS TUESDAY (April 6, 730-9pm)</a:t>
            </a:r>
          </a:p>
          <a:p>
            <a:pPr algn="ctr" defTabSz="548626"/>
            <a:r>
              <a:rPr lang="en-US" sz="2933" i="1" dirty="0">
                <a:solidFill>
                  <a:prstClr val="black"/>
                </a:solidFill>
                <a:latin typeface="Calibri"/>
              </a:rPr>
              <a:t>We’re hoping to meet in person outside if the weather is nice! Stay tuned for more </a:t>
            </a:r>
            <a:r>
              <a:rPr lang="en-US" sz="2933" i="1" dirty="0" err="1">
                <a:solidFill>
                  <a:prstClr val="black"/>
                </a:solidFill>
                <a:latin typeface="Calibri"/>
              </a:rPr>
              <a:t>deets</a:t>
            </a:r>
            <a:r>
              <a:rPr lang="en-US" sz="2933" i="1" dirty="0">
                <a:solidFill>
                  <a:prstClr val="black"/>
                </a:solidFill>
                <a:latin typeface="Calibri"/>
              </a:rPr>
              <a:t> closer to time or contact Edie </a:t>
            </a:r>
            <a:r>
              <a:rPr lang="en-US" sz="2933" i="1" dirty="0" err="1">
                <a:solidFill>
                  <a:prstClr val="black"/>
                </a:solidFill>
                <a:latin typeface="Calibri"/>
              </a:rPr>
              <a:t>Doane</a:t>
            </a:r>
            <a:r>
              <a:rPr lang="en-US" sz="2933" i="1" dirty="0">
                <a:solidFill>
                  <a:prstClr val="black"/>
                </a:solidFill>
                <a:latin typeface="Calibri"/>
              </a:rPr>
              <a:t>: ediedoane@gmail.com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2FF69-6FF6-4E2D-BC89-0F613D0D37F7}"/>
              </a:ext>
            </a:extLst>
          </p:cNvPr>
          <p:cNvSpPr/>
          <p:nvPr/>
        </p:nvSpPr>
        <p:spPr>
          <a:xfrm>
            <a:off x="-2693852" y="3564709"/>
            <a:ext cx="15605760" cy="3715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26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67E93-EE5C-4517-A111-DE5F94233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79" y="-1"/>
            <a:ext cx="12212059" cy="4567311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3C6E5DD-59F1-4D6E-BE3A-1283D221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19" y="-154309"/>
            <a:ext cx="12570288" cy="62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4E7D97-8435-480F-A525-6852DA0CBFDE}"/>
              </a:ext>
            </a:extLst>
          </p:cNvPr>
          <p:cNvSpPr txBox="1"/>
          <p:nvPr/>
        </p:nvSpPr>
        <p:spPr>
          <a:xfrm>
            <a:off x="150947" y="483318"/>
            <a:ext cx="5875383" cy="9130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548626"/>
            <a:r>
              <a:rPr lang="en-US" sz="3867" dirty="0">
                <a:solidFill>
                  <a:prstClr val="white"/>
                </a:solidFill>
                <a:latin typeface="Calibri"/>
              </a:rPr>
              <a:t>   </a:t>
            </a:r>
            <a:r>
              <a:rPr lang="en-US" sz="5333" dirty="0">
                <a:solidFill>
                  <a:prstClr val="white"/>
                </a:solidFill>
                <a:latin typeface="Calibri"/>
              </a:rPr>
              <a:t>TG LADIES' NIGHT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2B743-86CE-4591-95DC-97ED64362C97}"/>
              </a:ext>
            </a:extLst>
          </p:cNvPr>
          <p:cNvSpPr txBox="1"/>
          <p:nvPr/>
        </p:nvSpPr>
        <p:spPr>
          <a:xfrm>
            <a:off x="342532" y="4688795"/>
            <a:ext cx="5184505" cy="18365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548626"/>
            <a:r>
              <a:rPr lang="en-US" sz="4400" u="sng" dirty="0">
                <a:solidFill>
                  <a:prstClr val="white"/>
                </a:solidFill>
                <a:latin typeface="Calibri"/>
              </a:rPr>
              <a:t>THIS TUESDAY 7PM__ </a:t>
            </a:r>
          </a:p>
          <a:p>
            <a:pPr algn="r" defTabSz="548626"/>
            <a:r>
              <a:rPr lang="en-US" sz="3467" dirty="0">
                <a:solidFill>
                  <a:prstClr val="white"/>
                </a:solidFill>
                <a:latin typeface="Calibri"/>
              </a:rPr>
              <a:t>@ Morgan Jones’ Home: </a:t>
            </a:r>
            <a:br>
              <a:rPr lang="en-US" sz="3467" dirty="0">
                <a:solidFill>
                  <a:prstClr val="white"/>
                </a:solidFill>
                <a:latin typeface="Calibri"/>
              </a:rPr>
            </a:br>
            <a:r>
              <a:rPr lang="en-US" sz="3467" dirty="0">
                <a:solidFill>
                  <a:prstClr val="white"/>
                </a:solidFill>
                <a:latin typeface="Calibri"/>
              </a:rPr>
              <a:t>4814 Nature Ave</a:t>
            </a:r>
          </a:p>
        </p:txBody>
      </p:sp>
    </p:spTree>
    <p:extLst>
      <p:ext uri="{BB962C8B-B14F-4D97-AF65-F5344CB8AC3E}">
        <p14:creationId xmlns:p14="http://schemas.microsoft.com/office/powerpoint/2010/main" val="20630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06842"/>
            <a:ext cx="11408234" cy="18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LIFE Groups in the fall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a Fall Launch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a Welcome to Tallgrass Church Zoom Meeting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D29796-465C-4388-BEDF-91CED06D268E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this summer</a:t>
            </a:r>
          </a:p>
        </p:txBody>
      </p:sp>
    </p:spTree>
    <p:extLst>
      <p:ext uri="{BB962C8B-B14F-4D97-AF65-F5344CB8AC3E}">
        <p14:creationId xmlns:p14="http://schemas.microsoft.com/office/powerpoint/2010/main" val="34242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06842"/>
            <a:ext cx="11408234" cy="30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LIFE Groups in the fall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Develop a plan for a Fall Launch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Have a Welcome to Tallgrass Church Zoom Meeting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Leadership training with 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Emotionally Healthy Discipleship</a:t>
            </a: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Tuesday evenings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D29796-465C-4388-BEDF-91CED06D268E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this summer</a:t>
            </a:r>
          </a:p>
        </p:txBody>
      </p:sp>
    </p:spTree>
    <p:extLst>
      <p:ext uri="{BB962C8B-B14F-4D97-AF65-F5344CB8AC3E}">
        <p14:creationId xmlns:p14="http://schemas.microsoft.com/office/powerpoint/2010/main" val="56319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A86A-7C94-43CC-BF29-EC773C1D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66" y="1230985"/>
            <a:ext cx="4907185" cy="1053475"/>
          </a:xfrm>
        </p:spPr>
        <p:txBody>
          <a:bodyPr>
            <a:noAutofit/>
          </a:bodyPr>
          <a:lstStyle/>
          <a:p>
            <a:pPr algn="r"/>
            <a:r>
              <a:rPr lang="en-US" sz="5333" dirty="0"/>
              <a:t>A SPECIAL</a:t>
            </a:r>
            <a:br>
              <a:rPr lang="en-US" sz="5333" dirty="0"/>
            </a:br>
            <a:r>
              <a:rPr lang="en-US" sz="5333" dirty="0">
                <a:solidFill>
                  <a:srgbClr val="3D8450"/>
                </a:solidFill>
              </a:rPr>
              <a:t>CHURCHWIDE</a:t>
            </a:r>
            <a:br>
              <a:rPr lang="en-US" sz="5333" dirty="0"/>
            </a:br>
            <a:r>
              <a:rPr lang="en-US" sz="5333" dirty="0">
                <a:solidFill>
                  <a:srgbClr val="3D8450"/>
                </a:solidFill>
              </a:rPr>
              <a:t>SUMMER </a:t>
            </a:r>
            <a:r>
              <a:rPr lang="en-US" sz="5333" dirty="0"/>
              <a:t>BOOK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BBCA-08CD-4EC7-8060-629215624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17" y="3733801"/>
            <a:ext cx="4907185" cy="3348855"/>
          </a:xfrm>
        </p:spPr>
        <p:txBody>
          <a:bodyPr>
            <a:noAutofit/>
          </a:bodyPr>
          <a:lstStyle/>
          <a:p>
            <a:r>
              <a:rPr lang="en-US" sz="3067" dirty="0"/>
              <a:t>Tuesday evenings 6:30-7:30pm </a:t>
            </a:r>
            <a:r>
              <a:rPr lang="en-US" sz="3067" b="1" dirty="0">
                <a:solidFill>
                  <a:srgbClr val="3D8450"/>
                </a:solidFill>
              </a:rPr>
              <a:t>starting May 18</a:t>
            </a:r>
          </a:p>
          <a:p>
            <a:r>
              <a:rPr lang="en-US" sz="2667" dirty="0"/>
              <a:t>Long’s Park, kids can play.</a:t>
            </a:r>
          </a:p>
          <a:p>
            <a:r>
              <a:rPr lang="en-US" sz="2667" b="1" dirty="0">
                <a:solidFill>
                  <a:srgbClr val="3D8450"/>
                </a:solidFill>
              </a:rPr>
              <a:t>You’re invited!</a:t>
            </a:r>
          </a:p>
          <a:p>
            <a:r>
              <a:rPr lang="en-US" sz="2667" dirty="0"/>
              <a:t>Get the book and read along or just come and audit.</a:t>
            </a:r>
          </a:p>
          <a:p>
            <a:endParaRPr lang="en-US" sz="3067" dirty="0"/>
          </a:p>
        </p:txBody>
      </p:sp>
      <p:pic>
        <p:nvPicPr>
          <p:cNvPr id="3074" name="Picture 2" descr="May be an image of book and text that says 'Emotionally Healthy Discipleship Shallow Christianity Mngfrom Transformation toDeep Deep Peter Scazzero'">
            <a:extLst>
              <a:ext uri="{FF2B5EF4-FFF2-40B4-BE49-F238E27FC236}">
                <a16:creationId xmlns:a16="http://schemas.microsoft.com/office/drawing/2014/main" id="{AA977CC8-9023-4968-A990-F8EE3714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6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91B3FB-63EB-4190-B6F2-DA589A175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B8B711A-43FA-4ADA-B9E5-1DB991018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12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0A5CBF6-AC48-433F-BEEA-733F7B96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5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18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Embrace God’s Gift of Limits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62E262-241D-48F6-BE61-A33B1873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0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246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Embrace God’s Gift of Limits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Discover the Treasures Buried in Grief and Loss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6A9357-E373-449F-BB06-E8A3790AE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30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Embrace God’s Gift of Limits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Discover the Treasures Buried in Grief and Loss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Make Love the Measure of Maturity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0D1DA6-C0E3-44CC-B3FB-558829B8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2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4268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Embrace God’s Gift of Limits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Discover the Treasures Buried in Grief and Loss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Make Love the Measure of Maturity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Break the Power of the Past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Lead Out of Weakness and Vulnerability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78F8BE-3E12-4D51-8376-67039906F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6D75-119B-40EE-9134-3EEC33A3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933EAD-F10C-4737-8FDF-E55247D3E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1"/>
          <a:stretch/>
        </p:blipFill>
        <p:spPr>
          <a:xfrm>
            <a:off x="-666111" y="-4299"/>
            <a:ext cx="9873612" cy="307776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44552-01BB-48A9-93AA-39F5162E27F4}"/>
              </a:ext>
            </a:extLst>
          </p:cNvPr>
          <p:cNvSpPr txBox="1"/>
          <p:nvPr/>
        </p:nvSpPr>
        <p:spPr>
          <a:xfrm rot="21424634">
            <a:off x="496700" y="2709592"/>
            <a:ext cx="8886897" cy="769441"/>
          </a:xfrm>
          <a:prstGeom prst="rect">
            <a:avLst/>
          </a:prstGeom>
          <a:solidFill>
            <a:srgbClr val="D8470E"/>
          </a:solidFill>
        </p:spPr>
        <p:txBody>
          <a:bodyPr wrap="square" rtlCol="0">
            <a:spAutoFit/>
          </a:bodyPr>
          <a:lstStyle/>
          <a:p>
            <a:pPr algn="ctr" defTabSz="548626"/>
            <a:r>
              <a:rPr lang="en-US" sz="4400" b="1" dirty="0">
                <a:solidFill>
                  <a:prstClr val="white"/>
                </a:solidFill>
                <a:latin typeface="Calibri"/>
              </a:rPr>
              <a:t>A MEN’S SEXUAL RECOVERY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338B1-D1EE-46C1-A437-71AB29C25636}"/>
              </a:ext>
            </a:extLst>
          </p:cNvPr>
          <p:cNvSpPr txBox="1"/>
          <p:nvPr/>
        </p:nvSpPr>
        <p:spPr>
          <a:xfrm>
            <a:off x="376015" y="3721034"/>
            <a:ext cx="11701904" cy="304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26"/>
            <a:r>
              <a:rPr lang="en-US" sz="2533" dirty="0">
                <a:solidFill>
                  <a:srgbClr val="3A352A"/>
                </a:solidFill>
                <a:latin typeface="Helvetica Neue"/>
              </a:rPr>
              <a:t>For any man struggling with sexually unwanted behaviors including pornography addiction. </a:t>
            </a:r>
            <a:r>
              <a:rPr lang="en-US" sz="2533" b="1" dirty="0">
                <a:solidFill>
                  <a:srgbClr val="3A352A"/>
                </a:solidFill>
                <a:latin typeface="Helvetica Neue"/>
              </a:rPr>
              <a:t>This 10 month, high-commitment group </a:t>
            </a:r>
            <a:br>
              <a:rPr lang="en-US" sz="2533" b="1" dirty="0">
                <a:solidFill>
                  <a:srgbClr val="3A352A"/>
                </a:solidFill>
                <a:latin typeface="Helvetica Neue"/>
              </a:rPr>
            </a:br>
            <a:r>
              <a:rPr lang="en-US" sz="2533" b="1" dirty="0">
                <a:solidFill>
                  <a:srgbClr val="3A352A"/>
                </a:solidFill>
                <a:latin typeface="Helvetica Neue"/>
              </a:rPr>
              <a:t>will meet weekly on Thursday evenings, 7:30-9:30pm on Zoom</a:t>
            </a:r>
            <a:r>
              <a:rPr lang="en-US" sz="2533" dirty="0">
                <a:solidFill>
                  <a:srgbClr val="3A352A"/>
                </a:solidFill>
                <a:latin typeface="Helvetica Neue"/>
              </a:rPr>
              <a:t>. </a:t>
            </a:r>
            <a:br>
              <a:rPr lang="en-US" sz="2533" dirty="0">
                <a:solidFill>
                  <a:srgbClr val="3A352A"/>
                </a:solidFill>
                <a:latin typeface="Helvetica Neue"/>
              </a:rPr>
            </a:br>
            <a:br>
              <a:rPr lang="en-US" sz="1467" dirty="0">
                <a:solidFill>
                  <a:srgbClr val="3A352A"/>
                </a:solidFill>
                <a:latin typeface="Helvetica Neue"/>
              </a:rPr>
            </a:br>
            <a:r>
              <a:rPr lang="en-US" sz="2533" b="1" dirty="0">
                <a:solidFill>
                  <a:srgbClr val="3A352A"/>
                </a:solidFill>
                <a:latin typeface="Helvetica Neue"/>
              </a:rPr>
              <a:t>3 spots left!</a:t>
            </a:r>
            <a:r>
              <a:rPr lang="en-US" sz="2533" dirty="0">
                <a:solidFill>
                  <a:srgbClr val="3A352A"/>
                </a:solidFill>
                <a:latin typeface="Helvetica Neue"/>
              </a:rPr>
              <a:t> Participation in this group will be kept confidential. </a:t>
            </a:r>
            <a:br>
              <a:rPr lang="en-US" sz="2533" dirty="0">
                <a:solidFill>
                  <a:srgbClr val="3A352A"/>
                </a:solidFill>
                <a:latin typeface="Helvetica Neue"/>
              </a:rPr>
            </a:br>
            <a:r>
              <a:rPr lang="en-US" sz="2533" dirty="0">
                <a:solidFill>
                  <a:srgbClr val="3A352A"/>
                </a:solidFill>
                <a:latin typeface="Helvetica Neue"/>
              </a:rPr>
              <a:t>If you're interested in more information or would like to register, </a:t>
            </a:r>
            <a:br>
              <a:rPr lang="en-US" sz="2533" dirty="0">
                <a:solidFill>
                  <a:srgbClr val="3A352A"/>
                </a:solidFill>
                <a:latin typeface="Helvetica Neue"/>
              </a:rPr>
            </a:br>
            <a:r>
              <a:rPr lang="en-US" sz="2533" b="1" dirty="0">
                <a:solidFill>
                  <a:srgbClr val="3A352A"/>
                </a:solidFill>
                <a:latin typeface="Helvetica Neue"/>
              </a:rPr>
              <a:t>let Dave Geldart know ASAP</a:t>
            </a:r>
            <a:r>
              <a:rPr lang="en-US" sz="2533" dirty="0">
                <a:solidFill>
                  <a:srgbClr val="3A352A"/>
                </a:solidFill>
                <a:latin typeface="Helvetica Neue"/>
              </a:rPr>
              <a:t> at </a:t>
            </a:r>
            <a:r>
              <a:rPr lang="en-US" sz="2533" b="1" dirty="0">
                <a:solidFill>
                  <a:srgbClr val="D8470E"/>
                </a:solidFill>
                <a:latin typeface="Helvetica Neue"/>
              </a:rPr>
              <a:t>davegeldart@tallgrass.church</a:t>
            </a:r>
            <a:r>
              <a:rPr lang="en-US" sz="2533" dirty="0">
                <a:solidFill>
                  <a:srgbClr val="3A352A"/>
                </a:solidFill>
                <a:latin typeface="Helvetica Neue"/>
              </a:rPr>
              <a:t>. </a:t>
            </a:r>
            <a:br>
              <a:rPr lang="en-US" sz="2533" dirty="0">
                <a:solidFill>
                  <a:srgbClr val="3A352A"/>
                </a:solidFill>
                <a:latin typeface="Helvetica Neue"/>
              </a:rPr>
            </a:br>
            <a:r>
              <a:rPr lang="en-US" sz="2533" i="1" dirty="0">
                <a:solidFill>
                  <a:srgbClr val="D8470E"/>
                </a:solidFill>
                <a:latin typeface="Helvetica Neue"/>
              </a:rPr>
              <a:t>#realfreedomispossible!</a:t>
            </a:r>
            <a:endParaRPr lang="en-US" sz="2533" i="1" dirty="0">
              <a:solidFill>
                <a:srgbClr val="D8470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0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Emotionally Healthy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2360112"/>
            <a:ext cx="11408234" cy="366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Be Before You Do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Follow the Crucified, Not the Americanized Jesus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Embrace God’s Gift of Limits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Discover the Treasures Buried in Grief and Loss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Make Love the Measure of Maturity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Break the Power of the Past</a:t>
            </a:r>
            <a:endParaRPr lang="en-US" sz="3400" dirty="0">
              <a:solidFill>
                <a:srgbClr val="333333"/>
              </a:solidFill>
              <a:ea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0E0657-FA31-499E-BD5A-F91CD7576D63}"/>
              </a:ext>
            </a:extLst>
          </p:cNvPr>
          <p:cNvSpPr txBox="1">
            <a:spLocks/>
          </p:cNvSpPr>
          <p:nvPr/>
        </p:nvSpPr>
        <p:spPr>
          <a:xfrm>
            <a:off x="1122136" y="1235685"/>
            <a:ext cx="1131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dirty="0">
                <a:solidFill>
                  <a:srgbClr val="6BA256"/>
                </a:solidFill>
                <a:latin typeface="Garden Grown US D" panose="02000506000000020004" pitchFamily="50" charset="0"/>
              </a:rPr>
              <a:t>discipleship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2CD68F-B8E3-466A-B008-8CB070F6A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1" y="348119"/>
            <a:ext cx="2237543" cy="34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7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366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Right now, therefore, every time we get the chance,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 us work for the benefit of all,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starting with the people closest to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 in the community of faith.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Galatians 6:10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Message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6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13F4-9336-4884-A902-69B2616C1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2D317-7B6B-4409-9D9E-A01328A07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BBB6B2D-4EC5-4246-B343-01E18DF3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4ACC2-8510-4717-BDAC-5AF47B5E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DD5F88-62A5-4C6B-9052-2BA67B149634}"/>
              </a:ext>
            </a:extLst>
          </p:cNvPr>
          <p:cNvSpPr/>
          <p:nvPr/>
        </p:nvSpPr>
        <p:spPr>
          <a:xfrm rot="21041216">
            <a:off x="409659" y="1057288"/>
            <a:ext cx="5888477" cy="950843"/>
          </a:xfrm>
          <a:prstGeom prst="rect">
            <a:avLst/>
          </a:prstGeom>
          <a:solidFill>
            <a:srgbClr val="3D8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26"/>
            <a:r>
              <a:rPr lang="en-US" sz="2933" u="sng" dirty="0">
                <a:solidFill>
                  <a:prstClr val="white"/>
                </a:solidFill>
                <a:latin typeface="Calibri" panose="020F0502020204030204"/>
              </a:rPr>
              <a:t>BRAND NEW TEACHING SERIES! </a:t>
            </a:r>
            <a:br>
              <a:rPr lang="en-US" sz="2933" u="sng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733" dirty="0">
                <a:solidFill>
                  <a:prstClr val="white"/>
                </a:solidFill>
                <a:latin typeface="Calibri" panose="020F0502020204030204"/>
              </a:rPr>
              <a:t>CATCH UP AT TALLGRASS.CHURCH</a:t>
            </a:r>
          </a:p>
        </p:txBody>
      </p:sp>
    </p:spTree>
    <p:extLst>
      <p:ext uri="{BB962C8B-B14F-4D97-AF65-F5344CB8AC3E}">
        <p14:creationId xmlns:p14="http://schemas.microsoft.com/office/powerpoint/2010/main" val="196640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A25B-E97B-4AB0-A272-824A3A763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DC901-D521-4E3A-A589-490FB94A8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3076AEE0-8715-4DC1-A15C-44263423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B238FAD-F31B-48D7-8237-A1ADD5C94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099" y="-815937"/>
            <a:ext cx="13174461" cy="87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306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 let’s not allow ourselves to get fatigued doing good.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 the right time we will harvest a good crop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we don’t give up, or quit.</a:t>
            </a: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Galatians 6:9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Message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6CB9-B772-4B16-92A7-F694814C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469632"/>
            <a:ext cx="11312435" cy="1325563"/>
          </a:xfrm>
        </p:spPr>
        <p:txBody>
          <a:bodyPr>
            <a:noAutofit/>
          </a:bodyPr>
          <a:lstStyle/>
          <a:p>
            <a:r>
              <a:rPr lang="en-US" sz="9900" dirty="0">
                <a:solidFill>
                  <a:srgbClr val="306925"/>
                </a:solidFill>
                <a:latin typeface="Garden Grown US D" panose="02000506000000020004" pitchFamily="50" charset="0"/>
              </a:rPr>
              <a:t>Patient Planting</a:t>
            </a:r>
          </a:p>
        </p:txBody>
      </p:sp>
      <p:pic>
        <p:nvPicPr>
          <p:cNvPr id="5" name="Content Placeholder 4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3A0A502-14DA-4FDE-BCA5-1C559BDB7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523" y="3925769"/>
            <a:ext cx="5104477" cy="28712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CE256-2683-42A0-8B97-0C42A0D35A83}"/>
              </a:ext>
            </a:extLst>
          </p:cNvPr>
          <p:cNvSpPr txBox="1"/>
          <p:nvPr/>
        </p:nvSpPr>
        <p:spPr>
          <a:xfrm>
            <a:off x="487675" y="1898467"/>
            <a:ext cx="11408234" cy="246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Don’t be misled: No one makes a fool of God. </a:t>
            </a:r>
          </a:p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a person plants, he will harvest.</a:t>
            </a:r>
          </a:p>
          <a:p>
            <a:pPr>
              <a:lnSpc>
                <a:spcPct val="115000"/>
              </a:lnSpc>
            </a:pP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Galatians 6:7 </a:t>
            </a:r>
            <a:r>
              <a:rPr lang="en-US" sz="3400" i="1" baseline="3000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Message</a:t>
            </a:r>
            <a:r>
              <a:rPr lang="en-US" sz="3400" i="1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4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1027</Words>
  <Application>Microsoft Office PowerPoint</Application>
  <PresentationFormat>Widescreen</PresentationFormat>
  <Paragraphs>171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Garden Grown US D</vt:lpstr>
      <vt:lpstr>Helvetica Neue</vt:lpstr>
      <vt:lpstr>Ubuntu</vt:lpstr>
      <vt:lpstr>Office Theme</vt:lpstr>
      <vt:lpstr>10_Office Theme</vt:lpstr>
      <vt:lpstr>1_Office Theme</vt:lpstr>
      <vt:lpstr>WELCOME </vt:lpstr>
      <vt:lpstr>WELCOME TO SPRING! AND TALLGRASS CHURCH’S CENTRAL GATHERING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Patient Planting</vt:lpstr>
      <vt:lpstr>A SPECIAL CHURCHWIDE SUMMER BOOK STUDY</vt:lpstr>
      <vt:lpstr>Emotionally Healthy</vt:lpstr>
      <vt:lpstr>Emotionally Healthy</vt:lpstr>
      <vt:lpstr>Emotionally Healthy</vt:lpstr>
      <vt:lpstr>Emotionally Healthy</vt:lpstr>
      <vt:lpstr>Emotionally Healthy</vt:lpstr>
      <vt:lpstr>Emotionally Healthy</vt:lpstr>
      <vt:lpstr>Emotionally Healthy</vt:lpstr>
      <vt:lpstr>Emotionally Healthy</vt:lpstr>
      <vt:lpstr>Patient Planting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NEW HOPE COMMUNITY CHURCH</cp:lastModifiedBy>
  <cp:revision>15</cp:revision>
  <dcterms:created xsi:type="dcterms:W3CDTF">2021-04-15T20:47:33Z</dcterms:created>
  <dcterms:modified xsi:type="dcterms:W3CDTF">2021-04-18T12:20:16Z</dcterms:modified>
</cp:coreProperties>
</file>