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0"/>
  </p:notesMasterIdLst>
  <p:sldIdLst>
    <p:sldId id="257" r:id="rId3"/>
    <p:sldId id="3391" r:id="rId4"/>
    <p:sldId id="3410" r:id="rId5"/>
    <p:sldId id="3261" r:id="rId6"/>
    <p:sldId id="3384" r:id="rId7"/>
    <p:sldId id="3367" r:id="rId8"/>
    <p:sldId id="3385" r:id="rId9"/>
    <p:sldId id="3388" r:id="rId10"/>
    <p:sldId id="3389" r:id="rId11"/>
    <p:sldId id="3387" r:id="rId12"/>
    <p:sldId id="3386" r:id="rId13"/>
    <p:sldId id="3390" r:id="rId14"/>
    <p:sldId id="3392" r:id="rId15"/>
    <p:sldId id="3403" r:id="rId16"/>
    <p:sldId id="3404" r:id="rId17"/>
    <p:sldId id="3408" r:id="rId18"/>
    <p:sldId id="3401" r:id="rId19"/>
    <p:sldId id="3402" r:id="rId20"/>
    <p:sldId id="3409" r:id="rId21"/>
    <p:sldId id="3394" r:id="rId22"/>
    <p:sldId id="3397" r:id="rId23"/>
    <p:sldId id="3411" r:id="rId24"/>
    <p:sldId id="3396" r:id="rId25"/>
    <p:sldId id="3395" r:id="rId26"/>
    <p:sldId id="3398" r:id="rId27"/>
    <p:sldId id="3399" r:id="rId28"/>
    <p:sldId id="3238" r:id="rId29"/>
  </p:sldIdLst>
  <p:sldSz cx="9144000" cy="5143500" type="screen16x9"/>
  <p:notesSz cx="6858000" cy="9144000"/>
  <p:defaultText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797"/>
    <a:srgbClr val="955115"/>
    <a:srgbClr val="FDE12F"/>
    <a:srgbClr val="88FA50"/>
    <a:srgbClr val="CCC176"/>
    <a:srgbClr val="F9CE85"/>
    <a:srgbClr val="EC9C10"/>
    <a:srgbClr val="152F55"/>
    <a:srgbClr val="17578A"/>
    <a:srgbClr val="84C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151" d="100"/>
          <a:sy n="151" d="100"/>
        </p:scale>
        <p:origin x="-396"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3FA7-DD39-48B7-B5BD-F3BFFD49749D}" type="datetimeFigureOut">
              <a:rPr lang="en-US" smtClean="0"/>
              <a:t>3/14/2021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4D43A-8A8F-4098-9A1A-78D0687D73C1}" type="slidenum">
              <a:rPr lang="en-US" smtClean="0"/>
              <a:t>‹#›</a:t>
            </a:fld>
            <a:endParaRPr lang="en-US"/>
          </a:p>
        </p:txBody>
      </p:sp>
    </p:spTree>
    <p:extLst>
      <p:ext uri="{BB962C8B-B14F-4D97-AF65-F5344CB8AC3E}">
        <p14:creationId xmlns:p14="http://schemas.microsoft.com/office/powerpoint/2010/main" val="238853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F4D43A-8A8F-4098-9A1A-78D0687D73C1}" type="slidenum">
              <a:rPr lang="en-US" smtClean="0"/>
              <a:t>18</a:t>
            </a:fld>
            <a:endParaRPr lang="en-US"/>
          </a:p>
        </p:txBody>
      </p:sp>
    </p:spTree>
    <p:extLst>
      <p:ext uri="{BB962C8B-B14F-4D97-AF65-F5344CB8AC3E}">
        <p14:creationId xmlns:p14="http://schemas.microsoft.com/office/powerpoint/2010/main" val="4171346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079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50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27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6405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 xmlns:a16="http://schemas.microsoft.com/office/drawing/2014/main"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70505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684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6930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04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0644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991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968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7302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230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3075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0387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789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252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5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568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655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677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4454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037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3/14/2021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802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xmlns=""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xmlns=""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33911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lnSpcReduction="10000"/>
          </a:bodyPr>
          <a:lstStyle/>
          <a:p>
            <a:pPr marL="0" marR="0" lvl="0" indent="0">
              <a:lnSpc>
                <a:spcPct val="100000"/>
              </a:lnSpc>
              <a:spcBef>
                <a:spcPts val="0"/>
              </a:spcBef>
              <a:spcAft>
                <a:spcPts val="0"/>
              </a:spcAft>
              <a:buNone/>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II Corinthians 8:-1-5:  </a:t>
            </a:r>
            <a:r>
              <a:rPr lang="en-US" sz="2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“We want you to know, brothers and sisters, about the grace of God given to the churches of Macedonia. During a severe trial brought about by affliction, their abundant joy and their extreme poverty overflowed in a wealth of generosity on their part. I can testify that, according to their ability and even beyond their ability, of their own accord, they begged us earnestly for the privilege of sharing in the ministry to the saints, and not just as we had hoped.  Instead they gave themselves first to the Lord and then to us by God’s will.”</a:t>
            </a:r>
            <a:endParaRPr lang="en-US" sz="2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828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a:bodyPr>
          <a:lstStyle/>
          <a:p>
            <a:pPr marL="0" marR="0" lvl="0" indent="0">
              <a:lnSpc>
                <a:spcPct val="115000"/>
              </a:lnSpc>
              <a:spcBef>
                <a:spcPts val="0"/>
              </a:spcBef>
              <a:spcAft>
                <a:spcPts val="0"/>
              </a:spcAft>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of the Paul and Philippian Church Partnership:</a:t>
            </a:r>
          </a:p>
          <a:p>
            <a:pPr marL="0" marR="0" lvl="0" indent="0">
              <a:lnSpc>
                <a:spcPct val="115000"/>
              </a:lnSpc>
              <a:spcBef>
                <a:spcPts val="0"/>
              </a:spcBef>
              <a:spcAft>
                <a:spcPts val="0"/>
              </a:spcAft>
              <a:buNone/>
            </a:pPr>
            <a:endParaRPr lang="en-US" sz="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nSpc>
                <a:spcPct val="100000"/>
              </a:lnSpc>
              <a:spcBef>
                <a:spcPts val="0"/>
              </a:spcBef>
              <a:spcAft>
                <a:spcPts val="0"/>
              </a:spcAft>
              <a:buAutoNum type="arabicPeriod" startAt="5"/>
            </a:pPr>
            <a:r>
              <a:rPr lang="en-US" sz="3000" b="1" dirty="0">
                <a:latin typeface="Calibri" panose="020F0502020204030204" pitchFamily="34" charset="0"/>
                <a:ea typeface="Calibri" panose="020F0502020204030204" pitchFamily="34" charset="0"/>
                <a:cs typeface="Times New Roman" panose="02020603050405020304" pitchFamily="18" charset="0"/>
              </a:rPr>
              <a:t>When Paul was imprisoned in Rome, they sent Epaphroditus, to deliver a large gift and to personally stay and support Paul’s needs.</a:t>
            </a:r>
          </a:p>
          <a:p>
            <a:pPr marL="0" marR="0" lvl="0" indent="0">
              <a:lnSpc>
                <a:spcPct val="100000"/>
              </a:lnSpc>
              <a:spcBef>
                <a:spcPts val="0"/>
              </a:spcBef>
              <a:spcAft>
                <a:spcPts val="0"/>
              </a:spcAft>
              <a:buNone/>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None/>
            </a:pP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Philippians 4:18: </a:t>
            </a:r>
            <a:r>
              <a:rPr lang="en-US" sz="2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 have received full payment, and more. I am well supplied, having received from Epaphroditus the gifts you sent, a fragrant offering, a sacrifice acceptable and pleasing to God.”</a:t>
            </a:r>
            <a:endPar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6348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lnSpcReduction="10000"/>
          </a:bodyPr>
          <a:lstStyle/>
          <a:p>
            <a:pPr marL="0" marR="0" lvl="0" indent="0">
              <a:lnSpc>
                <a:spcPct val="115000"/>
              </a:lnSpc>
              <a:spcBef>
                <a:spcPts val="0"/>
              </a:spcBef>
              <a:spcAft>
                <a:spcPts val="0"/>
              </a:spcAft>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of the Paul and Philippian Church Partnership:</a:t>
            </a:r>
          </a:p>
          <a:p>
            <a:pPr marL="0" marR="0" lvl="0" indent="0">
              <a:lnSpc>
                <a:spcPct val="115000"/>
              </a:lnSpc>
              <a:spcBef>
                <a:spcPts val="0"/>
              </a:spcBef>
              <a:spcAft>
                <a:spcPts val="0"/>
              </a:spcAft>
              <a:buNone/>
            </a:pPr>
            <a:endParaRPr lang="en-US" sz="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marR="0" lvl="0" indent="-514350">
              <a:lnSpc>
                <a:spcPct val="100000"/>
              </a:lnSpc>
              <a:spcBef>
                <a:spcPts val="0"/>
              </a:spcBef>
              <a:spcAft>
                <a:spcPts val="0"/>
              </a:spcAft>
              <a:buAutoNum type="arabicPeriod" startAt="6"/>
            </a:pPr>
            <a:r>
              <a:rPr lang="en-US" sz="3000" b="1" dirty="0">
                <a:latin typeface="Calibri" panose="020F0502020204030204" pitchFamily="34" charset="0"/>
                <a:ea typeface="Calibri" panose="020F0502020204030204" pitchFamily="34" charset="0"/>
                <a:cs typeface="Times New Roman" panose="02020603050405020304" pitchFamily="18" charset="0"/>
              </a:rPr>
              <a:t>Time lapsed between Paul’s last visit on his 3</a:t>
            </a:r>
            <a:r>
              <a:rPr lang="en-US" sz="3000" b="1" baseline="30000" dirty="0">
                <a:latin typeface="Calibri" panose="020F0502020204030204" pitchFamily="34" charset="0"/>
                <a:ea typeface="Calibri" panose="020F0502020204030204" pitchFamily="34" charset="0"/>
                <a:cs typeface="Times New Roman" panose="02020603050405020304" pitchFamily="18" charset="0"/>
              </a:rPr>
              <a:t>rd</a:t>
            </a:r>
          </a:p>
          <a:p>
            <a:pPr marL="0" marR="0" lvl="0" indent="0">
              <a:lnSpc>
                <a:spcPct val="100000"/>
              </a:lnSpc>
              <a:spcBef>
                <a:spcPts val="0"/>
              </a:spcBef>
              <a:spcAft>
                <a:spcPts val="0"/>
              </a:spcAft>
              <a:buNone/>
            </a:pPr>
            <a:r>
              <a:rPr lang="en-US" sz="3000" b="1" baseline="30000" dirty="0">
                <a:latin typeface="Calibri" panose="020F0502020204030204" pitchFamily="34" charset="0"/>
                <a:ea typeface="Calibri" panose="020F0502020204030204" pitchFamily="34" charset="0"/>
                <a:cs typeface="Times New Roman" panose="02020603050405020304" pitchFamily="18" charset="0"/>
              </a:rPr>
              <a:t> </a:t>
            </a:r>
            <a:r>
              <a:rPr lang="en-US" sz="3000" b="1" dirty="0">
                <a:latin typeface="Calibri" panose="020F0502020204030204" pitchFamily="34" charset="0"/>
                <a:ea typeface="Calibri" panose="020F0502020204030204" pitchFamily="34" charset="0"/>
                <a:cs typeface="Times New Roman" panose="02020603050405020304" pitchFamily="18" charset="0"/>
              </a:rPr>
              <a:t>      journey and helping him in prison in Rome, but</a:t>
            </a:r>
          </a:p>
          <a:p>
            <a:pPr marL="0" marR="0" lvl="0" indent="0">
              <a:lnSpc>
                <a:spcPct val="100000"/>
              </a:lnSpc>
              <a:spcBef>
                <a:spcPts val="0"/>
              </a:spcBef>
              <a:spcAft>
                <a:spcPts val="0"/>
              </a:spcAft>
              <a:buNone/>
            </a:pPr>
            <a:r>
              <a:rPr lang="en-US" sz="3000" b="1" dirty="0">
                <a:latin typeface="Calibri" panose="020F0502020204030204" pitchFamily="34" charset="0"/>
                <a:ea typeface="Calibri" panose="020F0502020204030204" pitchFamily="34" charset="0"/>
                <a:cs typeface="Times New Roman" panose="02020603050405020304" pitchFamily="18" charset="0"/>
              </a:rPr>
              <a:t>      Paul understood why they hadn’t been able to</a:t>
            </a:r>
          </a:p>
          <a:p>
            <a:pPr marL="0" marR="0" lvl="0" indent="0">
              <a:lnSpc>
                <a:spcPct val="100000"/>
              </a:lnSpc>
              <a:spcBef>
                <a:spcPts val="0"/>
              </a:spcBef>
              <a:spcAft>
                <a:spcPts val="0"/>
              </a:spcAft>
              <a:buNone/>
            </a:pPr>
            <a:r>
              <a:rPr lang="en-US" sz="3000" b="1" dirty="0">
                <a:latin typeface="Calibri" panose="020F0502020204030204" pitchFamily="34" charset="0"/>
                <a:ea typeface="Calibri" panose="020F0502020204030204" pitchFamily="34" charset="0"/>
                <a:cs typeface="Times New Roman" panose="02020603050405020304" pitchFamily="18" charset="0"/>
              </a:rPr>
              <a:t>      help more.”</a:t>
            </a:r>
          </a:p>
          <a:p>
            <a:pPr marL="0" marR="0" lvl="0" indent="0">
              <a:lnSpc>
                <a:spcPct val="100000"/>
              </a:lnSpc>
              <a:spcBef>
                <a:spcPts val="0"/>
              </a:spcBef>
              <a:spcAft>
                <a:spcPts val="0"/>
              </a:spcAft>
              <a:buNone/>
            </a:pPr>
            <a:endParaRPr lang="en-US" sz="1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None/>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Philippians 4:10:  </a:t>
            </a:r>
            <a:r>
              <a:rPr lang="en-US" sz="2800" b="1" i="1" dirty="0">
                <a:solidFill>
                  <a:srgbClr val="C00000"/>
                </a:solidFill>
              </a:rPr>
              <a:t>“I rejoiced in the Lord greatly that now at length you have revived your concern for me.  You were indeed concerned for me, but you had no opportunity.” </a:t>
            </a:r>
            <a:endParaRPr lang="en-US" sz="2800" b="1" dirty="0">
              <a:solidFill>
                <a:srgbClr val="C00000"/>
              </a:solidFill>
            </a:endParaRPr>
          </a:p>
        </p:txBody>
      </p:sp>
    </p:spTree>
    <p:extLst>
      <p:ext uri="{BB962C8B-B14F-4D97-AF65-F5344CB8AC3E}">
        <p14:creationId xmlns:p14="http://schemas.microsoft.com/office/powerpoint/2010/main" val="10585127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514350" indent="-514350">
              <a:lnSpc>
                <a:spcPct val="100000"/>
              </a:lnSpc>
              <a:buAutoNum type="alphaUcPeriod" startAt="2"/>
            </a:pPr>
            <a:r>
              <a:rPr lang="en-US" sz="2800" b="1" dirty="0"/>
              <a:t>A RELATED SIDE LESSON ON CONTENTMENT</a:t>
            </a:r>
          </a:p>
          <a:p>
            <a:pPr marL="0" indent="0">
              <a:lnSpc>
                <a:spcPct val="100000"/>
              </a:lnSpc>
              <a:buNone/>
            </a:pPr>
            <a:endParaRPr lang="en-US" sz="1200" b="1" dirty="0"/>
          </a:p>
          <a:p>
            <a:pPr marL="0" indent="0">
              <a:lnSpc>
                <a:spcPct val="100000"/>
              </a:lnSpc>
              <a:buNone/>
            </a:pPr>
            <a:r>
              <a:rPr lang="en-US" sz="2800" b="1" dirty="0"/>
              <a:t>Philippians 4:11-13:  </a:t>
            </a:r>
            <a:r>
              <a:rPr lang="en-US" sz="2800" b="1" dirty="0">
                <a:solidFill>
                  <a:srgbClr val="C00000"/>
                </a:solidFill>
              </a:rPr>
              <a:t>“</a:t>
            </a:r>
            <a:r>
              <a:rPr lang="en-US" sz="2800" b="1" i="1" baseline="30000" dirty="0">
                <a:solidFill>
                  <a:srgbClr val="C00000"/>
                </a:solidFill>
              </a:rPr>
              <a:t>11 </a:t>
            </a:r>
            <a:r>
              <a:rPr lang="en-US" sz="2800" b="1" i="1" dirty="0">
                <a:solidFill>
                  <a:srgbClr val="C00000"/>
                </a:solidFill>
              </a:rPr>
              <a:t>Not that I am speaking of being in need, for I have learned in whatever situation I am to be content. </a:t>
            </a:r>
            <a:r>
              <a:rPr lang="en-US" sz="2800" b="1" i="1" baseline="30000" dirty="0">
                <a:solidFill>
                  <a:srgbClr val="C00000"/>
                </a:solidFill>
              </a:rPr>
              <a:t>12 </a:t>
            </a:r>
            <a:r>
              <a:rPr lang="en-US" sz="2800" b="1" i="1" dirty="0">
                <a:solidFill>
                  <a:srgbClr val="C00000"/>
                </a:solidFill>
              </a:rPr>
              <a:t>I know how to be brought low, and I know how to abound. In any and every circumstance, I have learned the secret of facing plenty and hunger, abundance and need. </a:t>
            </a:r>
            <a:r>
              <a:rPr lang="en-US" sz="2800" b="1" i="1" baseline="30000" dirty="0">
                <a:solidFill>
                  <a:srgbClr val="C00000"/>
                </a:solidFill>
              </a:rPr>
              <a:t>13 </a:t>
            </a:r>
            <a:r>
              <a:rPr lang="en-US" sz="2800" b="1" i="1" dirty="0">
                <a:solidFill>
                  <a:srgbClr val="C00000"/>
                </a:solidFill>
              </a:rPr>
              <a:t>I can do all things through him who strengthens me.”</a:t>
            </a:r>
          </a:p>
        </p:txBody>
      </p:sp>
    </p:spTree>
    <p:extLst>
      <p:ext uri="{BB962C8B-B14F-4D97-AF65-F5344CB8AC3E}">
        <p14:creationId xmlns:p14="http://schemas.microsoft.com/office/powerpoint/2010/main" val="4305071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514350" indent="-514350">
              <a:lnSpc>
                <a:spcPct val="100000"/>
              </a:lnSpc>
              <a:buAutoNum type="alphaUcPeriod" startAt="2"/>
            </a:pPr>
            <a:r>
              <a:rPr lang="en-US" sz="2800" b="1" dirty="0"/>
              <a:t>A RELATED SIDE LESSON ON CONTENTMENT</a:t>
            </a:r>
          </a:p>
          <a:p>
            <a:pPr marL="0" indent="0">
              <a:lnSpc>
                <a:spcPct val="100000"/>
              </a:lnSpc>
              <a:buNone/>
            </a:pPr>
            <a:endParaRPr lang="en-US" sz="1200" b="1" dirty="0"/>
          </a:p>
          <a:p>
            <a:pPr lvl="1">
              <a:lnSpc>
                <a:spcPct val="100000"/>
              </a:lnSpc>
            </a:pPr>
            <a:r>
              <a:rPr lang="en-US" sz="2500" b="1" dirty="0"/>
              <a:t> Not controlled by circumstances, whether:</a:t>
            </a:r>
          </a:p>
          <a:p>
            <a:pPr lvl="2">
              <a:lnSpc>
                <a:spcPct val="100000"/>
              </a:lnSpc>
            </a:pPr>
            <a:r>
              <a:rPr lang="en-US" sz="2200" b="1" dirty="0"/>
              <a:t>4:12a:   “have plenty”     or 	“in need”</a:t>
            </a:r>
          </a:p>
          <a:p>
            <a:pPr lvl="2">
              <a:lnSpc>
                <a:spcPct val="100000"/>
              </a:lnSpc>
            </a:pPr>
            <a:r>
              <a:rPr lang="en-US" sz="2200" b="1" dirty="0"/>
              <a:t>4:12b:   “well fed”         or 	“hungry”</a:t>
            </a:r>
          </a:p>
          <a:p>
            <a:pPr lvl="2">
              <a:lnSpc>
                <a:spcPct val="100000"/>
              </a:lnSpc>
            </a:pPr>
            <a:r>
              <a:rPr lang="en-US" sz="2200" b="1" dirty="0"/>
              <a:t>4:12c:    “in plenty”       or           “in want”</a:t>
            </a:r>
          </a:p>
        </p:txBody>
      </p:sp>
    </p:spTree>
    <p:extLst>
      <p:ext uri="{BB962C8B-B14F-4D97-AF65-F5344CB8AC3E}">
        <p14:creationId xmlns:p14="http://schemas.microsoft.com/office/powerpoint/2010/main" val="10039166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514350" indent="-514350">
              <a:lnSpc>
                <a:spcPct val="100000"/>
              </a:lnSpc>
              <a:buAutoNum type="alphaUcPeriod" startAt="2"/>
            </a:pPr>
            <a:r>
              <a:rPr lang="en-US" sz="2800" b="1" dirty="0"/>
              <a:t>A RELATED SIDE LESSON ON CONTENTMENT</a:t>
            </a:r>
          </a:p>
          <a:p>
            <a:pPr marL="0" indent="0">
              <a:lnSpc>
                <a:spcPct val="100000"/>
              </a:lnSpc>
              <a:buNone/>
            </a:pPr>
            <a:endParaRPr lang="en-US" sz="1200" b="1" dirty="0"/>
          </a:p>
          <a:p>
            <a:pPr lvl="1">
              <a:lnSpc>
                <a:spcPct val="100000"/>
              </a:lnSpc>
            </a:pPr>
            <a:r>
              <a:rPr lang="en-US" sz="2500" b="1" dirty="0"/>
              <a:t> Phil. 4:11,12   Two perversions of Paul’s teaching on being “</a:t>
            </a:r>
            <a:r>
              <a:rPr lang="en-US" sz="2500" b="1" dirty="0">
                <a:solidFill>
                  <a:srgbClr val="C00000"/>
                </a:solidFill>
              </a:rPr>
              <a:t>content whatever the circumstances” </a:t>
            </a:r>
            <a:r>
              <a:rPr lang="en-US" sz="2500" b="1" dirty="0"/>
              <a:t>. . . and being </a:t>
            </a:r>
            <a:r>
              <a:rPr lang="en-US" sz="2500" b="1" dirty="0">
                <a:solidFill>
                  <a:srgbClr val="C00000"/>
                </a:solidFill>
              </a:rPr>
              <a:t>“content in any and every situation.”</a:t>
            </a:r>
          </a:p>
          <a:p>
            <a:pPr marL="342886" lvl="1" indent="0">
              <a:lnSpc>
                <a:spcPct val="100000"/>
              </a:lnSpc>
              <a:buNone/>
            </a:pPr>
            <a:endParaRPr lang="en-US" sz="1200" b="1" dirty="0"/>
          </a:p>
          <a:p>
            <a:pPr marL="1200123" lvl="2" indent="-514350">
              <a:lnSpc>
                <a:spcPct val="100000"/>
              </a:lnSpc>
              <a:buAutoNum type="arabicPeriod"/>
            </a:pPr>
            <a:r>
              <a:rPr lang="en-US" sz="2800" b="1" dirty="0"/>
              <a:t>POVERTY MENTALITY</a:t>
            </a:r>
          </a:p>
          <a:p>
            <a:pPr marL="685773" lvl="2" indent="0">
              <a:lnSpc>
                <a:spcPct val="100000"/>
              </a:lnSpc>
              <a:buNone/>
            </a:pPr>
            <a:endParaRPr lang="en-US" sz="1200" b="1" dirty="0"/>
          </a:p>
          <a:p>
            <a:pPr marL="685773" lvl="2" indent="0">
              <a:lnSpc>
                <a:spcPct val="100000"/>
              </a:lnSpc>
              <a:buNone/>
            </a:pPr>
            <a:r>
              <a:rPr lang="en-US" sz="2800" b="1" dirty="0"/>
              <a:t>2.   PROSPERITY GOSPEL</a:t>
            </a:r>
          </a:p>
        </p:txBody>
      </p:sp>
    </p:spTree>
    <p:extLst>
      <p:ext uri="{BB962C8B-B14F-4D97-AF65-F5344CB8AC3E}">
        <p14:creationId xmlns:p14="http://schemas.microsoft.com/office/powerpoint/2010/main" val="39664283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Autofit/>
          </a:bodyPr>
          <a:lstStyle/>
          <a:p>
            <a:pPr marL="0" indent="0">
              <a:lnSpc>
                <a:spcPct val="100000"/>
              </a:lnSpc>
              <a:buNone/>
            </a:pPr>
            <a:r>
              <a:rPr lang="en-US" sz="2900" b="1" dirty="0"/>
              <a:t>B:  </a:t>
            </a:r>
            <a:r>
              <a:rPr lang="en-US" sz="2800" b="1" dirty="0"/>
              <a:t>POVERTY MENTALITY PERVERTS SCRIPTURE</a:t>
            </a:r>
          </a:p>
          <a:p>
            <a:pPr lvl="2">
              <a:lnSpc>
                <a:spcPct val="100000"/>
              </a:lnSpc>
            </a:pPr>
            <a:r>
              <a:rPr lang="en-US" sz="2800" b="1" dirty="0">
                <a:solidFill>
                  <a:schemeClr val="accent6">
                    <a:lumMod val="50000"/>
                  </a:schemeClr>
                </a:solidFill>
              </a:rPr>
              <a:t>Bound up in fear, not faith</a:t>
            </a:r>
          </a:p>
          <a:p>
            <a:pPr marL="685773" lvl="2" indent="0">
              <a:lnSpc>
                <a:spcPct val="100000"/>
              </a:lnSpc>
              <a:buNone/>
            </a:pPr>
            <a:endParaRPr lang="en-US" sz="800" b="1" dirty="0">
              <a:solidFill>
                <a:schemeClr val="accent6">
                  <a:lumMod val="50000"/>
                </a:schemeClr>
              </a:solidFill>
            </a:endParaRPr>
          </a:p>
          <a:p>
            <a:pPr lvl="2">
              <a:lnSpc>
                <a:spcPct val="100000"/>
              </a:lnSpc>
            </a:pPr>
            <a:r>
              <a:rPr lang="en-US" sz="2800" b="1" dirty="0">
                <a:solidFill>
                  <a:schemeClr val="accent6">
                    <a:lumMod val="50000"/>
                  </a:schemeClr>
                </a:solidFill>
              </a:rPr>
              <a:t>Misinterprets teachings on money </a:t>
            </a:r>
          </a:p>
          <a:p>
            <a:pPr marL="685773" lvl="2" indent="0">
              <a:lnSpc>
                <a:spcPct val="100000"/>
              </a:lnSpc>
              <a:buNone/>
            </a:pPr>
            <a:r>
              <a:rPr lang="en-US" sz="800" b="1" dirty="0"/>
              <a:t>  	</a:t>
            </a:r>
            <a:endParaRPr lang="en-US" sz="2800" i="1" dirty="0">
              <a:solidFill>
                <a:srgbClr val="C00000"/>
              </a:solidFill>
            </a:endParaRPr>
          </a:p>
          <a:p>
            <a:pPr lvl="2">
              <a:lnSpc>
                <a:spcPct val="100000"/>
              </a:lnSpc>
            </a:pPr>
            <a:r>
              <a:rPr lang="en-US" sz="2800" b="1" dirty="0">
                <a:solidFill>
                  <a:schemeClr val="accent6">
                    <a:lumMod val="50000"/>
                  </a:schemeClr>
                </a:solidFill>
              </a:rPr>
              <a:t>Fails to understand God’s creation of man to be productive and creative.</a:t>
            </a:r>
          </a:p>
          <a:p>
            <a:pPr marL="685773" lvl="2" indent="0">
              <a:lnSpc>
                <a:spcPct val="100000"/>
              </a:lnSpc>
              <a:buNone/>
            </a:pPr>
            <a:endParaRPr lang="en-US" sz="800" b="1" dirty="0">
              <a:solidFill>
                <a:schemeClr val="accent6">
                  <a:lumMod val="50000"/>
                </a:schemeClr>
              </a:solidFill>
            </a:endParaRPr>
          </a:p>
          <a:p>
            <a:pPr lvl="2">
              <a:lnSpc>
                <a:spcPct val="100000"/>
              </a:lnSpc>
            </a:pPr>
            <a:endParaRPr lang="en-US" sz="2800" b="1" dirty="0">
              <a:solidFill>
                <a:schemeClr val="accent6">
                  <a:lumMod val="50000"/>
                </a:schemeClr>
              </a:solidFill>
            </a:endParaRPr>
          </a:p>
          <a:p>
            <a:pPr marL="342886" lvl="1" indent="0">
              <a:lnSpc>
                <a:spcPct val="100000"/>
              </a:lnSpc>
              <a:buNone/>
            </a:pPr>
            <a:endParaRPr lang="en-US" sz="400" b="1" dirty="0"/>
          </a:p>
          <a:p>
            <a:pPr lvl="1">
              <a:lnSpc>
                <a:spcPct val="100000"/>
              </a:lnSpc>
            </a:pPr>
            <a:endParaRPr lang="en-US" sz="2600" b="1" dirty="0"/>
          </a:p>
          <a:p>
            <a:pPr lvl="1">
              <a:lnSpc>
                <a:spcPct val="100000"/>
              </a:lnSpc>
            </a:pPr>
            <a:endParaRPr lang="en-US" sz="2600" b="1" dirty="0"/>
          </a:p>
        </p:txBody>
      </p:sp>
    </p:spTree>
    <p:extLst>
      <p:ext uri="{BB962C8B-B14F-4D97-AF65-F5344CB8AC3E}">
        <p14:creationId xmlns:p14="http://schemas.microsoft.com/office/powerpoint/2010/main" val="35419596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11" y="113613"/>
            <a:ext cx="8776535" cy="990817"/>
          </a:xfrm>
        </p:spPr>
        <p:txBody>
          <a:bodyPr>
            <a:normAutofit fontScale="90000"/>
          </a:bodyPr>
          <a:lstStyle/>
          <a:p>
            <a:r>
              <a:rPr lang="en-US" dirty="0"/>
              <a:t>New Refrigerator Brings Joy to Young Entrepreneur</a:t>
            </a:r>
          </a:p>
        </p:txBody>
      </p:sp>
      <p:pic>
        <p:nvPicPr>
          <p:cNvPr id="4" name="Content Placeholder 3"/>
          <p:cNvPicPr>
            <a:picLocks noGrp="1" noChangeAspect="1"/>
          </p:cNvPicPr>
          <p:nvPr>
            <p:ph idx="1"/>
          </p:nvPr>
        </p:nvPicPr>
        <p:blipFill>
          <a:blip r:embed="rId2"/>
          <a:stretch>
            <a:fillRect/>
          </a:stretch>
        </p:blipFill>
        <p:spPr>
          <a:xfrm>
            <a:off x="365138" y="1171634"/>
            <a:ext cx="2696716" cy="3401411"/>
          </a:xfrm>
          <a:prstGeom prst="rect">
            <a:avLst/>
          </a:prstGeom>
        </p:spPr>
      </p:pic>
      <p:sp>
        <p:nvSpPr>
          <p:cNvPr id="5" name="TextBox 4"/>
          <p:cNvSpPr txBox="1"/>
          <p:nvPr/>
        </p:nvSpPr>
        <p:spPr>
          <a:xfrm>
            <a:off x="3151909" y="1104430"/>
            <a:ext cx="5906637" cy="3480953"/>
          </a:xfrm>
          <a:prstGeom prst="rect">
            <a:avLst/>
          </a:prstGeom>
          <a:noFill/>
        </p:spPr>
        <p:txBody>
          <a:bodyPr wrap="square" rtlCol="0">
            <a:spAutoFit/>
          </a:bodyPr>
          <a:lstStyle/>
          <a:p>
            <a:r>
              <a:rPr lang="en-US" sz="2800" dirty="0"/>
              <a:t>Became a Christian in Juvenile Prison</a:t>
            </a:r>
          </a:p>
          <a:p>
            <a:endParaRPr lang="en-US" sz="1200" dirty="0"/>
          </a:p>
          <a:p>
            <a:r>
              <a:rPr lang="en-US" sz="2800" dirty="0"/>
              <a:t>Has started his own pizza business</a:t>
            </a:r>
          </a:p>
          <a:p>
            <a:endParaRPr lang="en-US" sz="1200" dirty="0"/>
          </a:p>
          <a:p>
            <a:r>
              <a:rPr lang="en-US" sz="2800" dirty="0"/>
              <a:t>Had to walk to grocery daily, so Orphan Helpers provided a refrigerator </a:t>
            </a:r>
          </a:p>
          <a:p>
            <a:endParaRPr lang="en-US" sz="1200" dirty="0"/>
          </a:p>
          <a:p>
            <a:r>
              <a:rPr lang="en-US" sz="2800" dirty="0"/>
              <a:t>His 88 year old grandmother had never had a refrigerator in her life.</a:t>
            </a:r>
          </a:p>
          <a:p>
            <a:pPr marL="285750" indent="-285750">
              <a:buFontTx/>
              <a:buChar char="-"/>
            </a:pPr>
            <a:endParaRPr lang="en-US" dirty="0"/>
          </a:p>
        </p:txBody>
      </p:sp>
      <p:sp>
        <p:nvSpPr>
          <p:cNvPr id="6" name="TextBox 5"/>
          <p:cNvSpPr txBox="1"/>
          <p:nvPr/>
        </p:nvSpPr>
        <p:spPr>
          <a:xfrm>
            <a:off x="365138" y="4506667"/>
            <a:ext cx="2500746" cy="523220"/>
          </a:xfrm>
          <a:prstGeom prst="rect">
            <a:avLst/>
          </a:prstGeom>
          <a:noFill/>
        </p:spPr>
        <p:txBody>
          <a:bodyPr wrap="square" rtlCol="0">
            <a:spAutoFit/>
          </a:bodyPr>
          <a:lstStyle/>
          <a:p>
            <a:pPr algn="ctr"/>
            <a:r>
              <a:rPr lang="en-US" sz="2800" dirty="0"/>
              <a:t>NILSON</a:t>
            </a:r>
          </a:p>
        </p:txBody>
      </p:sp>
    </p:spTree>
    <p:extLst>
      <p:ext uri="{BB962C8B-B14F-4D97-AF65-F5344CB8AC3E}">
        <p14:creationId xmlns:p14="http://schemas.microsoft.com/office/powerpoint/2010/main" val="12109839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11" y="113614"/>
            <a:ext cx="8776535" cy="1064022"/>
          </a:xfrm>
        </p:spPr>
        <p:txBody>
          <a:bodyPr>
            <a:normAutofit fontScale="90000"/>
          </a:bodyPr>
          <a:lstStyle/>
          <a:p>
            <a:r>
              <a:rPr lang="en-US" dirty="0"/>
              <a:t>New Struggles During COVID-19 for A Young Woman Who Has Known Many</a:t>
            </a:r>
          </a:p>
        </p:txBody>
      </p:sp>
      <p:pic>
        <p:nvPicPr>
          <p:cNvPr id="5" name="Content Placeholder 4"/>
          <p:cNvPicPr>
            <a:picLocks noGrp="1" noChangeAspect="1"/>
          </p:cNvPicPr>
          <p:nvPr>
            <p:ph idx="1"/>
          </p:nvPr>
        </p:nvPicPr>
        <p:blipFill>
          <a:blip r:embed="rId3"/>
          <a:stretch>
            <a:fillRect/>
          </a:stretch>
        </p:blipFill>
        <p:spPr>
          <a:xfrm>
            <a:off x="408455" y="1177636"/>
            <a:ext cx="2016092" cy="3056985"/>
          </a:xfrm>
          <a:prstGeom prst="rect">
            <a:avLst/>
          </a:prstGeom>
        </p:spPr>
      </p:pic>
      <p:sp>
        <p:nvSpPr>
          <p:cNvPr id="7" name="TextBox 6"/>
          <p:cNvSpPr txBox="1"/>
          <p:nvPr/>
        </p:nvSpPr>
        <p:spPr>
          <a:xfrm>
            <a:off x="0" y="4172277"/>
            <a:ext cx="4838504" cy="954107"/>
          </a:xfrm>
          <a:prstGeom prst="rect">
            <a:avLst/>
          </a:prstGeom>
          <a:noFill/>
        </p:spPr>
        <p:txBody>
          <a:bodyPr wrap="none" rtlCol="0">
            <a:spAutoFit/>
          </a:bodyPr>
          <a:lstStyle/>
          <a:p>
            <a:r>
              <a:rPr lang="en-US" sz="2800" dirty="0"/>
              <a:t>Orphan Helper Success Coach</a:t>
            </a:r>
          </a:p>
          <a:p>
            <a:r>
              <a:rPr lang="en-US" sz="2800" dirty="0"/>
              <a:t>With Katherine and her siblings.</a:t>
            </a:r>
          </a:p>
        </p:txBody>
      </p:sp>
      <p:sp>
        <p:nvSpPr>
          <p:cNvPr id="8" name="TextBox 7"/>
          <p:cNvSpPr txBox="1"/>
          <p:nvPr/>
        </p:nvSpPr>
        <p:spPr>
          <a:xfrm>
            <a:off x="2550991" y="1309255"/>
            <a:ext cx="6593009" cy="2616101"/>
          </a:xfrm>
          <a:prstGeom prst="rect">
            <a:avLst/>
          </a:prstGeom>
          <a:noFill/>
        </p:spPr>
        <p:txBody>
          <a:bodyPr wrap="square" rtlCol="0">
            <a:spAutoFit/>
          </a:bodyPr>
          <a:lstStyle/>
          <a:p>
            <a:r>
              <a:rPr lang="en-US" sz="2800" dirty="0"/>
              <a:t>Accepted Christ in a Girl’s Juvenile Prison</a:t>
            </a:r>
          </a:p>
          <a:p>
            <a:endParaRPr lang="en-US" sz="1200" dirty="0"/>
          </a:p>
          <a:p>
            <a:r>
              <a:rPr lang="en-US" sz="2800" dirty="0"/>
              <a:t>After release, her Mother died and now she is raising her brother (10) and sister (6)</a:t>
            </a:r>
          </a:p>
          <a:p>
            <a:endParaRPr lang="en-US" sz="1200" dirty="0"/>
          </a:p>
          <a:p>
            <a:r>
              <a:rPr lang="en-US" sz="2800" dirty="0"/>
              <a:t>She has finished high school and started a tortilla business, and is joyful and grateful!</a:t>
            </a:r>
          </a:p>
        </p:txBody>
      </p:sp>
    </p:spTree>
    <p:extLst>
      <p:ext uri="{BB962C8B-B14F-4D97-AF65-F5344CB8AC3E}">
        <p14:creationId xmlns:p14="http://schemas.microsoft.com/office/powerpoint/2010/main" val="13633513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Autofit/>
          </a:bodyPr>
          <a:lstStyle/>
          <a:p>
            <a:pPr marL="0" indent="0">
              <a:lnSpc>
                <a:spcPct val="100000"/>
              </a:lnSpc>
              <a:buNone/>
            </a:pPr>
            <a:r>
              <a:rPr lang="en-US" sz="2900" b="1" dirty="0"/>
              <a:t>B:  PROSPERITY GOSPEL PERVERTS SCRIPTURE</a:t>
            </a:r>
          </a:p>
          <a:p>
            <a:pPr lvl="2">
              <a:lnSpc>
                <a:spcPct val="100000"/>
              </a:lnSpc>
            </a:pPr>
            <a:r>
              <a:rPr lang="en-US" sz="2800" b="1" dirty="0">
                <a:solidFill>
                  <a:schemeClr val="accent6">
                    <a:lumMod val="50000"/>
                  </a:schemeClr>
                </a:solidFill>
              </a:rPr>
              <a:t>Misinterprets the promise in this text:</a:t>
            </a:r>
          </a:p>
          <a:p>
            <a:pPr marL="685773" lvl="2" indent="0">
              <a:lnSpc>
                <a:spcPct val="100000"/>
              </a:lnSpc>
              <a:buNone/>
            </a:pPr>
            <a:r>
              <a:rPr lang="en-US" sz="800" b="1" dirty="0"/>
              <a:t>  	</a:t>
            </a:r>
            <a:r>
              <a:rPr lang="en-US" sz="2800" b="1" dirty="0"/>
              <a:t>Philippians 4:19 – </a:t>
            </a:r>
            <a:r>
              <a:rPr lang="en-US" sz="2800" i="1" dirty="0">
                <a:solidFill>
                  <a:srgbClr val="C00000"/>
                </a:solidFill>
              </a:rPr>
              <a:t>“And my God will supply 	every need of yours according to his riches in 	glory in Christ Jesus.”</a:t>
            </a:r>
          </a:p>
          <a:p>
            <a:pPr marL="685773" lvl="2" indent="0">
              <a:lnSpc>
                <a:spcPct val="100000"/>
              </a:lnSpc>
              <a:buNone/>
            </a:pPr>
            <a:endParaRPr lang="en-US" sz="2800" i="1" dirty="0">
              <a:solidFill>
                <a:srgbClr val="C00000"/>
              </a:solidFill>
            </a:endParaRPr>
          </a:p>
          <a:p>
            <a:pPr lvl="2">
              <a:lnSpc>
                <a:spcPct val="100000"/>
              </a:lnSpc>
            </a:pPr>
            <a:r>
              <a:rPr lang="en-US" sz="2800" b="1" dirty="0">
                <a:solidFill>
                  <a:schemeClr val="accent6">
                    <a:lumMod val="50000"/>
                  </a:schemeClr>
                </a:solidFill>
              </a:rPr>
              <a:t>NEED NOT WANT!    NEED NOT WANT</a:t>
            </a:r>
            <a:r>
              <a:rPr lang="en-US" sz="2800" b="1" dirty="0" smtClean="0">
                <a:solidFill>
                  <a:schemeClr val="accent6">
                    <a:lumMod val="50000"/>
                  </a:schemeClr>
                </a:solidFill>
              </a:rPr>
              <a:t>!</a:t>
            </a:r>
          </a:p>
          <a:p>
            <a:pPr lvl="2">
              <a:lnSpc>
                <a:spcPct val="100000"/>
              </a:lnSpc>
            </a:pPr>
            <a:r>
              <a:rPr lang="en-US" sz="2800" b="1" dirty="0" smtClean="0">
                <a:solidFill>
                  <a:schemeClr val="accent6">
                    <a:lumMod val="50000"/>
                  </a:schemeClr>
                </a:solidFill>
              </a:rPr>
              <a:t>CHRIST’S RICHES, NOT EARTHLY RICHES</a:t>
            </a:r>
            <a:endParaRPr lang="en-US" sz="2800" b="1" dirty="0">
              <a:solidFill>
                <a:schemeClr val="accent6">
                  <a:lumMod val="50000"/>
                </a:schemeClr>
              </a:solidFill>
            </a:endParaRPr>
          </a:p>
          <a:p>
            <a:pPr marL="342886" lvl="1" indent="0">
              <a:lnSpc>
                <a:spcPct val="100000"/>
              </a:lnSpc>
              <a:buNone/>
            </a:pPr>
            <a:endParaRPr lang="en-US" sz="400" b="1" dirty="0"/>
          </a:p>
          <a:p>
            <a:pPr lvl="1">
              <a:lnSpc>
                <a:spcPct val="100000"/>
              </a:lnSpc>
            </a:pPr>
            <a:endParaRPr lang="en-US" sz="2600" b="1" dirty="0"/>
          </a:p>
          <a:p>
            <a:pPr lvl="1">
              <a:lnSpc>
                <a:spcPct val="100000"/>
              </a:lnSpc>
            </a:pPr>
            <a:endParaRPr lang="en-US" sz="2600" b="1" dirty="0"/>
          </a:p>
        </p:txBody>
      </p:sp>
    </p:spTree>
    <p:extLst>
      <p:ext uri="{BB962C8B-B14F-4D97-AF65-F5344CB8AC3E}">
        <p14:creationId xmlns:p14="http://schemas.microsoft.com/office/powerpoint/2010/main" val="21165808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pPr algn="ctr"/>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82011" y="1482436"/>
            <a:ext cx="8640315" cy="1101437"/>
          </a:xfrm>
        </p:spPr>
        <p:txBody>
          <a:bodyPr>
            <a:noAutofit/>
          </a:bodyPr>
          <a:lstStyle/>
          <a:p>
            <a:pPr marL="0" indent="0" algn="ctr">
              <a:lnSpc>
                <a:spcPct val="100000"/>
              </a:lnSpc>
              <a:buNone/>
            </a:pPr>
            <a:r>
              <a:rPr lang="en-US" sz="3600" b="1" dirty="0"/>
              <a:t>Celebrating Partnerships in </a:t>
            </a:r>
          </a:p>
          <a:p>
            <a:pPr marL="0" indent="0" algn="ctr">
              <a:lnSpc>
                <a:spcPct val="100000"/>
              </a:lnSpc>
              <a:buNone/>
            </a:pPr>
            <a:r>
              <a:rPr lang="en-US" sz="3600" b="1" dirty="0"/>
              <a:t>Giving and Receiving</a:t>
            </a:r>
          </a:p>
          <a:p>
            <a:pPr marL="0" indent="0" algn="ctr">
              <a:lnSpc>
                <a:spcPct val="100000"/>
              </a:lnSpc>
              <a:buNone/>
            </a:pPr>
            <a:endParaRPr lang="en-US" sz="3600" b="1" i="1" dirty="0"/>
          </a:p>
          <a:p>
            <a:pPr marL="0" indent="0" algn="ctr">
              <a:lnSpc>
                <a:spcPct val="100000"/>
              </a:lnSpc>
              <a:buNone/>
            </a:pPr>
            <a:r>
              <a:rPr lang="en-US" sz="3600" b="1" i="1" dirty="0"/>
              <a:t>Philippians 4:10-23</a:t>
            </a:r>
          </a:p>
        </p:txBody>
      </p:sp>
    </p:spTree>
    <p:extLst>
      <p:ext uri="{BB962C8B-B14F-4D97-AF65-F5344CB8AC3E}">
        <p14:creationId xmlns:p14="http://schemas.microsoft.com/office/powerpoint/2010/main" val="920417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0" indent="0">
              <a:lnSpc>
                <a:spcPct val="100000"/>
              </a:lnSpc>
              <a:buNone/>
            </a:pPr>
            <a:r>
              <a:rPr lang="en-US" sz="2800" b="1" dirty="0"/>
              <a:t>C.    OUR PARTNERSHIP AT TALLGRASS</a:t>
            </a:r>
          </a:p>
          <a:p>
            <a:pPr marL="0" indent="0">
              <a:lnSpc>
                <a:spcPct val="100000"/>
              </a:lnSpc>
              <a:buNone/>
            </a:pPr>
            <a:endParaRPr lang="en-US" sz="1200" b="1" dirty="0"/>
          </a:p>
          <a:p>
            <a:pPr lvl="2">
              <a:lnSpc>
                <a:spcPct val="100000"/>
              </a:lnSpc>
            </a:pPr>
            <a:r>
              <a:rPr lang="en-US" sz="2800" b="1" dirty="0"/>
              <a:t>  Understanding Missional Partnerships</a:t>
            </a:r>
          </a:p>
        </p:txBody>
      </p:sp>
    </p:spTree>
    <p:extLst>
      <p:ext uri="{BB962C8B-B14F-4D97-AF65-F5344CB8AC3E}">
        <p14:creationId xmlns:p14="http://schemas.microsoft.com/office/powerpoint/2010/main" val="38757729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0" indent="0">
              <a:lnSpc>
                <a:spcPct val="100000"/>
              </a:lnSpc>
              <a:buNone/>
            </a:pPr>
            <a:r>
              <a:rPr lang="en-US" sz="2800" b="1" dirty="0"/>
              <a:t>C.    OUR PARTNERSHIP AT TALLGRASS</a:t>
            </a:r>
          </a:p>
          <a:p>
            <a:pPr lvl="2">
              <a:lnSpc>
                <a:spcPct val="100000"/>
              </a:lnSpc>
            </a:pPr>
            <a:r>
              <a:rPr lang="en-US" sz="2800" b="1" dirty="0"/>
              <a:t>  </a:t>
            </a:r>
            <a:r>
              <a:rPr lang="en-US" sz="2800" dirty="0"/>
              <a:t>Understanding Missional Partnerships</a:t>
            </a:r>
          </a:p>
          <a:p>
            <a:pPr lvl="2">
              <a:lnSpc>
                <a:spcPct val="100000"/>
              </a:lnSpc>
            </a:pPr>
            <a:r>
              <a:rPr lang="en-US" sz="2800" b="1" dirty="0"/>
              <a:t>  An Opportunity to give during the March</a:t>
            </a:r>
          </a:p>
          <a:p>
            <a:pPr marL="685773" lvl="2" indent="0">
              <a:lnSpc>
                <a:spcPct val="100000"/>
              </a:lnSpc>
              <a:buNone/>
            </a:pPr>
            <a:r>
              <a:rPr lang="en-US" sz="2800" b="1" dirty="0"/>
              <a:t>    Gladness Challenge.</a:t>
            </a:r>
          </a:p>
        </p:txBody>
      </p:sp>
    </p:spTree>
    <p:extLst>
      <p:ext uri="{BB962C8B-B14F-4D97-AF65-F5344CB8AC3E}">
        <p14:creationId xmlns:p14="http://schemas.microsoft.com/office/powerpoint/2010/main" val="35424817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B5914CC-9415-4732-B3CD-812262534D29}"/>
              </a:ext>
            </a:extLst>
          </p:cNvPr>
          <p:cNvSpPr txBox="1">
            <a:spLocks/>
          </p:cNvSpPr>
          <p:nvPr/>
        </p:nvSpPr>
        <p:spPr>
          <a:xfrm>
            <a:off x="245682" y="2839644"/>
            <a:ext cx="8673235" cy="1947896"/>
          </a:xfrm>
          <a:prstGeom prst="rect">
            <a:avLst/>
          </a:prstGeom>
        </p:spPr>
        <p:txBody>
          <a:bodyPr vert="horz" lIns="91440" tIns="45720" rIns="91440" bIns="45720" rtlCol="0" anchor="ctr">
            <a:noAutofit/>
          </a:bodyPr>
          <a:lstStyle>
            <a:lvl1pPr algn="l" defTabSz="685773" rtl="0" eaLnBrk="1" latinLnBrk="0" hangingPunct="1">
              <a:lnSpc>
                <a:spcPct val="90000"/>
              </a:lnSpc>
              <a:spcBef>
                <a:spcPct val="0"/>
              </a:spcBef>
              <a:buNone/>
              <a:defRPr sz="4125" b="1" i="0" kern="1200" baseline="0">
                <a:solidFill>
                  <a:srgbClr val="2E5797"/>
                </a:solidFill>
                <a:latin typeface="Ubuntu" panose="020B0504030602030204" pitchFamily="34" charset="0"/>
                <a:ea typeface="+mj-ea"/>
                <a:cs typeface="+mj-cs"/>
              </a:defRPr>
            </a:lvl1pPr>
          </a:lstStyle>
          <a:p>
            <a:r>
              <a:rPr lang="en-US" sz="1500" b="0" i="1" dirty="0">
                <a:solidFill>
                  <a:srgbClr val="17578A"/>
                </a:solidFill>
                <a:latin typeface="Calibri"/>
              </a:rPr>
              <a:t/>
            </a:r>
            <a:br>
              <a:rPr lang="en-US" sz="1500" b="0" i="1" dirty="0">
                <a:solidFill>
                  <a:srgbClr val="17578A"/>
                </a:solidFill>
                <a:latin typeface="Calibri"/>
              </a:rPr>
            </a:br>
            <a:r>
              <a:rPr lang="en-US" sz="3700" dirty="0">
                <a:solidFill>
                  <a:srgbClr val="17578A"/>
                </a:solidFill>
                <a:latin typeface="Calibri"/>
              </a:rPr>
              <a:t>A FRIENDLY COMPETITION OF GENEROSITY</a:t>
            </a:r>
          </a:p>
          <a:p>
            <a:pPr algn="r"/>
            <a:r>
              <a:rPr lang="en-US" sz="2000" b="0" i="1" dirty="0">
                <a:solidFill>
                  <a:prstClr val="black"/>
                </a:solidFill>
                <a:latin typeface="Calibri"/>
              </a:rPr>
              <a:t>organized by Thrivent Financial Ministries!</a:t>
            </a:r>
            <a:br>
              <a:rPr lang="en-US" sz="2000" b="0" i="1" dirty="0">
                <a:solidFill>
                  <a:prstClr val="black"/>
                </a:solidFill>
                <a:latin typeface="Calibri"/>
              </a:rPr>
            </a:br>
            <a:endParaRPr lang="en-US" sz="1500" b="0" i="1" dirty="0">
              <a:solidFill>
                <a:prstClr val="black"/>
              </a:solidFill>
              <a:latin typeface="Calibri"/>
            </a:endParaRPr>
          </a:p>
          <a:p>
            <a:r>
              <a:rPr lang="en-US" sz="2200" b="0" dirty="0">
                <a:solidFill>
                  <a:prstClr val="black"/>
                </a:solidFill>
                <a:latin typeface="Calibri"/>
              </a:rPr>
              <a:t>Tallgrass will be focusing on raising our full March b</a:t>
            </a:r>
            <a:r>
              <a:rPr lang="en-US" sz="2200" b="0" dirty="0" err="1">
                <a:solidFill>
                  <a:prstClr val="black"/>
                </a:solidFill>
                <a:latin typeface="Calibri"/>
              </a:rPr>
              <a:t>udget</a:t>
            </a:r>
            <a:r>
              <a:rPr lang="en-US" sz="2200" b="0" dirty="0">
                <a:solidFill>
                  <a:prstClr val="black"/>
                </a:solidFill>
                <a:latin typeface="Calibri"/>
              </a:rPr>
              <a:t> </a:t>
            </a:r>
            <a:br>
              <a:rPr lang="en-US" sz="2200" b="0" dirty="0">
                <a:solidFill>
                  <a:prstClr val="black"/>
                </a:solidFill>
                <a:latin typeface="Calibri"/>
              </a:rPr>
            </a:br>
            <a:r>
              <a:rPr lang="en-US" sz="2400" dirty="0">
                <a:solidFill>
                  <a:srgbClr val="2E5596"/>
                </a:solidFill>
                <a:latin typeface="Calibri"/>
              </a:rPr>
              <a:t>AND RAISING FUNDS FOR A MUCH-NEEDED EQUIPMENT TRAILER!</a:t>
            </a:r>
            <a:r>
              <a:rPr lang="en-US" sz="2400" b="0" i="1" dirty="0">
                <a:solidFill>
                  <a:srgbClr val="2E5596"/>
                </a:solidFill>
                <a:latin typeface="Calibri"/>
              </a:rPr>
              <a:t/>
            </a:r>
            <a:br>
              <a:rPr lang="en-US" sz="2400" b="0" i="1" dirty="0">
                <a:solidFill>
                  <a:srgbClr val="2E5596"/>
                </a:solidFill>
                <a:latin typeface="Calibri"/>
              </a:rPr>
            </a:br>
            <a:r>
              <a:rPr lang="en-US" sz="1500" b="0" i="1" dirty="0">
                <a:solidFill>
                  <a:prstClr val="black"/>
                </a:solidFill>
                <a:latin typeface="Calibri"/>
              </a:rPr>
              <a:t/>
            </a:r>
            <a:br>
              <a:rPr lang="en-US" sz="1500" b="0" i="1" dirty="0">
                <a:solidFill>
                  <a:prstClr val="black"/>
                </a:solidFill>
                <a:latin typeface="Calibri"/>
              </a:rPr>
            </a:br>
            <a:r>
              <a:rPr lang="en-US" sz="2400" i="1" dirty="0">
                <a:latin typeface="Calibri"/>
              </a:rPr>
              <a:t>#Let’sMakeItFun! #Gladness #Generosity</a:t>
            </a:r>
            <a:endParaRPr lang="en-US" sz="2600" b="0" dirty="0">
              <a:solidFill>
                <a:srgbClr val="096D87"/>
              </a:solidFill>
            </a:endParaRPr>
          </a:p>
        </p:txBody>
      </p:sp>
      <p:pic>
        <p:nvPicPr>
          <p:cNvPr id="3" name="Picture 2" descr="Shape&#10;&#10;Description automatically generated with medium confidence">
            <a:extLst>
              <a:ext uri="{FF2B5EF4-FFF2-40B4-BE49-F238E27FC236}">
                <a16:creationId xmlns="" xmlns:a16="http://schemas.microsoft.com/office/drawing/2014/main" id="{5F5FC13C-494E-4B08-BA04-19DA34264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021" y="4636505"/>
            <a:ext cx="1368336" cy="297304"/>
          </a:xfrm>
          <a:prstGeom prst="rect">
            <a:avLst/>
          </a:prstGeom>
        </p:spPr>
      </p:pic>
      <p:pic>
        <p:nvPicPr>
          <p:cNvPr id="5" name="Picture 4" descr="A picture containing text&#10;&#10;Description automatically generated">
            <a:extLst>
              <a:ext uri="{FF2B5EF4-FFF2-40B4-BE49-F238E27FC236}">
                <a16:creationId xmlns="" xmlns:a16="http://schemas.microsoft.com/office/drawing/2014/main" id="{28F661DF-A770-4639-9926-73512EA93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67" y="26124"/>
            <a:ext cx="6486254" cy="2778279"/>
          </a:xfrm>
          <a:prstGeom prst="rect">
            <a:avLst/>
          </a:prstGeom>
        </p:spPr>
      </p:pic>
    </p:spTree>
    <p:extLst>
      <p:ext uri="{BB962C8B-B14F-4D97-AF65-F5344CB8AC3E}">
        <p14:creationId xmlns:p14="http://schemas.microsoft.com/office/powerpoint/2010/main" val="3530285426"/>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0" indent="0">
              <a:lnSpc>
                <a:spcPct val="100000"/>
              </a:lnSpc>
              <a:buNone/>
            </a:pPr>
            <a:r>
              <a:rPr lang="en-US" sz="2800" b="1" dirty="0"/>
              <a:t>C.    OUR PARTNERSHIP AT TALLGRASS</a:t>
            </a:r>
          </a:p>
          <a:p>
            <a:pPr lvl="2">
              <a:lnSpc>
                <a:spcPct val="100000"/>
              </a:lnSpc>
            </a:pPr>
            <a:r>
              <a:rPr lang="en-US" sz="2800" b="1" dirty="0"/>
              <a:t>  </a:t>
            </a:r>
            <a:r>
              <a:rPr lang="en-US" sz="2800" dirty="0"/>
              <a:t>Understanding Missional Partnerships</a:t>
            </a:r>
          </a:p>
          <a:p>
            <a:pPr lvl="2">
              <a:lnSpc>
                <a:spcPct val="100000"/>
              </a:lnSpc>
            </a:pPr>
            <a:r>
              <a:rPr lang="en-US" sz="2800" dirty="0"/>
              <a:t>  An Opportunity to give during the March</a:t>
            </a:r>
          </a:p>
          <a:p>
            <a:pPr marL="685773" lvl="2" indent="0">
              <a:lnSpc>
                <a:spcPct val="100000"/>
              </a:lnSpc>
              <a:buNone/>
            </a:pPr>
            <a:r>
              <a:rPr lang="en-US" sz="2800" dirty="0"/>
              <a:t>    Gladness Challenge.</a:t>
            </a:r>
          </a:p>
          <a:p>
            <a:pPr lvl="2">
              <a:lnSpc>
                <a:spcPct val="100000"/>
              </a:lnSpc>
            </a:pPr>
            <a:r>
              <a:rPr lang="en-US" sz="2800" b="1" dirty="0"/>
              <a:t>  A Gospel Partnership is More than Financial</a:t>
            </a:r>
          </a:p>
        </p:txBody>
      </p:sp>
    </p:spTree>
    <p:extLst>
      <p:ext uri="{BB962C8B-B14F-4D97-AF65-F5344CB8AC3E}">
        <p14:creationId xmlns:p14="http://schemas.microsoft.com/office/powerpoint/2010/main" val="33741552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0" indent="0">
              <a:lnSpc>
                <a:spcPct val="100000"/>
              </a:lnSpc>
              <a:buNone/>
            </a:pPr>
            <a:r>
              <a:rPr lang="en-US" sz="2800" b="1" dirty="0"/>
              <a:t>C.    OUR PARTNERSHIP AT TALLGRASS</a:t>
            </a:r>
          </a:p>
          <a:p>
            <a:pPr lvl="2">
              <a:lnSpc>
                <a:spcPct val="100000"/>
              </a:lnSpc>
            </a:pPr>
            <a:r>
              <a:rPr lang="en-US" sz="2800" b="1" dirty="0"/>
              <a:t>  </a:t>
            </a:r>
            <a:r>
              <a:rPr lang="en-US" sz="2800" dirty="0"/>
              <a:t>Understanding Missional Partnerships</a:t>
            </a:r>
          </a:p>
          <a:p>
            <a:pPr lvl="2">
              <a:lnSpc>
                <a:spcPct val="100000"/>
              </a:lnSpc>
            </a:pPr>
            <a:r>
              <a:rPr lang="en-US" sz="2800" dirty="0"/>
              <a:t>  An Opportunity to give during the March</a:t>
            </a:r>
          </a:p>
          <a:p>
            <a:pPr marL="685773" lvl="2" indent="0">
              <a:lnSpc>
                <a:spcPct val="100000"/>
              </a:lnSpc>
              <a:buNone/>
            </a:pPr>
            <a:r>
              <a:rPr lang="en-US" sz="2800" dirty="0"/>
              <a:t>    Gladness Challenge.</a:t>
            </a:r>
          </a:p>
          <a:p>
            <a:pPr lvl="2">
              <a:lnSpc>
                <a:spcPct val="100000"/>
              </a:lnSpc>
            </a:pPr>
            <a:r>
              <a:rPr lang="en-US" sz="2800" dirty="0"/>
              <a:t>  A Gospel Partnership is More than Financial</a:t>
            </a:r>
          </a:p>
          <a:p>
            <a:pPr lvl="2">
              <a:lnSpc>
                <a:spcPct val="100000"/>
              </a:lnSpc>
            </a:pPr>
            <a:r>
              <a:rPr lang="en-US" sz="2800" b="1" dirty="0"/>
              <a:t>  Partnership flows from being sold out to</a:t>
            </a:r>
          </a:p>
          <a:p>
            <a:pPr marL="685773" lvl="2" indent="0">
              <a:lnSpc>
                <a:spcPct val="100000"/>
              </a:lnSpc>
              <a:buNone/>
            </a:pPr>
            <a:r>
              <a:rPr lang="en-US" sz="2800" b="1" dirty="0"/>
              <a:t>    Christ as our Lord, Hope and Purpose!</a:t>
            </a:r>
          </a:p>
        </p:txBody>
      </p:sp>
    </p:spTree>
    <p:extLst>
      <p:ext uri="{BB962C8B-B14F-4D97-AF65-F5344CB8AC3E}">
        <p14:creationId xmlns:p14="http://schemas.microsoft.com/office/powerpoint/2010/main" val="42907540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0" indent="0">
              <a:lnSpc>
                <a:spcPct val="100000"/>
              </a:lnSpc>
              <a:buNone/>
            </a:pPr>
            <a:r>
              <a:rPr lang="en-US" sz="2800" b="1" dirty="0"/>
              <a:t>THE END OF OUR PHILIPPIAN STUDY!</a:t>
            </a:r>
          </a:p>
          <a:p>
            <a:pPr marL="0" indent="0">
              <a:lnSpc>
                <a:spcPct val="100000"/>
              </a:lnSpc>
              <a:buNone/>
            </a:pPr>
            <a:endParaRPr lang="en-US" sz="1200" b="1" dirty="0"/>
          </a:p>
          <a:p>
            <a:r>
              <a:rPr lang="en-US" sz="2800" b="1" dirty="0"/>
              <a:t>Philippians 4:21-23</a:t>
            </a:r>
            <a:r>
              <a:rPr lang="en-US" sz="2800" b="1" dirty="0">
                <a:solidFill>
                  <a:srgbClr val="C00000"/>
                </a:solidFill>
              </a:rPr>
              <a:t>:   “</a:t>
            </a:r>
            <a:r>
              <a:rPr lang="en-US" sz="2800" b="1" baseline="30000" dirty="0">
                <a:solidFill>
                  <a:srgbClr val="C00000"/>
                </a:solidFill>
              </a:rPr>
              <a:t>21 </a:t>
            </a:r>
            <a:r>
              <a:rPr lang="en-US" sz="2800" dirty="0">
                <a:solidFill>
                  <a:srgbClr val="C00000"/>
                </a:solidFill>
              </a:rPr>
              <a:t>Greet every saint in Christ Jesus. The brothers who are with me greet you. </a:t>
            </a:r>
            <a:r>
              <a:rPr lang="en-US" sz="2800" b="1" baseline="30000" dirty="0">
                <a:solidFill>
                  <a:srgbClr val="C00000"/>
                </a:solidFill>
              </a:rPr>
              <a:t>22 </a:t>
            </a:r>
            <a:r>
              <a:rPr lang="en-US" sz="2800" dirty="0">
                <a:solidFill>
                  <a:srgbClr val="C00000"/>
                </a:solidFill>
              </a:rPr>
              <a:t>All the saints greet you, especially those of Caesar's household.  </a:t>
            </a:r>
            <a:r>
              <a:rPr lang="en-US" sz="2800" b="1" baseline="30000" dirty="0">
                <a:solidFill>
                  <a:srgbClr val="C00000"/>
                </a:solidFill>
              </a:rPr>
              <a:t>23 </a:t>
            </a:r>
            <a:r>
              <a:rPr lang="en-US" sz="2800" dirty="0">
                <a:solidFill>
                  <a:srgbClr val="C00000"/>
                </a:solidFill>
              </a:rPr>
              <a:t>The grace of the Lord Jesus Christ be with your spirit.”</a:t>
            </a:r>
          </a:p>
        </p:txBody>
      </p:sp>
    </p:spTree>
    <p:extLst>
      <p:ext uri="{BB962C8B-B14F-4D97-AF65-F5344CB8AC3E}">
        <p14:creationId xmlns:p14="http://schemas.microsoft.com/office/powerpoint/2010/main" val="276885051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21673" y="976994"/>
            <a:ext cx="8700653" cy="4166506"/>
          </a:xfrm>
        </p:spPr>
        <p:txBody>
          <a:bodyPr>
            <a:normAutofit/>
          </a:bodyPr>
          <a:lstStyle/>
          <a:p>
            <a:pPr marL="0" indent="0">
              <a:lnSpc>
                <a:spcPct val="100000"/>
              </a:lnSpc>
              <a:buNone/>
            </a:pPr>
            <a:r>
              <a:rPr lang="en-US" sz="2800" b="1" dirty="0"/>
              <a:t>THE END OF OUR PHILIPPIAN STUDY!</a:t>
            </a:r>
          </a:p>
          <a:p>
            <a:pPr marL="0" indent="0">
              <a:lnSpc>
                <a:spcPct val="100000"/>
              </a:lnSpc>
              <a:buNone/>
            </a:pPr>
            <a:endParaRPr lang="en-US" sz="1200" b="1" dirty="0"/>
          </a:p>
          <a:p>
            <a:pPr marL="0" indent="0">
              <a:buNone/>
            </a:pPr>
            <a:r>
              <a:rPr lang="en-US" sz="2800" b="1" dirty="0"/>
              <a:t>Glad to be on this journey with all of you as  Partners in the Gospel of Grace and Love!</a:t>
            </a:r>
          </a:p>
        </p:txBody>
      </p:sp>
    </p:spTree>
    <p:extLst>
      <p:ext uri="{BB962C8B-B14F-4D97-AF65-F5344CB8AC3E}">
        <p14:creationId xmlns:p14="http://schemas.microsoft.com/office/powerpoint/2010/main" val="9291146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xmlns=""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xmlns=""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30349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82011" y="1482436"/>
            <a:ext cx="8640315" cy="3661064"/>
          </a:xfrm>
        </p:spPr>
        <p:txBody>
          <a:bodyPr>
            <a:normAutofit/>
          </a:bodyPr>
          <a:lstStyle/>
          <a:p>
            <a:pPr marL="514350" indent="-514350">
              <a:lnSpc>
                <a:spcPct val="100000"/>
              </a:lnSpc>
              <a:buAutoNum type="alphaUcPeriod"/>
            </a:pPr>
            <a:r>
              <a:rPr lang="en-US" sz="2800" b="1" dirty="0"/>
              <a:t>THE PARTNERSHIP BETWEEN PAUL AND THE</a:t>
            </a:r>
          </a:p>
          <a:p>
            <a:pPr marL="0" indent="0">
              <a:lnSpc>
                <a:spcPct val="100000"/>
              </a:lnSpc>
              <a:buNone/>
            </a:pPr>
            <a:r>
              <a:rPr lang="en-US" sz="2800" b="1" dirty="0"/>
              <a:t>      PHILIPPIAN CHURCH. </a:t>
            </a:r>
            <a:endParaRPr lang="en-US" sz="2800" b="1" i="1" dirty="0"/>
          </a:p>
        </p:txBody>
      </p:sp>
    </p:spTree>
    <p:extLst>
      <p:ext uri="{BB962C8B-B14F-4D97-AF65-F5344CB8AC3E}">
        <p14:creationId xmlns:p14="http://schemas.microsoft.com/office/powerpoint/2010/main" val="17385092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82012" y="976994"/>
            <a:ext cx="8668024" cy="4166506"/>
          </a:xfrm>
        </p:spPr>
        <p:txBody>
          <a:bodyPr>
            <a:normAutofit fontScale="92500"/>
          </a:bodyPr>
          <a:lstStyle/>
          <a:p>
            <a:pPr marL="0" indent="0">
              <a:lnSpc>
                <a:spcPct val="100000"/>
              </a:lnSpc>
              <a:buNone/>
            </a:pPr>
            <a:r>
              <a:rPr lang="en-US" sz="2800" b="1" dirty="0"/>
              <a:t>Philippians 4:10,14-18</a:t>
            </a:r>
          </a:p>
          <a:p>
            <a:pPr marL="0" indent="0">
              <a:lnSpc>
                <a:spcPct val="100000"/>
              </a:lnSpc>
              <a:buNone/>
            </a:pPr>
            <a:r>
              <a:rPr lang="en-US" sz="2800" b="1" i="1" baseline="30000" dirty="0">
                <a:solidFill>
                  <a:srgbClr val="C00000"/>
                </a:solidFill>
              </a:rPr>
              <a:t>“10 </a:t>
            </a:r>
            <a:r>
              <a:rPr lang="en-US" sz="2800" b="1" i="1" dirty="0">
                <a:solidFill>
                  <a:srgbClr val="C00000"/>
                </a:solidFill>
              </a:rPr>
              <a:t>I rejoiced in the Lord greatly that now at length you have revived your concern for me. You were indeed concerned for me, but you had no opportunity.”</a:t>
            </a:r>
          </a:p>
          <a:p>
            <a:pPr marL="0" indent="0">
              <a:lnSpc>
                <a:spcPct val="100000"/>
              </a:lnSpc>
              <a:buNone/>
            </a:pPr>
            <a:endParaRPr lang="en-US" sz="800" b="1" i="1" dirty="0">
              <a:solidFill>
                <a:srgbClr val="C00000"/>
              </a:solidFill>
            </a:endParaRPr>
          </a:p>
          <a:p>
            <a:pPr marL="0" indent="0">
              <a:lnSpc>
                <a:spcPct val="100000"/>
              </a:lnSpc>
              <a:buNone/>
            </a:pPr>
            <a:r>
              <a:rPr lang="en-US" sz="2800" b="1" i="1" dirty="0">
                <a:solidFill>
                  <a:srgbClr val="C00000"/>
                </a:solidFill>
              </a:rPr>
              <a:t> ”</a:t>
            </a:r>
            <a:r>
              <a:rPr lang="en-US" sz="2800" b="1" i="1" baseline="30000" dirty="0">
                <a:solidFill>
                  <a:srgbClr val="C00000"/>
                </a:solidFill>
              </a:rPr>
              <a:t>14 </a:t>
            </a:r>
            <a:r>
              <a:rPr lang="en-US" sz="2800" b="1" i="1" dirty="0">
                <a:solidFill>
                  <a:srgbClr val="C00000"/>
                </a:solidFill>
              </a:rPr>
              <a:t>Yet it was kind of you to share my trouble. </a:t>
            </a:r>
            <a:r>
              <a:rPr lang="en-US" sz="2800" b="1" i="1" baseline="30000" dirty="0">
                <a:solidFill>
                  <a:srgbClr val="C00000"/>
                </a:solidFill>
              </a:rPr>
              <a:t>15 </a:t>
            </a:r>
            <a:r>
              <a:rPr lang="en-US" sz="2800" b="1" i="1" dirty="0">
                <a:solidFill>
                  <a:srgbClr val="C00000"/>
                </a:solidFill>
              </a:rPr>
              <a:t>And you Philippians yourselves know that in the beginning of the gospel, when I left Macedonia, </a:t>
            </a:r>
            <a:r>
              <a:rPr lang="en-US" sz="2800" b="1" i="1" u="sng" dirty="0">
                <a:solidFill>
                  <a:srgbClr val="C00000"/>
                </a:solidFill>
              </a:rPr>
              <a:t>no church entered into partnership with me in giving and receiving, except you only</a:t>
            </a:r>
            <a:r>
              <a:rPr lang="en-US" sz="2800" b="1" i="1" dirty="0">
                <a:solidFill>
                  <a:srgbClr val="C00000"/>
                </a:solidFill>
              </a:rPr>
              <a:t>.”</a:t>
            </a:r>
          </a:p>
        </p:txBody>
      </p:sp>
    </p:spTree>
    <p:extLst>
      <p:ext uri="{BB962C8B-B14F-4D97-AF65-F5344CB8AC3E}">
        <p14:creationId xmlns:p14="http://schemas.microsoft.com/office/powerpoint/2010/main" val="8981592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282011" y="976994"/>
            <a:ext cx="8640315" cy="4166506"/>
          </a:xfrm>
        </p:spPr>
        <p:txBody>
          <a:bodyPr>
            <a:normAutofit/>
          </a:bodyPr>
          <a:lstStyle/>
          <a:p>
            <a:pPr marL="0" indent="0">
              <a:lnSpc>
                <a:spcPct val="100000"/>
              </a:lnSpc>
              <a:buNone/>
            </a:pPr>
            <a:r>
              <a:rPr lang="en-US" sz="2800" b="1" dirty="0">
                <a:solidFill>
                  <a:srgbClr val="C00000"/>
                </a:solidFill>
              </a:rPr>
              <a:t>Philippians 4:10,14-18</a:t>
            </a:r>
          </a:p>
          <a:p>
            <a:pPr marL="0" indent="0">
              <a:lnSpc>
                <a:spcPct val="100000"/>
              </a:lnSpc>
              <a:buNone/>
            </a:pPr>
            <a:r>
              <a:rPr lang="en-US" sz="2800" b="1" i="1" baseline="30000" dirty="0">
                <a:solidFill>
                  <a:srgbClr val="C00000"/>
                </a:solidFill>
              </a:rPr>
              <a:t>“16 </a:t>
            </a:r>
            <a:r>
              <a:rPr lang="en-US" sz="2800" b="1" i="1" dirty="0">
                <a:solidFill>
                  <a:srgbClr val="C00000"/>
                </a:solidFill>
              </a:rPr>
              <a:t>Even in Thessalonica you sent me help for my needs once and again. </a:t>
            </a:r>
            <a:r>
              <a:rPr lang="en-US" sz="2800" b="1" i="1" baseline="30000" dirty="0">
                <a:solidFill>
                  <a:srgbClr val="C00000"/>
                </a:solidFill>
              </a:rPr>
              <a:t>17 </a:t>
            </a:r>
            <a:r>
              <a:rPr lang="en-US" sz="2800" b="1" i="1" dirty="0">
                <a:solidFill>
                  <a:srgbClr val="C00000"/>
                </a:solidFill>
              </a:rPr>
              <a:t>Not that I seek the gift, but I seek the fruit that increases to your credit.</a:t>
            </a:r>
            <a:r>
              <a:rPr lang="en-US" sz="2800" b="1" i="1" baseline="30000" dirty="0">
                <a:solidFill>
                  <a:srgbClr val="C00000"/>
                </a:solidFill>
              </a:rPr>
              <a:t> </a:t>
            </a:r>
            <a:r>
              <a:rPr lang="en-US" sz="2800" b="1" i="1" dirty="0">
                <a:solidFill>
                  <a:srgbClr val="C00000"/>
                </a:solidFill>
              </a:rPr>
              <a:t> </a:t>
            </a:r>
            <a:r>
              <a:rPr lang="en-US" sz="2800" b="1" i="1" baseline="30000" dirty="0">
                <a:solidFill>
                  <a:srgbClr val="C00000"/>
                </a:solidFill>
              </a:rPr>
              <a:t>18 </a:t>
            </a:r>
            <a:r>
              <a:rPr lang="en-US" sz="2800" b="1" i="1" dirty="0">
                <a:solidFill>
                  <a:srgbClr val="C00000"/>
                </a:solidFill>
              </a:rPr>
              <a:t>I have received full payment, and more. I am well supplied, having received from Epaphroditus the gifts you sent, a fragrant offering, a sacrifice acceptable and pleasing to God.” </a:t>
            </a:r>
          </a:p>
        </p:txBody>
      </p:sp>
    </p:spTree>
    <p:extLst>
      <p:ext uri="{BB962C8B-B14F-4D97-AF65-F5344CB8AC3E}">
        <p14:creationId xmlns:p14="http://schemas.microsoft.com/office/powerpoint/2010/main" val="42367204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a:bodyPr>
          <a:lstStyle/>
          <a:p>
            <a:pPr marL="0" marR="0" lvl="0" indent="0">
              <a:lnSpc>
                <a:spcPct val="115000"/>
              </a:lnSpc>
              <a:spcBef>
                <a:spcPts val="0"/>
              </a:spcBef>
              <a:spcAft>
                <a:spcPts val="0"/>
              </a:spcAft>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of the Paul and Philippian Church Partnership:</a:t>
            </a:r>
          </a:p>
          <a:p>
            <a:pPr marL="0" marR="0" lvl="0" indent="0">
              <a:lnSpc>
                <a:spcPct val="115000"/>
              </a:lnSpc>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nSpc>
                <a:spcPct val="100000"/>
              </a:lnSpc>
              <a:spcBef>
                <a:spcPts val="0"/>
              </a:spcBef>
              <a:spcAft>
                <a:spcPts val="0"/>
              </a:spcAft>
              <a:buAutoNum type="arabicPeriod"/>
            </a:pPr>
            <a:r>
              <a:rPr lang="en-US" sz="3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First church planted in Europe on Paul’s 2</a:t>
            </a:r>
            <a:r>
              <a:rPr lang="en-US" sz="30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nd</a:t>
            </a:r>
            <a:r>
              <a:rPr lang="en-US" sz="3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Missionary Journey.</a:t>
            </a:r>
          </a:p>
          <a:p>
            <a:pPr marL="0" marR="0" lvl="0" indent="0">
              <a:lnSpc>
                <a:spcPct val="115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nSpc>
                <a:spcPct val="115000"/>
              </a:lnSpc>
              <a:spcBef>
                <a:spcPts val="0"/>
              </a:spcBef>
              <a:spcAft>
                <a:spcPts val="0"/>
              </a:spcAft>
              <a:buAutoNum type="arabicPeriod"/>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0439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lnSpcReduction="10000"/>
          </a:bodyPr>
          <a:lstStyle/>
          <a:p>
            <a:pPr marL="0" marR="0" lvl="0" indent="0">
              <a:lnSpc>
                <a:spcPct val="115000"/>
              </a:lnSpc>
              <a:spcBef>
                <a:spcPts val="0"/>
              </a:spcBef>
              <a:spcAft>
                <a:spcPts val="0"/>
              </a:spcAft>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of the Paul and Philippian Church Partnership:</a:t>
            </a:r>
          </a:p>
          <a:p>
            <a:pPr marL="0" marR="0" lvl="0" indent="0">
              <a:lnSpc>
                <a:spcPct val="115000"/>
              </a:lnSpc>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marR="0" lvl="0" indent="-514350">
              <a:lnSpc>
                <a:spcPct val="100000"/>
              </a:lnSpc>
              <a:spcBef>
                <a:spcPts val="0"/>
              </a:spcBef>
              <a:spcAft>
                <a:spcPts val="0"/>
              </a:spcAft>
              <a:buAutoNum type="arabicPeriod" startAt="2"/>
            </a:pP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Only church partnering with Paul financially as he</a:t>
            </a:r>
          </a:p>
          <a:p>
            <a:pPr marL="0" marR="0" lvl="0" indent="0">
              <a:lnSpc>
                <a:spcPct val="100000"/>
              </a:lnSpc>
              <a:spcBef>
                <a:spcPts val="0"/>
              </a:spcBef>
              <a:spcAft>
                <a:spcPts val="0"/>
              </a:spcAft>
              <a:buNone/>
            </a:pP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      continued his mission of church planting.</a:t>
            </a:r>
          </a:p>
          <a:p>
            <a:pPr marL="0" marR="0" lvl="0" indent="0">
              <a:lnSpc>
                <a:spcPct val="115000"/>
              </a:lnSpc>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15000"/>
              </a:lnSpc>
              <a:spcBef>
                <a:spcPts val="0"/>
              </a:spcBef>
              <a:spcAft>
                <a:spcPts val="0"/>
              </a:spcAft>
              <a:buNone/>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Philippians 4:15:  “</a:t>
            </a:r>
            <a:r>
              <a:rPr lang="en-US" sz="2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And you Philippians know that in the beginning of the gospel, when I left Macedonia, no church entered into partnership with me in giving and receiving, except you only.”</a:t>
            </a:r>
            <a:endPar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0744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a:bodyPr>
          <a:lstStyle/>
          <a:p>
            <a:pPr marL="0" marR="0" lvl="0" indent="0">
              <a:lnSpc>
                <a:spcPct val="115000"/>
              </a:lnSpc>
              <a:spcBef>
                <a:spcPts val="0"/>
              </a:spcBef>
              <a:spcAft>
                <a:spcPts val="0"/>
              </a:spcAft>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of the Paul and Philippian Church Partnership:</a:t>
            </a:r>
          </a:p>
          <a:p>
            <a:pPr marL="0" marR="0" lvl="0" indent="0">
              <a:lnSpc>
                <a:spcPct val="110000"/>
              </a:lnSpc>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3. They sent multiple gifts for his support when he</a:t>
            </a:r>
          </a:p>
          <a:p>
            <a:pPr marL="0" marR="0" lvl="0" indent="0">
              <a:lnSpc>
                <a:spcPct val="100000"/>
              </a:lnSpc>
              <a:spcBef>
                <a:spcPts val="0"/>
              </a:spcBef>
              <a:spcAft>
                <a:spcPts val="0"/>
              </a:spcAft>
              <a:buNone/>
            </a:pPr>
            <a:r>
              <a:rPr lang="en-US" sz="3000" b="1" dirty="0">
                <a:latin typeface="Calibri" panose="020F0502020204030204" pitchFamily="34" charset="0"/>
                <a:ea typeface="Calibri" panose="020F0502020204030204" pitchFamily="34" charset="0"/>
                <a:cs typeface="Times New Roman" panose="02020603050405020304" pitchFamily="18" charset="0"/>
              </a:rPr>
              <a:t>    </a:t>
            </a:r>
            <a:r>
              <a:rPr lang="en-US" sz="3000" b="1" dirty="0">
                <a:effectLst/>
                <a:latin typeface="Calibri" panose="020F0502020204030204" pitchFamily="34" charset="0"/>
                <a:ea typeface="Calibri" panose="020F0502020204030204" pitchFamily="34" charset="0"/>
                <a:cs typeface="Times New Roman" panose="02020603050405020304" pitchFamily="18" charset="0"/>
              </a:rPr>
              <a:t> was in Thessalonica. </a:t>
            </a:r>
          </a:p>
          <a:p>
            <a:pPr marL="342886" lvl="1" indent="0">
              <a:lnSpc>
                <a:spcPct val="110000"/>
              </a:lnSpc>
              <a:spcBef>
                <a:spcPts val="0"/>
              </a:spcBef>
              <a:buNone/>
            </a:pPr>
            <a:r>
              <a:rPr lang="en-US" sz="2700" b="1" dirty="0">
                <a:latin typeface="Calibri" panose="020F0502020204030204" pitchFamily="34" charset="0"/>
                <a:ea typeface="Calibri" panose="020F0502020204030204" pitchFamily="34" charset="0"/>
                <a:cs typeface="Times New Roman" panose="02020603050405020304" pitchFamily="18" charset="0"/>
              </a:rPr>
              <a:t>		</a:t>
            </a:r>
            <a:r>
              <a:rPr lang="en-US" sz="2700" b="1" dirty="0">
                <a:effectLst/>
                <a:latin typeface="Calibri" panose="020F0502020204030204" pitchFamily="34" charset="0"/>
                <a:ea typeface="Calibri" panose="020F0502020204030204" pitchFamily="34" charset="0"/>
                <a:cs typeface="Times New Roman" panose="02020603050405020304" pitchFamily="18" charset="0"/>
              </a:rPr>
              <a:t>(</a:t>
            </a:r>
            <a:r>
              <a:rPr lang="en-US" sz="2700" b="1" i="1" dirty="0">
                <a:effectLst/>
                <a:latin typeface="Calibri" panose="020F0502020204030204" pitchFamily="34" charset="0"/>
                <a:ea typeface="Calibri" panose="020F0502020204030204" pitchFamily="34" charset="0"/>
                <a:cs typeface="Times New Roman" panose="02020603050405020304" pitchFamily="18" charset="0"/>
              </a:rPr>
              <a:t>100 miles:  severa</a:t>
            </a:r>
            <a:r>
              <a:rPr lang="en-US" sz="2700" b="1" i="1" dirty="0">
                <a:latin typeface="Calibri" panose="020F0502020204030204" pitchFamily="34" charset="0"/>
                <a:ea typeface="Calibri" panose="020F0502020204030204" pitchFamily="34" charset="0"/>
                <a:cs typeface="Times New Roman" panose="02020603050405020304" pitchFamily="18" charset="0"/>
              </a:rPr>
              <a:t>l days journey</a:t>
            </a:r>
            <a:r>
              <a:rPr lang="en-US" sz="2700" b="1" dirty="0">
                <a:latin typeface="Calibri" panose="020F0502020204030204" pitchFamily="34" charset="0"/>
                <a:ea typeface="Calibri" panose="020F0502020204030204" pitchFamily="34" charset="0"/>
                <a:cs typeface="Times New Roman" panose="02020603050405020304" pitchFamily="18" charset="0"/>
              </a:rPr>
              <a:t>)</a:t>
            </a:r>
          </a:p>
          <a:p>
            <a:pPr marL="342886" lvl="1" indent="0">
              <a:lnSpc>
                <a:spcPct val="110000"/>
              </a:lnSpc>
              <a:spcBef>
                <a:spcPts val="0"/>
              </a:spcBef>
              <a:buNone/>
            </a:pP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p>
            <a:pPr marL="342886" lvl="1" indent="0">
              <a:lnSpc>
                <a:spcPct val="110000"/>
              </a:lnSpc>
              <a:spcBef>
                <a:spcPts val="0"/>
              </a:spcBef>
              <a:buNone/>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Philippians 4:16 – </a:t>
            </a:r>
            <a:r>
              <a:rPr lang="en-US" sz="2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“Even in Thessalonica you sent me help for my needs once and again.”</a:t>
            </a:r>
            <a:endParaRPr lang="en-US" sz="2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3197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8461D-E584-4965-A9BA-403030D7F6DC}"/>
              </a:ext>
            </a:extLst>
          </p:cNvPr>
          <p:cNvSpPr>
            <a:spLocks noGrp="1"/>
          </p:cNvSpPr>
          <p:nvPr>
            <p:ph type="title"/>
          </p:nvPr>
        </p:nvSpPr>
        <p:spPr/>
        <p:txBody>
          <a:bodyPr>
            <a:normAutofit/>
          </a:bodyPr>
          <a:lstStyle/>
          <a:p>
            <a:r>
              <a:rPr lang="en-US" sz="5000" dirty="0"/>
              <a:t>WE ARE PARTNERS!</a:t>
            </a:r>
          </a:p>
        </p:txBody>
      </p:sp>
      <p:sp>
        <p:nvSpPr>
          <p:cNvPr id="3" name="Content Placeholder 2">
            <a:extLst>
              <a:ext uri="{FF2B5EF4-FFF2-40B4-BE49-F238E27FC236}">
                <a16:creationId xmlns:a16="http://schemas.microsoft.com/office/drawing/2014/main" xmlns="" id="{0470BABF-055F-453E-90E7-CEEC670EA8D9}"/>
              </a:ext>
            </a:extLst>
          </p:cNvPr>
          <p:cNvSpPr>
            <a:spLocks noGrp="1"/>
          </p:cNvSpPr>
          <p:nvPr>
            <p:ph idx="1"/>
          </p:nvPr>
        </p:nvSpPr>
        <p:spPr>
          <a:xfrm>
            <a:off x="131618" y="976994"/>
            <a:ext cx="8782090" cy="4166506"/>
          </a:xfrm>
        </p:spPr>
        <p:txBody>
          <a:bodyPr>
            <a:normAutofit/>
          </a:bodyPr>
          <a:lstStyle/>
          <a:p>
            <a:pPr marL="0" marR="0" lvl="0" indent="0">
              <a:lnSpc>
                <a:spcPct val="115000"/>
              </a:lnSpc>
              <a:spcBef>
                <a:spcPts val="0"/>
              </a:spcBef>
              <a:spcAft>
                <a:spcPts val="0"/>
              </a:spcAft>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of the Paul and Philippian Church Partnership:</a:t>
            </a:r>
          </a:p>
          <a:p>
            <a:pPr marL="0" marR="0" lvl="0" indent="0">
              <a:lnSpc>
                <a:spcPct val="115000"/>
              </a:lnSpc>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nSpc>
                <a:spcPct val="100000"/>
              </a:lnSpc>
              <a:spcBef>
                <a:spcPts val="0"/>
              </a:spcBef>
              <a:spcAft>
                <a:spcPts val="0"/>
              </a:spcAft>
              <a:buAutoNum type="arabicPeriod" startAt="4"/>
            </a:pPr>
            <a:r>
              <a:rPr lang="en-US" sz="3000" b="1" dirty="0">
                <a:latin typeface="Calibri" panose="020F0502020204030204" pitchFamily="34" charset="0"/>
                <a:ea typeface="Calibri" panose="020F0502020204030204" pitchFamily="34" charset="0"/>
                <a:cs typeface="Times New Roman" panose="02020603050405020304" pitchFamily="18" charset="0"/>
              </a:rPr>
              <a:t>II Corinthians 8:1-5:  Paul brags on their giving to the churches in Palestine who were experiencing extreme famine and as a show of solidarity between the Gentile and Jewish churches.</a:t>
            </a:r>
          </a:p>
          <a:p>
            <a:pPr marL="0" marR="0" lvl="0" indent="0">
              <a:lnSpc>
                <a:spcPct val="100000"/>
              </a:lnSpc>
              <a:spcBef>
                <a:spcPts val="0"/>
              </a:spcBef>
              <a:spcAft>
                <a:spcPts val="0"/>
              </a:spcAft>
              <a:buNone/>
            </a:pP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63598"/>
      </p:ext>
    </p:extLst>
  </p:cSld>
  <p:clrMapOvr>
    <a:masterClrMapping/>
  </p:clrMapOvr>
  <p:transition>
    <p:fade/>
  </p:transition>
</p:sld>
</file>

<file path=ppt/theme/theme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4047</TotalTime>
  <Words>892</Words>
  <Application>Microsoft Office PowerPoint</Application>
  <PresentationFormat>On-screen Show (16:9)</PresentationFormat>
  <Paragraphs>146</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10_Office Theme</vt:lpstr>
      <vt:lpstr>11_Office Theme</vt:lpstr>
      <vt:lpstr>PowerPoint Presentation</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WE ARE PARTNERS!</vt:lpstr>
      <vt:lpstr>New Refrigerator Brings Joy to Young Entrepreneur</vt:lpstr>
      <vt:lpstr>New Struggles During COVID-19 for A Young Woman Who Has Known Many</vt:lpstr>
      <vt:lpstr>WE ARE PARTNERS!</vt:lpstr>
      <vt:lpstr>WE ARE PARTNERS</vt:lpstr>
      <vt:lpstr>WE ARE PARTNERS</vt:lpstr>
      <vt:lpstr>PowerPoint Presentation</vt:lpstr>
      <vt:lpstr>WE ARE PARTNERS</vt:lpstr>
      <vt:lpstr>WE ARE PARTNERS</vt:lpstr>
      <vt:lpstr>WE ARE PARTNERS</vt:lpstr>
      <vt:lpstr>WE ARE PARTNERS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NEW HOPE COMMUNITY CHURCH</dc:creator>
  <cp:lastModifiedBy>Windows User</cp:lastModifiedBy>
  <cp:revision>69</cp:revision>
  <dcterms:created xsi:type="dcterms:W3CDTF">2021-01-31T12:18:42Z</dcterms:created>
  <dcterms:modified xsi:type="dcterms:W3CDTF">2021-03-14T14:40:27Z</dcterms:modified>
</cp:coreProperties>
</file>