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3175" r:id="rId2"/>
    <p:sldId id="2390" r:id="rId3"/>
    <p:sldId id="3173" r:id="rId4"/>
    <p:sldId id="3178" r:id="rId5"/>
    <p:sldId id="3168" r:id="rId6"/>
    <p:sldId id="3153" r:id="rId7"/>
    <p:sldId id="257" r:id="rId8"/>
    <p:sldId id="3355" r:id="rId9"/>
    <p:sldId id="3356" r:id="rId10"/>
    <p:sldId id="3261" r:id="rId11"/>
    <p:sldId id="3358" r:id="rId12"/>
    <p:sldId id="3375" r:id="rId13"/>
    <p:sldId id="3376" r:id="rId14"/>
    <p:sldId id="3357" r:id="rId15"/>
    <p:sldId id="3359" r:id="rId16"/>
    <p:sldId id="3367" r:id="rId17"/>
    <p:sldId id="3379" r:id="rId18"/>
    <p:sldId id="3380" r:id="rId19"/>
    <p:sldId id="3368" r:id="rId20"/>
    <p:sldId id="3360" r:id="rId21"/>
    <p:sldId id="3361" r:id="rId22"/>
    <p:sldId id="3365" r:id="rId23"/>
    <p:sldId id="3362" r:id="rId24"/>
    <p:sldId id="3363" r:id="rId25"/>
    <p:sldId id="3364" r:id="rId26"/>
    <p:sldId id="3366" r:id="rId27"/>
    <p:sldId id="3369" r:id="rId28"/>
    <p:sldId id="3370" r:id="rId29"/>
    <p:sldId id="3371" r:id="rId30"/>
    <p:sldId id="3372" r:id="rId31"/>
    <p:sldId id="3377" r:id="rId32"/>
    <p:sldId id="3378" r:id="rId33"/>
    <p:sldId id="3381" r:id="rId34"/>
    <p:sldId id="3206" r:id="rId35"/>
    <p:sldId id="3348" r:id="rId36"/>
    <p:sldId id="3382" r:id="rId37"/>
    <p:sldId id="3328" r:id="rId38"/>
    <p:sldId id="3373" r:id="rId39"/>
    <p:sldId id="3383" r:id="rId40"/>
    <p:sldId id="3238" r:id="rId41"/>
  </p:sldIdLst>
  <p:sldSz cx="9144000" cy="5143500" type="screen16x9"/>
  <p:notesSz cx="6858000" cy="9144000"/>
  <p:defaultText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797"/>
    <a:srgbClr val="955115"/>
    <a:srgbClr val="FDE12F"/>
    <a:srgbClr val="88FA50"/>
    <a:srgbClr val="CCC176"/>
    <a:srgbClr val="F9CE85"/>
    <a:srgbClr val="EC9C10"/>
    <a:srgbClr val="152F55"/>
    <a:srgbClr val="17578A"/>
    <a:srgbClr val="84C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113" d="100"/>
          <a:sy n="113" d="100"/>
        </p:scale>
        <p:origin x="614" y="9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3FA7-DD39-48B7-B5BD-F3BFFD49749D}"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D43A-8A8F-4098-9A1A-78D0687D73C1}" type="slidenum">
              <a:rPr lang="en-US" smtClean="0"/>
              <a:t>‹#›</a:t>
            </a:fld>
            <a:endParaRPr lang="en-US"/>
          </a:p>
        </p:txBody>
      </p:sp>
    </p:spTree>
    <p:extLst>
      <p:ext uri="{BB962C8B-B14F-4D97-AF65-F5344CB8AC3E}">
        <p14:creationId xmlns:p14="http://schemas.microsoft.com/office/powerpoint/2010/main" val="238853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079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50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2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302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78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252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5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568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655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677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45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3/7/2021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37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48286" y="2205271"/>
            <a:ext cx="6582401" cy="790106"/>
          </a:xfrm>
        </p:spPr>
        <p:txBody>
          <a:bodyPr>
            <a:noAutofit/>
          </a:bodyPr>
          <a:lstStyle/>
          <a:p>
            <a:r>
              <a:rPr lang="en-US" sz="5500" dirty="0"/>
              <a:t>WELCOME!</a:t>
            </a:r>
          </a:p>
        </p:txBody>
      </p:sp>
    </p:spTree>
    <p:extLst>
      <p:ext uri="{BB962C8B-B14F-4D97-AF65-F5344CB8AC3E}">
        <p14:creationId xmlns:p14="http://schemas.microsoft.com/office/powerpoint/2010/main" val="18366632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0" indent="0">
              <a:lnSpc>
                <a:spcPct val="100000"/>
              </a:lnSpc>
              <a:buNone/>
            </a:pPr>
            <a:r>
              <a:rPr lang="en-US" sz="2800" dirty="0">
                <a:effectLst/>
                <a:ea typeface="Times New Roman" panose="02020603050405020304" pitchFamily="18" charset="0"/>
              </a:rPr>
              <a:t>Finally, brothers and sisters, whatever is true, whatever is honorable, whatever is just, whatever is pure, whatever is lovely, whatever is commendable, if there is any excellence, if there is anything worthy of praise, think about these things. </a:t>
            </a:r>
          </a:p>
          <a:p>
            <a:pPr marL="0" indent="0" algn="r">
              <a:lnSpc>
                <a:spcPct val="100000"/>
              </a:lnSpc>
              <a:buNone/>
            </a:pPr>
            <a:r>
              <a:rPr lang="en-US" sz="2800" i="1" dirty="0"/>
              <a:t>Philippians 4:8</a:t>
            </a:r>
          </a:p>
        </p:txBody>
      </p:sp>
    </p:spTree>
    <p:extLst>
      <p:ext uri="{BB962C8B-B14F-4D97-AF65-F5344CB8AC3E}">
        <p14:creationId xmlns:p14="http://schemas.microsoft.com/office/powerpoint/2010/main" val="8981592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 egg, fried egg, bacon and eggs&#10;&#10;Description automatically generated">
            <a:extLst>
              <a:ext uri="{FF2B5EF4-FFF2-40B4-BE49-F238E27FC236}">
                <a16:creationId xmlns:a16="http://schemas.microsoft.com/office/drawing/2014/main" id="{FB148F61-47BB-4C6A-ADE4-2E0BC00729AC}"/>
              </a:ext>
            </a:extLst>
          </p:cNvPr>
          <p:cNvPicPr>
            <a:picLocks noChangeAspect="1"/>
          </p:cNvPicPr>
          <p:nvPr/>
        </p:nvPicPr>
        <p:blipFill rotWithShape="1">
          <a:blip r:embed="rId2">
            <a:extLst>
              <a:ext uri="{28A0092B-C50C-407E-A947-70E740481C1C}">
                <a14:useLocalDpi xmlns:a14="http://schemas.microsoft.com/office/drawing/2010/main" val="0"/>
              </a:ext>
            </a:extLst>
          </a:blip>
          <a:srcRect r="1378"/>
          <a:stretch/>
        </p:blipFill>
        <p:spPr>
          <a:xfrm>
            <a:off x="513431" y="514350"/>
            <a:ext cx="8116219" cy="4114800"/>
          </a:xfrm>
          <a:prstGeom prst="rect">
            <a:avLst/>
          </a:prstGeom>
        </p:spPr>
      </p:pic>
    </p:spTree>
    <p:extLst>
      <p:ext uri="{BB962C8B-B14F-4D97-AF65-F5344CB8AC3E}">
        <p14:creationId xmlns:p14="http://schemas.microsoft.com/office/powerpoint/2010/main" val="24732673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rPr>
              <a:t>“Our brain is changing moment by moment as we are thinking. By our thinking and choosing we are redesigning the landscape of our brains.”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invertebrate&#10;&#10;Description automatically generated">
            <a:extLst>
              <a:ext uri="{FF2B5EF4-FFF2-40B4-BE49-F238E27FC236}">
                <a16:creationId xmlns:a16="http://schemas.microsoft.com/office/drawing/2014/main" id="{4A5AB9A3-153C-4195-A16A-8579FD96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308147" cy="3576911"/>
          </a:xfrm>
          <a:prstGeom prst="rect">
            <a:avLst/>
          </a:prstGeom>
        </p:spPr>
      </p:pic>
    </p:spTree>
    <p:extLst>
      <p:ext uri="{BB962C8B-B14F-4D97-AF65-F5344CB8AC3E}">
        <p14:creationId xmlns:p14="http://schemas.microsoft.com/office/powerpoint/2010/main" val="29795669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rPr>
              <a:t>“Our brain is changing moment by moment as we are thinking. By our thinking and choosing we are redesigning the landscape of our brains.” </a:t>
            </a:r>
          </a:p>
          <a:p>
            <a:pPr marL="0" marR="0" lvl="0" indent="0">
              <a:lnSpc>
                <a:spcPct val="115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rPr>
              <a:t>“Our brain generates more electrical impulses in one day than all the cell phones on the planet.”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invertebrate&#10;&#10;Description automatically generated">
            <a:extLst>
              <a:ext uri="{FF2B5EF4-FFF2-40B4-BE49-F238E27FC236}">
                <a16:creationId xmlns:a16="http://schemas.microsoft.com/office/drawing/2014/main" id="{4A5AB9A3-153C-4195-A16A-8579FD96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308147" cy="3576911"/>
          </a:xfrm>
          <a:prstGeom prst="rect">
            <a:avLst/>
          </a:prstGeom>
        </p:spPr>
      </p:pic>
    </p:spTree>
    <p:extLst>
      <p:ext uri="{BB962C8B-B14F-4D97-AF65-F5344CB8AC3E}">
        <p14:creationId xmlns:p14="http://schemas.microsoft.com/office/powerpoint/2010/main" val="4314745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7BA6855-D1DE-4441-BCC7-0EC8A84292F6}"/>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961"/>
            <a:ext cx="9143980" cy="5142539"/>
          </a:xfrm>
          <a:prstGeom prst="rect">
            <a:avLst/>
          </a:prstGeom>
        </p:spPr>
      </p:pic>
    </p:spTree>
    <p:extLst>
      <p:ext uri="{BB962C8B-B14F-4D97-AF65-F5344CB8AC3E}">
        <p14:creationId xmlns:p14="http://schemas.microsoft.com/office/powerpoint/2010/main" val="29776533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0" indent="0">
              <a:lnSpc>
                <a:spcPct val="100000"/>
              </a:lnSpc>
              <a:buNone/>
            </a:pPr>
            <a:r>
              <a:rPr lang="en-US" sz="2800" b="1" baseline="30000" dirty="0">
                <a:solidFill>
                  <a:srgbClr val="000000"/>
                </a:solidFill>
                <a:effectLst/>
                <a:ea typeface="Calibri" panose="020F0502020204030204" pitchFamily="34" charset="0"/>
              </a:rPr>
              <a:t>1 </a:t>
            </a:r>
            <a:r>
              <a:rPr lang="en-US" sz="2800" dirty="0">
                <a:solidFill>
                  <a:srgbClr val="000000"/>
                </a:solidFill>
                <a:effectLst/>
                <a:ea typeface="Calibri" panose="020F0502020204030204" pitchFamily="34" charset="0"/>
              </a:rPr>
              <a:t>I appeal to you therefore, brothers and sisters, by the mercies of God, to present your bodies as a living sacrifice, holy and acceptable to God, which is your spiritual worship. </a:t>
            </a:r>
            <a:r>
              <a:rPr lang="en-US" sz="2800" b="1" baseline="30000" dirty="0">
                <a:solidFill>
                  <a:srgbClr val="000000"/>
                </a:solidFill>
                <a:effectLst/>
                <a:ea typeface="Calibri" panose="020F0502020204030204" pitchFamily="34" charset="0"/>
              </a:rPr>
              <a:t>2 </a:t>
            </a:r>
            <a:r>
              <a:rPr lang="en-US" sz="2800" dirty="0">
                <a:solidFill>
                  <a:srgbClr val="000000"/>
                </a:solidFill>
                <a:effectLst/>
                <a:ea typeface="Calibri" panose="020F0502020204030204" pitchFamily="34" charset="0"/>
              </a:rPr>
              <a:t>Do not be conformed to this world, but be transformed by the renewal of your mind, that by testing you may discern what is the will of God, what is good and acceptable and perfect.</a:t>
            </a:r>
          </a:p>
          <a:p>
            <a:pPr marL="0" indent="0" algn="r">
              <a:lnSpc>
                <a:spcPct val="100000"/>
              </a:lnSpc>
              <a:buNone/>
            </a:pPr>
            <a:r>
              <a:rPr lang="en-US" sz="2800" i="1" dirty="0"/>
              <a:t>Romans 12:1-2</a:t>
            </a:r>
          </a:p>
        </p:txBody>
      </p:sp>
    </p:spTree>
    <p:extLst>
      <p:ext uri="{BB962C8B-B14F-4D97-AF65-F5344CB8AC3E}">
        <p14:creationId xmlns:p14="http://schemas.microsoft.com/office/powerpoint/2010/main" val="25423556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Proverbs 23:7a NASB</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as he thinks within himself, so he 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0439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Proverbs 23:7a NASB</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as he thinks within himself, so he 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Colossians 3:2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Set your minds on things that are above, not on things that are on earth.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6734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Proverbs 23:7a NASB</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as he thinks within himself, so he 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Colossians 3:2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Set your minds on things that are above, not on things that are on earth.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Peter 1:13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Therefore, </a:t>
            </a:r>
            <a:r>
              <a:rPr lang="en-US" sz="2400" dirty="0">
                <a:effectLst/>
                <a:latin typeface="Calibri" panose="020F0502020204030204" pitchFamily="34" charset="0"/>
                <a:ea typeface="Calibri" panose="020F0502020204030204" pitchFamily="34" charset="0"/>
                <a:cs typeface="Times New Roman" panose="02020603050405020304" pitchFamily="18" charset="0"/>
              </a:rPr>
              <a:t>preparing your minds for action (girding up the loins of your mind), and being sober-minded, set your hope fully on the grace that will be brought to you at the revelation of Jesus Christ.</a:t>
            </a:r>
          </a:p>
        </p:txBody>
      </p:sp>
    </p:spTree>
    <p:extLst>
      <p:ext uri="{BB962C8B-B14F-4D97-AF65-F5344CB8AC3E}">
        <p14:creationId xmlns:p14="http://schemas.microsoft.com/office/powerpoint/2010/main" val="21424470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0" marR="0" lvl="0" indent="0">
              <a:lnSpc>
                <a:spcPct val="115000"/>
              </a:lnSpc>
              <a:spcBef>
                <a:spcPts val="0"/>
              </a:spcBef>
              <a:spcAft>
                <a:spcPts val="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Corinthians 10:3-6</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though we walk in the flesh, we are not waging war according to the flesh. </a:t>
            </a:r>
            <a:r>
              <a:rPr lang="en-US" sz="2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weapons of our warfare are not of the flesh but have divine power to destroy strongholds. </a:t>
            </a:r>
            <a:r>
              <a:rPr lang="en-US" sz="2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destroy arguments and every lofty opinion raised against the knowledge of God, and take every thought captive to obey Christ, </a:t>
            </a:r>
            <a:r>
              <a:rPr lang="en-US" sz="2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ready to punish every disobedience, when your obedience is complete.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5260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3375" dirty="0">
                <a:solidFill>
                  <a:srgbClr val="096D87"/>
                </a:solidFill>
              </a:rPr>
              <a:t>WELCOME TO </a:t>
            </a:r>
            <a:br>
              <a:rPr lang="en-US" sz="3375" dirty="0">
                <a:solidFill>
                  <a:srgbClr val="096D87"/>
                </a:solidFill>
              </a:rPr>
            </a:br>
            <a:r>
              <a:rPr lang="en-US" sz="3375" dirty="0">
                <a:solidFill>
                  <a:srgbClr val="096D87"/>
                </a:solidFill>
              </a:rPr>
              <a:t>TALLGRASS CHURCH’S CENTRAL GATHERING IN BOYS &amp; GIRLS CLUB!</a:t>
            </a:r>
          </a:p>
        </p:txBody>
      </p:sp>
      <p:pic>
        <p:nvPicPr>
          <p:cNvPr id="5" name="Picture 4" descr="A picture containing diagram&#10;&#10;Description automatically generated">
            <a:extLst>
              <a:ext uri="{FF2B5EF4-FFF2-40B4-BE49-F238E27FC236}">
                <a16:creationId xmlns:a16="http://schemas.microsoft.com/office/drawing/2014/main" id="{95A4D93C-FD13-4F76-A112-B3893C4CB4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144706" y="456746"/>
            <a:ext cx="8704211" cy="3225568"/>
          </a:xfrm>
          <a:prstGeom prst="rect">
            <a:avLst/>
          </a:prstGeom>
        </p:spPr>
      </p:pic>
    </p:spTree>
    <p:extLst>
      <p:ext uri="{BB962C8B-B14F-4D97-AF65-F5344CB8AC3E}">
        <p14:creationId xmlns:p14="http://schemas.microsoft.com/office/powerpoint/2010/main" val="26283073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 person, food, vegetable&#10;&#10;Description automatically generated">
            <a:extLst>
              <a:ext uri="{FF2B5EF4-FFF2-40B4-BE49-F238E27FC236}">
                <a16:creationId xmlns:a16="http://schemas.microsoft.com/office/drawing/2014/main" id="{4EEAC749-3A41-4E9A-A3A7-224E9108FDFF}"/>
              </a:ext>
            </a:extLst>
          </p:cNvPr>
          <p:cNvPicPr>
            <a:picLocks noChangeAspect="1"/>
          </p:cNvPicPr>
          <p:nvPr/>
        </p:nvPicPr>
        <p:blipFill rotWithShape="1">
          <a:blip r:embed="rId2">
            <a:extLst>
              <a:ext uri="{28A0092B-C50C-407E-A947-70E740481C1C}">
                <a14:useLocalDpi xmlns:a14="http://schemas.microsoft.com/office/drawing/2010/main" val="0"/>
              </a:ext>
            </a:extLst>
          </a:blip>
          <a:srcRect b="10017"/>
          <a:stretch/>
        </p:blipFill>
        <p:spPr>
          <a:xfrm>
            <a:off x="20" y="961"/>
            <a:ext cx="9143980" cy="5142539"/>
          </a:xfrm>
          <a:prstGeom prst="rect">
            <a:avLst/>
          </a:prstGeom>
        </p:spPr>
      </p:pic>
    </p:spTree>
    <p:extLst>
      <p:ext uri="{BB962C8B-B14F-4D97-AF65-F5344CB8AC3E}">
        <p14:creationId xmlns:p14="http://schemas.microsoft.com/office/powerpoint/2010/main" val="30392952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“Besides meditating on specific biblical texts, there are two scriptural strands of meditation sometimes overlooked. In the first scriptural strand, we are also urged to meditate on general abstract themes in Scripture, for example, on agape love, on justice, on hope, and so forth.”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letter&#10;&#10;Description automatically generated">
            <a:extLst>
              <a:ext uri="{FF2B5EF4-FFF2-40B4-BE49-F238E27FC236}">
                <a16:creationId xmlns:a16="http://schemas.microsoft.com/office/drawing/2014/main" id="{6F698F26-B2B2-42B2-8B9D-227E03D8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494319" cy="3556962"/>
          </a:xfrm>
          <a:prstGeom prst="rect">
            <a:avLst/>
          </a:prstGeom>
        </p:spPr>
      </p:pic>
    </p:spTree>
    <p:extLst>
      <p:ext uri="{BB962C8B-B14F-4D97-AF65-F5344CB8AC3E}">
        <p14:creationId xmlns:p14="http://schemas.microsoft.com/office/powerpoint/2010/main" val="17200674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“Thus, the apostle Paul wisely urges that ‘whatever is true, whatever is noble, whatever is right, whatever is pure, whatever is lovely, whatever is admirable—if anything is excellent or praiseworthy—think about such things’ (Philippians 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letter&#10;&#10;Description automatically generated">
            <a:extLst>
              <a:ext uri="{FF2B5EF4-FFF2-40B4-BE49-F238E27FC236}">
                <a16:creationId xmlns:a16="http://schemas.microsoft.com/office/drawing/2014/main" id="{6F698F26-B2B2-42B2-8B9D-227E03D8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494319" cy="3556962"/>
          </a:xfrm>
          <a:prstGeom prst="rect">
            <a:avLst/>
          </a:prstGeom>
        </p:spPr>
      </p:pic>
    </p:spTree>
    <p:extLst>
      <p:ext uri="{BB962C8B-B14F-4D97-AF65-F5344CB8AC3E}">
        <p14:creationId xmlns:p14="http://schemas.microsoft.com/office/powerpoint/2010/main" val="349730001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“Certainly, we would want to remember and meditate on God’s wonderful acts toward us and those we care about. Remembering the times we received or gave of ourselves in love or extended forgiveness, times when the presence of God was especially precious, and answers to prayer—these are also proper objects for meditation.”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letter&#10;&#10;Description automatically generated">
            <a:extLst>
              <a:ext uri="{FF2B5EF4-FFF2-40B4-BE49-F238E27FC236}">
                <a16:creationId xmlns:a16="http://schemas.microsoft.com/office/drawing/2014/main" id="{6F698F26-B2B2-42B2-8B9D-227E03D8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494319" cy="3556962"/>
          </a:xfrm>
          <a:prstGeom prst="rect">
            <a:avLst/>
          </a:prstGeom>
        </p:spPr>
      </p:pic>
    </p:spTree>
    <p:extLst>
      <p:ext uri="{BB962C8B-B14F-4D97-AF65-F5344CB8AC3E}">
        <p14:creationId xmlns:p14="http://schemas.microsoft.com/office/powerpoint/2010/main" val="122143819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“Along these same lines, we could meditate on anything that is edifying and encourages us toward a life of Christian maturity and gratitude toward God, whether grand or small. And God’s creation is a vast repository of objects to ponder and to offer thanks to God about, such as attending to the sound of rain, to ducks swimming in a pond, or even to the wonderful tastes of what we eat.”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letter&#10;&#10;Description automatically generated">
            <a:extLst>
              <a:ext uri="{FF2B5EF4-FFF2-40B4-BE49-F238E27FC236}">
                <a16:creationId xmlns:a16="http://schemas.microsoft.com/office/drawing/2014/main" id="{6F698F26-B2B2-42B2-8B9D-227E03D8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494319" cy="3556962"/>
          </a:xfrm>
          <a:prstGeom prst="rect">
            <a:avLst/>
          </a:prstGeom>
        </p:spPr>
      </p:pic>
    </p:spTree>
    <p:extLst>
      <p:ext uri="{BB962C8B-B14F-4D97-AF65-F5344CB8AC3E}">
        <p14:creationId xmlns:p14="http://schemas.microsoft.com/office/powerpoint/2010/main" val="28202438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PHILIPPIANS 4:8</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3" y="976994"/>
            <a:ext cx="6071374" cy="4166506"/>
          </a:xfrm>
        </p:spPr>
        <p:txBody>
          <a:bodyPr>
            <a:noAutofit/>
          </a:bodyPr>
          <a:lstStyle/>
          <a:p>
            <a:pPr marL="0" marR="0" lvl="0" indent="0">
              <a:lnSpc>
                <a:spcPct val="115000"/>
              </a:lnSpc>
              <a:spcBef>
                <a:spcPts val="0"/>
              </a:spcBef>
              <a:spcAft>
                <a:spcPts val="0"/>
              </a:spcAft>
              <a:buNone/>
            </a:pPr>
            <a:r>
              <a:rPr lang="en-US" sz="2400" dirty="0">
                <a:effectLst/>
                <a:latin typeface="Calibri" panose="020F0502020204030204" pitchFamily="34" charset="0"/>
                <a:ea typeface="Times New Roman" panose="02020603050405020304" pitchFamily="18" charset="0"/>
              </a:rPr>
              <a:t>“When one is anxious and depressed, the so-called grand things of life may be difficult to hold one’s attention. But anyone can start by being thankful for the taste of one’s morning coffee or a glass of orange juice. How wonderful of God to create a world with such gratuitous pleasures!”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 letter&#10;&#10;Description automatically generated">
            <a:extLst>
              <a:ext uri="{FF2B5EF4-FFF2-40B4-BE49-F238E27FC236}">
                <a16:creationId xmlns:a16="http://schemas.microsoft.com/office/drawing/2014/main" id="{6F698F26-B2B2-42B2-8B9D-227E03D88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080" y="1371326"/>
            <a:ext cx="2494319" cy="3556962"/>
          </a:xfrm>
          <a:prstGeom prst="rect">
            <a:avLst/>
          </a:prstGeom>
        </p:spPr>
      </p:pic>
    </p:spTree>
    <p:extLst>
      <p:ext uri="{BB962C8B-B14F-4D97-AF65-F5344CB8AC3E}">
        <p14:creationId xmlns:p14="http://schemas.microsoft.com/office/powerpoint/2010/main" val="28441692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6855-D1DE-4441-BCC7-0EC8A84292F6}"/>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961"/>
            <a:ext cx="9143980" cy="5142539"/>
          </a:xfrm>
          <a:prstGeom prst="rect">
            <a:avLst/>
          </a:prstGeom>
        </p:spPr>
      </p:pic>
    </p:spTree>
    <p:extLst>
      <p:ext uri="{BB962C8B-B14F-4D97-AF65-F5344CB8AC3E}">
        <p14:creationId xmlns:p14="http://schemas.microsoft.com/office/powerpoint/2010/main" val="6204014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All things are possible</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When we believe</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All chains are breakable</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When we </a:t>
            </a:r>
            <a:r>
              <a:rPr lang="en-US" sz="3600" dirty="0" err="1">
                <a:solidFill>
                  <a:srgbClr val="000000"/>
                </a:solidFill>
                <a:effectLst/>
                <a:ea typeface="Calibri" panose="020F0502020204030204" pitchFamily="34" charset="0"/>
                <a:cs typeface="Calibri" panose="020F0502020204030204" pitchFamily="34" charset="0"/>
              </a:rPr>
              <a:t>receieve</a:t>
            </a:r>
            <a:endParaRPr lang="en-US" sz="3600" dirty="0">
              <a:solidFill>
                <a:srgbClr val="000000"/>
              </a:solidFill>
              <a:effectLst/>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Yahweh, you keep your promises</a:t>
            </a:r>
          </a:p>
        </p:txBody>
      </p:sp>
    </p:spTree>
    <p:extLst>
      <p:ext uri="{BB962C8B-B14F-4D97-AF65-F5344CB8AC3E}">
        <p14:creationId xmlns:p14="http://schemas.microsoft.com/office/powerpoint/2010/main" val="25809916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 If you said it</a:t>
            </a:r>
          </a:p>
        </p:txBody>
      </p:sp>
    </p:spTree>
    <p:extLst>
      <p:ext uri="{BB962C8B-B14F-4D97-AF65-F5344CB8AC3E}">
        <p14:creationId xmlns:p14="http://schemas.microsoft.com/office/powerpoint/2010/main" val="6952186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Cause you're a man of your word    </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Cause you're a man of your word </a:t>
            </a:r>
          </a:p>
        </p:txBody>
      </p:sp>
    </p:spTree>
    <p:extLst>
      <p:ext uri="{BB962C8B-B14F-4D97-AF65-F5344CB8AC3E}">
        <p14:creationId xmlns:p14="http://schemas.microsoft.com/office/powerpoint/2010/main" val="34388464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FFD-7DCD-450C-85B8-51717B7BB9FB}"/>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0391E75F-4CC0-45F3-B152-E340FA3F45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
                    </a14:imgEffect>
                    <a14:imgEffect>
                      <a14:saturation sat="111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C3D24E-B296-4708-8A23-F43669E792BD}"/>
              </a:ext>
            </a:extLst>
          </p:cNvPr>
          <p:cNvSpPr txBox="1"/>
          <p:nvPr/>
        </p:nvSpPr>
        <p:spPr>
          <a:xfrm>
            <a:off x="1023496" y="4010177"/>
            <a:ext cx="7097007" cy="430887"/>
          </a:xfrm>
          <a:prstGeom prst="rect">
            <a:avLst/>
          </a:prstGeom>
          <a:noFill/>
        </p:spPr>
        <p:txBody>
          <a:bodyPr wrap="none" rtlCol="0">
            <a:spAutoFit/>
          </a:bodyPr>
          <a:lstStyle/>
          <a:p>
            <a:r>
              <a:rPr lang="en-US" sz="2200" b="0" i="1" dirty="0">
                <a:solidFill>
                  <a:schemeClr val="bg1"/>
                </a:solidFill>
                <a:effectLst/>
                <a:latin typeface="Montserrat"/>
              </a:rPr>
              <a:t>“there is a God who has a plan in the middle of the ‘even if’” </a:t>
            </a:r>
            <a:endParaRPr lang="en-US" sz="2200" dirty="0">
              <a:solidFill>
                <a:schemeClr val="bg1"/>
              </a:solidFill>
            </a:endParaRPr>
          </a:p>
        </p:txBody>
      </p:sp>
      <p:sp>
        <p:nvSpPr>
          <p:cNvPr id="8" name="TextBox 7">
            <a:extLst>
              <a:ext uri="{FF2B5EF4-FFF2-40B4-BE49-F238E27FC236}">
                <a16:creationId xmlns:a16="http://schemas.microsoft.com/office/drawing/2014/main" id="{7B9115FC-C230-43CE-9CC3-061295141E1C}"/>
              </a:ext>
            </a:extLst>
          </p:cNvPr>
          <p:cNvSpPr txBox="1"/>
          <p:nvPr/>
        </p:nvSpPr>
        <p:spPr>
          <a:xfrm>
            <a:off x="469127" y="102374"/>
            <a:ext cx="8197795" cy="323165"/>
          </a:xfrm>
          <a:prstGeom prst="rect">
            <a:avLst/>
          </a:prstGeom>
          <a:noFill/>
        </p:spPr>
        <p:txBody>
          <a:bodyPr wrap="square" rtlCol="0">
            <a:spAutoFit/>
          </a:bodyPr>
          <a:lstStyle/>
          <a:p>
            <a:pPr algn="ctr"/>
            <a:r>
              <a:rPr lang="en-US" sz="1500" dirty="0">
                <a:solidFill>
                  <a:schemeClr val="bg1"/>
                </a:solidFill>
                <a:latin typeface="Ubuntu" panose="020B0504030602030204" pitchFamily="34" charset="0"/>
              </a:rPr>
              <a:t>an annual women’s virtual conference founded by Jennie Allen</a:t>
            </a:r>
          </a:p>
        </p:txBody>
      </p:sp>
    </p:spTree>
    <p:extLst>
      <p:ext uri="{BB962C8B-B14F-4D97-AF65-F5344CB8AC3E}">
        <p14:creationId xmlns:p14="http://schemas.microsoft.com/office/powerpoint/2010/main" val="407661876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We have this confidence, </a:t>
            </a:r>
            <a:br>
              <a:rPr lang="en-US" sz="2800" dirty="0">
                <a:solidFill>
                  <a:srgbClr val="000000"/>
                </a:solidFill>
                <a:effectLst/>
                <a:ea typeface="Calibri" panose="020F0502020204030204" pitchFamily="34" charset="0"/>
                <a:cs typeface="Calibri" panose="020F0502020204030204" pitchFamily="34" charset="0"/>
              </a:rPr>
            </a:br>
            <a:r>
              <a:rPr lang="en-US" sz="2800" dirty="0">
                <a:solidFill>
                  <a:srgbClr val="000000"/>
                </a:solidFill>
                <a:effectLst/>
                <a:ea typeface="Calibri" panose="020F0502020204030204" pitchFamily="34" charset="0"/>
                <a:cs typeface="Calibri" panose="020F0502020204030204" pitchFamily="34" charset="0"/>
              </a:rPr>
              <a:t>You'll finish what you started</a:t>
            </a:r>
          </a:p>
          <a:p>
            <a:pPr marL="0" marR="0" indent="0">
              <a:lnSpc>
                <a:spcPct val="115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God you have never failed, </a:t>
            </a:r>
            <a:br>
              <a:rPr lang="en-US" sz="2800" dirty="0">
                <a:solidFill>
                  <a:srgbClr val="000000"/>
                </a:solidFill>
                <a:effectLst/>
                <a:ea typeface="Calibri" panose="020F0502020204030204" pitchFamily="34" charset="0"/>
                <a:cs typeface="Calibri" panose="020F0502020204030204" pitchFamily="34" charset="0"/>
              </a:rPr>
            </a:br>
            <a:r>
              <a:rPr lang="en-US" sz="2800" dirty="0">
                <a:solidFill>
                  <a:srgbClr val="000000"/>
                </a:solidFill>
                <a:effectLst/>
                <a:ea typeface="Calibri" panose="020F0502020204030204" pitchFamily="34" charset="0"/>
                <a:cs typeface="Calibri" panose="020F0502020204030204" pitchFamily="34" charset="0"/>
              </a:rPr>
              <a:t>You won't start with me</a:t>
            </a:r>
          </a:p>
          <a:p>
            <a:pPr marL="0" marR="0" indent="0">
              <a:lnSpc>
                <a:spcPct val="115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You're present in every step, </a:t>
            </a:r>
            <a:br>
              <a:rPr lang="en-US" sz="2800" dirty="0">
                <a:solidFill>
                  <a:srgbClr val="000000"/>
                </a:solidFill>
                <a:effectLst/>
                <a:ea typeface="Calibri" panose="020F0502020204030204" pitchFamily="34" charset="0"/>
                <a:cs typeface="Calibri" panose="020F0502020204030204" pitchFamily="34" charset="0"/>
              </a:rPr>
            </a:br>
            <a:r>
              <a:rPr lang="en-US" sz="2800" dirty="0">
                <a:solidFill>
                  <a:srgbClr val="000000"/>
                </a:solidFill>
                <a:effectLst/>
                <a:ea typeface="Calibri" panose="020F0502020204030204" pitchFamily="34" charset="0"/>
                <a:cs typeface="Calibri" panose="020F0502020204030204" pitchFamily="34" charset="0"/>
              </a:rPr>
              <a:t>Patient in every heartache</a:t>
            </a:r>
          </a:p>
          <a:p>
            <a:pPr marL="0" marR="0" indent="0">
              <a:lnSpc>
                <a:spcPct val="115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God you have never failed, </a:t>
            </a:r>
          </a:p>
          <a:p>
            <a:pPr marL="0" marR="0" indent="0">
              <a:lnSpc>
                <a:spcPct val="115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You won't start with me</a:t>
            </a:r>
          </a:p>
        </p:txBody>
      </p:sp>
    </p:spTree>
    <p:extLst>
      <p:ext uri="{BB962C8B-B14F-4D97-AF65-F5344CB8AC3E}">
        <p14:creationId xmlns:p14="http://schemas.microsoft.com/office/powerpoint/2010/main" val="6574999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 If you said it</a:t>
            </a:r>
          </a:p>
        </p:txBody>
      </p:sp>
    </p:spTree>
    <p:extLst>
      <p:ext uri="{BB962C8B-B14F-4D97-AF65-F5344CB8AC3E}">
        <p14:creationId xmlns:p14="http://schemas.microsoft.com/office/powerpoint/2010/main" val="41805808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MAN OF YOUR WORD</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Cause you're a man of your word    </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If you said it we believe it</a:t>
            </a:r>
          </a:p>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Cause you're a man of your word </a:t>
            </a:r>
          </a:p>
        </p:txBody>
      </p:sp>
    </p:spTree>
    <p:extLst>
      <p:ext uri="{BB962C8B-B14F-4D97-AF65-F5344CB8AC3E}">
        <p14:creationId xmlns:p14="http://schemas.microsoft.com/office/powerpoint/2010/main" val="16207412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6855-D1DE-4441-BCC7-0EC8A84292F6}"/>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961"/>
            <a:ext cx="9143980" cy="5142539"/>
          </a:xfrm>
          <a:prstGeom prst="rect">
            <a:avLst/>
          </a:prstGeom>
        </p:spPr>
      </p:pic>
    </p:spTree>
    <p:extLst>
      <p:ext uri="{BB962C8B-B14F-4D97-AF65-F5344CB8AC3E}">
        <p14:creationId xmlns:p14="http://schemas.microsoft.com/office/powerpoint/2010/main" val="24673517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PROPHETIC PROMISES</a:t>
            </a:r>
          </a:p>
        </p:txBody>
      </p:sp>
      <p:graphicFrame>
        <p:nvGraphicFramePr>
          <p:cNvPr id="4" name="Table 4">
            <a:extLst>
              <a:ext uri="{FF2B5EF4-FFF2-40B4-BE49-F238E27FC236}">
                <a16:creationId xmlns:a16="http://schemas.microsoft.com/office/drawing/2014/main" id="{25BD67E9-D4D1-495D-BB72-B40956D87D19}"/>
              </a:ext>
            </a:extLst>
          </p:cNvPr>
          <p:cNvGraphicFramePr>
            <a:graphicFrameLocks noGrp="1"/>
          </p:cNvGraphicFramePr>
          <p:nvPr>
            <p:ph idx="1"/>
          </p:nvPr>
        </p:nvGraphicFramePr>
        <p:xfrm>
          <a:off x="282575" y="1044575"/>
          <a:ext cx="8604040" cy="3596640"/>
        </p:xfrm>
        <a:graphic>
          <a:graphicData uri="http://schemas.openxmlformats.org/drawingml/2006/table">
            <a:tbl>
              <a:tblPr firstRow="1" bandRow="1">
                <a:tableStyleId>{5C22544A-7EE6-4342-B048-85BDC9FD1C3A}</a:tableStyleId>
              </a:tblPr>
              <a:tblGrid>
                <a:gridCol w="2151010">
                  <a:extLst>
                    <a:ext uri="{9D8B030D-6E8A-4147-A177-3AD203B41FA5}">
                      <a16:colId xmlns:a16="http://schemas.microsoft.com/office/drawing/2014/main" val="3349670216"/>
                    </a:ext>
                  </a:extLst>
                </a:gridCol>
                <a:gridCol w="2151010">
                  <a:extLst>
                    <a:ext uri="{9D8B030D-6E8A-4147-A177-3AD203B41FA5}">
                      <a16:colId xmlns:a16="http://schemas.microsoft.com/office/drawing/2014/main" val="3171011918"/>
                    </a:ext>
                  </a:extLst>
                </a:gridCol>
                <a:gridCol w="2151010">
                  <a:extLst>
                    <a:ext uri="{9D8B030D-6E8A-4147-A177-3AD203B41FA5}">
                      <a16:colId xmlns:a16="http://schemas.microsoft.com/office/drawing/2014/main" val="2656699275"/>
                    </a:ext>
                  </a:extLst>
                </a:gridCol>
                <a:gridCol w="2151010">
                  <a:extLst>
                    <a:ext uri="{9D8B030D-6E8A-4147-A177-3AD203B41FA5}">
                      <a16:colId xmlns:a16="http://schemas.microsoft.com/office/drawing/2014/main" val="2096557907"/>
                    </a:ext>
                  </a:extLst>
                </a:gridCol>
              </a:tblGrid>
              <a:tr h="370840">
                <a:tc>
                  <a:txBody>
                    <a:bodyPr/>
                    <a:lstStyle/>
                    <a:p>
                      <a:pPr algn="ctr"/>
                      <a:r>
                        <a:rPr lang="en-US" sz="2200" dirty="0">
                          <a:latin typeface="Ubuntu" panose="020B0504030602030204" pitchFamily="34" charset="0"/>
                        </a:rPr>
                        <a:t>The Encounter with God</a:t>
                      </a:r>
                    </a:p>
                  </a:txBody>
                  <a:tcPr/>
                </a:tc>
                <a:tc>
                  <a:txBody>
                    <a:bodyPr/>
                    <a:lstStyle/>
                    <a:p>
                      <a:pPr algn="ctr"/>
                      <a:r>
                        <a:rPr lang="en-US" sz="2200" dirty="0">
                          <a:latin typeface="Ubuntu" panose="020B0504030602030204" pitchFamily="34" charset="0"/>
                        </a:rPr>
                        <a:t>The Passage</a:t>
                      </a:r>
                    </a:p>
                  </a:txBody>
                  <a:tcPr/>
                </a:tc>
                <a:tc>
                  <a:txBody>
                    <a:bodyPr/>
                    <a:lstStyle/>
                    <a:p>
                      <a:pPr algn="ctr"/>
                      <a:r>
                        <a:rPr lang="en-US" sz="2200" dirty="0">
                          <a:latin typeface="Ubuntu" panose="020B0504030602030204" pitchFamily="34" charset="0"/>
                        </a:rPr>
                        <a:t>The Lie</a:t>
                      </a:r>
                    </a:p>
                  </a:txBody>
                  <a:tcPr/>
                </a:tc>
                <a:tc>
                  <a:txBody>
                    <a:bodyPr/>
                    <a:lstStyle/>
                    <a:p>
                      <a:pPr algn="ctr"/>
                      <a:r>
                        <a:rPr lang="en-US" sz="2200" dirty="0">
                          <a:latin typeface="Ubuntu" panose="020B0504030602030204" pitchFamily="34" charset="0"/>
                        </a:rPr>
                        <a:t>The Prophetic Promise</a:t>
                      </a:r>
                    </a:p>
                  </a:txBody>
                  <a:tcPr/>
                </a:tc>
                <a:extLst>
                  <a:ext uri="{0D108BD9-81ED-4DB2-BD59-A6C34878D82A}">
                    <a16:rowId xmlns:a16="http://schemas.microsoft.com/office/drawing/2014/main" val="17053479"/>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0962725"/>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68914278"/>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10604763"/>
                  </a:ext>
                </a:extLst>
              </a:tr>
              <a:tr h="370840">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0462518"/>
                  </a:ext>
                </a:extLst>
              </a:tr>
            </a:tbl>
          </a:graphicData>
        </a:graphic>
      </p:graphicFrame>
    </p:spTree>
    <p:extLst>
      <p:ext uri="{BB962C8B-B14F-4D97-AF65-F5344CB8AC3E}">
        <p14:creationId xmlns:p14="http://schemas.microsoft.com/office/powerpoint/2010/main" val="257855110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282012" y="1007695"/>
            <a:ext cx="8776535" cy="790106"/>
          </a:xfrm>
        </p:spPr>
        <p:txBody>
          <a:bodyPr>
            <a:normAutofit/>
          </a:bodyPr>
          <a:lstStyle/>
          <a:p>
            <a:r>
              <a:rPr lang="en-US" sz="3800" dirty="0"/>
              <a:t>Psalm 23 &amp; Prophetic Promise:</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1620453"/>
            <a:ext cx="8631696" cy="4166506"/>
          </a:xfrm>
        </p:spPr>
        <p:txBody>
          <a:bodyPr>
            <a:noAutofit/>
          </a:bodyPr>
          <a:lstStyle/>
          <a:p>
            <a:pPr marL="0" marR="0" indent="0" algn="ctr">
              <a:lnSpc>
                <a:spcPct val="115000"/>
              </a:lnSpc>
              <a:spcBef>
                <a:spcPts val="0"/>
              </a:spcBef>
              <a:spcAft>
                <a:spcPts val="0"/>
              </a:spcAft>
              <a:buNone/>
            </a:pPr>
            <a:r>
              <a:rPr lang="en-US" sz="7500" dirty="0">
                <a:effectLst/>
                <a:latin typeface="Feeling Passionate Personal Use" panose="02000500000000000000" pitchFamily="2" charset="0"/>
                <a:ea typeface="Calibri" panose="020F0502020204030204" pitchFamily="34" charset="0"/>
                <a:cs typeface="Times New Roman" panose="02020603050405020304" pitchFamily="18" charset="0"/>
              </a:rPr>
              <a:t>Maris Deaver</a:t>
            </a:r>
          </a:p>
        </p:txBody>
      </p:sp>
    </p:spTree>
    <p:extLst>
      <p:ext uri="{BB962C8B-B14F-4D97-AF65-F5344CB8AC3E}">
        <p14:creationId xmlns:p14="http://schemas.microsoft.com/office/powerpoint/2010/main" val="261992752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6855-D1DE-4441-BCC7-0EC8A84292F6}"/>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961"/>
            <a:ext cx="9143980" cy="5142539"/>
          </a:xfrm>
          <a:prstGeom prst="rect">
            <a:avLst/>
          </a:prstGeom>
        </p:spPr>
      </p:pic>
    </p:spTree>
    <p:extLst>
      <p:ext uri="{BB962C8B-B14F-4D97-AF65-F5344CB8AC3E}">
        <p14:creationId xmlns:p14="http://schemas.microsoft.com/office/powerpoint/2010/main" val="30979713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indent="0">
              <a:lnSpc>
                <a:spcPct val="115000"/>
              </a:lnSpc>
              <a:spcBef>
                <a:spcPts val="0"/>
              </a:spcBef>
              <a:spcAft>
                <a:spcPts val="0"/>
              </a:spcAft>
              <a:buNone/>
            </a:pPr>
            <a:r>
              <a:rPr lang="en-US" sz="3600" dirty="0">
                <a:solidFill>
                  <a:srgbClr val="000000"/>
                </a:solidFill>
                <a:effectLst/>
                <a:ea typeface="Calibri" panose="020F0502020204030204" pitchFamily="34" charset="0"/>
                <a:cs typeface="Calibri" panose="020F0502020204030204" pitchFamily="34" charset="0"/>
              </a:rPr>
              <a:t>Think deeply about something new that fits Philippians 4:8 this week.</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80089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LET ME RETHINK THAT</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lnSpcReduction="10000"/>
          </a:bodyPr>
          <a:lstStyle/>
          <a:p>
            <a:pPr marL="0" marR="0" indent="0">
              <a:lnSpc>
                <a:spcPct val="115000"/>
              </a:lnSpc>
              <a:spcBef>
                <a:spcPts val="0"/>
              </a:spcBef>
              <a:spcAft>
                <a:spcPts val="0"/>
              </a:spcAft>
              <a:buNone/>
            </a:pPr>
            <a:r>
              <a:rPr lang="en-US" sz="2800" b="1" baseline="30000" dirty="0">
                <a:solidFill>
                  <a:srgbClr val="000000"/>
                </a:solidFill>
                <a:effectLst/>
                <a:ea typeface="Times New Roman" panose="02020603050405020304" pitchFamily="18" charset="0"/>
                <a:cs typeface="Calibri" panose="020F0502020204030204" pitchFamily="34" charset="0"/>
              </a:rPr>
              <a:t>8 </a:t>
            </a:r>
            <a:r>
              <a:rPr lang="en-US" sz="2800" dirty="0">
                <a:solidFill>
                  <a:srgbClr val="000000"/>
                </a:solidFill>
                <a:effectLst/>
                <a:ea typeface="Times New Roman" panose="02020603050405020304" pitchFamily="18" charset="0"/>
                <a:cs typeface="Calibri" panose="020F0502020204030204" pitchFamily="34" charset="0"/>
              </a:rPr>
              <a:t>Finally, brothers and sisters, whatever is true, whatever is honorable, whatever is just, whatever is pure, whatever is lovely, whatever is commendable, if there is any excellence, if there is anything worthy of praise, think about these things. </a:t>
            </a:r>
            <a:r>
              <a:rPr lang="en-US" sz="2800" b="1" baseline="30000" dirty="0">
                <a:solidFill>
                  <a:srgbClr val="000000"/>
                </a:solidFill>
                <a:effectLst/>
                <a:ea typeface="Times New Roman" panose="02020603050405020304" pitchFamily="18" charset="0"/>
                <a:cs typeface="Calibri" panose="020F0502020204030204" pitchFamily="34" charset="0"/>
              </a:rPr>
              <a:t>9 </a:t>
            </a:r>
            <a:r>
              <a:rPr lang="en-US" sz="2800" dirty="0">
                <a:solidFill>
                  <a:srgbClr val="000000"/>
                </a:solidFill>
                <a:effectLst/>
                <a:ea typeface="Times New Roman" panose="02020603050405020304" pitchFamily="18" charset="0"/>
                <a:cs typeface="Calibri" panose="020F0502020204030204" pitchFamily="34" charset="0"/>
              </a:rPr>
              <a:t>What you have learned and received and heard and seen in me—practice these things, and the God of peace will be with you.</a:t>
            </a:r>
            <a:br>
              <a:rPr lang="en-US" sz="2800" dirty="0">
                <a:solidFill>
                  <a:srgbClr val="000000"/>
                </a:solidFill>
                <a:effectLst/>
                <a:ea typeface="Times New Roman" panose="02020603050405020304" pitchFamily="18" charset="0"/>
                <a:cs typeface="Calibri" panose="020F0502020204030204" pitchFamily="34" charset="0"/>
              </a:rPr>
            </a:br>
            <a:r>
              <a:rPr lang="en-US" sz="2800" dirty="0">
                <a:solidFill>
                  <a:srgbClr val="000000"/>
                </a:solidFill>
                <a:effectLst/>
                <a:ea typeface="Times New Roman" panose="02020603050405020304" pitchFamily="18" charset="0"/>
                <a:cs typeface="Calibri" panose="020F0502020204030204" pitchFamily="34" charset="0"/>
              </a:rPr>
              <a:t>								    </a:t>
            </a:r>
            <a:r>
              <a:rPr lang="en-US" sz="2800" i="1" dirty="0"/>
              <a:t>Philippians 4:8-9</a:t>
            </a:r>
          </a:p>
        </p:txBody>
      </p:sp>
    </p:spTree>
    <p:extLst>
      <p:ext uri="{BB962C8B-B14F-4D97-AF65-F5344CB8AC3E}">
        <p14:creationId xmlns:p14="http://schemas.microsoft.com/office/powerpoint/2010/main" val="24258664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A6855-D1DE-4441-BCC7-0EC8A84292F6}"/>
              </a:ext>
            </a:extLst>
          </p:cNvPr>
          <p:cNvPicPr>
            <a:picLocks noChangeAspect="1"/>
          </p:cNvPicPr>
          <p:nvPr/>
        </p:nvPicPr>
        <p:blipFill rotWithShape="1">
          <a:blip r:embed="rId2">
            <a:extLst>
              <a:ext uri="{28A0092B-C50C-407E-A947-70E740481C1C}">
                <a14:useLocalDpi xmlns:a14="http://schemas.microsoft.com/office/drawing/2010/main" val="0"/>
              </a:ext>
            </a:extLst>
          </a:blip>
          <a:srcRect l="11095" r="1" b="1"/>
          <a:stretch/>
        </p:blipFill>
        <p:spPr>
          <a:xfrm>
            <a:off x="20" y="961"/>
            <a:ext cx="9143980" cy="5142539"/>
          </a:xfrm>
          <a:prstGeom prst="rect">
            <a:avLst/>
          </a:prstGeom>
        </p:spPr>
      </p:pic>
    </p:spTree>
    <p:extLst>
      <p:ext uri="{BB962C8B-B14F-4D97-AF65-F5344CB8AC3E}">
        <p14:creationId xmlns:p14="http://schemas.microsoft.com/office/powerpoint/2010/main" val="3725519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ook on a table&#10;&#10;Description automatically generated with medium confidence">
            <a:extLst>
              <a:ext uri="{FF2B5EF4-FFF2-40B4-BE49-F238E27FC236}">
                <a16:creationId xmlns:a16="http://schemas.microsoft.com/office/drawing/2014/main" id="{583821A6-44EC-4BAC-A66A-786F8BDDE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50989" cy="3422469"/>
          </a:xfrm>
        </p:spPr>
      </p:pic>
      <p:sp>
        <p:nvSpPr>
          <p:cNvPr id="10" name="TextBox 9">
            <a:extLst>
              <a:ext uri="{FF2B5EF4-FFF2-40B4-BE49-F238E27FC236}">
                <a16:creationId xmlns:a16="http://schemas.microsoft.com/office/drawing/2014/main" id="{1D496941-62A0-40B5-A2C0-4DB53713BFA2}"/>
              </a:ext>
            </a:extLst>
          </p:cNvPr>
          <p:cNvSpPr txBox="1"/>
          <p:nvPr/>
        </p:nvSpPr>
        <p:spPr>
          <a:xfrm>
            <a:off x="52251" y="3409979"/>
            <a:ext cx="9039498" cy="1708160"/>
          </a:xfrm>
          <a:prstGeom prst="rect">
            <a:avLst/>
          </a:prstGeom>
          <a:noFill/>
        </p:spPr>
        <p:txBody>
          <a:bodyPr wrap="square" rtlCol="0">
            <a:spAutoFit/>
          </a:bodyPr>
          <a:lstStyle/>
          <a:p>
            <a:pPr marL="0" marR="0" lvl="0" indent="0" algn="ctr" defTabSz="41148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TALLGRASS LADIES NIGHT</a:t>
            </a:r>
          </a:p>
          <a:p>
            <a:pPr marL="0" marR="0" lvl="0" indent="0" algn="ctr" defTabSz="4114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D8450"/>
                </a:solidFill>
                <a:effectLst/>
                <a:uLnTx/>
                <a:uFillTx/>
                <a:latin typeface="Calibri"/>
                <a:ea typeface="+mn-ea"/>
                <a:cs typeface="+mn-cs"/>
              </a:rPr>
              <a:t>HOPEFULLY OUTSIDE IN PERSON!</a:t>
            </a:r>
          </a:p>
          <a:p>
            <a:pPr marL="0" marR="0" lvl="0" indent="0" algn="l" defTabSz="41148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prstClr val="black"/>
                </a:solidFill>
                <a:effectLst/>
                <a:uLnTx/>
                <a:uFillTx/>
                <a:latin typeface="Calibri"/>
                <a:ea typeface="+mn-ea"/>
                <a:cs typeface="+mn-cs"/>
              </a:rPr>
            </a:br>
            <a:r>
              <a:rPr kumimoji="0" lang="en-US" sz="1800" b="0" i="1" u="none" strike="noStrike" kern="1200" cap="none" spc="0" normalizeH="0" baseline="0" noProof="0" dirty="0">
                <a:ln>
                  <a:noFill/>
                </a:ln>
                <a:solidFill>
                  <a:prstClr val="black"/>
                </a:solidFill>
                <a:effectLst/>
                <a:uLnTx/>
                <a:uFillTx/>
                <a:latin typeface="Calibri"/>
                <a:ea typeface="+mn-ea"/>
                <a:cs typeface="+mn-cs"/>
              </a:rPr>
              <a:t>Stay tuned to the GroupMe for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deets</a:t>
            </a:r>
            <a:r>
              <a:rPr kumimoji="0" lang="en-US" sz="1800" b="0" i="1" u="none" strike="noStrike" kern="1200" cap="none" spc="0" normalizeH="0" baseline="0" noProof="0" dirty="0">
                <a:ln>
                  <a:noFill/>
                </a:ln>
                <a:solidFill>
                  <a:prstClr val="black"/>
                </a:solidFill>
                <a:effectLst/>
                <a:uLnTx/>
                <a:uFillTx/>
                <a:latin typeface="Calibri"/>
                <a:ea typeface="+mn-ea"/>
                <a:cs typeface="+mn-cs"/>
              </a:rPr>
              <a:t> closer to time. Or contact Edie at ediedoane@gmail.com.</a:t>
            </a:r>
          </a:p>
        </p:txBody>
      </p:sp>
      <p:sp>
        <p:nvSpPr>
          <p:cNvPr id="12" name="TextBox 11">
            <a:extLst>
              <a:ext uri="{FF2B5EF4-FFF2-40B4-BE49-F238E27FC236}">
                <a16:creationId xmlns:a16="http://schemas.microsoft.com/office/drawing/2014/main" id="{F70A5068-8EAE-41C9-A176-8A375C93C90A}"/>
              </a:ext>
            </a:extLst>
          </p:cNvPr>
          <p:cNvSpPr txBox="1"/>
          <p:nvPr/>
        </p:nvSpPr>
        <p:spPr>
          <a:xfrm>
            <a:off x="4312376" y="174563"/>
            <a:ext cx="4575264" cy="1477328"/>
          </a:xfrm>
          <a:prstGeom prst="rect">
            <a:avLst/>
          </a:prstGeom>
          <a:noFill/>
        </p:spPr>
        <p:txBody>
          <a:bodyPr wrap="square">
            <a:spAutoFit/>
          </a:bodyPr>
          <a:lstStyle/>
          <a:p>
            <a:pPr marL="0" marR="0" lvl="0" indent="0" algn="r" defTabSz="41148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810">
                  <a:solidFill>
                    <a:prstClr val="black"/>
                  </a:solidFill>
                </a:ln>
                <a:solidFill>
                  <a:prstClr val="white"/>
                </a:solidFill>
                <a:effectLst>
                  <a:outerShdw blurRad="38100" dist="38100" dir="2700000" algn="tl">
                    <a:srgbClr val="000000">
                      <a:alpha val="43137"/>
                    </a:srgbClr>
                  </a:outerShdw>
                </a:effectLst>
                <a:uLnTx/>
                <a:uFillTx/>
                <a:latin typeface="Calibri"/>
                <a:ea typeface="+mn-ea"/>
                <a:cs typeface="+mn-cs"/>
              </a:rPr>
              <a:t>THIS TUESDAY</a:t>
            </a:r>
            <a:br>
              <a:rPr kumimoji="0" lang="en-US" sz="5000" b="1" i="0" u="none" strike="noStrike" kern="1200" cap="none" spc="0" normalizeH="0" baseline="0" noProof="0" dirty="0">
                <a:ln w="3810">
                  <a:solidFill>
                    <a:prstClr val="black"/>
                  </a:solidFill>
                </a:ln>
                <a:solidFill>
                  <a:prstClr val="white"/>
                </a:solidFill>
                <a:effectLst>
                  <a:outerShdw blurRad="38100" dist="38100" dir="2700000" algn="tl">
                    <a:srgbClr val="000000">
                      <a:alpha val="43137"/>
                    </a:srgbClr>
                  </a:outerShdw>
                </a:effectLst>
                <a:uLnTx/>
                <a:uFillTx/>
                <a:latin typeface="Calibri"/>
                <a:ea typeface="+mn-ea"/>
                <a:cs typeface="+mn-cs"/>
              </a:rPr>
            </a:br>
            <a:r>
              <a:rPr kumimoji="0" lang="en-US" sz="4000" b="1" i="0" u="none" strike="noStrike" kern="1200" cap="none" spc="0" normalizeH="0" baseline="0" noProof="0" dirty="0">
                <a:ln w="3810">
                  <a:solidFill>
                    <a:prstClr val="black"/>
                  </a:solidFill>
                </a:ln>
                <a:solidFill>
                  <a:prstClr val="white"/>
                </a:solidFill>
                <a:effectLst>
                  <a:outerShdw blurRad="38100" dist="38100" dir="2700000" algn="tl">
                    <a:srgbClr val="000000">
                      <a:alpha val="43137"/>
                    </a:srgbClr>
                  </a:outerShdw>
                </a:effectLst>
                <a:uLnTx/>
                <a:uFillTx/>
                <a:latin typeface="Calibri"/>
                <a:ea typeface="+mn-ea"/>
                <a:cs typeface="+mn-cs"/>
              </a:rPr>
              <a:t>March 9, 7:30pm</a:t>
            </a:r>
            <a:endParaRPr kumimoji="0" lang="en-US" sz="4000" b="0" i="0" u="none" strike="noStrike" kern="1200" cap="none" spc="0" normalizeH="0" baseline="0" noProof="0" dirty="0">
              <a:ln w="3810">
                <a:solidFill>
                  <a:prstClr val="black"/>
                </a:solid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0630699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0349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5914CC-9415-4732-B3CD-812262534D29}"/>
              </a:ext>
            </a:extLst>
          </p:cNvPr>
          <p:cNvSpPr txBox="1">
            <a:spLocks/>
          </p:cNvSpPr>
          <p:nvPr/>
        </p:nvSpPr>
        <p:spPr>
          <a:xfrm>
            <a:off x="245682" y="2839644"/>
            <a:ext cx="8673235" cy="1947896"/>
          </a:xfrm>
          <a:prstGeom prst="rect">
            <a:avLst/>
          </a:prstGeom>
        </p:spPr>
        <p:txBody>
          <a:bodyPr vert="horz" lIns="91440" tIns="45720" rIns="91440" bIns="45720" rtlCol="0" anchor="ctr">
            <a:noAutofit/>
          </a:bodyPr>
          <a:lstStyle>
            <a:lvl1pPr algn="l" defTabSz="685773" rtl="0" eaLnBrk="1" latinLnBrk="0" hangingPunct="1">
              <a:lnSpc>
                <a:spcPct val="90000"/>
              </a:lnSpc>
              <a:spcBef>
                <a:spcPct val="0"/>
              </a:spcBef>
              <a:buNone/>
              <a:defRPr sz="4125" b="1" i="0" kern="1200" baseline="0">
                <a:solidFill>
                  <a:srgbClr val="2E5797"/>
                </a:solidFill>
                <a:latin typeface="Ubuntu" panose="020B0504030602030204" pitchFamily="34" charset="0"/>
                <a:ea typeface="+mj-ea"/>
                <a:cs typeface="+mj-cs"/>
              </a:defRPr>
            </a:lvl1pPr>
          </a:lstStyle>
          <a:p>
            <a:pPr marL="0" marR="0" lvl="0" indent="0" algn="l" defTabSz="685773" rtl="0" eaLnBrk="1" fontAlgn="auto" latinLnBrk="0" hangingPunct="1">
              <a:lnSpc>
                <a:spcPct val="90000"/>
              </a:lnSpc>
              <a:spcBef>
                <a:spcPct val="0"/>
              </a:spcBef>
              <a:spcAft>
                <a:spcPts val="0"/>
              </a:spcAft>
              <a:buClrTx/>
              <a:buSzTx/>
              <a:buFontTx/>
              <a:buNone/>
              <a:tabLst/>
              <a:defRPr/>
            </a:pPr>
            <a:br>
              <a:rPr kumimoji="0" lang="en-US" sz="1500" b="0" i="1" u="none" strike="noStrike" kern="1200" cap="none" spc="0" normalizeH="0" baseline="0" noProof="0" dirty="0">
                <a:ln>
                  <a:noFill/>
                </a:ln>
                <a:solidFill>
                  <a:srgbClr val="17578A"/>
                </a:solidFill>
                <a:effectLst/>
                <a:uLnTx/>
                <a:uFillTx/>
                <a:latin typeface="Calibri"/>
                <a:ea typeface="+mj-ea"/>
                <a:cs typeface="+mj-cs"/>
              </a:rPr>
            </a:br>
            <a:r>
              <a:rPr kumimoji="0" lang="en-US" sz="3700" b="1" i="0" u="none" strike="noStrike" kern="1200" cap="none" spc="0" normalizeH="0" baseline="0" noProof="0" dirty="0">
                <a:ln>
                  <a:noFill/>
                </a:ln>
                <a:solidFill>
                  <a:srgbClr val="17578A"/>
                </a:solidFill>
                <a:effectLst/>
                <a:uLnTx/>
                <a:uFillTx/>
                <a:latin typeface="Calibri"/>
                <a:ea typeface="+mj-ea"/>
                <a:cs typeface="+mj-cs"/>
              </a:rPr>
              <a:t>A FRIENDLY COMPETITION OF GENEROSITY</a:t>
            </a:r>
          </a:p>
          <a:p>
            <a:pPr marL="0" marR="0" lvl="0" indent="0" algn="r" defTabSz="685773" rtl="0" eaLnBrk="1" fontAlgn="auto" latinLnBrk="0" hangingPunct="1">
              <a:lnSpc>
                <a:spcPct val="90000"/>
              </a:lnSpc>
              <a:spcBef>
                <a:spcPct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j-ea"/>
                <a:cs typeface="+mj-cs"/>
              </a:rPr>
              <a:t>organized by Thrivent Financial Ministries!</a:t>
            </a:r>
            <a:br>
              <a:rPr kumimoji="0" lang="en-US" sz="2000" b="0" i="1" u="none" strike="noStrike" kern="1200" cap="none" spc="0" normalizeH="0" baseline="0" noProof="0" dirty="0">
                <a:ln>
                  <a:noFill/>
                </a:ln>
                <a:solidFill>
                  <a:prstClr val="black"/>
                </a:solidFill>
                <a:effectLst/>
                <a:uLnTx/>
                <a:uFillTx/>
                <a:latin typeface="Calibri"/>
                <a:ea typeface="+mj-ea"/>
                <a:cs typeface="+mj-cs"/>
              </a:rPr>
            </a:br>
            <a:endParaRPr kumimoji="0" lang="en-US" sz="1500" b="0" i="1"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685773"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j-ea"/>
                <a:cs typeface="+mj-cs"/>
              </a:rPr>
              <a:t>Tallgrass will be focusing on raising our full March b</a:t>
            </a:r>
            <a:r>
              <a:rPr kumimoji="0" lang="en-US" sz="2200" b="0" i="0" u="none" strike="noStrike" kern="1200" cap="none" spc="0" normalizeH="0" baseline="0" noProof="0" dirty="0" err="1">
                <a:ln>
                  <a:noFill/>
                </a:ln>
                <a:solidFill>
                  <a:prstClr val="black"/>
                </a:solidFill>
                <a:effectLst/>
                <a:uLnTx/>
                <a:uFillTx/>
                <a:latin typeface="Calibri"/>
                <a:ea typeface="+mj-ea"/>
                <a:cs typeface="+mj-cs"/>
              </a:rPr>
              <a:t>udget</a:t>
            </a:r>
            <a:r>
              <a:rPr kumimoji="0" lang="en-US" sz="2200" b="0" i="0" u="none" strike="noStrike" kern="1200" cap="none" spc="0" normalizeH="0" baseline="0" noProof="0" dirty="0">
                <a:ln>
                  <a:noFill/>
                </a:ln>
                <a:solidFill>
                  <a:prstClr val="black"/>
                </a:solidFill>
                <a:effectLst/>
                <a:uLnTx/>
                <a:uFillTx/>
                <a:latin typeface="Calibri"/>
                <a:ea typeface="+mj-ea"/>
                <a:cs typeface="+mj-cs"/>
              </a:rPr>
              <a:t> of $14,907</a:t>
            </a:r>
            <a:br>
              <a:rPr kumimoji="0" lang="en-US" sz="2200" b="0" i="0" u="none" strike="noStrike" kern="1200" cap="none" spc="0" normalizeH="0" baseline="0" noProof="0" dirty="0">
                <a:ln>
                  <a:noFill/>
                </a:ln>
                <a:solidFill>
                  <a:prstClr val="black"/>
                </a:solidFill>
                <a:effectLst/>
                <a:uLnTx/>
                <a:uFillTx/>
                <a:latin typeface="Calibri"/>
                <a:ea typeface="+mj-ea"/>
                <a:cs typeface="+mj-cs"/>
              </a:rPr>
            </a:br>
            <a:r>
              <a:rPr kumimoji="0" lang="en-US" sz="2200" b="1" i="0" u="none" strike="noStrike" kern="1200" cap="none" spc="0" normalizeH="0" baseline="0" noProof="0" dirty="0">
                <a:ln>
                  <a:noFill/>
                </a:ln>
                <a:solidFill>
                  <a:srgbClr val="2E5596"/>
                </a:solidFill>
                <a:effectLst/>
                <a:uLnTx/>
                <a:uFillTx/>
                <a:latin typeface="Calibri"/>
                <a:ea typeface="+mj-ea"/>
                <a:cs typeface="+mj-cs"/>
              </a:rPr>
              <a:t>AND RAISING FUNDS FOR A MUCH-NEEDED EQUIPMENT TRAILER!</a:t>
            </a:r>
            <a:br>
              <a:rPr kumimoji="0" lang="en-US" sz="2400" b="0" i="1" u="none" strike="noStrike" kern="1200" cap="none" spc="0" normalizeH="0" baseline="0" noProof="0" dirty="0">
                <a:ln>
                  <a:noFill/>
                </a:ln>
                <a:solidFill>
                  <a:srgbClr val="2E5596"/>
                </a:solidFill>
                <a:effectLst/>
                <a:uLnTx/>
                <a:uFillTx/>
                <a:latin typeface="Calibri"/>
                <a:ea typeface="+mj-ea"/>
                <a:cs typeface="+mj-cs"/>
              </a:rPr>
            </a:br>
            <a:br>
              <a:rPr kumimoji="0" lang="en-US" sz="1500" b="0" i="1" u="none" strike="noStrike" kern="1200" cap="none" spc="0" normalizeH="0" baseline="0" noProof="0" dirty="0">
                <a:ln>
                  <a:noFill/>
                </a:ln>
                <a:solidFill>
                  <a:prstClr val="black"/>
                </a:solidFill>
                <a:effectLst/>
                <a:uLnTx/>
                <a:uFillTx/>
                <a:latin typeface="Calibri"/>
                <a:ea typeface="+mj-ea"/>
                <a:cs typeface="+mj-cs"/>
              </a:rPr>
            </a:br>
            <a:r>
              <a:rPr kumimoji="0" lang="en-US" sz="2400" b="1" i="1" u="none" strike="noStrike" kern="1200" cap="none" spc="0" normalizeH="0" baseline="0" noProof="0" dirty="0">
                <a:ln>
                  <a:noFill/>
                </a:ln>
                <a:solidFill>
                  <a:srgbClr val="2E5797"/>
                </a:solidFill>
                <a:effectLst/>
                <a:uLnTx/>
                <a:uFillTx/>
                <a:latin typeface="Calibri"/>
                <a:ea typeface="+mj-ea"/>
                <a:cs typeface="+mj-cs"/>
              </a:rPr>
              <a:t>#Let’sMakeItFun! #Gladness #Generosity</a:t>
            </a:r>
            <a:endParaRPr kumimoji="0" lang="en-US" sz="26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endParaRPr>
          </a:p>
        </p:txBody>
      </p:sp>
      <p:pic>
        <p:nvPicPr>
          <p:cNvPr id="3" name="Picture 2" descr="Shape&#10;&#10;Description automatically generated with medium confidence">
            <a:extLst>
              <a:ext uri="{FF2B5EF4-FFF2-40B4-BE49-F238E27FC236}">
                <a16:creationId xmlns:a16="http://schemas.microsoft.com/office/drawing/2014/main" id="{5F5FC13C-494E-4B08-BA04-19DA34264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897" y="4565469"/>
            <a:ext cx="1785460" cy="38793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8F661DF-A770-4639-9926-73512EA93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67" y="26124"/>
            <a:ext cx="6486254" cy="2778279"/>
          </a:xfrm>
          <a:prstGeom prst="rect">
            <a:avLst/>
          </a:prstGeom>
        </p:spPr>
      </p:pic>
    </p:spTree>
    <p:extLst>
      <p:ext uri="{BB962C8B-B14F-4D97-AF65-F5344CB8AC3E}">
        <p14:creationId xmlns:p14="http://schemas.microsoft.com/office/powerpoint/2010/main" val="4383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6E202-68D3-460C-9AD4-F79F28977F6F}"/>
              </a:ext>
            </a:extLst>
          </p:cNvPr>
          <p:cNvSpPr>
            <a:spLocks noGrp="1"/>
          </p:cNvSpPr>
          <p:nvPr>
            <p:ph type="title"/>
          </p:nvPr>
        </p:nvSpPr>
        <p:spPr>
          <a:xfrm>
            <a:off x="330740" y="172398"/>
            <a:ext cx="7606169" cy="774660"/>
          </a:xfrm>
        </p:spPr>
        <p:txBody>
          <a:bodyPr>
            <a:noAutofit/>
          </a:bodyPr>
          <a:lstStyle/>
          <a:p>
            <a:r>
              <a:rPr lang="en-US" sz="6975" dirty="0"/>
              <a:t>HOW TO GIVE</a:t>
            </a:r>
          </a:p>
        </p:txBody>
      </p:sp>
      <p:sp>
        <p:nvSpPr>
          <p:cNvPr id="2" name="TextBox 1">
            <a:extLst>
              <a:ext uri="{FF2B5EF4-FFF2-40B4-BE49-F238E27FC236}">
                <a16:creationId xmlns:a16="http://schemas.microsoft.com/office/drawing/2014/main" id="{701A4F46-0078-45AD-84F7-4160488BBCFC}"/>
              </a:ext>
            </a:extLst>
          </p:cNvPr>
          <p:cNvSpPr txBox="1"/>
          <p:nvPr/>
        </p:nvSpPr>
        <p:spPr>
          <a:xfrm>
            <a:off x="389481" y="1110353"/>
            <a:ext cx="7163499" cy="3708708"/>
          </a:xfrm>
          <a:prstGeom prst="rect">
            <a:avLst/>
          </a:prstGeom>
          <a:noFill/>
        </p:spPr>
        <p:txBody>
          <a:bodyPr wrap="non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3300" b="0" i="1" u="none" strike="noStrike" kern="1200" cap="none" spc="0" normalizeH="0" baseline="0" noProof="0" dirty="0">
                <a:ln>
                  <a:noFill/>
                </a:ln>
                <a:solidFill>
                  <a:prstClr val="black"/>
                </a:solidFill>
                <a:effectLst/>
                <a:uLnTx/>
                <a:uFillTx/>
                <a:latin typeface="Calibri"/>
                <a:ea typeface="+mn-ea"/>
                <a:cs typeface="+mn-cs"/>
              </a:rPr>
              <a:t>Tallgrass literally operates on generosity!</a:t>
            </a:r>
            <a:br>
              <a:rPr kumimoji="0" lang="en-US" sz="3300" b="0" i="1" u="none" strike="noStrike" kern="1200" cap="none" spc="0" normalizeH="0" baseline="0" noProof="0" dirty="0">
                <a:ln>
                  <a:noFill/>
                </a:ln>
                <a:solidFill>
                  <a:prstClr val="black"/>
                </a:solidFill>
                <a:effectLst/>
                <a:uLnTx/>
                <a:uFillTx/>
                <a:latin typeface="Calibri"/>
                <a:ea typeface="+mn-ea"/>
                <a:cs typeface="+mn-cs"/>
              </a:rPr>
            </a:br>
            <a:endParaRPr kumimoji="0" lang="en-US" sz="1100" b="0" i="1" u="none" strike="noStrike" kern="1200" cap="none" spc="0" normalizeH="0" baseline="0" noProof="0" dirty="0">
              <a:ln>
                <a:noFill/>
              </a:ln>
              <a:solidFill>
                <a:prstClr val="black"/>
              </a:solidFill>
              <a:effectLst/>
              <a:uLnTx/>
              <a:uFillTx/>
              <a:latin typeface="Calibri"/>
              <a:ea typeface="+mn-ea"/>
              <a:cs typeface="+mn-cs"/>
            </a:endParaRPr>
          </a:p>
          <a:p>
            <a:pPr marL="627063" marR="0" lvl="0" indent="-627063" algn="l" defTabSz="411480" rtl="0" eaLnBrk="1" fontAlgn="auto" latinLnBrk="0" hangingPunct="1">
              <a:lnSpc>
                <a:spcPct val="100000"/>
              </a:lnSpc>
              <a:spcBef>
                <a:spcPts val="0"/>
              </a:spcBef>
              <a:spcAft>
                <a:spcPts val="0"/>
              </a:spcAft>
              <a:buClrTx/>
              <a:buSzTx/>
              <a:buFontTx/>
              <a:buAutoNum type="arabicParenR"/>
              <a:tabLst/>
              <a:defRPr/>
            </a:pPr>
            <a:r>
              <a:rPr kumimoji="0" lang="en-US" sz="3000" b="1" i="0" u="none" strike="noStrike" kern="1200" cap="none" spc="0" normalizeH="0" baseline="0" noProof="0" dirty="0">
                <a:ln>
                  <a:noFill/>
                </a:ln>
                <a:solidFill>
                  <a:srgbClr val="2E5797"/>
                </a:solidFill>
                <a:effectLst/>
                <a:uLnTx/>
                <a:uFillTx/>
                <a:latin typeface="Calibri"/>
                <a:ea typeface="+mn-ea"/>
                <a:cs typeface="+mn-cs"/>
              </a:rPr>
              <a:t>ONLINE</a:t>
            </a:r>
            <a:r>
              <a:rPr kumimoji="0" lang="en-US" sz="3000" b="0" i="0" u="none" strike="noStrike" kern="1200" cap="none" spc="0" normalizeH="0" baseline="0" noProof="0" dirty="0">
                <a:ln>
                  <a:noFill/>
                </a:ln>
                <a:solidFill>
                  <a:prstClr val="black"/>
                </a:solidFill>
                <a:effectLst/>
                <a:uLnTx/>
                <a:uFillTx/>
                <a:latin typeface="Calibri"/>
                <a:ea typeface="+mn-ea"/>
                <a:cs typeface="+mn-cs"/>
              </a:rPr>
              <a:t> at </a:t>
            </a:r>
            <a:r>
              <a:rPr kumimoji="0" lang="en-US" sz="3000" b="0" i="0" u="none" strike="noStrike" kern="1200" cap="none" spc="0" normalizeH="0" baseline="0" noProof="0" dirty="0" err="1">
                <a:ln>
                  <a:noFill/>
                </a:ln>
                <a:solidFill>
                  <a:prstClr val="black"/>
                </a:solidFill>
                <a:effectLst/>
                <a:uLnTx/>
                <a:uFillTx/>
                <a:latin typeface="Calibri"/>
                <a:ea typeface="+mn-ea"/>
                <a:cs typeface="+mn-cs"/>
              </a:rPr>
              <a:t>tallgrass.church</a:t>
            </a:r>
            <a:r>
              <a:rPr kumimoji="0" lang="en-US" sz="3000" b="0" i="0" u="none" strike="noStrike" kern="1200" cap="none" spc="0" normalizeH="0" baseline="0" noProof="0" dirty="0">
                <a:ln>
                  <a:noFill/>
                </a:ln>
                <a:solidFill>
                  <a:prstClr val="black"/>
                </a:solidFill>
                <a:effectLst/>
                <a:uLnTx/>
                <a:uFillTx/>
                <a:latin typeface="Calibri"/>
                <a:ea typeface="+mn-ea"/>
                <a:cs typeface="+mn-cs"/>
              </a:rPr>
              <a:t>/give</a:t>
            </a:r>
            <a:br>
              <a:rPr kumimoji="0" lang="en-US" sz="3000" b="0" i="0" u="none" strike="noStrike" kern="1200" cap="none" spc="0" normalizeH="0" baseline="0" noProof="0" dirty="0">
                <a:ln>
                  <a:noFill/>
                </a:ln>
                <a:solidFill>
                  <a:prstClr val="black"/>
                </a:solidFill>
                <a:effectLst/>
                <a:uLnTx/>
                <a:uFillTx/>
                <a:latin typeface="Calibri"/>
                <a:ea typeface="+mn-ea"/>
                <a:cs typeface="+mn-cs"/>
              </a:rPr>
            </a:br>
            <a:r>
              <a:rPr kumimoji="0" lang="en-US" sz="3000" b="0" i="0" u="none" strike="noStrike" kern="1200" cap="none" spc="0" normalizeH="0" baseline="0" noProof="0" dirty="0">
                <a:ln>
                  <a:noFill/>
                </a:ln>
                <a:solidFill>
                  <a:prstClr val="black"/>
                </a:solidFill>
                <a:effectLst/>
                <a:uLnTx/>
                <a:uFillTx/>
                <a:latin typeface="Calibri"/>
                <a:ea typeface="+mn-ea"/>
                <a:cs typeface="+mn-cs"/>
              </a:rPr>
              <a:t>with your Bank Account or Credit Card</a:t>
            </a:r>
            <a:br>
              <a:rPr kumimoji="0" lang="en-US" sz="3000" b="0" i="0" u="none" strike="noStrike" kern="1200" cap="none" spc="0" normalizeH="0" baseline="0" noProof="0" dirty="0">
                <a:ln>
                  <a:noFill/>
                </a:ln>
                <a:solidFill>
                  <a:prstClr val="black"/>
                </a:solidFill>
                <a:effectLst/>
                <a:uLnTx/>
                <a:uFillTx/>
                <a:latin typeface="Calibri"/>
                <a:ea typeface="+mn-ea"/>
                <a:cs typeface="+mn-cs"/>
              </a:rPr>
            </a:b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627063" marR="0" lvl="0" indent="-627063" algn="l" defTabSz="411480" rtl="0" eaLnBrk="1" fontAlgn="auto" latinLnBrk="0" hangingPunct="1">
              <a:lnSpc>
                <a:spcPct val="100000"/>
              </a:lnSpc>
              <a:spcBef>
                <a:spcPts val="0"/>
              </a:spcBef>
              <a:spcAft>
                <a:spcPts val="0"/>
              </a:spcAft>
              <a:buClrTx/>
              <a:buSzTx/>
              <a:buFontTx/>
              <a:buAutoNum type="arabicParenR"/>
              <a:tabLst/>
              <a:defRPr/>
            </a:pPr>
            <a:r>
              <a:rPr kumimoji="0" lang="en-US" sz="3000" b="1" i="0" u="none" strike="noStrike" kern="1200" cap="none" spc="0" normalizeH="0" baseline="0" noProof="0" dirty="0">
                <a:ln>
                  <a:noFill/>
                </a:ln>
                <a:solidFill>
                  <a:srgbClr val="2E5797"/>
                </a:solidFill>
                <a:effectLst/>
                <a:uLnTx/>
                <a:uFillTx/>
                <a:latin typeface="Calibri"/>
                <a:ea typeface="+mn-ea"/>
                <a:cs typeface="+mn-cs"/>
              </a:rPr>
              <a:t>CHECK/CASH </a:t>
            </a:r>
            <a:r>
              <a:rPr kumimoji="0" lang="en-US" sz="3000" b="0" i="0" u="none" strike="noStrike" kern="1200" cap="none" spc="0" normalizeH="0" baseline="0" noProof="0" dirty="0">
                <a:ln>
                  <a:noFill/>
                </a:ln>
                <a:solidFill>
                  <a:prstClr val="black"/>
                </a:solidFill>
                <a:effectLst/>
                <a:uLnTx/>
                <a:uFillTx/>
                <a:latin typeface="Calibri"/>
                <a:ea typeface="+mn-ea"/>
                <a:cs typeface="+mn-cs"/>
              </a:rPr>
              <a:t>in the black</a:t>
            </a:r>
            <a:br>
              <a:rPr kumimoji="0" lang="en-US" sz="3000" b="0" i="0" u="none" strike="noStrike" kern="1200" cap="none" spc="0" normalizeH="0" baseline="0" noProof="0" dirty="0">
                <a:ln>
                  <a:noFill/>
                </a:ln>
                <a:solidFill>
                  <a:prstClr val="black"/>
                </a:solidFill>
                <a:effectLst/>
                <a:uLnTx/>
                <a:uFillTx/>
                <a:latin typeface="Calibri"/>
                <a:ea typeface="+mn-ea"/>
                <a:cs typeface="+mn-cs"/>
              </a:rPr>
            </a:br>
            <a:r>
              <a:rPr kumimoji="0" lang="en-US" sz="3000" b="0" i="0" u="none" strike="noStrike" kern="1200" cap="none" spc="0" normalizeH="0" baseline="0" noProof="0" dirty="0">
                <a:ln>
                  <a:noFill/>
                </a:ln>
                <a:solidFill>
                  <a:prstClr val="black"/>
                </a:solidFill>
                <a:effectLst/>
                <a:uLnTx/>
                <a:uFillTx/>
                <a:latin typeface="Calibri"/>
                <a:ea typeface="+mn-ea"/>
                <a:cs typeface="+mn-cs"/>
              </a:rPr>
              <a:t>box by the doors or by</a:t>
            </a:r>
            <a:br>
              <a:rPr kumimoji="0" lang="en-US" sz="3000" b="0" i="0" u="none" strike="noStrike" kern="1200" cap="none" spc="0" normalizeH="0" baseline="0" noProof="0" dirty="0">
                <a:ln>
                  <a:noFill/>
                </a:ln>
                <a:solidFill>
                  <a:prstClr val="black"/>
                </a:solidFill>
                <a:effectLst/>
                <a:uLnTx/>
                <a:uFillTx/>
                <a:latin typeface="Calibri"/>
                <a:ea typeface="+mn-ea"/>
                <a:cs typeface="+mn-cs"/>
              </a:rPr>
            </a:br>
            <a:r>
              <a:rPr kumimoji="0" lang="en-US" sz="3000" b="0" i="0" u="none" strike="noStrike" kern="1200" cap="none" spc="0" normalizeH="0" baseline="0" noProof="0" dirty="0">
                <a:ln>
                  <a:noFill/>
                </a:ln>
                <a:solidFill>
                  <a:prstClr val="black"/>
                </a:solidFill>
                <a:effectLst/>
                <a:uLnTx/>
                <a:uFillTx/>
                <a:latin typeface="Calibri"/>
                <a:ea typeface="+mn-ea"/>
                <a:cs typeface="+mn-cs"/>
              </a:rPr>
              <a:t>snail mail to: </a:t>
            </a:r>
            <a:br>
              <a:rPr kumimoji="0" lang="en-US" sz="3000" b="0" i="0" u="none" strike="noStrike" kern="1200" cap="none" spc="0" normalizeH="0" baseline="0" noProof="0" dirty="0">
                <a:ln>
                  <a:noFill/>
                </a:ln>
                <a:solidFill>
                  <a:prstClr val="black"/>
                </a:solidFill>
                <a:effectLst/>
                <a:uLnTx/>
                <a:uFillTx/>
                <a:latin typeface="Calibri"/>
                <a:ea typeface="+mn-ea"/>
                <a:cs typeface="+mn-cs"/>
              </a:rPr>
            </a:br>
            <a:r>
              <a:rPr kumimoji="0" lang="en-US" sz="3000" b="0" i="0" u="none" strike="noStrike" kern="1200" cap="none" spc="0" normalizeH="0" baseline="0" noProof="0" dirty="0">
                <a:ln>
                  <a:noFill/>
                </a:ln>
                <a:solidFill>
                  <a:prstClr val="black"/>
                </a:solidFill>
                <a:effectLst/>
                <a:uLnTx/>
                <a:uFillTx/>
                <a:latin typeface="Calibri"/>
                <a:ea typeface="+mn-ea"/>
                <a:cs typeface="+mn-cs"/>
              </a:rPr>
              <a:t>PO BOX 1795, MHK, 66505</a:t>
            </a:r>
          </a:p>
        </p:txBody>
      </p:sp>
      <p:pic>
        <p:nvPicPr>
          <p:cNvPr id="5" name="Picture 4">
            <a:extLst>
              <a:ext uri="{FF2B5EF4-FFF2-40B4-BE49-F238E27FC236}">
                <a16:creationId xmlns:a16="http://schemas.microsoft.com/office/drawing/2014/main" id="{D9ECEAFF-E705-4844-9655-FE8B574AEEC4}"/>
              </a:ext>
            </a:extLst>
          </p:cNvPr>
          <p:cNvPicPr>
            <a:picLocks noChangeAspect="1"/>
          </p:cNvPicPr>
          <p:nvPr/>
        </p:nvPicPr>
        <p:blipFill rotWithShape="1">
          <a:blip r:embed="rId2"/>
          <a:srcRect t="53924" r="64602"/>
          <a:stretch/>
        </p:blipFill>
        <p:spPr>
          <a:xfrm>
            <a:off x="6126480" y="2703769"/>
            <a:ext cx="3069772" cy="2429958"/>
          </a:xfrm>
          <a:prstGeom prst="rect">
            <a:avLst/>
          </a:prstGeom>
        </p:spPr>
      </p:pic>
    </p:spTree>
    <p:extLst>
      <p:ext uri="{BB962C8B-B14F-4D97-AF65-F5344CB8AC3E}">
        <p14:creationId xmlns:p14="http://schemas.microsoft.com/office/powerpoint/2010/main" val="318605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33911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9C518-1EF9-4268-AFC7-06D69F9A3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966"/>
            <a:ext cx="9144000" cy="6858000"/>
          </a:xfrm>
          <a:prstGeom prst="rect">
            <a:avLst/>
          </a:prstGeom>
        </p:spPr>
      </p:pic>
    </p:spTree>
    <p:extLst>
      <p:ext uri="{BB962C8B-B14F-4D97-AF65-F5344CB8AC3E}">
        <p14:creationId xmlns:p14="http://schemas.microsoft.com/office/powerpoint/2010/main" val="19056402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oy, city&#10;&#10;Description automatically generated">
            <a:extLst>
              <a:ext uri="{FF2B5EF4-FFF2-40B4-BE49-F238E27FC236}">
                <a16:creationId xmlns:a16="http://schemas.microsoft.com/office/drawing/2014/main" id="{E971C272-7870-4412-BDE9-4A28FB6BC359}"/>
              </a:ext>
            </a:extLst>
          </p:cNvPr>
          <p:cNvPicPr>
            <a:picLocks noChangeAspect="1"/>
          </p:cNvPicPr>
          <p:nvPr/>
        </p:nvPicPr>
        <p:blipFill rotWithShape="1">
          <a:blip r:embed="rId2">
            <a:extLst>
              <a:ext uri="{28A0092B-C50C-407E-A947-70E740481C1C}">
                <a14:useLocalDpi xmlns:a14="http://schemas.microsoft.com/office/drawing/2010/main" val="0"/>
              </a:ext>
            </a:extLst>
          </a:blip>
          <a:srcRect t="3268" b="5286"/>
          <a:stretch/>
        </p:blipFill>
        <p:spPr>
          <a:xfrm>
            <a:off x="20" y="961"/>
            <a:ext cx="9143980" cy="5142539"/>
          </a:xfrm>
          <a:prstGeom prst="rect">
            <a:avLst/>
          </a:prstGeom>
        </p:spPr>
      </p:pic>
    </p:spTree>
    <p:extLst>
      <p:ext uri="{BB962C8B-B14F-4D97-AF65-F5344CB8AC3E}">
        <p14:creationId xmlns:p14="http://schemas.microsoft.com/office/powerpoint/2010/main" val="1797077054"/>
      </p:ext>
    </p:extLst>
  </p:cSld>
  <p:clrMapOvr>
    <a:masterClrMapping/>
  </p:clrMapOvr>
  <p:transition>
    <p:fade/>
  </p:transition>
</p:sld>
</file>

<file path=ppt/theme/theme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3801</TotalTime>
  <Words>1248</Words>
  <Application>Microsoft Office PowerPoint</Application>
  <PresentationFormat>On-screen Show (16:9)</PresentationFormat>
  <Paragraphs>93</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Feeling Passionate Personal Use</vt:lpstr>
      <vt:lpstr>Montserrat</vt:lpstr>
      <vt:lpstr>Symbol</vt:lpstr>
      <vt:lpstr>Ubuntu</vt:lpstr>
      <vt:lpstr>10_Office Theme</vt:lpstr>
      <vt:lpstr>WELCOME!</vt:lpstr>
      <vt:lpstr>WELCOME TO  TALLGRASS CHURCH’S CENTRAL GATHERING IN BOYS &amp; GIRLS CLUB!</vt:lpstr>
      <vt:lpstr>PowerPoint Presentation</vt:lpstr>
      <vt:lpstr>PowerPoint Presentation</vt:lpstr>
      <vt:lpstr>PowerPoint Presentation</vt:lpstr>
      <vt:lpstr>HOW TO GIVE</vt:lpstr>
      <vt:lpstr>PowerPoint Presentation</vt:lpstr>
      <vt:lpstr>PowerPoint Presentation</vt:lpstr>
      <vt:lpstr>PowerPoint Presentation</vt:lpstr>
      <vt:lpstr>LET ME RETHINK THAT</vt:lpstr>
      <vt:lpstr>PowerPoint Presentation</vt:lpstr>
      <vt:lpstr>PHILIPPIANS 4:8</vt:lpstr>
      <vt:lpstr>PHILIPPIANS 4:8</vt:lpstr>
      <vt:lpstr>PowerPoint Presentation</vt:lpstr>
      <vt:lpstr>LET ME RETHINK THAT</vt:lpstr>
      <vt:lpstr>LET ME RETHINK THAT</vt:lpstr>
      <vt:lpstr>LET ME RETHINK THAT</vt:lpstr>
      <vt:lpstr>LET ME RETHINK THAT</vt:lpstr>
      <vt:lpstr>LET ME RETHINK THAT</vt:lpstr>
      <vt:lpstr>PowerPoint Presentation</vt:lpstr>
      <vt:lpstr>PHILIPPIANS 4:8</vt:lpstr>
      <vt:lpstr>PHILIPPIANS 4:8</vt:lpstr>
      <vt:lpstr>PHILIPPIANS 4:8</vt:lpstr>
      <vt:lpstr>PHILIPPIANS 4:8</vt:lpstr>
      <vt:lpstr>PHILIPPIANS 4:8</vt:lpstr>
      <vt:lpstr>PowerPoint Presentation</vt:lpstr>
      <vt:lpstr>MAN OF YOUR WORD</vt:lpstr>
      <vt:lpstr>MAN OF YOUR WORD</vt:lpstr>
      <vt:lpstr>MAN OF YOUR WORD</vt:lpstr>
      <vt:lpstr>MAN OF YOUR WORD</vt:lpstr>
      <vt:lpstr>MAN OF YOUR WORD</vt:lpstr>
      <vt:lpstr>MAN OF YOUR WORD</vt:lpstr>
      <vt:lpstr>PowerPoint Presentation</vt:lpstr>
      <vt:lpstr>PROPHETIC PROMISES</vt:lpstr>
      <vt:lpstr>Psalm 23 &amp; Prophetic Promise:</vt:lpstr>
      <vt:lpstr>PowerPoint Presentation</vt:lpstr>
      <vt:lpstr>HOMEWORK:</vt:lpstr>
      <vt:lpstr>LET ME RETHINK THAT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NEW HOPE COMMUNITY CHURCH</dc:creator>
  <cp:lastModifiedBy>NEW HOPE COMMUNITY CHURCH</cp:lastModifiedBy>
  <cp:revision>42</cp:revision>
  <dcterms:created xsi:type="dcterms:W3CDTF">2021-01-31T12:18:42Z</dcterms:created>
  <dcterms:modified xsi:type="dcterms:W3CDTF">2021-03-07T13:43:28Z</dcterms:modified>
</cp:coreProperties>
</file>